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4" r:id="rId4"/>
    <p:sldId id="259" r:id="rId5"/>
    <p:sldId id="270" r:id="rId6"/>
    <p:sldId id="271" r:id="rId7"/>
    <p:sldId id="272" r:id="rId8"/>
    <p:sldId id="265" r:id="rId9"/>
    <p:sldId id="274" r:id="rId10"/>
    <p:sldId id="275" r:id="rId11"/>
    <p:sldId id="276" r:id="rId12"/>
    <p:sldId id="277" r:id="rId13"/>
    <p:sldId id="278" r:id="rId14"/>
    <p:sldId id="267" r:id="rId15"/>
    <p:sldId id="263" r:id="rId16"/>
    <p:sldId id="26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aswati Mukherjee" initials="DSM" lastIdx="2" clrIdx="0">
    <p:extLst>
      <p:ext uri="{19B8F6BF-5375-455C-9EA6-DF929625EA0E}">
        <p15:presenceInfo xmlns:p15="http://schemas.microsoft.com/office/powerpoint/2012/main" userId="7730fe13c4f7b1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4674"/>
  </p:normalViewPr>
  <p:slideViewPr>
    <p:cSldViewPr snapToGrid="0">
      <p:cViewPr varScale="1">
        <p:scale>
          <a:sx n="74" d="100"/>
          <a:sy n="74" d="100"/>
        </p:scale>
        <p:origin x="2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1T11:44:19.520" idx="2">
    <p:pos x="1980" y="460"/>
    <p:text>Sources may be any of the followings with the restrictions that it MUST BE AVAILABLE IN THE INTERNET and the URL must be provided by the student: (1) Existing Project by an Industry or any Indian or foreign University  (2) Blog (3) Term Paper published by an University or Industry or an individual (4) White Paper (5) Magazines (For example IEEE Magazine or any other published by a technical forum) (6) Peer Reviewed Research Paper.</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E3BF4-0C4D-46CE-BF78-A8F587CD8602}" type="datetimeFigureOut">
              <a:rPr lang="en-IN" smtClean="0"/>
              <a:t>10-06-2022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64B1D-1149-4A79-A93F-F6651E7DC98A}" type="slidenum">
              <a:rPr lang="en-IN" smtClean="0"/>
              <a:t>‹#›</a:t>
            </a:fld>
            <a:endParaRPr lang="en-IN"/>
          </a:p>
        </p:txBody>
      </p:sp>
    </p:spTree>
    <p:extLst>
      <p:ext uri="{BB962C8B-B14F-4D97-AF65-F5344CB8AC3E}">
        <p14:creationId xmlns:p14="http://schemas.microsoft.com/office/powerpoint/2010/main" val="1323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664B1D-1149-4A79-A93F-F6651E7DC98A}" type="slidenum">
              <a:rPr lang="en-IN" smtClean="0"/>
              <a:t>8</a:t>
            </a:fld>
            <a:endParaRPr lang="en-IN"/>
          </a:p>
        </p:txBody>
      </p:sp>
    </p:spTree>
    <p:extLst>
      <p:ext uri="{BB962C8B-B14F-4D97-AF65-F5344CB8AC3E}">
        <p14:creationId xmlns:p14="http://schemas.microsoft.com/office/powerpoint/2010/main" val="316558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664B1D-1149-4A79-A93F-F6651E7DC98A}" type="slidenum">
              <a:rPr lang="en-IN" smtClean="0"/>
              <a:t>14</a:t>
            </a:fld>
            <a:endParaRPr lang="en-IN"/>
          </a:p>
        </p:txBody>
      </p:sp>
    </p:spTree>
    <p:extLst>
      <p:ext uri="{BB962C8B-B14F-4D97-AF65-F5344CB8AC3E}">
        <p14:creationId xmlns:p14="http://schemas.microsoft.com/office/powerpoint/2010/main" val="328321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407984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236031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35256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ED0628-834A-458A-AD27-E8023E29157F}"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83611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10-06-2022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38747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DED0628-834A-458A-AD27-E8023E29157F}" type="datetimeFigureOut">
              <a:rPr lang="en-IN" smtClean="0"/>
              <a:t>10-06-2022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00245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DED0628-834A-458A-AD27-E8023E29157F}" type="datetimeFigureOut">
              <a:rPr lang="en-IN" smtClean="0"/>
              <a:t>10-06-2022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38142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ED0628-834A-458A-AD27-E8023E29157F}" type="datetimeFigureOut">
              <a:rPr lang="en-IN" smtClean="0"/>
              <a:t>10-06-2022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7766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D0628-834A-458A-AD27-E8023E29157F}" type="datetimeFigureOut">
              <a:rPr lang="en-IN" smtClean="0"/>
              <a:t>10-06-2022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27404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ED0628-834A-458A-AD27-E8023E29157F}" type="datetimeFigureOut">
              <a:rPr lang="en-IN" smtClean="0"/>
              <a:t>10-06-2022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99723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ED0628-834A-458A-AD27-E8023E29157F}" type="datetimeFigureOut">
              <a:rPr lang="en-IN" smtClean="0"/>
              <a:t>10-06-2022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44835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D0628-834A-458A-AD27-E8023E29157F}" type="datetimeFigureOut">
              <a:rPr lang="en-IN" smtClean="0"/>
              <a:t>10-06-2022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531BD-1C7E-40BE-A3DF-A43E6EB05895}" type="slidenum">
              <a:rPr lang="en-IN" smtClean="0"/>
              <a:t>‹#›</a:t>
            </a:fld>
            <a:endParaRPr lang="en-IN"/>
          </a:p>
        </p:txBody>
      </p:sp>
    </p:spTree>
    <p:extLst>
      <p:ext uri="{BB962C8B-B14F-4D97-AF65-F5344CB8AC3E}">
        <p14:creationId xmlns:p14="http://schemas.microsoft.com/office/powerpoint/2010/main" val="322777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9725696" TargetMode="External"/><Relationship Id="rId7" Type="http://schemas.openxmlformats.org/officeDocument/2006/relationships/hyperlink" Target="https://towardsdatascience.com/text-processing-is-coming-c13a0e2ee15c" TargetMode="External"/><Relationship Id="rId2" Type="http://schemas.openxmlformats.org/officeDocument/2006/relationships/hyperlink" Target="https://ieeexplore.ieee.org/document/9503413" TargetMode="External"/><Relationship Id="rId1" Type="http://schemas.openxmlformats.org/officeDocument/2006/relationships/slideLayout" Target="../slideLayouts/slideLayout2.xml"/><Relationship Id="rId6" Type="http://schemas.openxmlformats.org/officeDocument/2006/relationships/hyperlink" Target="https://towardsdatascience.com/what-is-vectorization-in-machine-learning-6c7be3e4440a" TargetMode="External"/><Relationship Id="rId5" Type="http://schemas.openxmlformats.org/officeDocument/2006/relationships/hyperlink" Target="https://ieeexplore.ieee.org/document/9671955" TargetMode="External"/><Relationship Id="rId4" Type="http://schemas.openxmlformats.org/officeDocument/2006/relationships/hyperlink" Target="https://ieeexplore.ieee.org/document/957368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53783"/>
          </a:xfrm>
        </p:spPr>
        <p:txBody>
          <a:bodyPr>
            <a:noAutofit/>
          </a:bodyPr>
          <a:lstStyle/>
          <a:p>
            <a:r>
              <a:rPr lang="en-IN" dirty="0"/>
              <a:t>Hate Speech Detection </a:t>
            </a:r>
            <a:br>
              <a:rPr lang="en-IN" dirty="0"/>
            </a:br>
            <a:r>
              <a:rPr lang="en-IN" sz="5400" dirty="0"/>
              <a:t>Using Deep Learning</a:t>
            </a:r>
            <a:endParaRPr lang="en-IN" dirty="0"/>
          </a:p>
        </p:txBody>
      </p:sp>
      <p:sp>
        <p:nvSpPr>
          <p:cNvPr id="3" name="Subtitle 2"/>
          <p:cNvSpPr>
            <a:spLocks noGrp="1"/>
          </p:cNvSpPr>
          <p:nvPr>
            <p:ph type="subTitle" idx="1"/>
          </p:nvPr>
        </p:nvSpPr>
        <p:spPr>
          <a:xfrm>
            <a:off x="1524000" y="4235084"/>
            <a:ext cx="9144000" cy="1655762"/>
          </a:xfrm>
        </p:spPr>
        <p:txBody>
          <a:bodyPr>
            <a:normAutofit/>
          </a:bodyPr>
          <a:lstStyle/>
          <a:p>
            <a:pPr algn="just"/>
            <a:r>
              <a:rPr lang="en-IN" sz="2000" b="1" dirty="0"/>
              <a:t>GUIDE:</a:t>
            </a:r>
            <a:r>
              <a:rPr lang="en-IN" sz="2000" dirty="0"/>
              <a:t> </a:t>
            </a:r>
            <a:r>
              <a:rPr lang="en-IN" sz="2000" dirty="0" err="1"/>
              <a:t>Ms.B.Siva</a:t>
            </a:r>
            <a:r>
              <a:rPr lang="en-IN" sz="2000" dirty="0"/>
              <a:t> </a:t>
            </a:r>
            <a:r>
              <a:rPr lang="en-IN" sz="2000" dirty="0" err="1"/>
              <a:t>Shankari</a:t>
            </a:r>
            <a:r>
              <a:rPr lang="en-IN" sz="2000" dirty="0"/>
              <a:t> 			        </a:t>
            </a:r>
            <a:r>
              <a:rPr lang="en-IN" sz="2000" b="1" dirty="0"/>
              <a:t>STUDENT:</a:t>
            </a:r>
            <a:r>
              <a:rPr lang="en-IN" sz="2000" dirty="0"/>
              <a:t> Joshua S</a:t>
            </a:r>
          </a:p>
          <a:p>
            <a:pPr algn="just"/>
            <a:r>
              <a:rPr lang="en-IN" sz="2000" dirty="0"/>
              <a:t>						        </a:t>
            </a:r>
            <a:r>
              <a:rPr lang="en-IN" sz="2000" b="1" dirty="0"/>
              <a:t>REG.NO:</a:t>
            </a:r>
            <a:r>
              <a:rPr lang="en-IN" sz="2000" dirty="0"/>
              <a:t> 2019202019</a:t>
            </a:r>
          </a:p>
          <a:p>
            <a:pPr algn="just"/>
            <a:r>
              <a:rPr lang="en-IN" sz="2000" dirty="0"/>
              <a:t>						        </a:t>
            </a:r>
            <a:r>
              <a:rPr lang="en-IN" sz="2000" b="1" dirty="0"/>
              <a:t>COURSE:</a:t>
            </a:r>
            <a:r>
              <a:rPr lang="en-IN" sz="2000" dirty="0"/>
              <a:t> MCA-Regular (3yrs)</a:t>
            </a:r>
          </a:p>
        </p:txBody>
      </p:sp>
    </p:spTree>
    <p:extLst>
      <p:ext uri="{BB962C8B-B14F-4D97-AF65-F5344CB8AC3E}">
        <p14:creationId xmlns:p14="http://schemas.microsoft.com/office/powerpoint/2010/main" val="302147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806-DC57-48EE-AF52-7FF296C6CB1F}"/>
              </a:ext>
            </a:extLst>
          </p:cNvPr>
          <p:cNvSpPr>
            <a:spLocks noGrp="1"/>
          </p:cNvSpPr>
          <p:nvPr>
            <p:ph type="title"/>
          </p:nvPr>
        </p:nvSpPr>
        <p:spPr/>
        <p:txBody>
          <a:bodyPr/>
          <a:lstStyle/>
          <a:p>
            <a:pPr lvl="0">
              <a:lnSpc>
                <a:spcPct val="107000"/>
              </a:lnSpc>
            </a:pPr>
            <a:r>
              <a:rPr lang="en-IN" sz="4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Sentiment Analysis</a:t>
            </a:r>
            <a:endParaRPr lang="en-IN" sz="4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B6B2E99-8113-4FE3-9C65-8F765469B097}"/>
              </a:ext>
            </a:extLst>
          </p:cNvPr>
          <p:cNvSpPr>
            <a:spLocks noGrp="1"/>
          </p:cNvSpPr>
          <p:nvPr>
            <p:ph idx="1"/>
          </p:nvPr>
        </p:nvSpPr>
        <p:spPr/>
        <p:txBody>
          <a:bodyPr/>
          <a:lstStyle/>
          <a:p>
            <a:pPr marL="0" indent="0">
              <a:buNone/>
            </a:pPr>
            <a:r>
              <a:rPr lang="en-IN" b="1" dirty="0"/>
              <a:t>Description:</a:t>
            </a:r>
            <a:r>
              <a:rPr lang="en-IN" dirty="0"/>
              <a:t> Sentiment analysis is performed on the data to classify the data as positive or neutral or negative</a:t>
            </a:r>
          </a:p>
          <a:p>
            <a:pPr marL="0" indent="0">
              <a:buNone/>
            </a:pPr>
            <a:r>
              <a:rPr lang="en-IN" b="1" dirty="0"/>
              <a:t>Input-Output:</a:t>
            </a:r>
          </a:p>
          <a:p>
            <a:endParaRPr lang="en-IN" dirty="0"/>
          </a:p>
        </p:txBody>
      </p:sp>
      <p:pic>
        <p:nvPicPr>
          <p:cNvPr id="5" name="Picture 4">
            <a:extLst>
              <a:ext uri="{FF2B5EF4-FFF2-40B4-BE49-F238E27FC236}">
                <a16:creationId xmlns:a16="http://schemas.microsoft.com/office/drawing/2014/main" id="{7C962D43-CD35-496A-BCF7-3796DD68DC74}"/>
              </a:ext>
            </a:extLst>
          </p:cNvPr>
          <p:cNvPicPr>
            <a:picLocks noChangeAspect="1"/>
          </p:cNvPicPr>
          <p:nvPr/>
        </p:nvPicPr>
        <p:blipFill>
          <a:blip r:embed="rId2"/>
          <a:stretch>
            <a:fillRect/>
          </a:stretch>
        </p:blipFill>
        <p:spPr>
          <a:xfrm>
            <a:off x="2626154" y="3429000"/>
            <a:ext cx="6939692" cy="2520000"/>
          </a:xfrm>
          <a:prstGeom prst="rect">
            <a:avLst/>
          </a:prstGeom>
        </p:spPr>
      </p:pic>
    </p:spTree>
    <p:extLst>
      <p:ext uri="{BB962C8B-B14F-4D97-AF65-F5344CB8AC3E}">
        <p14:creationId xmlns:p14="http://schemas.microsoft.com/office/powerpoint/2010/main" val="304559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806-DC57-48EE-AF52-7FF296C6CB1F}"/>
              </a:ext>
            </a:extLst>
          </p:cNvPr>
          <p:cNvSpPr>
            <a:spLocks noGrp="1"/>
          </p:cNvSpPr>
          <p:nvPr>
            <p:ph type="title"/>
          </p:nvPr>
        </p:nvSpPr>
        <p:spPr/>
        <p:txBody>
          <a:bodyPr/>
          <a:lstStyle/>
          <a:p>
            <a:pPr lvl="0">
              <a:lnSpc>
                <a:spcPct val="107000"/>
              </a:lnSpc>
            </a:pPr>
            <a:r>
              <a:rPr lang="en-IN" sz="4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Emotion Analysis</a:t>
            </a:r>
            <a:endParaRPr lang="en-IN" sz="4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B6B2E99-8113-4FE3-9C65-8F765469B097}"/>
              </a:ext>
            </a:extLst>
          </p:cNvPr>
          <p:cNvSpPr>
            <a:spLocks noGrp="1"/>
          </p:cNvSpPr>
          <p:nvPr>
            <p:ph idx="1"/>
          </p:nvPr>
        </p:nvSpPr>
        <p:spPr/>
        <p:txBody>
          <a:bodyPr/>
          <a:lstStyle/>
          <a:p>
            <a:pPr marL="0" indent="0">
              <a:buNone/>
            </a:pPr>
            <a:r>
              <a:rPr lang="en-IN" b="1" dirty="0"/>
              <a:t>Description:</a:t>
            </a:r>
            <a:r>
              <a:rPr lang="en-IN" dirty="0"/>
              <a:t> Emotional analysis is performed on the data to classify the data into different emotions (like Joy, Sadness, Fear, etc)</a:t>
            </a:r>
          </a:p>
          <a:p>
            <a:pPr marL="0" indent="0">
              <a:buNone/>
            </a:pPr>
            <a:r>
              <a:rPr lang="en-IN" b="1" dirty="0"/>
              <a:t>Input-Output:</a:t>
            </a:r>
          </a:p>
          <a:p>
            <a:endParaRPr lang="en-IN" dirty="0"/>
          </a:p>
        </p:txBody>
      </p:sp>
      <p:pic>
        <p:nvPicPr>
          <p:cNvPr id="6" name="Picture 5">
            <a:extLst>
              <a:ext uri="{FF2B5EF4-FFF2-40B4-BE49-F238E27FC236}">
                <a16:creationId xmlns:a16="http://schemas.microsoft.com/office/drawing/2014/main" id="{90DDE82E-D971-4AB0-ADC4-683AC671A765}"/>
              </a:ext>
            </a:extLst>
          </p:cNvPr>
          <p:cNvPicPr>
            <a:picLocks noChangeAspect="1"/>
          </p:cNvPicPr>
          <p:nvPr/>
        </p:nvPicPr>
        <p:blipFill>
          <a:blip r:embed="rId2"/>
          <a:stretch>
            <a:fillRect/>
          </a:stretch>
        </p:blipFill>
        <p:spPr>
          <a:xfrm>
            <a:off x="3035525" y="3252875"/>
            <a:ext cx="6120950" cy="3240000"/>
          </a:xfrm>
          <a:prstGeom prst="rect">
            <a:avLst/>
          </a:prstGeom>
        </p:spPr>
      </p:pic>
    </p:spTree>
    <p:extLst>
      <p:ext uri="{BB962C8B-B14F-4D97-AF65-F5344CB8AC3E}">
        <p14:creationId xmlns:p14="http://schemas.microsoft.com/office/powerpoint/2010/main" val="306615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806-DC57-48EE-AF52-7FF296C6CB1F}"/>
              </a:ext>
            </a:extLst>
          </p:cNvPr>
          <p:cNvSpPr>
            <a:spLocks noGrp="1"/>
          </p:cNvSpPr>
          <p:nvPr>
            <p:ph type="title"/>
          </p:nvPr>
        </p:nvSpPr>
        <p:spPr/>
        <p:txBody>
          <a:bodyPr>
            <a:normAutofit fontScale="90000"/>
          </a:bodyPr>
          <a:lstStyle/>
          <a:p>
            <a:pPr lvl="0">
              <a:lnSpc>
                <a:spcPct val="107000"/>
              </a:lnSpc>
              <a:spcAft>
                <a:spcPts val="800"/>
              </a:spcAft>
            </a:pPr>
            <a:r>
              <a:rPr lang="en-IN" sz="4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Multi-Channel Convolutional Neural Network (MCCNN) model</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B6B2E99-8113-4FE3-9C65-8F765469B097}"/>
              </a:ext>
            </a:extLst>
          </p:cNvPr>
          <p:cNvSpPr>
            <a:spLocks noGrp="1"/>
          </p:cNvSpPr>
          <p:nvPr>
            <p:ph idx="1"/>
          </p:nvPr>
        </p:nvSpPr>
        <p:spPr/>
        <p:txBody>
          <a:bodyPr/>
          <a:lstStyle/>
          <a:p>
            <a:pPr marL="0" indent="0">
              <a:buNone/>
            </a:pPr>
            <a:r>
              <a:rPr lang="en-IN" b="1" dirty="0"/>
              <a:t>Description:</a:t>
            </a:r>
            <a:r>
              <a:rPr lang="en-IN" dirty="0"/>
              <a:t> MCCNN model is developed to predict the hate speech</a:t>
            </a:r>
          </a:p>
          <a:p>
            <a:pPr marL="0" indent="0">
              <a:buNone/>
            </a:pPr>
            <a:r>
              <a:rPr lang="en-IN" b="1" dirty="0"/>
              <a:t>Input-Output:</a:t>
            </a:r>
          </a:p>
          <a:p>
            <a:endParaRPr lang="en-IN" dirty="0"/>
          </a:p>
        </p:txBody>
      </p:sp>
      <p:pic>
        <p:nvPicPr>
          <p:cNvPr id="8" name="Picture 7">
            <a:extLst>
              <a:ext uri="{FF2B5EF4-FFF2-40B4-BE49-F238E27FC236}">
                <a16:creationId xmlns:a16="http://schemas.microsoft.com/office/drawing/2014/main" id="{830F9720-0D6B-48B7-A37F-6107C8D75DAD}"/>
              </a:ext>
            </a:extLst>
          </p:cNvPr>
          <p:cNvPicPr>
            <a:picLocks noChangeAspect="1"/>
          </p:cNvPicPr>
          <p:nvPr/>
        </p:nvPicPr>
        <p:blipFill>
          <a:blip r:embed="rId2"/>
          <a:stretch>
            <a:fillRect/>
          </a:stretch>
        </p:blipFill>
        <p:spPr>
          <a:xfrm>
            <a:off x="1596000" y="3429000"/>
            <a:ext cx="9000000" cy="1625000"/>
          </a:xfrm>
          <a:prstGeom prst="rect">
            <a:avLst/>
          </a:prstGeom>
        </p:spPr>
      </p:pic>
    </p:spTree>
    <p:extLst>
      <p:ext uri="{BB962C8B-B14F-4D97-AF65-F5344CB8AC3E}">
        <p14:creationId xmlns:p14="http://schemas.microsoft.com/office/powerpoint/2010/main" val="226425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806-DC57-48EE-AF52-7FF296C6CB1F}"/>
              </a:ext>
            </a:extLst>
          </p:cNvPr>
          <p:cNvSpPr>
            <a:spLocks noGrp="1"/>
          </p:cNvSpPr>
          <p:nvPr>
            <p:ph type="title"/>
          </p:nvPr>
        </p:nvSpPr>
        <p:spPr/>
        <p:txBody>
          <a:bodyPr>
            <a:normAutofit/>
          </a:bodyPr>
          <a:lstStyle/>
          <a:p>
            <a:pPr lvl="0">
              <a:lnSpc>
                <a:spcPct val="107000"/>
              </a:lnSpc>
              <a:spcAft>
                <a:spcPts val="800"/>
              </a:spcAft>
            </a:pPr>
            <a:r>
              <a:rPr lang="en-IN" sz="4400" dirty="0">
                <a:solidFill>
                  <a:srgbClr val="212121"/>
                </a:solidFill>
                <a:effectLst/>
                <a:latin typeface="Calibri" panose="020F0502020204030204" pitchFamily="34" charset="0"/>
                <a:ea typeface="Calibri" panose="020F0502020204030204" pitchFamily="34" charset="0"/>
              </a:rPr>
              <a:t>Front end</a:t>
            </a:r>
            <a:endParaRPr lang="en-IN" sz="4400" dirty="0"/>
          </a:p>
        </p:txBody>
      </p:sp>
      <p:sp>
        <p:nvSpPr>
          <p:cNvPr id="3" name="Content Placeholder 2">
            <a:extLst>
              <a:ext uri="{FF2B5EF4-FFF2-40B4-BE49-F238E27FC236}">
                <a16:creationId xmlns:a16="http://schemas.microsoft.com/office/drawing/2014/main" id="{3B6B2E99-8113-4FE3-9C65-8F765469B097}"/>
              </a:ext>
            </a:extLst>
          </p:cNvPr>
          <p:cNvSpPr>
            <a:spLocks noGrp="1"/>
          </p:cNvSpPr>
          <p:nvPr>
            <p:ph idx="1"/>
          </p:nvPr>
        </p:nvSpPr>
        <p:spPr/>
        <p:txBody>
          <a:bodyPr/>
          <a:lstStyle/>
          <a:p>
            <a:pPr marL="0" indent="0">
              <a:buNone/>
            </a:pPr>
            <a:r>
              <a:rPr lang="en-IN" b="1" dirty="0"/>
              <a:t>Description:</a:t>
            </a:r>
            <a:r>
              <a:rPr lang="en-IN" dirty="0"/>
              <a:t> A website is created with comment section to detect and prevent the hate speech</a:t>
            </a:r>
          </a:p>
          <a:p>
            <a:pPr marL="0" indent="0">
              <a:buNone/>
            </a:pPr>
            <a:r>
              <a:rPr lang="en-IN" b="1" dirty="0"/>
              <a:t>Input-Output:</a:t>
            </a:r>
          </a:p>
          <a:p>
            <a:endParaRPr lang="en-IN" dirty="0"/>
          </a:p>
        </p:txBody>
      </p:sp>
      <p:pic>
        <p:nvPicPr>
          <p:cNvPr id="5" name="Picture 4">
            <a:extLst>
              <a:ext uri="{FF2B5EF4-FFF2-40B4-BE49-F238E27FC236}">
                <a16:creationId xmlns:a16="http://schemas.microsoft.com/office/drawing/2014/main" id="{E9D793D2-58A6-47B4-A98D-6320BB44ACBA}"/>
              </a:ext>
            </a:extLst>
          </p:cNvPr>
          <p:cNvPicPr>
            <a:picLocks noChangeAspect="1"/>
          </p:cNvPicPr>
          <p:nvPr/>
        </p:nvPicPr>
        <p:blipFill>
          <a:blip r:embed="rId2"/>
          <a:stretch>
            <a:fillRect/>
          </a:stretch>
        </p:blipFill>
        <p:spPr>
          <a:xfrm>
            <a:off x="1596000" y="3489245"/>
            <a:ext cx="9000000" cy="1024097"/>
          </a:xfrm>
          <a:prstGeom prst="rect">
            <a:avLst/>
          </a:prstGeom>
        </p:spPr>
      </p:pic>
    </p:spTree>
    <p:extLst>
      <p:ext uri="{BB962C8B-B14F-4D97-AF65-F5344CB8AC3E}">
        <p14:creationId xmlns:p14="http://schemas.microsoft.com/office/powerpoint/2010/main" val="305109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ALGORITHM STEPS</a:t>
            </a:r>
          </a:p>
        </p:txBody>
      </p:sp>
      <p:sp>
        <p:nvSpPr>
          <p:cNvPr id="4" name="Content Placeholder 3"/>
          <p:cNvSpPr>
            <a:spLocks noGrp="1"/>
          </p:cNvSpPr>
          <p:nvPr>
            <p:ph idx="1"/>
          </p:nvPr>
        </p:nvSpPr>
        <p:spPr>
          <a:xfrm>
            <a:off x="838200" y="1690688"/>
            <a:ext cx="10515600" cy="4486275"/>
          </a:xfrm>
        </p:spPr>
        <p:txBody>
          <a:bodyPr/>
          <a:lstStyle/>
          <a:p>
            <a:r>
              <a:rPr lang="en-IN" dirty="0"/>
              <a:t>Emotion Analysis</a:t>
            </a:r>
          </a:p>
          <a:p>
            <a:pPr lvl="1"/>
            <a:r>
              <a:rPr lang="en-IN" dirty="0"/>
              <a:t>Step1: Start</a:t>
            </a:r>
          </a:p>
          <a:p>
            <a:pPr lvl="1"/>
            <a:r>
              <a:rPr lang="en-IN" dirty="0"/>
              <a:t>Step2: Download dataset</a:t>
            </a:r>
          </a:p>
          <a:p>
            <a:pPr lvl="1"/>
            <a:r>
              <a:rPr lang="en-IN" dirty="0"/>
              <a:t>Step3: Import the required modules</a:t>
            </a:r>
          </a:p>
          <a:p>
            <a:pPr lvl="1"/>
            <a:r>
              <a:rPr lang="en-IN" dirty="0"/>
              <a:t>Step4: pre-process to remove noise from the data</a:t>
            </a:r>
          </a:p>
          <a:p>
            <a:pPr lvl="1"/>
            <a:r>
              <a:rPr lang="en-IN" dirty="0"/>
              <a:t>Step5: Convert the text data into vector by performing TF-IDF vectorizer</a:t>
            </a:r>
          </a:p>
          <a:p>
            <a:pPr lvl="1"/>
            <a:r>
              <a:rPr lang="en-IN" dirty="0"/>
              <a:t>Step6: Create a Random Forest Classifier</a:t>
            </a:r>
          </a:p>
          <a:p>
            <a:pPr lvl="1"/>
            <a:r>
              <a:rPr lang="en-IN" dirty="0"/>
              <a:t>Step7: Train and Test the model</a:t>
            </a:r>
          </a:p>
          <a:p>
            <a:pPr lvl="1"/>
            <a:r>
              <a:rPr lang="en-IN" dirty="0"/>
              <a:t>Step8: Check the Accuracy, Precision and Confusion Matrix</a:t>
            </a:r>
          </a:p>
          <a:p>
            <a:pPr lvl="1"/>
            <a:r>
              <a:rPr lang="en-IN" dirty="0"/>
              <a:t>Step9: Save the model to use it for prediction</a:t>
            </a:r>
          </a:p>
          <a:p>
            <a:pPr lvl="1"/>
            <a:r>
              <a:rPr lang="en-IN" dirty="0"/>
              <a:t>Step10: Stop</a:t>
            </a:r>
          </a:p>
        </p:txBody>
      </p:sp>
    </p:spTree>
    <p:extLst>
      <p:ext uri="{BB962C8B-B14F-4D97-AF65-F5344CB8AC3E}">
        <p14:creationId xmlns:p14="http://schemas.microsoft.com/office/powerpoint/2010/main" val="389960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BASED OUTPUT SCREENSHOTS</a:t>
            </a:r>
          </a:p>
        </p:txBody>
      </p:sp>
      <p:pic>
        <p:nvPicPr>
          <p:cNvPr id="5" name="Content Placeholder 4">
            <a:extLst>
              <a:ext uri="{FF2B5EF4-FFF2-40B4-BE49-F238E27FC236}">
                <a16:creationId xmlns:a16="http://schemas.microsoft.com/office/drawing/2014/main" id="{BB3E8FAB-B63E-4D80-81B8-B3B33CB1EE5A}"/>
              </a:ext>
            </a:extLst>
          </p:cNvPr>
          <p:cNvPicPr>
            <a:picLocks noGrp="1" noChangeAspect="1"/>
          </p:cNvPicPr>
          <p:nvPr>
            <p:ph idx="1"/>
          </p:nvPr>
        </p:nvPicPr>
        <p:blipFill>
          <a:blip r:embed="rId2"/>
          <a:stretch>
            <a:fillRect/>
          </a:stretch>
        </p:blipFill>
        <p:spPr>
          <a:xfrm>
            <a:off x="838200" y="2008447"/>
            <a:ext cx="5019136" cy="1613294"/>
          </a:xfrm>
        </p:spPr>
      </p:pic>
      <p:pic>
        <p:nvPicPr>
          <p:cNvPr id="7" name="Picture 6">
            <a:extLst>
              <a:ext uri="{FF2B5EF4-FFF2-40B4-BE49-F238E27FC236}">
                <a16:creationId xmlns:a16="http://schemas.microsoft.com/office/drawing/2014/main" id="{088341F2-AC0F-4467-9964-F2A080F064E3}"/>
              </a:ext>
            </a:extLst>
          </p:cNvPr>
          <p:cNvPicPr>
            <a:picLocks noChangeAspect="1"/>
          </p:cNvPicPr>
          <p:nvPr/>
        </p:nvPicPr>
        <p:blipFill>
          <a:blip r:embed="rId3"/>
          <a:stretch>
            <a:fillRect/>
          </a:stretch>
        </p:blipFill>
        <p:spPr>
          <a:xfrm>
            <a:off x="838200" y="4241312"/>
            <a:ext cx="4945276" cy="1613295"/>
          </a:xfrm>
          <a:prstGeom prst="rect">
            <a:avLst/>
          </a:prstGeom>
        </p:spPr>
      </p:pic>
      <p:pic>
        <p:nvPicPr>
          <p:cNvPr id="9" name="Picture 8">
            <a:extLst>
              <a:ext uri="{FF2B5EF4-FFF2-40B4-BE49-F238E27FC236}">
                <a16:creationId xmlns:a16="http://schemas.microsoft.com/office/drawing/2014/main" id="{C5170728-E976-4C71-86CD-5474A86C55A8}"/>
              </a:ext>
            </a:extLst>
          </p:cNvPr>
          <p:cNvPicPr>
            <a:picLocks noChangeAspect="1"/>
          </p:cNvPicPr>
          <p:nvPr/>
        </p:nvPicPr>
        <p:blipFill>
          <a:blip r:embed="rId4"/>
          <a:stretch>
            <a:fillRect/>
          </a:stretch>
        </p:blipFill>
        <p:spPr>
          <a:xfrm>
            <a:off x="6646655" y="2006324"/>
            <a:ext cx="4707145" cy="1611171"/>
          </a:xfrm>
          <a:prstGeom prst="rect">
            <a:avLst/>
          </a:prstGeom>
        </p:spPr>
      </p:pic>
      <p:pic>
        <p:nvPicPr>
          <p:cNvPr id="11" name="Picture 10">
            <a:extLst>
              <a:ext uri="{FF2B5EF4-FFF2-40B4-BE49-F238E27FC236}">
                <a16:creationId xmlns:a16="http://schemas.microsoft.com/office/drawing/2014/main" id="{6C89D30E-B59F-4941-AE51-BADB31655F19}"/>
              </a:ext>
            </a:extLst>
          </p:cNvPr>
          <p:cNvPicPr>
            <a:picLocks noChangeAspect="1"/>
          </p:cNvPicPr>
          <p:nvPr/>
        </p:nvPicPr>
        <p:blipFill>
          <a:blip r:embed="rId5"/>
          <a:stretch>
            <a:fillRect/>
          </a:stretch>
        </p:blipFill>
        <p:spPr>
          <a:xfrm>
            <a:off x="6646656" y="4241312"/>
            <a:ext cx="4707144" cy="1611171"/>
          </a:xfrm>
          <a:prstGeom prst="rect">
            <a:avLst/>
          </a:prstGeom>
        </p:spPr>
      </p:pic>
    </p:spTree>
    <p:extLst>
      <p:ext uri="{BB962C8B-B14F-4D97-AF65-F5344CB8AC3E}">
        <p14:creationId xmlns:p14="http://schemas.microsoft.com/office/powerpoint/2010/main" val="405130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55000" lnSpcReduction="20000"/>
          </a:bodyPr>
          <a:lstStyle/>
          <a:p>
            <a:pPr algn="just"/>
            <a:r>
              <a:rPr lang="en-IN" sz="2800" dirty="0">
                <a:hlinkClick r:id="rId2"/>
              </a:rPr>
              <a:t>K. A. Qureshi and M. </a:t>
            </a:r>
            <a:r>
              <a:rPr lang="en-IN" sz="2800" dirty="0" err="1">
                <a:hlinkClick r:id="rId2"/>
              </a:rPr>
              <a:t>Sabih</a:t>
            </a:r>
            <a:r>
              <a:rPr lang="en-IN" sz="2800" dirty="0">
                <a:hlinkClick r:id="rId2"/>
              </a:rPr>
              <a:t>, "Un-Compromised Credibility: Social Media Based Multi-Class Hate Speech Classification for Text," in IEEE Access, vol. 9, pp. 109465-109477, 2021, </a:t>
            </a:r>
            <a:r>
              <a:rPr lang="en-IN" sz="2800" dirty="0" err="1">
                <a:hlinkClick r:id="rId2"/>
              </a:rPr>
              <a:t>doi</a:t>
            </a:r>
            <a:r>
              <a:rPr lang="en-IN" sz="2800" dirty="0">
                <a:hlinkClick r:id="rId2"/>
              </a:rPr>
              <a:t>: 10.1109/ACCESS.2021.3101977.</a:t>
            </a:r>
            <a:endParaRPr lang="en-IN" sz="2800" dirty="0"/>
          </a:p>
          <a:p>
            <a:pPr algn="just"/>
            <a:endParaRPr lang="en-IN" sz="2800" dirty="0"/>
          </a:p>
          <a:p>
            <a:pPr algn="just"/>
            <a:r>
              <a:rPr lang="en-IN" sz="2800" dirty="0">
                <a:hlinkClick r:id="rId3"/>
              </a:rPr>
              <a:t>T. A. Naidu and S. Kumar, "Hate Speech Detection Using Multi-Channel Convolutional Neural Network," 2021 3rd International Conference on Advances in Computing, Communication Control and Networking (ICAC3N), 2021, pp. 908-912, </a:t>
            </a:r>
            <a:r>
              <a:rPr lang="en-IN" sz="2800" dirty="0" err="1">
                <a:hlinkClick r:id="rId3"/>
              </a:rPr>
              <a:t>doi</a:t>
            </a:r>
            <a:r>
              <a:rPr lang="en-IN" sz="2800" dirty="0">
                <a:hlinkClick r:id="rId3"/>
              </a:rPr>
              <a:t>: 10.1109/ICAC3N53548.2021.9725696.</a:t>
            </a:r>
            <a:endParaRPr lang="en-IN" sz="2800" dirty="0"/>
          </a:p>
          <a:p>
            <a:pPr marL="0" indent="0" algn="just">
              <a:buNone/>
            </a:pPr>
            <a:endParaRPr lang="en-IN" sz="2800" dirty="0"/>
          </a:p>
          <a:p>
            <a:pPr algn="just"/>
            <a:r>
              <a:rPr lang="en-IN" sz="2800" dirty="0">
                <a:hlinkClick r:id="rId4"/>
              </a:rPr>
              <a:t>A. Kumar, V. Tyagi and S. Das, "Deep Learning for Hate Speech Detection in social media," 2021 IEEE 4th International Conference on Computing, Power and Communication Technologies (GUCON), 2021, pp. 1-4, </a:t>
            </a:r>
            <a:r>
              <a:rPr lang="en-IN" sz="2800" dirty="0" err="1">
                <a:hlinkClick r:id="rId4"/>
              </a:rPr>
              <a:t>doi</a:t>
            </a:r>
            <a:r>
              <a:rPr lang="en-IN" sz="2800" dirty="0">
                <a:hlinkClick r:id="rId4"/>
              </a:rPr>
              <a:t>: 10.1109/GUCON50781.2021.9573687.</a:t>
            </a:r>
            <a:endParaRPr lang="en-IN" sz="2800" dirty="0"/>
          </a:p>
          <a:p>
            <a:pPr marL="0" indent="0" algn="just">
              <a:buNone/>
            </a:pPr>
            <a:endParaRPr lang="en-IN" sz="2800" dirty="0"/>
          </a:p>
          <a:p>
            <a:pPr algn="just"/>
            <a:r>
              <a:rPr lang="en-US" sz="2800" dirty="0">
                <a:hlinkClick r:id="rId5"/>
              </a:rPr>
              <a:t>F. T. </a:t>
            </a:r>
            <a:r>
              <a:rPr lang="en-US" sz="2800" dirty="0" err="1">
                <a:hlinkClick r:id="rId5"/>
              </a:rPr>
              <a:t>Boishakhi</a:t>
            </a:r>
            <a:r>
              <a:rPr lang="en-US" sz="2800" dirty="0">
                <a:hlinkClick r:id="rId5"/>
              </a:rPr>
              <a:t>, P. C. Shill and M. G. R. </a:t>
            </a:r>
            <a:r>
              <a:rPr lang="en-US" sz="2800" dirty="0" err="1">
                <a:hlinkClick r:id="rId5"/>
              </a:rPr>
              <a:t>Alam</a:t>
            </a:r>
            <a:r>
              <a:rPr lang="en-US" sz="2800" dirty="0">
                <a:hlinkClick r:id="rId5"/>
              </a:rPr>
              <a:t>, "Multi-modal Hate Speech Detection using Machine Learning," 2021 IEEE International Conference on Big Data (Big Data), 2021, pp. 4496-4499, </a:t>
            </a:r>
            <a:r>
              <a:rPr lang="en-US" sz="2800" dirty="0" err="1">
                <a:hlinkClick r:id="rId5"/>
              </a:rPr>
              <a:t>doi</a:t>
            </a:r>
            <a:r>
              <a:rPr lang="en-US" sz="2800" dirty="0">
                <a:hlinkClick r:id="rId5"/>
              </a:rPr>
              <a:t>: 10.1109/BigData52589.2021.9671955.</a:t>
            </a:r>
            <a:endParaRPr lang="en-US" sz="2800" dirty="0"/>
          </a:p>
          <a:p>
            <a:pPr algn="just"/>
            <a:endParaRPr lang="en-US" dirty="0"/>
          </a:p>
          <a:p>
            <a:pPr algn="just"/>
            <a:r>
              <a:rPr lang="en-US" sz="2800" dirty="0">
                <a:hlinkClick r:id="rId6"/>
              </a:rPr>
              <a:t>https://towardsdatascience.com/what-is-vectorization-in-machine-learning-6c7be3e4440a</a:t>
            </a:r>
            <a:endParaRPr lang="en-US" sz="2800" dirty="0"/>
          </a:p>
          <a:p>
            <a:pPr marL="0" indent="0" algn="just">
              <a:buNone/>
            </a:pPr>
            <a:endParaRPr lang="en-IN" sz="2800" dirty="0"/>
          </a:p>
          <a:p>
            <a:pPr algn="just"/>
            <a:r>
              <a:rPr lang="en-US" sz="2800" dirty="0">
                <a:hlinkClick r:id="rId7"/>
              </a:rPr>
              <a:t>https://towardsdatascience.com/text-processing-is-coming-c13a0e2ee15c</a:t>
            </a:r>
            <a:endParaRPr lang="en-US" sz="2800" dirty="0"/>
          </a:p>
        </p:txBody>
      </p:sp>
    </p:spTree>
    <p:extLst>
      <p:ext uri="{BB962C8B-B14F-4D97-AF65-F5344CB8AC3E}">
        <p14:creationId xmlns:p14="http://schemas.microsoft.com/office/powerpoint/2010/main" val="145529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85" y="2686294"/>
            <a:ext cx="10515600" cy="1325563"/>
          </a:xfrm>
        </p:spPr>
        <p:txBody>
          <a:bodyPr/>
          <a:lstStyle/>
          <a:p>
            <a:pPr algn="ctr"/>
            <a:r>
              <a:rPr lang="en-IN" b="1" dirty="0"/>
              <a:t>THANK YOU</a:t>
            </a:r>
          </a:p>
        </p:txBody>
      </p:sp>
    </p:spTree>
    <p:extLst>
      <p:ext uri="{BB962C8B-B14F-4D97-AF65-F5344CB8AC3E}">
        <p14:creationId xmlns:p14="http://schemas.microsoft.com/office/powerpoint/2010/main" val="35811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&amp; OBJECTIVE</a:t>
            </a:r>
          </a:p>
        </p:txBody>
      </p:sp>
      <p:sp>
        <p:nvSpPr>
          <p:cNvPr id="3" name="Content Placeholder 2"/>
          <p:cNvSpPr>
            <a:spLocks noGrp="1"/>
          </p:cNvSpPr>
          <p:nvPr>
            <p:ph idx="1"/>
          </p:nvPr>
        </p:nvSpPr>
        <p:spPr/>
        <p:txBody>
          <a:bodyPr>
            <a:normAutofit/>
          </a:bodyPr>
          <a:lstStyle/>
          <a:p>
            <a:pPr marL="0" indent="0" algn="just">
              <a:buNone/>
            </a:pPr>
            <a:r>
              <a:rPr lang="en-IN" dirty="0">
                <a:effectLst/>
                <a:latin typeface="Calibri" panose="020F0502020204030204" pitchFamily="34" charset="0"/>
                <a:ea typeface="Calibri" panose="020F0502020204030204" pitchFamily="34" charset="0"/>
                <a:cs typeface="Times New Roman" panose="02020603050405020304" pitchFamily="18" charset="0"/>
              </a:rPr>
              <a:t>Motivation:</a:t>
            </a:r>
          </a:p>
          <a:p>
            <a:pPr marL="360000"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Hate speech is a subject of worry for online platforms. </a:t>
            </a:r>
            <a:r>
              <a:rPr lang="en-US" sz="2400" dirty="0"/>
              <a:t>Cursing, considering women as objects, comments on physical appearance, inferiority, comparisons, generalization, mocking any events, etc.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60000"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Hate speech detection should be an automated task to distinguish hate speech from the provided input. </a:t>
            </a:r>
          </a:p>
          <a:p>
            <a:pPr marL="0" indent="0" algn="just">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dirty="0">
                <a:latin typeface="Calibri" panose="020F0502020204030204" pitchFamily="34" charset="0"/>
                <a:ea typeface="Calibri" panose="020F0502020204030204" pitchFamily="34" charset="0"/>
                <a:cs typeface="Times New Roman" panose="02020603050405020304" pitchFamily="18" charset="0"/>
              </a:rPr>
              <a:t>Objective:</a:t>
            </a:r>
          </a:p>
          <a:p>
            <a:pPr marL="360000" algn="just"/>
            <a:r>
              <a:rPr lang="en-IN" sz="2400" dirty="0">
                <a:solidFill>
                  <a:srgbClr val="212121"/>
                </a:solidFill>
                <a:latin typeface="Calibri" panose="020F0502020204030204" pitchFamily="34" charset="0"/>
                <a:ea typeface="Calibri" panose="020F0502020204030204" pitchFamily="34" charset="0"/>
                <a:cs typeface="Calibri" panose="020F0502020204030204" pitchFamily="34" charset="0"/>
              </a:rPr>
              <a:t>P</a:t>
            </a:r>
            <a:r>
              <a:rPr lang="en-IN" sz="2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redict the Hate Speech that has been spread online and prevent it.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60000" algn="just"/>
            <a:r>
              <a:rPr lang="en-IN" sz="2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Build an efficient model with greater accuracy &amp; precision.</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984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pPr marL="360000" algn="just">
              <a:spcAft>
                <a:spcPts val="1800"/>
              </a:spcAft>
            </a:pPr>
            <a:r>
              <a:rPr lang="en-IN" sz="2400" dirty="0">
                <a:solidFill>
                  <a:srgbClr val="212121"/>
                </a:solidFill>
                <a:effectLst/>
                <a:latin typeface="Calibri" panose="020F0502020204030204" pitchFamily="34" charset="0"/>
                <a:ea typeface="Calibri" panose="020F0502020204030204" pitchFamily="34" charset="0"/>
              </a:rPr>
              <a:t>Deep learning is a machine learning technique that teaches computers to do what comes naturally to humans: learn by example. </a:t>
            </a:r>
          </a:p>
          <a:p>
            <a:pPr marL="360000" algn="just">
              <a:spcAft>
                <a:spcPts val="1800"/>
              </a:spcAft>
            </a:pPr>
            <a:r>
              <a:rPr lang="en-IN" sz="2400" dirty="0">
                <a:solidFill>
                  <a:srgbClr val="212121"/>
                </a:solidFill>
                <a:effectLst/>
                <a:latin typeface="Calibri" panose="020F0502020204030204" pitchFamily="34" charset="0"/>
                <a:ea typeface="Calibri" panose="020F0502020204030204" pitchFamily="34" charset="0"/>
              </a:rPr>
              <a:t>Deep learning is a key technology behind driverless cars, enabling them to recognize a stop sign, or to distinguish a pedestrian from a lamppost. </a:t>
            </a:r>
          </a:p>
          <a:p>
            <a:pPr marL="360000" algn="just">
              <a:spcAft>
                <a:spcPts val="1800"/>
              </a:spcAft>
            </a:pPr>
            <a:r>
              <a:rPr lang="en-IN" sz="2400" dirty="0">
                <a:solidFill>
                  <a:srgbClr val="212121"/>
                </a:solidFill>
                <a:effectLst/>
                <a:latin typeface="Calibri" panose="020F0502020204030204" pitchFamily="34" charset="0"/>
                <a:ea typeface="Calibri" panose="020F0502020204030204" pitchFamily="34" charset="0"/>
              </a:rPr>
              <a:t>In deep learning, a computer model learns to perform classification tasks directly from images, text, or sound. </a:t>
            </a:r>
          </a:p>
          <a:p>
            <a:pPr marL="360000" algn="just">
              <a:spcAft>
                <a:spcPts val="1800"/>
              </a:spcAft>
            </a:pPr>
            <a:r>
              <a:rPr lang="en-IN" sz="2400" dirty="0">
                <a:solidFill>
                  <a:srgbClr val="212121"/>
                </a:solidFill>
                <a:effectLst/>
                <a:latin typeface="Calibri" panose="020F0502020204030204" pitchFamily="34" charset="0"/>
                <a:ea typeface="Calibri" panose="020F0502020204030204" pitchFamily="34" charset="0"/>
              </a:rPr>
              <a:t>Deep learning is getting lots of attention lately and for good reason. It’s achieving results that were not possible before. </a:t>
            </a:r>
            <a:endParaRPr lang="en-IN" sz="2400" dirty="0"/>
          </a:p>
        </p:txBody>
      </p:sp>
    </p:spTree>
    <p:extLst>
      <p:ext uri="{BB962C8B-B14F-4D97-AF65-F5344CB8AC3E}">
        <p14:creationId xmlns:p14="http://schemas.microsoft.com/office/powerpoint/2010/main" val="203268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9360500"/>
              </p:ext>
            </p:extLst>
          </p:nvPr>
        </p:nvGraphicFramePr>
        <p:xfrm>
          <a:off x="1002323" y="1825625"/>
          <a:ext cx="10224795" cy="4602480"/>
        </p:xfrm>
        <a:graphic>
          <a:graphicData uri="http://schemas.openxmlformats.org/drawingml/2006/table">
            <a:tbl>
              <a:tblPr firstRow="1" bandRow="1">
                <a:effectLst/>
                <a:tableStyleId>{073A0DAA-6AF3-43AB-8588-CEC1D06C72B9}</a:tableStyleId>
              </a:tblPr>
              <a:tblGrid>
                <a:gridCol w="736918">
                  <a:extLst>
                    <a:ext uri="{9D8B030D-6E8A-4147-A177-3AD203B41FA5}">
                      <a16:colId xmlns:a16="http://schemas.microsoft.com/office/drawing/2014/main" val="2903976221"/>
                    </a:ext>
                  </a:extLst>
                </a:gridCol>
                <a:gridCol w="2723772">
                  <a:extLst>
                    <a:ext uri="{9D8B030D-6E8A-4147-A177-3AD203B41FA5}">
                      <a16:colId xmlns:a16="http://schemas.microsoft.com/office/drawing/2014/main" val="323736782"/>
                    </a:ext>
                  </a:extLst>
                </a:gridCol>
                <a:gridCol w="3663351">
                  <a:extLst>
                    <a:ext uri="{9D8B030D-6E8A-4147-A177-3AD203B41FA5}">
                      <a16:colId xmlns:a16="http://schemas.microsoft.com/office/drawing/2014/main" val="1522600050"/>
                    </a:ext>
                  </a:extLst>
                </a:gridCol>
                <a:gridCol w="3100754">
                  <a:extLst>
                    <a:ext uri="{9D8B030D-6E8A-4147-A177-3AD203B41FA5}">
                      <a16:colId xmlns:a16="http://schemas.microsoft.com/office/drawing/2014/main" val="284311391"/>
                    </a:ext>
                  </a:extLst>
                </a:gridCol>
              </a:tblGrid>
              <a:tr h="370840">
                <a:tc>
                  <a:txBody>
                    <a:bodyPr/>
                    <a:lstStyle/>
                    <a:p>
                      <a:pPr algn="ctr"/>
                      <a:r>
                        <a:rPr lang="en-IN" dirty="0" err="1">
                          <a:solidFill>
                            <a:schemeClr val="tx1"/>
                          </a:solidFill>
                        </a:rPr>
                        <a:t>S.No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Author</a:t>
                      </a:r>
                      <a:r>
                        <a:rPr lang="en-IN" baseline="0" dirty="0">
                          <a:solidFill>
                            <a:schemeClr val="tx1"/>
                          </a:solidFill>
                        </a:rPr>
                        <a:t> name &amp; </a:t>
                      </a:r>
                      <a:r>
                        <a:rPr lang="en-IN" dirty="0">
                          <a:solidFill>
                            <a:schemeClr val="tx1"/>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Concept</a:t>
                      </a:r>
                      <a:r>
                        <a:rPr lang="en-IN" baseline="0" dirty="0">
                          <a:solidFill>
                            <a:schemeClr val="tx1"/>
                          </a:solidFill>
                        </a:rPr>
                        <a:t> in the paper</a:t>
                      </a:r>
                    </a:p>
                    <a:p>
                      <a:pPr algn="ctr"/>
                      <a:r>
                        <a:rPr lang="en-IN" baseline="0" dirty="0">
                          <a:solidFill>
                            <a:schemeClr val="tx1"/>
                          </a:solidFill>
                        </a:rPr>
                        <a:t>(Algorithm, Advantages, Limitations, Future enhancement)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Paper</a:t>
                      </a:r>
                      <a:r>
                        <a:rPr lang="en-IN" baseline="0" dirty="0">
                          <a:solidFill>
                            <a:schemeClr val="tx1"/>
                          </a:solidFill>
                        </a:rPr>
                        <a:t> details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6736"/>
                  </a:ext>
                </a:extLst>
              </a:tr>
              <a:tr h="370840">
                <a:tc>
                  <a:txBody>
                    <a:bodyPr/>
                    <a:lstStyle/>
                    <a:p>
                      <a:pPr algn="ctr"/>
                      <a:r>
                        <a:rPr lang="en-IN" sz="14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T. A. Naidu and S. Kumar, "Hate Speech Detection Using Multi-Channel Convolutional Neural Network"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Algorithm: Multi-Channel Convolutional Neural Network</a:t>
                      </a:r>
                    </a:p>
                    <a:p>
                      <a:r>
                        <a:rPr lang="en-IN" sz="1400" dirty="0">
                          <a:solidFill>
                            <a:schemeClr val="tx1"/>
                          </a:solidFill>
                        </a:rPr>
                        <a:t>Advantages: MCCNN achieves more accuracy than CNN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2021 3rd International Conference on Advances in Computing, Communication Control and Networking (ICAC3N), 2021, pp. 908-912, </a:t>
                      </a:r>
                      <a:r>
                        <a:rPr lang="en-IN" sz="1400" dirty="0" err="1">
                          <a:solidFill>
                            <a:schemeClr val="tx1"/>
                          </a:solidFill>
                        </a:rPr>
                        <a:t>doi</a:t>
                      </a:r>
                      <a:r>
                        <a:rPr lang="en-IN" sz="1400" dirty="0">
                          <a:solidFill>
                            <a:schemeClr val="tx1"/>
                          </a:solidFill>
                        </a:rPr>
                        <a:t>: 10.1109/ICAC3N53548.2021.9725696.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5212552"/>
                  </a:ext>
                </a:extLst>
              </a:tr>
              <a:tr h="370840">
                <a:tc>
                  <a:txBody>
                    <a:bodyPr/>
                    <a:lstStyle/>
                    <a:p>
                      <a:pPr algn="ctr"/>
                      <a:r>
                        <a:rPr lang="en-IN" sz="14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A. Rodriguez, Y. -L. Chen and C. Argueta, "FADOHS: Framework for Detection and Integration of Unstructured Data of Hate Speech on Facebook Using Sentiment and Emotion Analysis"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Algorithm: K-Means Clustering</a:t>
                      </a:r>
                    </a:p>
                    <a:p>
                      <a:r>
                        <a:rPr lang="en-IN" sz="1400" dirty="0">
                          <a:solidFill>
                            <a:schemeClr val="tx1"/>
                          </a:solidFill>
                        </a:rPr>
                        <a:t>Future Enhancement: </a:t>
                      </a:r>
                      <a:r>
                        <a:rPr lang="en-US" sz="1400" dirty="0">
                          <a:solidFill>
                            <a:schemeClr val="tx1"/>
                          </a:solidFill>
                        </a:rPr>
                        <a:t>T</a:t>
                      </a:r>
                      <a:r>
                        <a:rPr lang="en-US" sz="1400" dirty="0"/>
                        <a:t>o further utilize the framework not only on comments but also their replies.</a:t>
                      </a:r>
                      <a:endParaRPr lang="en-IN" sz="1400" dirty="0">
                        <a:solidFill>
                          <a:schemeClr val="tx1"/>
                        </a:solidFill>
                      </a:endParaRPr>
                    </a:p>
                    <a:p>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IEEE Access, vol. 10, pp. 22400-22419, 2022, </a:t>
                      </a:r>
                      <a:r>
                        <a:rPr lang="en-US" sz="1400" dirty="0" err="1">
                          <a:solidFill>
                            <a:schemeClr val="tx1"/>
                          </a:solidFill>
                        </a:rPr>
                        <a:t>doi</a:t>
                      </a:r>
                      <a:r>
                        <a:rPr lang="en-US" sz="1400" dirty="0">
                          <a:solidFill>
                            <a:schemeClr val="tx1"/>
                          </a:solidFill>
                        </a:rPr>
                        <a:t>: 10.1109/ACCESS.2022.3151098.</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886043"/>
                  </a:ext>
                </a:extLst>
              </a:tr>
              <a:tr h="370840">
                <a:tc>
                  <a:txBody>
                    <a:bodyPr/>
                    <a:lstStyle/>
                    <a:p>
                      <a:pPr algn="ctr"/>
                      <a:r>
                        <a:rPr lang="en-IN" sz="140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G. H. </a:t>
                      </a:r>
                      <a:r>
                        <a:rPr lang="en-IN" sz="1400" dirty="0" err="1">
                          <a:solidFill>
                            <a:schemeClr val="tx1"/>
                          </a:solidFill>
                        </a:rPr>
                        <a:t>Panchala</a:t>
                      </a:r>
                      <a:r>
                        <a:rPr lang="en-IN" sz="1400" dirty="0">
                          <a:solidFill>
                            <a:schemeClr val="tx1"/>
                          </a:solidFill>
                        </a:rPr>
                        <a:t>, V. V. S </a:t>
                      </a:r>
                      <a:r>
                        <a:rPr lang="en-IN" sz="1400" dirty="0" err="1">
                          <a:solidFill>
                            <a:schemeClr val="tx1"/>
                          </a:solidFill>
                        </a:rPr>
                        <a:t>Sasank</a:t>
                      </a:r>
                      <a:r>
                        <a:rPr lang="en-IN" sz="1400" dirty="0">
                          <a:solidFill>
                            <a:schemeClr val="tx1"/>
                          </a:solidFill>
                        </a:rPr>
                        <a:t>, D. R. </a:t>
                      </a:r>
                      <a:r>
                        <a:rPr lang="en-IN" sz="1400" dirty="0" err="1">
                          <a:solidFill>
                            <a:schemeClr val="tx1"/>
                          </a:solidFill>
                        </a:rPr>
                        <a:t>Harshitha</a:t>
                      </a:r>
                      <a:r>
                        <a:rPr lang="en-IN" sz="1400" dirty="0">
                          <a:solidFill>
                            <a:schemeClr val="tx1"/>
                          </a:solidFill>
                        </a:rPr>
                        <a:t> </a:t>
                      </a:r>
                      <a:r>
                        <a:rPr lang="en-IN" sz="1400" dirty="0" err="1">
                          <a:solidFill>
                            <a:schemeClr val="tx1"/>
                          </a:solidFill>
                        </a:rPr>
                        <a:t>Adidela</a:t>
                      </a:r>
                      <a:r>
                        <a:rPr lang="en-IN" sz="1400" dirty="0">
                          <a:solidFill>
                            <a:schemeClr val="tx1"/>
                          </a:solidFill>
                        </a:rPr>
                        <a:t>, P. </a:t>
                      </a:r>
                      <a:r>
                        <a:rPr lang="en-IN" sz="1400" dirty="0" err="1">
                          <a:solidFill>
                            <a:schemeClr val="tx1"/>
                          </a:solidFill>
                        </a:rPr>
                        <a:t>Yellamma</a:t>
                      </a:r>
                      <a:r>
                        <a:rPr lang="en-IN" sz="1400" dirty="0">
                          <a:solidFill>
                            <a:schemeClr val="tx1"/>
                          </a:solidFill>
                        </a:rPr>
                        <a:t>, K. </a:t>
                      </a:r>
                      <a:r>
                        <a:rPr lang="en-IN" sz="1400" dirty="0" err="1">
                          <a:solidFill>
                            <a:schemeClr val="tx1"/>
                          </a:solidFill>
                        </a:rPr>
                        <a:t>Ashesh</a:t>
                      </a:r>
                      <a:r>
                        <a:rPr lang="en-IN" sz="1400" dirty="0">
                          <a:solidFill>
                            <a:schemeClr val="tx1"/>
                          </a:solidFill>
                        </a:rPr>
                        <a:t> and C. Prasad, "Hate Speech &amp; Offensive Language Detection Using ML &amp;NLP"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Algorithm: Linear SVM, Multi NB Classifier, XG Boost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2022 4th International Conference on Smart Systems and Inventive Technology (ICSSIT), 2022, pp. 1262-1268, </a:t>
                      </a:r>
                      <a:r>
                        <a:rPr lang="en-IN" sz="1400" dirty="0" err="1">
                          <a:solidFill>
                            <a:schemeClr val="tx1"/>
                          </a:solidFill>
                        </a:rPr>
                        <a:t>doi</a:t>
                      </a:r>
                      <a:r>
                        <a:rPr lang="en-IN" sz="1400" dirty="0">
                          <a:solidFill>
                            <a:schemeClr val="tx1"/>
                          </a:solidFill>
                        </a:rPr>
                        <a:t>: 10.1109/ICSSIT53264.2022.9716417.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1753070"/>
                  </a:ext>
                </a:extLst>
              </a:tr>
            </a:tbl>
          </a:graphicData>
        </a:graphic>
      </p:graphicFrame>
    </p:spTree>
    <p:extLst>
      <p:ext uri="{BB962C8B-B14F-4D97-AF65-F5344CB8AC3E}">
        <p14:creationId xmlns:p14="http://schemas.microsoft.com/office/powerpoint/2010/main" val="355248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DETAILS</a:t>
            </a:r>
          </a:p>
        </p:txBody>
      </p:sp>
      <p:sp>
        <p:nvSpPr>
          <p:cNvPr id="3" name="Content Placeholder 2"/>
          <p:cNvSpPr>
            <a:spLocks noGrp="1"/>
          </p:cNvSpPr>
          <p:nvPr>
            <p:ph idx="1"/>
          </p:nvPr>
        </p:nvSpPr>
        <p:spPr/>
        <p:txBody>
          <a:bodyPr/>
          <a:lstStyle/>
          <a:p>
            <a:pPr marL="0" indent="0">
              <a:buNone/>
            </a:pPr>
            <a:r>
              <a:rPr lang="en-IN" dirty="0"/>
              <a:t>Title: Twitter Hate Speech</a:t>
            </a:r>
          </a:p>
          <a:p>
            <a:pPr marL="0" indent="0">
              <a:buNone/>
            </a:pPr>
            <a:r>
              <a:rPr lang="en-IN" dirty="0"/>
              <a:t>Columns: id, tweet</a:t>
            </a:r>
          </a:p>
          <a:p>
            <a:pPr lvl="1"/>
            <a:r>
              <a:rPr lang="en-IN" dirty="0"/>
              <a:t>Id – unique id for each row</a:t>
            </a:r>
          </a:p>
          <a:p>
            <a:pPr lvl="1"/>
            <a:r>
              <a:rPr lang="en-IN" dirty="0"/>
              <a:t>Tweet – Contains tweet from twitter </a:t>
            </a:r>
          </a:p>
          <a:p>
            <a:endParaRPr lang="en-IN" dirty="0"/>
          </a:p>
          <a:p>
            <a:pPr marL="0" indent="0">
              <a:buNone/>
            </a:pPr>
            <a:endParaRPr lang="en-IN" dirty="0"/>
          </a:p>
        </p:txBody>
      </p:sp>
    </p:spTree>
    <p:extLst>
      <p:ext uri="{BB962C8B-B14F-4D97-AF65-F5344CB8AC3E}">
        <p14:creationId xmlns:p14="http://schemas.microsoft.com/office/powerpoint/2010/main" val="208729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PLATFORM / FRAMEWORK</a:t>
            </a:r>
          </a:p>
        </p:txBody>
      </p:sp>
      <p:sp>
        <p:nvSpPr>
          <p:cNvPr id="3" name="Content Placeholder 2"/>
          <p:cNvSpPr>
            <a:spLocks noGrp="1"/>
          </p:cNvSpPr>
          <p:nvPr>
            <p:ph idx="1"/>
          </p:nvPr>
        </p:nvSpPr>
        <p:spPr/>
        <p:txBody>
          <a:bodyPr>
            <a:normAutofit/>
          </a:bodyPr>
          <a:lstStyle/>
          <a:p>
            <a:pPr marL="0" indent="0">
              <a:buNone/>
            </a:pPr>
            <a:r>
              <a:rPr lang="en-IN" dirty="0"/>
              <a:t>Tools:</a:t>
            </a:r>
          </a:p>
          <a:p>
            <a:pPr lvl="1"/>
            <a:r>
              <a:rPr lang="en-IN" dirty="0"/>
              <a:t>Python</a:t>
            </a:r>
          </a:p>
          <a:p>
            <a:pPr lvl="1"/>
            <a:r>
              <a:rPr lang="en-IN" dirty="0"/>
              <a:t>VS code</a:t>
            </a:r>
          </a:p>
          <a:p>
            <a:pPr lvl="1"/>
            <a:r>
              <a:rPr lang="en-IN" dirty="0" err="1"/>
              <a:t>Jupyter</a:t>
            </a:r>
            <a:r>
              <a:rPr lang="en-IN" dirty="0"/>
              <a:t> Extension</a:t>
            </a:r>
          </a:p>
          <a:p>
            <a:pPr lvl="1"/>
            <a:r>
              <a:rPr lang="en-IN" dirty="0" err="1"/>
              <a:t>Tenserflow</a:t>
            </a:r>
            <a:endParaRPr lang="en-IN" dirty="0"/>
          </a:p>
          <a:p>
            <a:pPr lvl="1"/>
            <a:r>
              <a:rPr lang="en-IN" dirty="0" err="1"/>
              <a:t>Keras</a:t>
            </a:r>
            <a:endParaRPr lang="en-IN" dirty="0"/>
          </a:p>
          <a:p>
            <a:pPr lvl="1"/>
            <a:r>
              <a:rPr lang="en-IN" dirty="0" err="1"/>
              <a:t>Nltk</a:t>
            </a:r>
            <a:endParaRPr lang="en-IN" dirty="0"/>
          </a:p>
          <a:p>
            <a:pPr lvl="1"/>
            <a:r>
              <a:rPr lang="en-IN" dirty="0" err="1"/>
              <a:t>Sklearn</a:t>
            </a:r>
            <a:endParaRPr lang="en-IN" dirty="0"/>
          </a:p>
          <a:p>
            <a:pPr lvl="1"/>
            <a:endParaRPr lang="en-IN" dirty="0"/>
          </a:p>
          <a:p>
            <a:pPr marL="0" indent="0">
              <a:buNone/>
            </a:pPr>
            <a:r>
              <a:rPr lang="en-IN" dirty="0"/>
              <a:t>	</a:t>
            </a:r>
          </a:p>
        </p:txBody>
      </p:sp>
    </p:spTree>
    <p:extLst>
      <p:ext uri="{BB962C8B-B14F-4D97-AF65-F5344CB8AC3E}">
        <p14:creationId xmlns:p14="http://schemas.microsoft.com/office/powerpoint/2010/main" val="376530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60500"/>
          </a:xfrm>
        </p:spPr>
        <p:txBody>
          <a:bodyPr>
            <a:normAutofit/>
          </a:bodyPr>
          <a:lstStyle/>
          <a:p>
            <a:r>
              <a:rPr lang="en-US" sz="3600" dirty="0"/>
              <a:t>OVERALL ARCHITECTURE </a:t>
            </a:r>
            <a:br>
              <a:rPr lang="en-US" sz="3600" dirty="0"/>
            </a:br>
            <a:r>
              <a:rPr lang="en-US" sz="3600" dirty="0"/>
              <a:t>(with completed modules highlighted)</a:t>
            </a:r>
            <a:endParaRPr lang="en-IN" sz="3600" dirty="0"/>
          </a:p>
        </p:txBody>
      </p:sp>
      <p:sp>
        <p:nvSpPr>
          <p:cNvPr id="3" name="Content Placeholder 2"/>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B89005AB-8417-4820-9F39-F5D8056C3FEC}"/>
              </a:ext>
            </a:extLst>
          </p:cNvPr>
          <p:cNvPicPr>
            <a:picLocks noChangeAspect="1"/>
          </p:cNvPicPr>
          <p:nvPr/>
        </p:nvPicPr>
        <p:blipFill>
          <a:blip r:embed="rId2"/>
          <a:stretch>
            <a:fillRect/>
          </a:stretch>
        </p:blipFill>
        <p:spPr>
          <a:xfrm>
            <a:off x="1838257" y="1702666"/>
            <a:ext cx="8515486" cy="4611869"/>
          </a:xfrm>
          <a:prstGeom prst="rect">
            <a:avLst/>
          </a:prstGeom>
        </p:spPr>
      </p:pic>
    </p:spTree>
    <p:extLst>
      <p:ext uri="{BB962C8B-B14F-4D97-AF65-F5344CB8AC3E}">
        <p14:creationId xmlns:p14="http://schemas.microsoft.com/office/powerpoint/2010/main" val="71904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MODULES </a:t>
            </a:r>
          </a:p>
        </p:txBody>
      </p:sp>
      <p:sp>
        <p:nvSpPr>
          <p:cNvPr id="6" name="TextBox 5">
            <a:extLst>
              <a:ext uri="{FF2B5EF4-FFF2-40B4-BE49-F238E27FC236}">
                <a16:creationId xmlns:a16="http://schemas.microsoft.com/office/drawing/2014/main" id="{E5A9FF90-31CE-412B-A49C-0C970251DA01}"/>
              </a:ext>
            </a:extLst>
          </p:cNvPr>
          <p:cNvSpPr txBox="1"/>
          <p:nvPr/>
        </p:nvSpPr>
        <p:spPr>
          <a:xfrm>
            <a:off x="838200" y="1690688"/>
            <a:ext cx="10515600" cy="247959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Data acquisition &amp; Pre-processing</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IN" sz="2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Sentiment Analysis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IN" sz="2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Emotion analysis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Multi-Channel Convolutional Neural Network (MCCNN) model</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2800" dirty="0">
                <a:solidFill>
                  <a:srgbClr val="212121"/>
                </a:solidFill>
                <a:effectLst/>
                <a:latin typeface="Calibri" panose="020F0502020204030204" pitchFamily="34" charset="0"/>
                <a:ea typeface="Calibri" panose="020F0502020204030204" pitchFamily="34" charset="0"/>
              </a:rPr>
              <a:t>Front end</a:t>
            </a:r>
            <a:endParaRPr lang="en-IN" sz="2800" dirty="0"/>
          </a:p>
        </p:txBody>
      </p:sp>
    </p:spTree>
    <p:extLst>
      <p:ext uri="{BB962C8B-B14F-4D97-AF65-F5344CB8AC3E}">
        <p14:creationId xmlns:p14="http://schemas.microsoft.com/office/powerpoint/2010/main" val="411409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806-DC57-48EE-AF52-7FF296C6CB1F}"/>
              </a:ext>
            </a:extLst>
          </p:cNvPr>
          <p:cNvSpPr>
            <a:spLocks noGrp="1"/>
          </p:cNvSpPr>
          <p:nvPr>
            <p:ph type="title"/>
          </p:nvPr>
        </p:nvSpPr>
        <p:spPr/>
        <p:txBody>
          <a:bodyPr/>
          <a:lstStyle/>
          <a:p>
            <a:r>
              <a:rPr lang="en-IN" sz="4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Data acquisition &amp; Pre-processing</a:t>
            </a:r>
            <a:endParaRPr lang="en-IN" dirty="0"/>
          </a:p>
        </p:txBody>
      </p:sp>
      <p:sp>
        <p:nvSpPr>
          <p:cNvPr id="3" name="Content Placeholder 2">
            <a:extLst>
              <a:ext uri="{FF2B5EF4-FFF2-40B4-BE49-F238E27FC236}">
                <a16:creationId xmlns:a16="http://schemas.microsoft.com/office/drawing/2014/main" id="{3B6B2E99-8113-4FE3-9C65-8F765469B097}"/>
              </a:ext>
            </a:extLst>
          </p:cNvPr>
          <p:cNvSpPr>
            <a:spLocks noGrp="1"/>
          </p:cNvSpPr>
          <p:nvPr>
            <p:ph idx="1"/>
          </p:nvPr>
        </p:nvSpPr>
        <p:spPr/>
        <p:txBody>
          <a:bodyPr/>
          <a:lstStyle/>
          <a:p>
            <a:pPr marL="0" indent="0">
              <a:buNone/>
            </a:pPr>
            <a:r>
              <a:rPr lang="en-IN" b="1" dirty="0"/>
              <a:t>Description:</a:t>
            </a:r>
            <a:r>
              <a:rPr lang="en-IN" dirty="0"/>
              <a:t> Dataset is downloaded from Kaggle and pre-processed to remove junk or noise data</a:t>
            </a:r>
          </a:p>
          <a:p>
            <a:pPr marL="0" indent="0">
              <a:buNone/>
            </a:pPr>
            <a:r>
              <a:rPr lang="en-IN" b="1" dirty="0"/>
              <a:t>Input-Output:</a:t>
            </a:r>
          </a:p>
          <a:p>
            <a:endParaRPr lang="en-IN" dirty="0"/>
          </a:p>
        </p:txBody>
      </p:sp>
      <p:pic>
        <p:nvPicPr>
          <p:cNvPr id="11" name="Picture 10">
            <a:extLst>
              <a:ext uri="{FF2B5EF4-FFF2-40B4-BE49-F238E27FC236}">
                <a16:creationId xmlns:a16="http://schemas.microsoft.com/office/drawing/2014/main" id="{3A68A44C-2757-4831-AA73-C9AFD32C1983}"/>
              </a:ext>
            </a:extLst>
          </p:cNvPr>
          <p:cNvPicPr>
            <a:picLocks noChangeAspect="1"/>
          </p:cNvPicPr>
          <p:nvPr/>
        </p:nvPicPr>
        <p:blipFill>
          <a:blip r:embed="rId2"/>
          <a:stretch>
            <a:fillRect/>
          </a:stretch>
        </p:blipFill>
        <p:spPr>
          <a:xfrm>
            <a:off x="2955921" y="3429000"/>
            <a:ext cx="6280158" cy="2520000"/>
          </a:xfrm>
          <a:prstGeom prst="rect">
            <a:avLst/>
          </a:prstGeom>
        </p:spPr>
      </p:pic>
    </p:spTree>
    <p:extLst>
      <p:ext uri="{BB962C8B-B14F-4D97-AF65-F5344CB8AC3E}">
        <p14:creationId xmlns:p14="http://schemas.microsoft.com/office/powerpoint/2010/main" val="266100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TotalTime>
  <Words>956</Words>
  <Application>Microsoft Office PowerPoint</Application>
  <PresentationFormat>Widescreen</PresentationFormat>
  <Paragraphs>103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Office Theme</vt:lpstr>
      <vt:lpstr>Hate Speech Detection  Using Deep Learning</vt:lpstr>
      <vt:lpstr>MOTIVATION &amp; OBJECTIVE</vt:lpstr>
      <vt:lpstr>INTRODUCTION</vt:lpstr>
      <vt:lpstr>LITERATURE REVIEW</vt:lpstr>
      <vt:lpstr>DATASET DETAILS</vt:lpstr>
      <vt:lpstr>IMPLEMENTATION PLATFORM / FRAMEWORK</vt:lpstr>
      <vt:lpstr>OVERALL ARCHITECTURE  (with completed modules highlighted)</vt:lpstr>
      <vt:lpstr>LIST OF MODULES </vt:lpstr>
      <vt:lpstr>Data acquisition &amp; Pre-processing</vt:lpstr>
      <vt:lpstr>Sentiment Analysis</vt:lpstr>
      <vt:lpstr>Emotion Analysis</vt:lpstr>
      <vt:lpstr>Multi-Channel Convolutional Neural Network (MCCNN) model</vt:lpstr>
      <vt:lpstr>Front end</vt:lpstr>
      <vt:lpstr>EXAMPLE: ALGORITHM STEPS</vt:lpstr>
      <vt:lpstr>MODULE BASED OUTPUT SCREENSHOTS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Windows User</dc:creator>
  <cp:lastModifiedBy>Z A N</cp:lastModifiedBy>
  <cp:revision>91</cp:revision>
  <dcterms:created xsi:type="dcterms:W3CDTF">2021-09-27T08:45:48Z</dcterms:created>
  <dcterms:modified xsi:type="dcterms:W3CDTF">2022-06-10T08:43:23Z</dcterms:modified>
</cp:coreProperties>
</file>