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</p:sldIdLst>
  <p:sldSz cy="5143500" cx="9144000"/>
  <p:notesSz cx="6858000" cy="9144000"/>
  <p:embeddedFontLst>
    <p:embeddedFont>
      <p:font typeface="Roboto Mono"/>
      <p:regular r:id="rId60"/>
      <p:bold r:id="rId61"/>
      <p:italic r:id="rId62"/>
      <p:boldItalic r:id="rId63"/>
    </p:embeddedFont>
    <p:embeddedFont>
      <p:font typeface="Open Sans"/>
      <p:regular r:id="rId64"/>
      <p:bold r:id="rId65"/>
      <p:italic r:id="rId66"/>
      <p:boldItalic r:id="rId6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68" roundtripDataSignature="AMtx7mhOAKuXLIbBdPXjZV48ugT1HhGu4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C0DE153-A224-40FB-97E4-B6ACA9F00FD1}">
  <a:tblStyle styleId="{FC0DE153-A224-40FB-97E4-B6ACA9F00FD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681411AF-2A87-4EA2-9F41-9F3674405A1A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CFC587C3-B2C2-49F2-ABD8-DD11E9D7AB96}" styleName="Table_2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font" Target="fonts/RobotoMono-italic.fntdata"/><Relationship Id="rId61" Type="http://schemas.openxmlformats.org/officeDocument/2006/relationships/font" Target="fonts/RobotoMono-bold.fntdata"/><Relationship Id="rId20" Type="http://schemas.openxmlformats.org/officeDocument/2006/relationships/slide" Target="slides/slide14.xml"/><Relationship Id="rId64" Type="http://schemas.openxmlformats.org/officeDocument/2006/relationships/font" Target="fonts/OpenSans-regular.fntdata"/><Relationship Id="rId63" Type="http://schemas.openxmlformats.org/officeDocument/2006/relationships/font" Target="fonts/RobotoMono-boldItalic.fntdata"/><Relationship Id="rId22" Type="http://schemas.openxmlformats.org/officeDocument/2006/relationships/slide" Target="slides/slide16.xml"/><Relationship Id="rId66" Type="http://schemas.openxmlformats.org/officeDocument/2006/relationships/font" Target="fonts/OpenSans-italic.fntdata"/><Relationship Id="rId21" Type="http://schemas.openxmlformats.org/officeDocument/2006/relationships/slide" Target="slides/slide15.xml"/><Relationship Id="rId65" Type="http://schemas.openxmlformats.org/officeDocument/2006/relationships/font" Target="fonts/OpenSans-bold.fntdata"/><Relationship Id="rId24" Type="http://schemas.openxmlformats.org/officeDocument/2006/relationships/slide" Target="slides/slide18.xml"/><Relationship Id="rId68" Type="http://customschemas.google.com/relationships/presentationmetadata" Target="metadata"/><Relationship Id="rId23" Type="http://schemas.openxmlformats.org/officeDocument/2006/relationships/slide" Target="slides/slide17.xml"/><Relationship Id="rId67" Type="http://schemas.openxmlformats.org/officeDocument/2006/relationships/font" Target="fonts/OpenSans-boldItalic.fntdata"/><Relationship Id="rId60" Type="http://schemas.openxmlformats.org/officeDocument/2006/relationships/font" Target="fonts/RobotoMono-regular.fnt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teams.microsoft.com/l/meetup-join/19%3ameeting_NmIxMGUwYjItNDUwMC00Y2NjLTlmMWItMGFhZjFjMzJlZDA2%40thread.v2/0?context=%7b%22Tid%22%3a%225971958d-ee58-4751-a077-feff48b33d00%22%2c%22Oid%22%3a%223007486d-a19f-4340-91b4-82549d506251%22%7d" TargetMode="Externa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hub.docker.com/search?q=yolov9" TargetMode="Externa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teams.microsoft.com/l/meetup-join/19%3ameeting_NmIxMGUwYjItNDUwMC00Y2NjLTlmMWItMGFhZjFjMzJlZDA2%40thread.v2/0?context=%7b%22Tid%22%3a%225971958d-ee58-4751-a077-feff48b33d00%22%2c%22Oid%22%3a%223007486d-a19f-4340-91b4-82549d506251%22%7d" TargetMode="Externa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" name="Google Shape;3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TW"/>
              <a:t>teams </a:t>
            </a:r>
            <a:r>
              <a:rPr lang="zh-TW"/>
              <a:t>會議連結：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TW" u="sng">
                <a:solidFill>
                  <a:schemeClr val="hlink"/>
                </a:solidFill>
                <a:hlinkClick r:id="rId2"/>
              </a:rPr>
              <a:t>https://teams.microsoft.com/l/meetup-join/19%3ameeting_NmIxMGUwYjItNDUwMC00Y2NjLTlmMWItMGFhZjFjMzJlZDA2%40thread.v2/0?context=%7b%22Tid%22%3a%225971958d-ee58-4751-a077-feff48b33d00%22%2c%22Oid%22%3a%223007486d-a19f-4340-91b4-82549d506251%22%7d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38d19e5575_1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38d19e5575_1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274abaa9e9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274abaa9e9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28a1001f56_0_45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6" name="Google Shape;236;g328a1001f56_0_4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38d19e5575_1_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1" name="Google Shape;271;g338d19e5575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3274abaa9e9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3274abaa9e9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322ac593755_0_6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8" name="Google Shape;308;g322ac593755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3274abaa9e9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3274abaa9e9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3274abaa9e9_0_7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7" name="Google Shape;337;g3274abaa9e9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zh-TW"/>
              <a:t>wallet </a:t>
            </a:r>
            <a:r>
              <a:rPr lang="zh-TW"/>
              <a:t>訊息如畫面所示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zh-TW"/>
              <a:t>詳細介紹 sinfo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3274abaa9e9_0_7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4" name="Google Shape;354;g3274abaa9e9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TW"/>
              <a:t>讓大家試看看是否能看得到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TW"/>
              <a:t>ls /work/TWCC_cntr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3274abaa9e9_0_10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9" name="Google Shape;369;g3274abaa9e9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zh-TW"/>
              <a:t>主要看 squeue 任務狀態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3274abaa9e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3274abaa9e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338d19e5575_1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338d19e5575_1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zh-TW"/>
              <a:t>要注意這隻程式有要多節點，但沒有真正撒 job 到 節點上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zh-TW"/>
              <a:t>用說明的 scancel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338d19e5575_1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338d19e5575_1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zh-TW"/>
              <a:t>要特別注意partition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zh-TW"/>
              <a:t>每個partition 個別限制可參考 “實作提醒與限制”(p23)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338d19e5575_1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338d19e5575_1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zh-TW"/>
              <a:t>跑看看其他example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3274abaa9e9_0_8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9" name="Google Shape;429;g3274abaa9e9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zh-TW"/>
              <a:t>共用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zh-TW"/>
              <a:t>限制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32daa72053e_0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4" name="Google Shape;444;g32daa72053e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3274abaa9e9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3274abaa9e9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328a1001f56_0_8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9" name="Google Shape;469;g328a1001f56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zh-TW"/>
              <a:t>HFS</a:t>
            </a:r>
            <a:endParaRPr/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zh-TW"/>
              <a:t>data</a:t>
            </a:r>
            <a:r>
              <a:rPr lang="zh-TW"/>
              <a:t>節點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zh-TW"/>
              <a:t>salloc -N 1 -n 1 --gpus-per-node=1 --account=GOV109016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322ac593755_0_7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1" name="Google Shape;491;g322ac593755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328a1001f56_0_1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9" name="Google Shape;519;g328a1001f56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328a1001f56_0_16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0" name="Google Shape;560;g328a1001f56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274abaa9e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274abaa9e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338d19e5575_1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Google Shape;609;g338d19e5575_1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322ac593755_0_1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8" name="Google Shape;628;g322ac593755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3274abaa9e9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Google Shape;643;g3274abaa9e9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3274abaa9e9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3274abaa9e9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g3274abaa9e9_0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8" name="Google Shape;678;g3274abaa9e9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322ac593755_0_19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4" name="Google Shape;694;g322ac593755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3274abaa9e9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1" name="Google Shape;711;g3274abaa9e9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g3274abaa9e9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4" name="Google Shape;724;g3274abaa9e9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g3274abaa9e9_0_3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3" name="Google Shape;743;g3274abaa9e9_0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g3274abaa9e9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6" name="Google Shape;756;g3274abaa9e9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274abaa9e9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274abaa9e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g32daa72053e_0_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6" name="Google Shape;776;g32daa72053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g32bdd489023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8" name="Google Shape;788;g32bdd48902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g3274abaa9e9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0" name="Google Shape;820;g3274abaa9e9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g328a1001f56_0_36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2" name="Google Shape;832;g328a1001f56_0_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zh-TW"/>
              <a:t>docker hub </a:t>
            </a:r>
            <a:endParaRPr/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zh-TW" u="sng">
                <a:solidFill>
                  <a:schemeClr val="hlink"/>
                </a:solidFill>
                <a:hlinkClick r:id="rId2"/>
              </a:rPr>
              <a:t>https://hub.docker.com/search?q=yolov9</a:t>
            </a:r>
            <a:endParaRPr/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g34aac1bb3d6_12_2:notes"/>
          <p:cNvSpPr/>
          <p:nvPr>
            <p:ph idx="2" type="sldImg"/>
          </p:nvPr>
        </p:nvSpPr>
        <p:spPr>
          <a:xfrm>
            <a:off x="96095" y="688652"/>
            <a:ext cx="6665700" cy="3424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43" name="Google Shape;843;g34aac1bb3d6_12_2:notes"/>
          <p:cNvSpPr txBox="1"/>
          <p:nvPr>
            <p:ph idx="1" type="body"/>
          </p:nvPr>
        </p:nvSpPr>
        <p:spPr>
          <a:xfrm>
            <a:off x="685485" y="4341686"/>
            <a:ext cx="5487000" cy="41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4" name="Google Shape;844;g34aac1bb3d6_12_2:notes"/>
          <p:cNvSpPr txBox="1"/>
          <p:nvPr>
            <p:ph idx="12" type="sldNum"/>
          </p:nvPr>
        </p:nvSpPr>
        <p:spPr>
          <a:xfrm>
            <a:off x="3883855" y="8684827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91375" spcFirstLastPara="1" rIns="91375" wrap="square" tIns="456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6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g3274abaa9e9_0_2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8" name="Google Shape;858;g3274abaa9e9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0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g3274abaa9e9_0_2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2" name="Google Shape;872;g3274abaa9e9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g338d19e5575_1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3" name="Google Shape;883;g338d19e557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9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g3274abaa9e9_0_2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1" name="Google Shape;901;g3274abaa9e9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4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328a1001f56_0_2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6" name="Google Shape;916;g328a1001f56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22ac593755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g322ac59375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7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g34a94cf1ea2_33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9" name="Google Shape;929;g34a94cf1ea2_33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zh-TW"/>
              <a:t>舉例  如果運算節點需要知道這個process 的名稱，但名稱設定在 master node ，因此可以透過  slurm 環境變數 來查詢</a:t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g34a94cf1ea2_33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3" name="Google Shape;943;g34a94cf1ea2_33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2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g322ac593755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4" name="Google Shape;964;g322ac593755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8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g3274abaa9e9_0_26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0" name="Google Shape;970;g3274abaa9e9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38d19e5575_1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38d19e5575_1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38d19e5575_1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38d19e5575_1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38d19e5575_1_8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g338d19e5575_1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TW"/>
              <a:t>teams 會議連結：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TW" u="sng">
                <a:solidFill>
                  <a:schemeClr val="hlink"/>
                </a:solidFill>
                <a:hlinkClick r:id="rId2"/>
              </a:rPr>
              <a:t>https://teams.microsoft.com/l/meetup-join/19%3ameeting_NmIxMGUwYjItNDUwMC00Y2NjLTlmMWItMGFhZjFjMzJlZDA2%40thread.v2/0?context=%7b%22Tid%22%3a%225971958d-ee58-4751-a077-feff48b33d00%22%2c%22Oid%22%3a%223007486d-a19f-4340-91b4-82549d506251%22%7d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274abaa9e9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274abaa9e9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封面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oogle Shape;13;g328a1001f56_0_282"/>
          <p:cNvGrpSpPr/>
          <p:nvPr/>
        </p:nvGrpSpPr>
        <p:grpSpPr>
          <a:xfrm>
            <a:off x="0" y="0"/>
            <a:ext cx="9144000" cy="5143500"/>
            <a:chOff x="0" y="0"/>
            <a:chExt cx="9144000" cy="6858000"/>
          </a:xfrm>
        </p:grpSpPr>
        <p:sp>
          <p:nvSpPr>
            <p:cNvPr id="14" name="Google Shape;14;g328a1001f56_0_282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5" name="Google Shape;15;g328a1001f56_0_282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4471416"/>
              <a:ext cx="9144000" cy="238658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" name="Google Shape;16;g328a1001f56_0_282"/>
          <p:cNvSpPr txBox="1"/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Open Sans"/>
              <a:buNone/>
              <a:defRPr sz="4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g328a1001f56_0_282"/>
          <p:cNvSpPr txBox="1"/>
          <p:nvPr>
            <p:ph idx="1" type="subTitle"/>
          </p:nvPr>
        </p:nvSpPr>
        <p:spPr>
          <a:xfrm>
            <a:off x="1371600" y="2914650"/>
            <a:ext cx="64008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g328a1001f56_0_282"/>
          <p:cNvSpPr txBox="1"/>
          <p:nvPr>
            <p:ph idx="10" type="dt"/>
          </p:nvPr>
        </p:nvSpPr>
        <p:spPr>
          <a:xfrm>
            <a:off x="3505200" y="348985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3F3F3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9" name="Google Shape;19;g328a1001f56_0_2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1924" y="639538"/>
            <a:ext cx="4455115" cy="691496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g328a1001f56_0_282"/>
          <p:cNvSpPr/>
          <p:nvPr/>
        </p:nvSpPr>
        <p:spPr>
          <a:xfrm>
            <a:off x="7164288" y="4731990"/>
            <a:ext cx="17727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zh-TW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www.nchc.narlabs.org.tw</a:t>
            </a:r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328a1001f56_0_311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g328a1001f56_0_311"/>
          <p:cNvSpPr txBox="1"/>
          <p:nvPr>
            <p:ph idx="1" type="body"/>
          </p:nvPr>
        </p:nvSpPr>
        <p:spPr>
          <a:xfrm>
            <a:off x="201625" y="770500"/>
            <a:ext cx="8520600" cy="38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800"/>
            </a:lvl1pPr>
            <a:lvl2pPr indent="-2667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"/>
              <a:buChar char="○"/>
              <a:defRPr sz="1600"/>
            </a:lvl2pPr>
            <a:lvl3pPr indent="-2667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"/>
              <a:buChar char="■"/>
              <a:defRPr sz="1400"/>
            </a:lvl3pPr>
            <a:lvl4pPr indent="-2667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"/>
              <a:buChar char="●"/>
              <a:defRPr sz="1200"/>
            </a:lvl4pPr>
            <a:lvl5pPr indent="-2667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"/>
              <a:buChar char="○"/>
              <a:defRPr sz="1000"/>
            </a:lvl5pPr>
            <a:lvl6pPr indent="-2667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"/>
              <a:buChar char="■"/>
              <a:defRPr sz="1200"/>
            </a:lvl6pPr>
            <a:lvl7pPr indent="-2667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"/>
              <a:buChar char="●"/>
              <a:defRPr sz="1200"/>
            </a:lvl7pPr>
            <a:lvl8pPr indent="-2667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"/>
              <a:buChar char="○"/>
              <a:defRPr sz="1200"/>
            </a:lvl8pPr>
            <a:lvl9pPr indent="-2667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"/>
              <a:buChar char="■"/>
              <a:defRPr sz="1200"/>
            </a:lvl9pPr>
          </a:lstStyle>
          <a:p/>
        </p:txBody>
      </p:sp>
      <p:sp>
        <p:nvSpPr>
          <p:cNvPr id="24" name="Google Shape;24;g328a1001f56_0_3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自訂版面配置 1">
  <p:cSld name="CUSTOM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328a1001f56_0_315"/>
          <p:cNvSpPr txBox="1"/>
          <p:nvPr>
            <p:ph type="title"/>
          </p:nvPr>
        </p:nvSpPr>
        <p:spPr>
          <a:xfrm>
            <a:off x="-6" y="-9"/>
            <a:ext cx="82296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g328a1001f56_0_315"/>
          <p:cNvSpPr/>
          <p:nvPr/>
        </p:nvSpPr>
        <p:spPr>
          <a:xfrm>
            <a:off x="125" y="558225"/>
            <a:ext cx="9144000" cy="204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8" name="Google Shape;28;g328a1001f56_0_3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物件" type="obj">
  <p:cSld name="OBJEC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34aac1bb3d6_12_48"/>
          <p:cNvSpPr txBox="1"/>
          <p:nvPr>
            <p:ph type="title"/>
          </p:nvPr>
        </p:nvSpPr>
        <p:spPr>
          <a:xfrm>
            <a:off x="108000" y="216000"/>
            <a:ext cx="8856000" cy="74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200"/>
              <a:buNone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g34aac1bb3d6_12_48"/>
          <p:cNvSpPr txBox="1"/>
          <p:nvPr>
            <p:ph idx="1" type="body"/>
          </p:nvPr>
        </p:nvSpPr>
        <p:spPr>
          <a:xfrm>
            <a:off x="457200" y="1017986"/>
            <a:ext cx="8229600" cy="34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49250" lvl="0" marL="457200" algn="l">
              <a:spcBef>
                <a:spcPts val="500"/>
              </a:spcBef>
              <a:spcAft>
                <a:spcPts val="0"/>
              </a:spcAft>
              <a:buSzPts val="19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36550" lvl="1" marL="914400" algn="l">
              <a:spcBef>
                <a:spcPts val="400"/>
              </a:spcBef>
              <a:spcAft>
                <a:spcPts val="0"/>
              </a:spcAft>
              <a:buSzPts val="17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algn="l">
              <a:spcBef>
                <a:spcPts val="400"/>
              </a:spcBef>
              <a:spcAft>
                <a:spcPts val="0"/>
              </a:spcAft>
              <a:buSzPts val="15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algn="l">
              <a:spcBef>
                <a:spcPts val="300"/>
              </a:spcBef>
              <a:spcAft>
                <a:spcPts val="0"/>
              </a:spcAft>
              <a:buSzPts val="12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algn="l">
              <a:spcBef>
                <a:spcPts val="300"/>
              </a:spcBef>
              <a:spcAft>
                <a:spcPts val="0"/>
              </a:spcAft>
              <a:buSzPts val="12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32" name="Google Shape;32;g34aac1bb3d6_12_48"/>
          <p:cNvSpPr txBox="1"/>
          <p:nvPr>
            <p:ph idx="12" type="sldNum"/>
          </p:nvPr>
        </p:nvSpPr>
        <p:spPr>
          <a:xfrm>
            <a:off x="7771378" y="4704987"/>
            <a:ext cx="1295700" cy="357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9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328a1001f56_0_275"/>
          <p:cNvSpPr txBox="1"/>
          <p:nvPr>
            <p:ph type="title"/>
          </p:nvPr>
        </p:nvSpPr>
        <p:spPr>
          <a:xfrm>
            <a:off x="-6" y="-9"/>
            <a:ext cx="82296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000F"/>
              </a:buClr>
              <a:buSzPts val="3200"/>
              <a:buFont typeface="Microsoft JhengHei"/>
              <a:buNone/>
              <a:defRPr b="0" i="0" sz="3200" u="none" cap="none" strike="noStrike">
                <a:solidFill>
                  <a:srgbClr val="D7000F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g328a1001f56_0_275"/>
          <p:cNvSpPr txBox="1"/>
          <p:nvPr>
            <p:ph idx="1" type="body"/>
          </p:nvPr>
        </p:nvSpPr>
        <p:spPr>
          <a:xfrm>
            <a:off x="194850" y="618325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3700" lvl="0" marL="4572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2pPr>
            <a:lvl3pPr indent="-368300" lvl="2" marL="13716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g328a1001f56_0_275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g328a1001f56_0_275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cxnSp>
        <p:nvCxnSpPr>
          <p:cNvPr id="10" name="Google Shape;10;g328a1001f56_0_275"/>
          <p:cNvCxnSpPr/>
          <p:nvPr/>
        </p:nvCxnSpPr>
        <p:spPr>
          <a:xfrm>
            <a:off x="0" y="573517"/>
            <a:ext cx="9144000" cy="12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1" name="Google Shape;11;g328a1001f56_0_27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524328" y="141480"/>
            <a:ext cx="900132" cy="205744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waue0920@gmail.com" TargetMode="External"/><Relationship Id="rId4" Type="http://schemas.openxmlformats.org/officeDocument/2006/relationships/hyperlink" Target="https://ppt.cc/fWW9Ex" TargetMode="External"/><Relationship Id="rId5" Type="http://schemas.openxmlformats.org/officeDocument/2006/relationships/image" Target="../media/image3.png"/><Relationship Id="rId6" Type="http://schemas.openxmlformats.org/officeDocument/2006/relationships/hyperlink" Target="https://github.com/waue0920/nchc_hpc_slurm_example" TargetMode="External"/><Relationship Id="rId7" Type="http://schemas.openxmlformats.org/officeDocument/2006/relationships/image" Target="../media/image15.png"/><Relationship Id="rId8" Type="http://schemas.openxmlformats.org/officeDocument/2006/relationships/hyperlink" Target="https://teams.microsoft.com/l/meetup-join/19:meeting_NmIxMGUwYjItNDUwMC00Y2NjLTlmMWItMGFhZjFjMzJlZDA2@thread.v2/0?context=%7B%22Tid%22:%225971958d-ee58-4751-a077-feff48b33d00%22,%22Oid%22:%223007486d-a19f-4340-91b4-82549d506251%22%7D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nchc.org.tw/Page?itemid=6&amp;mid=10" TargetMode="External"/><Relationship Id="rId4" Type="http://schemas.openxmlformats.org/officeDocument/2006/relationships/hyperlink" Target="https://man.twcc.ai/@twnia3/rJM5qk3Aw" TargetMode="External"/><Relationship Id="rId5" Type="http://schemas.openxmlformats.org/officeDocument/2006/relationships/hyperlink" Target="https://iservice.nchc.org.tw/nchc_service/nchc_service_forerunnerone.php" TargetMode="External"/><Relationship Id="rId6" Type="http://schemas.openxmlformats.org/officeDocument/2006/relationships/hyperlink" Target="https://iservice.nchc.org.tw/nchc_service/nchc_service_news_content.php?contentId=1007571&amp;type=all_content&amp;newsId=59649" TargetMode="External"/><Relationship Id="rId7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8.png"/><Relationship Id="rId4" Type="http://schemas.openxmlformats.org/officeDocument/2006/relationships/hyperlink" Target="https://iservice.nchc.org.tw/nchc_service/nchc_service_qa.php?target=54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Relationship Id="rId4" Type="http://schemas.openxmlformats.org/officeDocument/2006/relationships/image" Target="../media/image2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Relationship Id="rId4" Type="http://schemas.openxmlformats.org/officeDocument/2006/relationships/image" Target="../media/image23.png"/><Relationship Id="rId5" Type="http://schemas.openxmlformats.org/officeDocument/2006/relationships/hyperlink" Target="https://man.twcc.ai/@twccdocs/doc-twnia2-main-zh/https%3A%2F%2Fman.twcc.ai%2F%40twccdocs%2Fguide-twnia2-login-and-logout-zh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2.png"/><Relationship Id="rId4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github.com/waue0920/nchc_hpc_slurm_example/blob/main/twcc/example1_checkenv/1check_gpu_single.sb" TargetMode="External"/><Relationship Id="rId4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9.png"/><Relationship Id="rId4" Type="http://schemas.openxmlformats.org/officeDocument/2006/relationships/image" Target="../media/image4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1.png"/><Relationship Id="rId4" Type="http://schemas.openxmlformats.org/officeDocument/2006/relationships/image" Target="../media/image4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8.png"/><Relationship Id="rId4" Type="http://schemas.openxmlformats.org/officeDocument/2006/relationships/hyperlink" Target="https://man.twcc.ai/@twccdocs/doc-twnia2-main-zh/https%3A%2F%2Fman.twcc.ai%2F%40twccdocs%2Fguide-twnia2-queue-zh" TargetMode="External"/><Relationship Id="rId5" Type="http://schemas.openxmlformats.org/officeDocument/2006/relationships/image" Target="../media/image22.png"/><Relationship Id="rId6" Type="http://schemas.openxmlformats.org/officeDocument/2006/relationships/hyperlink" Target="https://man.twcc.ai/aPiCU8VXS7SZgFJBOoSqBQ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hyperlink" Target="mailto:waue0920@gmail.com" TargetMode="External"/><Relationship Id="rId4" Type="http://schemas.openxmlformats.org/officeDocument/2006/relationships/hyperlink" Target="https://ppt.cc/fWW9Ex" TargetMode="External"/><Relationship Id="rId5" Type="http://schemas.openxmlformats.org/officeDocument/2006/relationships/image" Target="../media/image3.png"/><Relationship Id="rId6" Type="http://schemas.openxmlformats.org/officeDocument/2006/relationships/hyperlink" Target="https://github.com/waue0920/nchc_hpc_slurm_example" TargetMode="External"/><Relationship Id="rId7" Type="http://schemas.openxmlformats.org/officeDocument/2006/relationships/image" Target="../media/image1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50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www.datacenterdynamics.com/" TargetMode="External"/><Relationship Id="rId4" Type="http://schemas.openxmlformats.org/officeDocument/2006/relationships/hyperlink" Target="https://docs.sylabs.io/guides/3.7/user-guide/" TargetMode="External"/><Relationship Id="rId5" Type="http://schemas.openxmlformats.org/officeDocument/2006/relationships/image" Target="../media/image25.png"/><Relationship Id="rId6" Type="http://schemas.openxmlformats.org/officeDocument/2006/relationships/image" Target="../media/image26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7.png"/><Relationship Id="rId4" Type="http://schemas.openxmlformats.org/officeDocument/2006/relationships/image" Target="../media/image24.png"/><Relationship Id="rId5" Type="http://schemas.openxmlformats.org/officeDocument/2006/relationships/image" Target="../media/image39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59.png"/><Relationship Id="rId4" Type="http://schemas.openxmlformats.org/officeDocument/2006/relationships/image" Target="../media/image49.png"/><Relationship Id="rId5" Type="http://schemas.openxmlformats.org/officeDocument/2006/relationships/image" Target="../media/image30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github.com/WongKinYiu/yolov9?tab=readme-ov-file" TargetMode="External"/><Relationship Id="rId4" Type="http://schemas.openxmlformats.org/officeDocument/2006/relationships/image" Target="../media/image53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7.png"/><Relationship Id="rId4" Type="http://schemas.openxmlformats.org/officeDocument/2006/relationships/image" Target="../media/image52.png"/><Relationship Id="rId5" Type="http://schemas.openxmlformats.org/officeDocument/2006/relationships/hyperlink" Target="https://github.com/WongKinYiu/yolov9" TargetMode="External"/><Relationship Id="rId6" Type="http://schemas.openxmlformats.org/officeDocument/2006/relationships/image" Target="../media/image45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46.png"/><Relationship Id="rId4" Type="http://schemas.openxmlformats.org/officeDocument/2006/relationships/image" Target="../media/image3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hyperlink" Target="mailto:waue0920@gmail.com" TargetMode="External"/><Relationship Id="rId4" Type="http://schemas.openxmlformats.org/officeDocument/2006/relationships/hyperlink" Target="https://ppt.cc/fWW9Ex" TargetMode="External"/><Relationship Id="rId5" Type="http://schemas.openxmlformats.org/officeDocument/2006/relationships/image" Target="../media/image3.png"/><Relationship Id="rId6" Type="http://schemas.openxmlformats.org/officeDocument/2006/relationships/hyperlink" Target="https://github.com/waue0920/nchc_hpc_slurm_example" TargetMode="External"/><Relationship Id="rId7" Type="http://schemas.openxmlformats.org/officeDocument/2006/relationships/image" Target="../media/image15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51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38.png"/><Relationship Id="rId4" Type="http://schemas.openxmlformats.org/officeDocument/2006/relationships/hyperlink" Target="https://github.com/apptainer/singularity/blob/master/INSTALL.md" TargetMode="Externa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41.png"/><Relationship Id="rId4" Type="http://schemas.openxmlformats.org/officeDocument/2006/relationships/image" Target="../media/image40.png"/><Relationship Id="rId5" Type="http://schemas.openxmlformats.org/officeDocument/2006/relationships/image" Target="../media/image58.png"/><Relationship Id="rId6" Type="http://schemas.openxmlformats.org/officeDocument/2006/relationships/hyperlink" Target="https://docs.nvidia.com/deeplearning/frameworks/pytorch-release-notes/running.html" TargetMode="Externa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hyperlink" Target="http://nvcr.io/nvidia/pytorch:23.06-py3" TargetMode="Externa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8.png"/><Relationship Id="rId4" Type="http://schemas.openxmlformats.org/officeDocument/2006/relationships/image" Target="../media/image5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image" Target="../media/image27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54.png"/><Relationship Id="rId4" Type="http://schemas.openxmlformats.org/officeDocument/2006/relationships/image" Target="../media/image57.png"/><Relationship Id="rId5" Type="http://schemas.openxmlformats.org/officeDocument/2006/relationships/hyperlink" Target="https://slurm.schedmd.com/quickstart.html#arch" TargetMode="External"/><Relationship Id="rId6" Type="http://schemas.openxmlformats.org/officeDocument/2006/relationships/image" Target="../media/image43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Relationship Id="rId3" Type="http://schemas.openxmlformats.org/officeDocument/2006/relationships/hyperlink" Target="https://iservice.nchc.org.tw/nchc_service/nchc_service_qa.php?target=54" TargetMode="External"/><Relationship Id="rId4" Type="http://schemas.openxmlformats.org/officeDocument/2006/relationships/image" Target="../media/image56.png"/><Relationship Id="rId11" Type="http://schemas.openxmlformats.org/officeDocument/2006/relationships/hyperlink" Target="https://man.twcc.ai/@TWCC-III-manual/ryyo0tsuu" TargetMode="External"/><Relationship Id="rId10" Type="http://schemas.openxmlformats.org/officeDocument/2006/relationships/hyperlink" Target="https://man.twcc.ai/aPiCU8VXS7SZgFJBOoSqBQ" TargetMode="External"/><Relationship Id="rId12" Type="http://schemas.openxmlformats.org/officeDocument/2006/relationships/hyperlink" Target="https://man.twcc.ai/@f1-manual/partition" TargetMode="External"/><Relationship Id="rId9" Type="http://schemas.openxmlformats.org/officeDocument/2006/relationships/hyperlink" Target="https://man.twcc.ai/@twccdocs/doc-twnia2-main-zh/https%3A%2F%2Fman.twcc.ai%2F%40twccdocs%2Fguide-twnia2-queue-zh" TargetMode="External"/><Relationship Id="rId5" Type="http://schemas.openxmlformats.org/officeDocument/2006/relationships/hyperlink" Target="https://man.twcc.ai/@twccdocs/doc-twnia2-main-zh/https%3A%2F%2Fman.twcc.ai%2F%40twccdocs%2Fgetstarted-twnia2-submit-job-zh" TargetMode="External"/><Relationship Id="rId6" Type="http://schemas.openxmlformats.org/officeDocument/2006/relationships/hyperlink" Target="https://man.twcc.ai/@AI-Pilot/manual" TargetMode="External"/><Relationship Id="rId7" Type="http://schemas.openxmlformats.org/officeDocument/2006/relationships/hyperlink" Target="https://man.twcc.ai/@TWCC-III-manual/H1bEXeGcu" TargetMode="External"/><Relationship Id="rId8" Type="http://schemas.openxmlformats.org/officeDocument/2006/relationships/hyperlink" Target="https://man.twcc.ai/@f1-manual/manual" TargetMode="Externa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Relationship Id="rId3" Type="http://schemas.openxmlformats.org/officeDocument/2006/relationships/hyperlink" Target="https://docs.nvidia.com/deeplearning/frameworks/pytorch-release-notes/running.html" TargetMode="External"/><Relationship Id="rId4" Type="http://schemas.openxmlformats.org/officeDocument/2006/relationships/image" Target="../media/image41.png"/><Relationship Id="rId5" Type="http://schemas.openxmlformats.org/officeDocument/2006/relationships/image" Target="../media/image40.png"/><Relationship Id="rId6" Type="http://schemas.openxmlformats.org/officeDocument/2006/relationships/image" Target="../media/image5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Relationship Id="rId4" Type="http://schemas.openxmlformats.org/officeDocument/2006/relationships/hyperlink" Target="https://iservice.nchc.org.tw/module_page.php?module=nchc_service#nchc_service/nchc_service.php?action=nchc_motp_unix_account_edit_v3" TargetMode="External"/><Relationship Id="rId5" Type="http://schemas.openxmlformats.org/officeDocument/2006/relationships/image" Target="../media/image35.png"/><Relationship Id="rId6" Type="http://schemas.openxmlformats.org/officeDocument/2006/relationships/image" Target="../media/image18.png"/><Relationship Id="rId7" Type="http://schemas.openxmlformats.org/officeDocument/2006/relationships/image" Target="../media/image11.png"/><Relationship Id="rId8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hyperlink" Target="mailto:waue0920@gmail.com" TargetMode="External"/><Relationship Id="rId4" Type="http://schemas.openxmlformats.org/officeDocument/2006/relationships/hyperlink" Target="https://ppt.cc/fWW9Ex" TargetMode="External"/><Relationship Id="rId5" Type="http://schemas.openxmlformats.org/officeDocument/2006/relationships/image" Target="../media/image3.png"/><Relationship Id="rId6" Type="http://schemas.openxmlformats.org/officeDocument/2006/relationships/hyperlink" Target="https://github.com/waue0920/nchc_hpc_slurm_example" TargetMode="External"/><Relationship Id="rId7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"/>
          <p:cNvSpPr txBox="1"/>
          <p:nvPr>
            <p:ph type="ctrTitle"/>
          </p:nvPr>
        </p:nvSpPr>
        <p:spPr>
          <a:xfrm>
            <a:off x="842700" y="1537025"/>
            <a:ext cx="6017400" cy="165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zh-TW"/>
              <a:t>GPU HPC </a:t>
            </a:r>
            <a:r>
              <a:rPr lang="zh-TW"/>
              <a:t>教育訓練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zh-TW" sz="2400"/>
              <a:t>以Yolov9 進行跨節點訓練實務</a:t>
            </a:r>
            <a:endParaRPr sz="2400"/>
          </a:p>
        </p:txBody>
      </p:sp>
      <p:sp>
        <p:nvSpPr>
          <p:cNvPr id="38" name="Google Shape;38;p1"/>
          <p:cNvSpPr txBox="1"/>
          <p:nvPr>
            <p:ph idx="1" type="subTitle"/>
          </p:nvPr>
        </p:nvSpPr>
        <p:spPr>
          <a:xfrm>
            <a:off x="267425" y="4178925"/>
            <a:ext cx="8520600" cy="9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16664"/>
              <a:buNone/>
            </a:pPr>
            <a:r>
              <a:rPr b="1" lang="zh-TW" u="sng">
                <a:solidFill>
                  <a:schemeClr val="lt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waue0920@gmail.com</a:t>
            </a:r>
            <a:endParaRPr b="1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16664"/>
              <a:buFont typeface="Arial"/>
              <a:buNone/>
            </a:pPr>
            <a:r>
              <a:rPr b="1" lang="zh-TW">
                <a:solidFill>
                  <a:schemeClr val="lt1"/>
                </a:solidFill>
              </a:rPr>
              <a:t>Apr.2025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39" name="Google Shape;39;p1"/>
          <p:cNvSpPr txBox="1"/>
          <p:nvPr/>
        </p:nvSpPr>
        <p:spPr>
          <a:xfrm>
            <a:off x="6651550" y="1757725"/>
            <a:ext cx="223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u="sng">
                <a:solidFill>
                  <a:srgbClr val="0000FF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https://ppt.cc/fWW9Ex</a:t>
            </a:r>
            <a:endParaRPr/>
          </a:p>
        </p:txBody>
      </p:sp>
      <p:pic>
        <p:nvPicPr>
          <p:cNvPr id="40" name="Google Shape;40;p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25450" y="675525"/>
            <a:ext cx="1192500" cy="11925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1"/>
          <p:cNvSpPr txBox="1"/>
          <p:nvPr/>
        </p:nvSpPr>
        <p:spPr>
          <a:xfrm>
            <a:off x="6461525" y="3729800"/>
            <a:ext cx="2629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u="sng">
                <a:solidFill>
                  <a:schemeClr val="hlink"/>
                </a:solidFill>
                <a:hlinkClick r:id="rId6"/>
              </a:rPr>
              <a:t>https://github.com/waue0920/nchc_hpc_slurm_example</a:t>
            </a:r>
            <a:endParaRPr b="1"/>
          </a:p>
        </p:txBody>
      </p:sp>
      <p:pic>
        <p:nvPicPr>
          <p:cNvPr id="42" name="Google Shape;42;p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075188" y="2571750"/>
            <a:ext cx="1293019" cy="1293019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1"/>
          <p:cNvSpPr txBox="1"/>
          <p:nvPr/>
        </p:nvSpPr>
        <p:spPr>
          <a:xfrm>
            <a:off x="7288000" y="206225"/>
            <a:ext cx="962400" cy="5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6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文件</a:t>
            </a:r>
            <a:endParaRPr sz="26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4" name="Google Shape;44;p1"/>
          <p:cNvSpPr txBox="1"/>
          <p:nvPr/>
        </p:nvSpPr>
        <p:spPr>
          <a:xfrm>
            <a:off x="7024875" y="2157925"/>
            <a:ext cx="1534800" cy="5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6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範例程式</a:t>
            </a:r>
            <a:endParaRPr sz="26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5" name="Google Shape;45;p1"/>
          <p:cNvSpPr txBox="1"/>
          <p:nvPr/>
        </p:nvSpPr>
        <p:spPr>
          <a:xfrm>
            <a:off x="2509625" y="3196325"/>
            <a:ext cx="3663300" cy="7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zh-TW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方育斌    陳威宇   周朝宜</a:t>
            </a:r>
            <a:endParaRPr sz="26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6" name="Google Shape;46;p1"/>
          <p:cNvSpPr txBox="1"/>
          <p:nvPr/>
        </p:nvSpPr>
        <p:spPr>
          <a:xfrm>
            <a:off x="129100" y="1648300"/>
            <a:ext cx="1192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FF0000"/>
                </a:solidFill>
              </a:rPr>
              <a:t>! </a:t>
            </a:r>
            <a:r>
              <a:rPr lang="zh-TW" sz="1200">
                <a:solidFill>
                  <a:srgbClr val="FF0000"/>
                </a:solidFill>
              </a:rPr>
              <a:t>2024/04/09</a:t>
            </a:r>
            <a:endParaRPr sz="12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FF0000"/>
                </a:solidFill>
              </a:rPr>
              <a:t>10:00~12:00</a:t>
            </a:r>
            <a:endParaRPr sz="12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 u="sng">
                <a:solidFill>
                  <a:schemeClr val="hlink"/>
                </a:solidFill>
                <a:latin typeface="Microsoft JhengHei"/>
                <a:ea typeface="Microsoft JhengHei"/>
                <a:cs typeface="Microsoft JhengHei"/>
                <a:sym typeface="Microsoft JhengHei"/>
                <a:hlinkClick r:id="rId8"/>
              </a:rPr>
              <a:t>線上直播連結</a:t>
            </a:r>
            <a:endParaRPr sz="12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38d19e5575_1_47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zh-TW"/>
              <a:t>國網中心 運算服務 一覽表</a:t>
            </a:r>
            <a:endParaRPr/>
          </a:p>
        </p:txBody>
      </p:sp>
      <p:sp>
        <p:nvSpPr>
          <p:cNvPr id="178" name="Google Shape;178;g338d19e5575_1_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79" name="Google Shape;179;g338d19e5575_1_47"/>
          <p:cNvSpPr/>
          <p:nvPr/>
        </p:nvSpPr>
        <p:spPr>
          <a:xfrm>
            <a:off x="2003575" y="776275"/>
            <a:ext cx="1620000" cy="69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Your PC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80" name="Google Shape;180;g338d19e5575_1_47"/>
          <p:cNvSpPr/>
          <p:nvPr/>
        </p:nvSpPr>
        <p:spPr>
          <a:xfrm>
            <a:off x="479550" y="2149200"/>
            <a:ext cx="1360800" cy="771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N5</a:t>
            </a:r>
            <a:b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登入節點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81" name="Google Shape;181;g338d19e5575_1_47"/>
          <p:cNvSpPr/>
          <p:nvPr/>
        </p:nvSpPr>
        <p:spPr>
          <a:xfrm>
            <a:off x="2057925" y="2149200"/>
            <a:ext cx="1360800" cy="771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T2</a:t>
            </a:r>
            <a:b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登入節點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82" name="Google Shape;182;g338d19e5575_1_47"/>
          <p:cNvSpPr/>
          <p:nvPr/>
        </p:nvSpPr>
        <p:spPr>
          <a:xfrm>
            <a:off x="3636300" y="2149200"/>
            <a:ext cx="1360800" cy="771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T3</a:t>
            </a:r>
            <a:b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登入節點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83" name="Google Shape;183;g338d19e5575_1_47"/>
          <p:cNvSpPr/>
          <p:nvPr/>
        </p:nvSpPr>
        <p:spPr>
          <a:xfrm>
            <a:off x="5214676" y="2149200"/>
            <a:ext cx="1360800" cy="771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F1</a:t>
            </a:r>
            <a:b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登入節點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184" name="Google Shape;184;g338d19e5575_1_47"/>
          <p:cNvCxnSpPr>
            <a:stCxn id="179" idx="2"/>
            <a:endCxn id="180" idx="0"/>
          </p:cNvCxnSpPr>
          <p:nvPr/>
        </p:nvCxnSpPr>
        <p:spPr>
          <a:xfrm flipH="1">
            <a:off x="1159975" y="1468975"/>
            <a:ext cx="1653600" cy="68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5" name="Google Shape;185;g338d19e5575_1_47"/>
          <p:cNvCxnSpPr>
            <a:stCxn id="179" idx="2"/>
            <a:endCxn id="181" idx="0"/>
          </p:cNvCxnSpPr>
          <p:nvPr/>
        </p:nvCxnSpPr>
        <p:spPr>
          <a:xfrm flipH="1">
            <a:off x="2738275" y="1468975"/>
            <a:ext cx="75300" cy="68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6" name="Google Shape;186;g338d19e5575_1_47"/>
          <p:cNvCxnSpPr>
            <a:stCxn id="179" idx="2"/>
            <a:endCxn id="182" idx="0"/>
          </p:cNvCxnSpPr>
          <p:nvPr/>
        </p:nvCxnSpPr>
        <p:spPr>
          <a:xfrm>
            <a:off x="2813575" y="1468975"/>
            <a:ext cx="1503000" cy="68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7" name="Google Shape;187;g338d19e5575_1_47"/>
          <p:cNvCxnSpPr>
            <a:stCxn id="179" idx="2"/>
            <a:endCxn id="183" idx="0"/>
          </p:cNvCxnSpPr>
          <p:nvPr/>
        </p:nvCxnSpPr>
        <p:spPr>
          <a:xfrm>
            <a:off x="2813575" y="1468975"/>
            <a:ext cx="3081600" cy="68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8" name="Google Shape;188;g338d19e5575_1_47"/>
          <p:cNvSpPr/>
          <p:nvPr/>
        </p:nvSpPr>
        <p:spPr>
          <a:xfrm>
            <a:off x="394325" y="3149775"/>
            <a:ext cx="1470600" cy="1284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7F6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latin typeface="Microsoft JhengHei"/>
                <a:ea typeface="Microsoft JhengHei"/>
                <a:cs typeface="Microsoft JhengHei"/>
                <a:sym typeface="Microsoft JhengHei"/>
              </a:rPr>
              <a:t>N5計算節點群</a:t>
            </a:r>
            <a:endParaRPr b="1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0000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(擴充中)</a:t>
            </a:r>
            <a:endParaRPr b="1">
              <a:solidFill>
                <a:srgbClr val="0000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* GPU 計算節點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89" name="Google Shape;189;g338d19e5575_1_47"/>
          <p:cNvSpPr/>
          <p:nvPr/>
        </p:nvSpPr>
        <p:spPr>
          <a:xfrm>
            <a:off x="2003575" y="3149775"/>
            <a:ext cx="1470600" cy="1284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7F6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latin typeface="Microsoft JhengHei"/>
                <a:ea typeface="Microsoft JhengHei"/>
                <a:cs typeface="Microsoft JhengHei"/>
                <a:sym typeface="Microsoft JhengHei"/>
              </a:rPr>
              <a:t>T2計算節點群</a:t>
            </a:r>
            <a:endParaRPr b="1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* GPU 計算節點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90" name="Google Shape;190;g338d19e5575_1_47"/>
          <p:cNvSpPr/>
          <p:nvPr/>
        </p:nvSpPr>
        <p:spPr>
          <a:xfrm>
            <a:off x="3541450" y="3149775"/>
            <a:ext cx="1470600" cy="1284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7F6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latin typeface="Microsoft JhengHei"/>
                <a:ea typeface="Microsoft JhengHei"/>
                <a:cs typeface="Microsoft JhengHei"/>
                <a:sym typeface="Microsoft JhengHei"/>
              </a:rPr>
              <a:t>T3計算節點群</a:t>
            </a:r>
            <a:endParaRPr b="1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* </a:t>
            </a: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CPU </a:t>
            </a: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計算節點含部分GPU partitions</a:t>
            </a:r>
            <a:b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91" name="Google Shape;191;g338d19e5575_1_47"/>
          <p:cNvSpPr/>
          <p:nvPr/>
        </p:nvSpPr>
        <p:spPr>
          <a:xfrm>
            <a:off x="5150700" y="3149775"/>
            <a:ext cx="1470600" cy="1284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7F6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latin typeface="Microsoft JhengHei"/>
                <a:ea typeface="Microsoft JhengHei"/>
                <a:cs typeface="Microsoft JhengHei"/>
                <a:sym typeface="Microsoft JhengHei"/>
              </a:rPr>
              <a:t>F1計算節點群</a:t>
            </a:r>
            <a:endParaRPr b="1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* CPU 計算節點含部分GPU partitions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92" name="Google Shape;192;g338d19e5575_1_47"/>
          <p:cNvSpPr txBox="1"/>
          <p:nvPr/>
        </p:nvSpPr>
        <p:spPr>
          <a:xfrm>
            <a:off x="1246775" y="1672563"/>
            <a:ext cx="3421500" cy="393600"/>
          </a:xfrm>
          <a:prstGeom prst="rect">
            <a:avLst/>
          </a:prstGeom>
          <a:solidFill>
            <a:srgbClr val="FFFFFF">
              <a:alpha val="5062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1C4587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ssh＋二階段認證</a:t>
            </a:r>
            <a:endParaRPr sz="1600">
              <a:solidFill>
                <a:srgbClr val="1C4587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graphicFrame>
        <p:nvGraphicFramePr>
          <p:cNvPr id="193" name="Google Shape;193;g338d19e5575_1_47"/>
          <p:cNvGraphicFramePr/>
          <p:nvPr/>
        </p:nvGraphicFramePr>
        <p:xfrm>
          <a:off x="4276800" y="6239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{FC0DE153-A224-40FB-97E4-B6ACA9F00FD1}</a:tableStyleId>
              </a:tblPr>
              <a:tblGrid>
                <a:gridCol w="986100"/>
                <a:gridCol w="1819575"/>
                <a:gridCol w="1754500"/>
              </a:tblGrid>
              <a:tr h="247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作業系統</a:t>
                      </a:r>
                      <a:endParaRPr/>
                    </a:p>
                  </a:txBody>
                  <a:tcPr marT="18000" marB="18000" marR="18000" marL="18000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推薦ssh工具</a:t>
                      </a:r>
                      <a:endParaRPr/>
                    </a:p>
                  </a:txBody>
                  <a:tcPr marT="18000" marB="18000" marR="18000" marL="18000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執行方式</a:t>
                      </a:r>
                      <a:endParaRPr/>
                    </a:p>
                  </a:txBody>
                  <a:tcPr marT="18000" marB="18000" marR="18000" marL="18000">
                    <a:solidFill>
                      <a:srgbClr val="A4C2F4"/>
                    </a:solidFill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Win11</a:t>
                      </a:r>
                      <a:endParaRPr/>
                    </a:p>
                  </a:txBody>
                  <a:tcPr marT="18000" marB="18000" marR="18000" marL="18000">
                    <a:solidFill>
                      <a:srgbClr val="D9EAD3">
                        <a:alpha val="227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MobaXterm, Putty</a:t>
                      </a:r>
                      <a:endParaRPr/>
                    </a:p>
                  </a:txBody>
                  <a:tcPr marT="18000" marB="18000" marR="18000" marL="18000">
                    <a:solidFill>
                      <a:srgbClr val="D9EAD3">
                        <a:alpha val="227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圖形化介面</a:t>
                      </a:r>
                      <a:endParaRPr/>
                    </a:p>
                  </a:txBody>
                  <a:tcPr marT="18000" marB="18000" marR="18000" marL="18000">
                    <a:solidFill>
                      <a:srgbClr val="D9EAD3">
                        <a:alpha val="22750"/>
                      </a:srgbClr>
                    </a:solidFill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Linux</a:t>
                      </a:r>
                      <a:endParaRPr/>
                    </a:p>
                  </a:txBody>
                  <a:tcPr marT="18000" marB="18000" marR="18000" marL="18000">
                    <a:solidFill>
                      <a:srgbClr val="D9EAD3">
                        <a:alpha val="227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terminal</a:t>
                      </a:r>
                      <a:endParaRPr/>
                    </a:p>
                  </a:txBody>
                  <a:tcPr marT="18000" marB="18000" marR="18000" marL="18000">
                    <a:solidFill>
                      <a:srgbClr val="D9EAD3">
                        <a:alpha val="227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指令 ssh</a:t>
                      </a:r>
                      <a:endParaRPr/>
                    </a:p>
                  </a:txBody>
                  <a:tcPr marT="18000" marB="18000" marR="18000" marL="18000">
                    <a:solidFill>
                      <a:srgbClr val="D9EAD3">
                        <a:alpha val="22750"/>
                      </a:srgbClr>
                    </a:solidFill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MacOS</a:t>
                      </a:r>
                      <a:endParaRPr/>
                    </a:p>
                  </a:txBody>
                  <a:tcPr marT="18000" marB="18000" marR="18000" marL="18000">
                    <a:solidFill>
                      <a:srgbClr val="D9EAD3">
                        <a:alpha val="227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iTerm, </a:t>
                      </a:r>
                      <a:endParaRPr/>
                    </a:p>
                  </a:txBody>
                  <a:tcPr marT="18000" marB="18000" marR="18000" marL="18000">
                    <a:solidFill>
                      <a:srgbClr val="D9EAD3">
                        <a:alpha val="227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指令 ssh</a:t>
                      </a:r>
                      <a:endParaRPr/>
                    </a:p>
                  </a:txBody>
                  <a:tcPr marT="18000" marB="18000" marR="18000" marL="18000">
                    <a:solidFill>
                      <a:srgbClr val="D9EAD3">
                        <a:alpha val="2275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94" name="Google Shape;194;g338d19e5575_1_47"/>
          <p:cNvSpPr/>
          <p:nvPr/>
        </p:nvSpPr>
        <p:spPr>
          <a:xfrm>
            <a:off x="2003575" y="4524575"/>
            <a:ext cx="3008400" cy="31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HFS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g338d19e5575_1_47"/>
          <p:cNvSpPr/>
          <p:nvPr/>
        </p:nvSpPr>
        <p:spPr>
          <a:xfrm>
            <a:off x="394325" y="4524575"/>
            <a:ext cx="1470600" cy="3171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HFS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g338d19e5575_1_47"/>
          <p:cNvSpPr/>
          <p:nvPr/>
        </p:nvSpPr>
        <p:spPr>
          <a:xfrm>
            <a:off x="5150625" y="4524575"/>
            <a:ext cx="1470600" cy="3171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HFS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g338d19e5575_1_47"/>
          <p:cNvSpPr txBox="1"/>
          <p:nvPr/>
        </p:nvSpPr>
        <p:spPr>
          <a:xfrm>
            <a:off x="2007775" y="2646563"/>
            <a:ext cx="1470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/>
              <a:t>ln01.twcc.ai</a:t>
            </a:r>
            <a:endParaRPr sz="1000"/>
          </a:p>
        </p:txBody>
      </p:sp>
      <p:sp>
        <p:nvSpPr>
          <p:cNvPr id="198" name="Google Shape;198;g338d19e5575_1_47"/>
          <p:cNvSpPr txBox="1"/>
          <p:nvPr/>
        </p:nvSpPr>
        <p:spPr>
          <a:xfrm>
            <a:off x="394325" y="2646555"/>
            <a:ext cx="1470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/>
              <a:t>cbi-lgn01.nchc.org.tw</a:t>
            </a:r>
            <a:endParaRPr sz="1000"/>
          </a:p>
        </p:txBody>
      </p:sp>
      <p:sp>
        <p:nvSpPr>
          <p:cNvPr id="199" name="Google Shape;199;g338d19e5575_1_47"/>
          <p:cNvSpPr txBox="1"/>
          <p:nvPr/>
        </p:nvSpPr>
        <p:spPr>
          <a:xfrm>
            <a:off x="3525000" y="2646547"/>
            <a:ext cx="1470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/>
              <a:t>twnia3.nchc.org.tw</a:t>
            </a:r>
            <a:endParaRPr sz="1000"/>
          </a:p>
        </p:txBody>
      </p:sp>
      <p:sp>
        <p:nvSpPr>
          <p:cNvPr id="200" name="Google Shape;200;g338d19e5575_1_47"/>
          <p:cNvSpPr txBox="1"/>
          <p:nvPr/>
        </p:nvSpPr>
        <p:spPr>
          <a:xfrm>
            <a:off x="5159775" y="2646563"/>
            <a:ext cx="1470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/>
              <a:t>f1-ilgn01.nchc.org.tw</a:t>
            </a:r>
            <a:endParaRPr sz="1000"/>
          </a:p>
        </p:txBody>
      </p:sp>
      <p:cxnSp>
        <p:nvCxnSpPr>
          <p:cNvPr id="201" name="Google Shape;201;g338d19e5575_1_47"/>
          <p:cNvCxnSpPr>
            <a:stCxn id="198" idx="2"/>
            <a:endCxn id="188" idx="0"/>
          </p:cNvCxnSpPr>
          <p:nvPr/>
        </p:nvCxnSpPr>
        <p:spPr>
          <a:xfrm>
            <a:off x="1129625" y="2985255"/>
            <a:ext cx="0" cy="164400"/>
          </a:xfrm>
          <a:prstGeom prst="straightConnector1">
            <a:avLst/>
          </a:prstGeom>
          <a:noFill/>
          <a:ln cap="flat" cmpd="sng" w="9525">
            <a:solidFill>
              <a:srgbClr val="7F6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202" name="Google Shape;202;g338d19e5575_1_47"/>
          <p:cNvCxnSpPr>
            <a:stCxn id="197" idx="2"/>
            <a:endCxn id="189" idx="0"/>
          </p:cNvCxnSpPr>
          <p:nvPr/>
        </p:nvCxnSpPr>
        <p:spPr>
          <a:xfrm flipH="1">
            <a:off x="2738875" y="2985263"/>
            <a:ext cx="4200" cy="164400"/>
          </a:xfrm>
          <a:prstGeom prst="straightConnector1">
            <a:avLst/>
          </a:prstGeom>
          <a:noFill/>
          <a:ln cap="flat" cmpd="sng" w="9525">
            <a:solidFill>
              <a:srgbClr val="7F6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203" name="Google Shape;203;g338d19e5575_1_47"/>
          <p:cNvCxnSpPr>
            <a:stCxn id="199" idx="2"/>
            <a:endCxn id="190" idx="0"/>
          </p:cNvCxnSpPr>
          <p:nvPr/>
        </p:nvCxnSpPr>
        <p:spPr>
          <a:xfrm>
            <a:off x="4260300" y="2985247"/>
            <a:ext cx="16500" cy="164400"/>
          </a:xfrm>
          <a:prstGeom prst="straightConnector1">
            <a:avLst/>
          </a:prstGeom>
          <a:noFill/>
          <a:ln cap="flat" cmpd="sng" w="9525">
            <a:solidFill>
              <a:srgbClr val="7F6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204" name="Google Shape;204;g338d19e5575_1_47"/>
          <p:cNvCxnSpPr>
            <a:stCxn id="200" idx="2"/>
            <a:endCxn id="191" idx="0"/>
          </p:cNvCxnSpPr>
          <p:nvPr/>
        </p:nvCxnSpPr>
        <p:spPr>
          <a:xfrm flipH="1">
            <a:off x="5886075" y="2985263"/>
            <a:ext cx="9000" cy="164400"/>
          </a:xfrm>
          <a:prstGeom prst="straightConnector1">
            <a:avLst/>
          </a:prstGeom>
          <a:noFill/>
          <a:ln cap="flat" cmpd="sng" w="9525">
            <a:solidFill>
              <a:srgbClr val="7F6000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205" name="Google Shape;205;g338d19e5575_1_47"/>
          <p:cNvSpPr/>
          <p:nvPr/>
        </p:nvSpPr>
        <p:spPr>
          <a:xfrm>
            <a:off x="6863325" y="2574275"/>
            <a:ext cx="2157900" cy="2174100"/>
          </a:xfrm>
          <a:prstGeom prst="wedgeRectCallout">
            <a:avLst>
              <a:gd fmla="val -59137" name="adj1"/>
              <a:gd fmla="val -31421" name="adj2"/>
            </a:avLst>
          </a:prstGeom>
          <a:solidFill>
            <a:srgbClr val="D9EAD3">
              <a:alpha val="2275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00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本課程的重點：</a:t>
            </a:r>
            <a:endParaRPr>
              <a:solidFill>
                <a:srgbClr val="0000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00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*</a:t>
            </a:r>
            <a:r>
              <a:rPr lang="zh-TW">
                <a:solidFill>
                  <a:srgbClr val="0000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zh-TW">
                <a:solidFill>
                  <a:srgbClr val="0000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如何在國網中心的HPC平台上，提交Slurm 任務</a:t>
            </a:r>
            <a:br>
              <a:rPr lang="zh-TW">
                <a:solidFill>
                  <a:srgbClr val="0000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>
                <a:solidFill>
                  <a:srgbClr val="0000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* 如何將實際的大型專案放到HPC平台上計算</a:t>
            </a:r>
            <a:br>
              <a:rPr lang="zh-TW">
                <a:solidFill>
                  <a:srgbClr val="0000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>
                <a:solidFill>
                  <a:srgbClr val="0000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* 如何打包需要的計算環境到HPC平台上使用</a:t>
            </a:r>
            <a:endParaRPr>
              <a:solidFill>
                <a:srgbClr val="0000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06" name="Google Shape;206;g338d19e5575_1_47"/>
          <p:cNvSpPr/>
          <p:nvPr/>
        </p:nvSpPr>
        <p:spPr>
          <a:xfrm>
            <a:off x="25" y="4932600"/>
            <a:ext cx="2152500" cy="2109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646B8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wentieth Century"/>
                <a:ea typeface="Twentieth Century"/>
                <a:cs typeface="Twentieth Century"/>
                <a:sym typeface="Twentieth Century"/>
              </a:rPr>
              <a:t>NCHC服務一覽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07" name="Google Shape;207;g338d19e5575_1_47"/>
          <p:cNvSpPr/>
          <p:nvPr/>
        </p:nvSpPr>
        <p:spPr>
          <a:xfrm>
            <a:off x="2152588" y="4932575"/>
            <a:ext cx="2476500" cy="210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46B8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wentieth Century"/>
                <a:ea typeface="Twentieth Century"/>
                <a:cs typeface="Twentieth Century"/>
                <a:sym typeface="Twentieth Century"/>
              </a:rPr>
              <a:t>Slurm介紹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08" name="Google Shape;208;g338d19e5575_1_47"/>
          <p:cNvSpPr/>
          <p:nvPr/>
        </p:nvSpPr>
        <p:spPr>
          <a:xfrm>
            <a:off x="4572025" y="4932575"/>
            <a:ext cx="2286000" cy="210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46B8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wentieth Century"/>
                <a:ea typeface="Twentieth Century"/>
                <a:cs typeface="Twentieth Century"/>
                <a:sym typeface="Twentieth Century"/>
              </a:rPr>
              <a:t>HPC Jobs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09" name="Google Shape;209;g338d19e5575_1_47"/>
          <p:cNvSpPr/>
          <p:nvPr/>
        </p:nvSpPr>
        <p:spPr>
          <a:xfrm>
            <a:off x="6858025" y="4932575"/>
            <a:ext cx="2286000" cy="210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46B8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wentieth Century"/>
                <a:ea typeface="Twentieth Century"/>
                <a:cs typeface="Twentieth Century"/>
                <a:sym typeface="Twentieth Century"/>
              </a:rPr>
              <a:t>動手做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274abaa9e9_0_18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國網中心 運算服務 一覽表</a:t>
            </a:r>
            <a:endParaRPr/>
          </a:p>
        </p:txBody>
      </p:sp>
      <p:sp>
        <p:nvSpPr>
          <p:cNvPr id="215" name="Google Shape;215;g3274abaa9e9_0_18"/>
          <p:cNvSpPr txBox="1"/>
          <p:nvPr>
            <p:ph idx="1" type="body"/>
          </p:nvPr>
        </p:nvSpPr>
        <p:spPr>
          <a:xfrm>
            <a:off x="201625" y="4276225"/>
            <a:ext cx="8520600" cy="70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zh-TW" sz="750"/>
              <a:t>資料日期 (2024.12.31)</a:t>
            </a:r>
            <a:endParaRPr sz="75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zh-TW" sz="750"/>
              <a:t>[2] </a:t>
            </a:r>
            <a:r>
              <a:rPr lang="zh-TW" sz="750" u="sng">
                <a:solidFill>
                  <a:schemeClr val="hlink"/>
                </a:solidFill>
                <a:hlinkClick r:id="rId3"/>
              </a:rPr>
              <a:t>https://www.nchc.org.tw/Page?itemid=6&amp;mid=10</a:t>
            </a:r>
            <a:endParaRPr sz="75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zh-TW" sz="750"/>
              <a:t>[3</a:t>
            </a:r>
            <a:r>
              <a:rPr lang="zh-TW" sz="750"/>
              <a:t>] </a:t>
            </a:r>
            <a:r>
              <a:rPr lang="zh-TW" sz="750" u="sng">
                <a:solidFill>
                  <a:schemeClr val="hlink"/>
                </a:solidFill>
                <a:hlinkClick r:id="rId4"/>
              </a:rPr>
              <a:t>https://man.twcc.ai/@twnia3/rJM5qk3Aw</a:t>
            </a:r>
            <a:endParaRPr sz="75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zh-TW" sz="750"/>
              <a:t>[4] </a:t>
            </a:r>
            <a:r>
              <a:rPr lang="zh-TW" sz="750" u="sng">
                <a:solidFill>
                  <a:schemeClr val="hlink"/>
                </a:solidFill>
                <a:hlinkClick r:id="rId5"/>
              </a:rPr>
              <a:t>https://iservice.nchc.org.tw/nchc_service/nchc_service_forerunnerone.php</a:t>
            </a:r>
            <a:endParaRPr sz="75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zh-TW" sz="750" u="sng">
                <a:solidFill>
                  <a:schemeClr val="hlink"/>
                </a:solidFill>
              </a:rPr>
              <a:t>[5] </a:t>
            </a:r>
            <a:r>
              <a:rPr lang="zh-TW" sz="750" u="sng">
                <a:solidFill>
                  <a:schemeClr val="hlink"/>
                </a:solidFill>
                <a:hlinkClick r:id="rId6"/>
              </a:rPr>
              <a:t>https://iservice.nchc.org.tw/nchc_service/nchc_service_news_content.php?contentId=1007571&amp;type=all_content&amp;newsId=59649</a:t>
            </a:r>
            <a:endParaRPr sz="75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750"/>
          </a:p>
        </p:txBody>
      </p:sp>
      <p:sp>
        <p:nvSpPr>
          <p:cNvPr id="216" name="Google Shape;216;g3274abaa9e9_0_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217" name="Google Shape;217;g3274abaa9e9_0_18"/>
          <p:cNvSpPr/>
          <p:nvPr/>
        </p:nvSpPr>
        <p:spPr>
          <a:xfrm>
            <a:off x="361900" y="862375"/>
            <a:ext cx="1155900" cy="516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T1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18" name="Google Shape;218;g3274abaa9e9_0_18"/>
          <p:cNvSpPr/>
          <p:nvPr/>
        </p:nvSpPr>
        <p:spPr>
          <a:xfrm>
            <a:off x="1815425" y="862375"/>
            <a:ext cx="1155900" cy="5160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T2</a:t>
            </a:r>
            <a:b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TWCC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19" name="Google Shape;219;g3274abaa9e9_0_18"/>
          <p:cNvSpPr/>
          <p:nvPr/>
        </p:nvSpPr>
        <p:spPr>
          <a:xfrm>
            <a:off x="3268950" y="862375"/>
            <a:ext cx="1155900" cy="516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T3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20" name="Google Shape;220;g3274abaa9e9_0_18"/>
          <p:cNvSpPr/>
          <p:nvPr/>
        </p:nvSpPr>
        <p:spPr>
          <a:xfrm>
            <a:off x="4722475" y="862375"/>
            <a:ext cx="1155900" cy="516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F</a:t>
            </a: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1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21" name="Google Shape;221;g3274abaa9e9_0_18"/>
          <p:cNvSpPr/>
          <p:nvPr/>
        </p:nvSpPr>
        <p:spPr>
          <a:xfrm>
            <a:off x="6176000" y="862375"/>
            <a:ext cx="1155900" cy="5160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N5</a:t>
            </a:r>
            <a:br>
              <a:rPr lang="zh-TW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晶創主機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22" name="Google Shape;222;g3274abaa9e9_0_18"/>
          <p:cNvSpPr/>
          <p:nvPr/>
        </p:nvSpPr>
        <p:spPr>
          <a:xfrm>
            <a:off x="7629525" y="862375"/>
            <a:ext cx="1155900" cy="516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…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23" name="Google Shape;223;g3274abaa9e9_0_18"/>
          <p:cNvSpPr txBox="1"/>
          <p:nvPr/>
        </p:nvSpPr>
        <p:spPr>
          <a:xfrm>
            <a:off x="231000" y="1627450"/>
            <a:ext cx="1401300" cy="1770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8000" lIns="18000" spcFirstLastPara="1" rIns="18000" wrap="square" tIns="18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台灣衫一號</a:t>
            </a:r>
            <a:endParaRPr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icrosoft JhengHei"/>
              <a:buChar char="●"/>
            </a:pPr>
            <a:r>
              <a:rPr lang="zh-TW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已下線</a:t>
            </a:r>
            <a:endParaRPr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icrosoft JhengHei"/>
              <a:buChar char="●"/>
            </a:pPr>
            <a:r>
              <a:rPr lang="zh-TW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cpu 主機</a:t>
            </a:r>
            <a:endParaRPr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icrosoft JhengHei"/>
              <a:buChar char="●"/>
            </a:pPr>
            <a:r>
              <a:rPr lang="zh-TW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slurm</a:t>
            </a:r>
            <a:endParaRPr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24" name="Google Shape;224;g3274abaa9e9_0_18"/>
          <p:cNvSpPr txBox="1"/>
          <p:nvPr/>
        </p:nvSpPr>
        <p:spPr>
          <a:xfrm>
            <a:off x="1692725" y="1627450"/>
            <a:ext cx="1401300" cy="1770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8000" lIns="18000" spcFirstLastPara="1" rIns="18000" wrap="square" tIns="18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台灣衫二號</a:t>
            </a:r>
            <a:br>
              <a:rPr lang="zh-TW" sz="13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 sz="13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(TWCC)</a:t>
            </a:r>
            <a:endParaRPr sz="13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icrosoft JhengHei"/>
              <a:buChar char="●"/>
            </a:pPr>
            <a:r>
              <a:rPr lang="zh-TW" sz="13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gpu 主</a:t>
            </a:r>
            <a:r>
              <a:rPr lang="zh-TW" sz="13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機</a:t>
            </a:r>
            <a:endParaRPr sz="13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icrosoft JhengHei"/>
              <a:buChar char="●"/>
            </a:pPr>
            <a:r>
              <a:rPr lang="zh-TW" sz="13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2016張NVIDIA </a:t>
            </a:r>
            <a:r>
              <a:rPr lang="zh-TW" sz="13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V100 卡</a:t>
            </a:r>
            <a:endParaRPr sz="13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icrosoft JhengHei"/>
              <a:buChar char="●"/>
            </a:pPr>
            <a:r>
              <a:rPr lang="zh-TW" sz="1300">
                <a:solidFill>
                  <a:srgbClr val="0000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slurm</a:t>
            </a:r>
            <a:r>
              <a:rPr lang="zh-TW" sz="13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+ VM + container</a:t>
            </a:r>
            <a:endParaRPr sz="13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25" name="Google Shape;225;g3274abaa9e9_0_18"/>
          <p:cNvSpPr txBox="1"/>
          <p:nvPr/>
        </p:nvSpPr>
        <p:spPr>
          <a:xfrm>
            <a:off x="3154450" y="1627450"/>
            <a:ext cx="1401300" cy="1770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8000" lIns="18000" spcFirstLastPara="1" rIns="18000" wrap="square" tIns="18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台灣衫三號</a:t>
            </a:r>
            <a:endParaRPr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icrosoft JhengHei"/>
              <a:buChar char="●"/>
            </a:pPr>
            <a:r>
              <a:rPr lang="zh-TW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900 cpu nodes</a:t>
            </a:r>
            <a:r>
              <a:rPr lang="zh-TW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endParaRPr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Microsoft JhengHei"/>
              <a:buChar char="●"/>
            </a:pPr>
            <a:r>
              <a:rPr lang="zh-TW">
                <a:solidFill>
                  <a:srgbClr val="0000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slurm</a:t>
            </a:r>
            <a:endParaRPr>
              <a:solidFill>
                <a:srgbClr val="0000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26" name="Google Shape;226;g3274abaa9e9_0_18"/>
          <p:cNvSpPr txBox="1"/>
          <p:nvPr/>
        </p:nvSpPr>
        <p:spPr>
          <a:xfrm>
            <a:off x="4616175" y="1627450"/>
            <a:ext cx="1401300" cy="1770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8000" lIns="18000" spcFirstLastPara="1" rIns="18000" wrap="square" tIns="18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創進一號</a:t>
            </a:r>
            <a:endParaRPr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icrosoft JhengHei"/>
              <a:buChar char="●"/>
            </a:pPr>
            <a:r>
              <a:rPr lang="zh-TW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558 cpu</a:t>
            </a:r>
            <a:r>
              <a:rPr lang="zh-TW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nodes</a:t>
            </a:r>
            <a:endParaRPr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Microsoft JhengHei"/>
              <a:buChar char="●"/>
            </a:pPr>
            <a:r>
              <a:rPr lang="zh-TW">
                <a:solidFill>
                  <a:srgbClr val="0000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slurm</a:t>
            </a:r>
            <a:endParaRPr>
              <a:solidFill>
                <a:srgbClr val="0000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27" name="Google Shape;227;g3274abaa9e9_0_18"/>
          <p:cNvSpPr txBox="1"/>
          <p:nvPr/>
        </p:nvSpPr>
        <p:spPr>
          <a:xfrm>
            <a:off x="6077900" y="1627450"/>
            <a:ext cx="1401300" cy="1770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8000" lIns="18000" spcFirstLastPara="1" rIns="18000" wrap="square" tIns="18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晶創主機</a:t>
            </a:r>
            <a:endParaRPr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icrosoft JhengHei"/>
              <a:buChar char="●"/>
            </a:pPr>
            <a:r>
              <a:rPr lang="zh-TW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gpu 主機</a:t>
            </a:r>
            <a:endParaRPr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icrosoft JhengHei"/>
              <a:buChar char="●"/>
            </a:pPr>
            <a:r>
              <a:rPr lang="zh-TW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NVIDIA H100</a:t>
            </a:r>
            <a:endParaRPr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Microsoft JhengHei"/>
              <a:buChar char="●"/>
            </a:pPr>
            <a:r>
              <a:rPr lang="zh-TW">
                <a:solidFill>
                  <a:srgbClr val="0000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slurm</a:t>
            </a:r>
            <a:endParaRPr>
              <a:solidFill>
                <a:srgbClr val="0000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icrosoft JhengHei"/>
              <a:buChar char="●"/>
            </a:pPr>
            <a:r>
              <a:rPr lang="zh-TW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持續擴充中</a:t>
            </a:r>
            <a:endParaRPr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228" name="Google Shape;228;g3274abaa9e9_0_18"/>
          <p:cNvPicPr preferRelativeResize="0"/>
          <p:nvPr/>
        </p:nvPicPr>
        <p:blipFill rotWithShape="1">
          <a:blip r:embed="rId7">
            <a:alphaModFix/>
          </a:blip>
          <a:srcRect b="0" l="0" r="25138" t="0"/>
          <a:stretch/>
        </p:blipFill>
        <p:spPr>
          <a:xfrm>
            <a:off x="1692725" y="3440225"/>
            <a:ext cx="1401300" cy="1035425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g3274abaa9e9_0_18"/>
          <p:cNvSpPr txBox="1"/>
          <p:nvPr/>
        </p:nvSpPr>
        <p:spPr>
          <a:xfrm>
            <a:off x="3154450" y="3583750"/>
            <a:ext cx="5172600" cy="891900"/>
          </a:xfrm>
          <a:prstGeom prst="rect">
            <a:avLst/>
          </a:prstGeom>
          <a:solidFill>
            <a:srgbClr val="D9EAD3">
              <a:alpha val="2275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icrosoft JhengHei"/>
              <a:buChar char="●"/>
            </a:pPr>
            <a:r>
              <a:rPr lang="zh-TW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國網中心仿照colab的概念設計 T2的使用環境</a:t>
            </a:r>
            <a:endParaRPr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icrosoft JhengHei"/>
              <a:buChar char="●"/>
            </a:pPr>
            <a:r>
              <a:rPr lang="zh-TW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超級電腦的計算領域中，還是需要用排班程式(slurm)來負責執行管理用戶的運算</a:t>
            </a:r>
            <a:endParaRPr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30" name="Google Shape;230;g3274abaa9e9_0_18"/>
          <p:cNvSpPr/>
          <p:nvPr/>
        </p:nvSpPr>
        <p:spPr>
          <a:xfrm>
            <a:off x="25" y="4932600"/>
            <a:ext cx="2152500" cy="2109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646B8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wentieth Century"/>
                <a:ea typeface="Twentieth Century"/>
                <a:cs typeface="Twentieth Century"/>
                <a:sym typeface="Twentieth Century"/>
              </a:rPr>
              <a:t>NCHC服務一覽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31" name="Google Shape;231;g3274abaa9e9_0_18"/>
          <p:cNvSpPr/>
          <p:nvPr/>
        </p:nvSpPr>
        <p:spPr>
          <a:xfrm>
            <a:off x="2152588" y="4932575"/>
            <a:ext cx="2476500" cy="210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46B8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wentieth Century"/>
                <a:ea typeface="Twentieth Century"/>
                <a:cs typeface="Twentieth Century"/>
                <a:sym typeface="Twentieth Century"/>
              </a:rPr>
              <a:t>Slurm介紹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32" name="Google Shape;232;g3274abaa9e9_0_18"/>
          <p:cNvSpPr/>
          <p:nvPr/>
        </p:nvSpPr>
        <p:spPr>
          <a:xfrm>
            <a:off x="4572025" y="4932575"/>
            <a:ext cx="2286000" cy="210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46B8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wentieth Century"/>
                <a:ea typeface="Twentieth Century"/>
                <a:cs typeface="Twentieth Century"/>
                <a:sym typeface="Twentieth Century"/>
              </a:rPr>
              <a:t>HPC Jobs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33" name="Google Shape;233;g3274abaa9e9_0_18"/>
          <p:cNvSpPr/>
          <p:nvPr/>
        </p:nvSpPr>
        <p:spPr>
          <a:xfrm>
            <a:off x="6858025" y="4932575"/>
            <a:ext cx="2286000" cy="210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46B8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wentieth Century"/>
                <a:ea typeface="Twentieth Century"/>
                <a:cs typeface="Twentieth Century"/>
                <a:sym typeface="Twentieth Century"/>
              </a:rPr>
              <a:t>動手做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328a1001f56_0_454"/>
          <p:cNvSpPr/>
          <p:nvPr/>
        </p:nvSpPr>
        <p:spPr>
          <a:xfrm>
            <a:off x="262667" y="1568590"/>
            <a:ext cx="8391900" cy="6204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OS Account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g328a1001f56_0_454"/>
          <p:cNvSpPr/>
          <p:nvPr/>
        </p:nvSpPr>
        <p:spPr>
          <a:xfrm>
            <a:off x="262667" y="2264830"/>
            <a:ext cx="8391900" cy="6204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HFS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g328a1001f56_0_454"/>
          <p:cNvSpPr/>
          <p:nvPr/>
        </p:nvSpPr>
        <p:spPr>
          <a:xfrm>
            <a:off x="262667" y="2961070"/>
            <a:ext cx="8391900" cy="620400"/>
          </a:xfrm>
          <a:prstGeom prst="rect">
            <a:avLst/>
          </a:prstGeom>
          <a:solidFill>
            <a:srgbClr val="D9D2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GPU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g328a1001f56_0_454"/>
          <p:cNvSpPr/>
          <p:nvPr/>
        </p:nvSpPr>
        <p:spPr>
          <a:xfrm>
            <a:off x="262575" y="4305850"/>
            <a:ext cx="8391900" cy="5583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Infra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g328a1001f56_0_454"/>
          <p:cNvSpPr/>
          <p:nvPr/>
        </p:nvSpPr>
        <p:spPr>
          <a:xfrm>
            <a:off x="262675" y="3657310"/>
            <a:ext cx="8391900" cy="572700"/>
          </a:xfrm>
          <a:prstGeom prst="rect">
            <a:avLst/>
          </a:prstGeom>
          <a:solidFill>
            <a:srgbClr val="D9EAD3">
              <a:alpha val="22745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Network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g328a1001f56_0_454"/>
          <p:cNvSpPr/>
          <p:nvPr/>
        </p:nvSpPr>
        <p:spPr>
          <a:xfrm>
            <a:off x="262575" y="1007050"/>
            <a:ext cx="8391900" cy="485700"/>
          </a:xfrm>
          <a:prstGeom prst="rect">
            <a:avLst/>
          </a:prstGeom>
          <a:solidFill>
            <a:srgbClr val="F4CCCC">
              <a:alpha val="4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Root </a:t>
            </a:r>
            <a:br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Permission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g328a1001f56_0_454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2680">
                <a:highlight>
                  <a:srgbClr val="00FF00"/>
                </a:highlight>
              </a:rPr>
              <a:t>T2</a:t>
            </a:r>
            <a:r>
              <a:rPr lang="zh-TW" sz="2680"/>
              <a:t> GPU : </a:t>
            </a:r>
            <a:r>
              <a:rPr lang="zh-TW" sz="2680">
                <a:highlight>
                  <a:srgbClr val="FFFF00"/>
                </a:highlight>
              </a:rPr>
              <a:t>HPC</a:t>
            </a:r>
            <a:r>
              <a:rPr lang="zh-TW" sz="2680"/>
              <a:t> vs </a:t>
            </a:r>
            <a:r>
              <a:rPr lang="zh-TW" sz="2680">
                <a:highlight>
                  <a:srgbClr val="FFFF00"/>
                </a:highlight>
              </a:rPr>
              <a:t>Container</a:t>
            </a:r>
            <a:r>
              <a:rPr lang="zh-TW" sz="2680"/>
              <a:t> vs </a:t>
            </a:r>
            <a:r>
              <a:rPr lang="zh-TW" sz="2680">
                <a:highlight>
                  <a:srgbClr val="FFFF00"/>
                </a:highlight>
              </a:rPr>
              <a:t>VM</a:t>
            </a:r>
            <a:r>
              <a:rPr lang="zh-TW" sz="2680"/>
              <a:t> </a:t>
            </a:r>
            <a:endParaRPr sz="2680"/>
          </a:p>
        </p:txBody>
      </p:sp>
      <p:sp>
        <p:nvSpPr>
          <p:cNvPr id="245" name="Google Shape;245;g328a1001f56_0_454"/>
          <p:cNvSpPr txBox="1"/>
          <p:nvPr>
            <p:ph idx="12" type="sldNum"/>
          </p:nvPr>
        </p:nvSpPr>
        <p:spPr>
          <a:xfrm>
            <a:off x="8472458" y="4358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246" name="Google Shape;246;g328a1001f56_0_454"/>
          <p:cNvSpPr/>
          <p:nvPr/>
        </p:nvSpPr>
        <p:spPr>
          <a:xfrm>
            <a:off x="1439525" y="958075"/>
            <a:ext cx="1945500" cy="3892200"/>
          </a:xfrm>
          <a:prstGeom prst="rect">
            <a:avLst/>
          </a:prstGeom>
          <a:solidFill>
            <a:srgbClr val="38761D">
              <a:alpha val="50000"/>
            </a:srgbClr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zh-TW" sz="1200" u="none" cap="none" strike="noStrike">
                <a:solidFill>
                  <a:schemeClr val="dk1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HPC</a:t>
            </a:r>
            <a:endParaRPr b="1" i="0" sz="1200" u="none" cap="none" strike="noStrike">
              <a:solidFill>
                <a:schemeClr val="dk1"/>
              </a:solidFill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zh-TW" sz="1200">
                <a:solidFill>
                  <a:schemeClr val="dk1"/>
                </a:solidFill>
                <a:highlight>
                  <a:srgbClr val="FFFF00"/>
                </a:highlight>
              </a:rPr>
              <a:t>(高速運算任務)</a:t>
            </a:r>
            <a:endParaRPr b="1" sz="1200">
              <a:solidFill>
                <a:schemeClr val="dk1"/>
              </a:solidFill>
              <a:highlight>
                <a:srgbClr val="FFFF00"/>
              </a:highlight>
            </a:endParaRPr>
          </a:p>
        </p:txBody>
      </p:sp>
      <p:sp>
        <p:nvSpPr>
          <p:cNvPr id="247" name="Google Shape;247;g328a1001f56_0_454"/>
          <p:cNvSpPr/>
          <p:nvPr/>
        </p:nvSpPr>
        <p:spPr>
          <a:xfrm>
            <a:off x="3502425" y="957975"/>
            <a:ext cx="2413800" cy="3892200"/>
          </a:xfrm>
          <a:prstGeom prst="rect">
            <a:avLst/>
          </a:prstGeom>
          <a:solidFill>
            <a:srgbClr val="134F5C">
              <a:alpha val="55060"/>
            </a:srgbClr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zh-TW" sz="1200" u="none" cap="none" strike="noStrike">
                <a:solidFill>
                  <a:schemeClr val="dk1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Container</a:t>
            </a:r>
            <a:endParaRPr b="1" i="0" sz="1200" u="none" cap="none" strike="noStrike">
              <a:solidFill>
                <a:schemeClr val="dk1"/>
              </a:solidFill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zh-TW" sz="1200">
                <a:solidFill>
                  <a:schemeClr val="dk1"/>
                </a:solidFill>
                <a:highlight>
                  <a:srgbClr val="FFFF00"/>
                </a:highlight>
              </a:rPr>
              <a:t>(開發型容器)</a:t>
            </a:r>
            <a:endParaRPr b="1" sz="1200">
              <a:solidFill>
                <a:schemeClr val="dk1"/>
              </a:solidFill>
              <a:highlight>
                <a:srgbClr val="FFFF00"/>
              </a:highlight>
            </a:endParaRPr>
          </a:p>
        </p:txBody>
      </p:sp>
      <p:sp>
        <p:nvSpPr>
          <p:cNvPr id="248" name="Google Shape;248;g328a1001f56_0_454"/>
          <p:cNvSpPr/>
          <p:nvPr/>
        </p:nvSpPr>
        <p:spPr>
          <a:xfrm>
            <a:off x="6020875" y="957975"/>
            <a:ext cx="2413800" cy="3892200"/>
          </a:xfrm>
          <a:prstGeom prst="rect">
            <a:avLst/>
          </a:prstGeom>
          <a:solidFill>
            <a:srgbClr val="990000">
              <a:alpha val="51900"/>
            </a:srgbClr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zh-TW" sz="1200" u="none" cap="none" strike="noStrike">
                <a:solidFill>
                  <a:schemeClr val="dk1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VM</a:t>
            </a:r>
            <a:endParaRPr b="1" i="0" sz="1200" u="none" cap="none" strike="noStrike">
              <a:solidFill>
                <a:schemeClr val="dk1"/>
              </a:solidFill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zh-TW" sz="1200">
                <a:solidFill>
                  <a:schemeClr val="dk1"/>
                </a:solidFill>
                <a:highlight>
                  <a:srgbClr val="FFFF00"/>
                </a:highlight>
              </a:rPr>
              <a:t>(虛擬運算)</a:t>
            </a:r>
            <a:endParaRPr b="1" sz="1200">
              <a:solidFill>
                <a:schemeClr val="dk1"/>
              </a:solidFill>
              <a:highlight>
                <a:srgbClr val="FFFF00"/>
              </a:highlight>
            </a:endParaRPr>
          </a:p>
        </p:txBody>
      </p:sp>
      <p:sp>
        <p:nvSpPr>
          <p:cNvPr id="249" name="Google Shape;249;g328a1001f56_0_454"/>
          <p:cNvSpPr/>
          <p:nvPr/>
        </p:nvSpPr>
        <p:spPr>
          <a:xfrm>
            <a:off x="1504675" y="2994825"/>
            <a:ext cx="5410500" cy="4995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GPU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g328a1001f56_0_454"/>
          <p:cNvSpPr/>
          <p:nvPr/>
        </p:nvSpPr>
        <p:spPr>
          <a:xfrm>
            <a:off x="6969725" y="2994825"/>
            <a:ext cx="1395300" cy="4995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CPU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g328a1001f56_0_454"/>
          <p:cNvSpPr/>
          <p:nvPr/>
        </p:nvSpPr>
        <p:spPr>
          <a:xfrm>
            <a:off x="1504675" y="2311225"/>
            <a:ext cx="4341900" cy="499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HFS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g328a1001f56_0_454"/>
          <p:cNvSpPr/>
          <p:nvPr/>
        </p:nvSpPr>
        <p:spPr>
          <a:xfrm>
            <a:off x="6085825" y="2311225"/>
            <a:ext cx="2348700" cy="499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Individual Disk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g328a1001f56_0_454"/>
          <p:cNvSpPr/>
          <p:nvPr/>
        </p:nvSpPr>
        <p:spPr>
          <a:xfrm>
            <a:off x="1504675" y="1627625"/>
            <a:ext cx="4341900" cy="4995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iService Account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g328a1001f56_0_454"/>
          <p:cNvSpPr/>
          <p:nvPr/>
        </p:nvSpPr>
        <p:spPr>
          <a:xfrm>
            <a:off x="6085950" y="1627625"/>
            <a:ext cx="2348700" cy="499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Individual Account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ubuntu / centos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g328a1001f56_0_454"/>
          <p:cNvSpPr/>
          <p:nvPr/>
        </p:nvSpPr>
        <p:spPr>
          <a:xfrm>
            <a:off x="1504675" y="3661200"/>
            <a:ext cx="1827900" cy="5583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zh-TW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Private IP</a:t>
            </a:r>
            <a:r>
              <a:rPr lang="zh-TW" sz="1200">
                <a:solidFill>
                  <a:schemeClr val="dk1"/>
                </a:solidFill>
              </a:rPr>
              <a:t>有限制聯外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zh-TW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不可聯內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g328a1001f56_0_454"/>
          <p:cNvSpPr/>
          <p:nvPr/>
        </p:nvSpPr>
        <p:spPr>
          <a:xfrm>
            <a:off x="6086075" y="3661200"/>
            <a:ext cx="2279100" cy="5583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zh-TW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Public IP / Private IP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zh-TW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自訂網路防火牆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g328a1001f56_0_454"/>
          <p:cNvSpPr/>
          <p:nvPr/>
        </p:nvSpPr>
        <p:spPr>
          <a:xfrm>
            <a:off x="3567525" y="3675617"/>
            <a:ext cx="2279100" cy="5583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zh-TW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Private IP</a:t>
            </a:r>
            <a:r>
              <a:rPr b="0" i="0" lang="zh-TW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zh-TW" sz="1200">
                <a:solidFill>
                  <a:schemeClr val="dk1"/>
                </a:solidFill>
              </a:rPr>
              <a:t>有限制聯外</a:t>
            </a:r>
            <a:r>
              <a:rPr b="0" i="0" lang="zh-TW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zh-TW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綁Public IP 僅5個port可聯內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8" name="Google Shape;258;g328a1001f56_0_4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19925" y="79665"/>
            <a:ext cx="1532850" cy="985060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g328a1001f56_0_454"/>
          <p:cNvSpPr/>
          <p:nvPr/>
        </p:nvSpPr>
        <p:spPr>
          <a:xfrm>
            <a:off x="1717050" y="1072125"/>
            <a:ext cx="1615500" cy="371400"/>
          </a:xfrm>
          <a:prstGeom prst="rect">
            <a:avLst/>
          </a:prstGeom>
          <a:solidFill>
            <a:srgbClr val="F4CCCC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zh-TW" sz="1400" u="none" cap="none" strike="noStrike">
                <a:solidFill>
                  <a:srgbClr val="D7000F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endParaRPr b="1" i="0" sz="1400" u="none" cap="none" strike="noStrike">
              <a:solidFill>
                <a:srgbClr val="D7000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g328a1001f56_0_454"/>
          <p:cNvSpPr/>
          <p:nvPr/>
        </p:nvSpPr>
        <p:spPr>
          <a:xfrm>
            <a:off x="3649393" y="1072125"/>
            <a:ext cx="2023200" cy="371400"/>
          </a:xfrm>
          <a:prstGeom prst="rect">
            <a:avLst/>
          </a:prstGeom>
          <a:solidFill>
            <a:srgbClr val="00FF00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zh-TW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YES</a:t>
            </a:r>
            <a:endParaRPr b="1" i="0" sz="14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g328a1001f56_0_454"/>
          <p:cNvSpPr/>
          <p:nvPr/>
        </p:nvSpPr>
        <p:spPr>
          <a:xfrm>
            <a:off x="6226648" y="1072125"/>
            <a:ext cx="2023200" cy="371400"/>
          </a:xfrm>
          <a:prstGeom prst="rect">
            <a:avLst/>
          </a:prstGeom>
          <a:solidFill>
            <a:srgbClr val="00FF00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zh-TW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YES</a:t>
            </a:r>
            <a:endParaRPr b="1" i="0" sz="14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g328a1001f56_0_454"/>
          <p:cNvSpPr/>
          <p:nvPr/>
        </p:nvSpPr>
        <p:spPr>
          <a:xfrm>
            <a:off x="2650025" y="644125"/>
            <a:ext cx="130800" cy="4206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63" name="Google Shape;263;g328a1001f56_0_454"/>
          <p:cNvSpPr/>
          <p:nvPr/>
        </p:nvSpPr>
        <p:spPr>
          <a:xfrm rot="-876589">
            <a:off x="4416716" y="634568"/>
            <a:ext cx="130830" cy="42051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64" name="Google Shape;264;g328a1001f56_0_454"/>
          <p:cNvSpPr/>
          <p:nvPr/>
        </p:nvSpPr>
        <p:spPr>
          <a:xfrm rot="-2269037">
            <a:off x="6327207" y="597650"/>
            <a:ext cx="130638" cy="513553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65" name="Google Shape;265;g328a1001f56_0_454"/>
          <p:cNvSpPr/>
          <p:nvPr/>
        </p:nvSpPr>
        <p:spPr>
          <a:xfrm>
            <a:off x="25" y="4932600"/>
            <a:ext cx="2152500" cy="2109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646B8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wentieth Century"/>
                <a:ea typeface="Twentieth Century"/>
                <a:cs typeface="Twentieth Century"/>
                <a:sym typeface="Twentieth Century"/>
              </a:rPr>
              <a:t>NCHC服務一覽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66" name="Google Shape;266;g328a1001f56_0_454"/>
          <p:cNvSpPr/>
          <p:nvPr/>
        </p:nvSpPr>
        <p:spPr>
          <a:xfrm>
            <a:off x="2152588" y="4932575"/>
            <a:ext cx="2476500" cy="210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46B8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wentieth Century"/>
                <a:ea typeface="Twentieth Century"/>
                <a:cs typeface="Twentieth Century"/>
                <a:sym typeface="Twentieth Century"/>
              </a:rPr>
              <a:t>Slurm介紹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67" name="Google Shape;267;g328a1001f56_0_454"/>
          <p:cNvSpPr/>
          <p:nvPr/>
        </p:nvSpPr>
        <p:spPr>
          <a:xfrm>
            <a:off x="4572025" y="4932575"/>
            <a:ext cx="2286000" cy="210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46B8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wentieth Century"/>
                <a:ea typeface="Twentieth Century"/>
                <a:cs typeface="Twentieth Century"/>
                <a:sym typeface="Twentieth Century"/>
              </a:rPr>
              <a:t>HPC Jobs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68" name="Google Shape;268;g328a1001f56_0_454"/>
          <p:cNvSpPr/>
          <p:nvPr/>
        </p:nvSpPr>
        <p:spPr>
          <a:xfrm>
            <a:off x="6858025" y="4932575"/>
            <a:ext cx="2286000" cy="210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46B8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wentieth Century"/>
                <a:ea typeface="Twentieth Century"/>
                <a:cs typeface="Twentieth Century"/>
                <a:sym typeface="Twentieth Century"/>
              </a:rPr>
              <a:t>動手做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338d19e5575_1_17"/>
          <p:cNvSpPr/>
          <p:nvPr/>
        </p:nvSpPr>
        <p:spPr>
          <a:xfrm>
            <a:off x="262623" y="1416188"/>
            <a:ext cx="4373400" cy="6204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OS Account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g338d19e5575_1_17"/>
          <p:cNvSpPr/>
          <p:nvPr/>
        </p:nvSpPr>
        <p:spPr>
          <a:xfrm>
            <a:off x="262623" y="2112426"/>
            <a:ext cx="4373400" cy="6204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HFS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g338d19e5575_1_17"/>
          <p:cNvSpPr/>
          <p:nvPr/>
        </p:nvSpPr>
        <p:spPr>
          <a:xfrm>
            <a:off x="262623" y="2808664"/>
            <a:ext cx="4373400" cy="620400"/>
          </a:xfrm>
          <a:prstGeom prst="rect">
            <a:avLst/>
          </a:prstGeom>
          <a:solidFill>
            <a:srgbClr val="D9D2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GPU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g338d19e5575_1_17"/>
          <p:cNvSpPr/>
          <p:nvPr/>
        </p:nvSpPr>
        <p:spPr>
          <a:xfrm>
            <a:off x="262575" y="4153450"/>
            <a:ext cx="3169200" cy="5583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Infra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g338d19e5575_1_17"/>
          <p:cNvSpPr/>
          <p:nvPr/>
        </p:nvSpPr>
        <p:spPr>
          <a:xfrm>
            <a:off x="262627" y="3504902"/>
            <a:ext cx="4373400" cy="572700"/>
          </a:xfrm>
          <a:prstGeom prst="rect">
            <a:avLst/>
          </a:prstGeom>
          <a:solidFill>
            <a:srgbClr val="D9EAD3">
              <a:alpha val="227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Network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g338d19e5575_1_17"/>
          <p:cNvSpPr/>
          <p:nvPr/>
        </p:nvSpPr>
        <p:spPr>
          <a:xfrm>
            <a:off x="262575" y="854650"/>
            <a:ext cx="4373400" cy="485700"/>
          </a:xfrm>
          <a:prstGeom prst="rect">
            <a:avLst/>
          </a:prstGeom>
          <a:solidFill>
            <a:srgbClr val="F4CCCC">
              <a:alpha val="4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Root </a:t>
            </a:r>
            <a:br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Permission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g338d19e5575_1_17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2680">
                <a:highlight>
                  <a:srgbClr val="00FF00"/>
                </a:highlight>
              </a:rPr>
              <a:t>N5</a:t>
            </a:r>
            <a:r>
              <a:rPr lang="zh-TW" sz="2680"/>
              <a:t> GPU : </a:t>
            </a:r>
            <a:r>
              <a:rPr lang="zh-TW" sz="2680">
                <a:highlight>
                  <a:srgbClr val="FFFF00"/>
                </a:highlight>
              </a:rPr>
              <a:t>HPC</a:t>
            </a:r>
            <a:r>
              <a:rPr lang="zh-TW" sz="2680"/>
              <a:t> </a:t>
            </a:r>
            <a:endParaRPr sz="2680"/>
          </a:p>
        </p:txBody>
      </p:sp>
      <p:sp>
        <p:nvSpPr>
          <p:cNvPr id="280" name="Google Shape;280;g338d19e5575_1_17"/>
          <p:cNvSpPr txBox="1"/>
          <p:nvPr>
            <p:ph idx="12" type="sldNum"/>
          </p:nvPr>
        </p:nvSpPr>
        <p:spPr>
          <a:xfrm>
            <a:off x="8472458" y="45870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281" name="Google Shape;281;g338d19e5575_1_17"/>
          <p:cNvSpPr/>
          <p:nvPr/>
        </p:nvSpPr>
        <p:spPr>
          <a:xfrm>
            <a:off x="1911038" y="805675"/>
            <a:ext cx="2724900" cy="3892200"/>
          </a:xfrm>
          <a:prstGeom prst="rect">
            <a:avLst/>
          </a:prstGeom>
          <a:solidFill>
            <a:srgbClr val="38761D">
              <a:alpha val="50000"/>
            </a:srgbClr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zh-TW" sz="1200" u="none" cap="none" strike="noStrike">
                <a:solidFill>
                  <a:schemeClr val="dk1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HPC</a:t>
            </a:r>
            <a:endParaRPr b="1" i="0" sz="1200" u="none" cap="none" strike="noStrike">
              <a:solidFill>
                <a:schemeClr val="dk1"/>
              </a:solidFill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zh-TW" sz="1200">
                <a:solidFill>
                  <a:schemeClr val="dk1"/>
                </a:solidFill>
                <a:highlight>
                  <a:srgbClr val="FFFF00"/>
                </a:highlight>
              </a:rPr>
              <a:t>(高速運算任務)</a:t>
            </a:r>
            <a:endParaRPr b="1" sz="1200">
              <a:solidFill>
                <a:schemeClr val="dk1"/>
              </a:solidFill>
              <a:highlight>
                <a:srgbClr val="FFFF00"/>
              </a:highlight>
            </a:endParaRPr>
          </a:p>
        </p:txBody>
      </p:sp>
      <p:sp>
        <p:nvSpPr>
          <p:cNvPr id="282" name="Google Shape;282;g338d19e5575_1_17"/>
          <p:cNvSpPr/>
          <p:nvPr/>
        </p:nvSpPr>
        <p:spPr>
          <a:xfrm>
            <a:off x="2002289" y="2842425"/>
            <a:ext cx="2560200" cy="4995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GPU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g338d19e5575_1_17"/>
          <p:cNvSpPr/>
          <p:nvPr/>
        </p:nvSpPr>
        <p:spPr>
          <a:xfrm>
            <a:off x="2002289" y="2158825"/>
            <a:ext cx="2560200" cy="499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HFS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g338d19e5575_1_17"/>
          <p:cNvSpPr/>
          <p:nvPr/>
        </p:nvSpPr>
        <p:spPr>
          <a:xfrm>
            <a:off x="2002289" y="1475225"/>
            <a:ext cx="2560200" cy="4995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iService Account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g338d19e5575_1_17"/>
          <p:cNvSpPr/>
          <p:nvPr/>
        </p:nvSpPr>
        <p:spPr>
          <a:xfrm>
            <a:off x="2002289" y="3508800"/>
            <a:ext cx="2560200" cy="5583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zh-TW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Private IP</a:t>
            </a:r>
            <a:r>
              <a:rPr lang="zh-TW" sz="1200">
                <a:solidFill>
                  <a:schemeClr val="dk1"/>
                </a:solidFill>
              </a:rPr>
              <a:t>有限制聯外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zh-TW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不可聯內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g338d19e5575_1_17"/>
          <p:cNvSpPr/>
          <p:nvPr/>
        </p:nvSpPr>
        <p:spPr>
          <a:xfrm>
            <a:off x="2314475" y="966363"/>
            <a:ext cx="1827900" cy="371400"/>
          </a:xfrm>
          <a:prstGeom prst="rect">
            <a:avLst/>
          </a:prstGeom>
          <a:solidFill>
            <a:srgbClr val="F4CCCC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zh-TW" sz="1400" u="none" cap="none" strike="noStrike">
                <a:solidFill>
                  <a:srgbClr val="D7000F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endParaRPr b="1" i="0" sz="1400" u="none" cap="none" strike="noStrike">
              <a:solidFill>
                <a:srgbClr val="D7000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7" name="Google Shape;287;g338d19e5575_1_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6350" y="800950"/>
            <a:ext cx="3732175" cy="3579175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g338d19e5575_1_17"/>
          <p:cNvSpPr txBox="1"/>
          <p:nvPr/>
        </p:nvSpPr>
        <p:spPr>
          <a:xfrm>
            <a:off x="4916288" y="4380125"/>
            <a:ext cx="3732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u="sng">
                <a:solidFill>
                  <a:schemeClr val="hlink"/>
                </a:solidFill>
                <a:hlinkClick r:id="rId4"/>
              </a:rPr>
              <a:t>https://iservice.nchc.org.tw/nchc_service/nchc_service_qa.php?target=54</a:t>
            </a:r>
            <a:endParaRPr/>
          </a:p>
        </p:txBody>
      </p:sp>
      <p:sp>
        <p:nvSpPr>
          <p:cNvPr id="289" name="Google Shape;289;g338d19e5575_1_17"/>
          <p:cNvSpPr/>
          <p:nvPr/>
        </p:nvSpPr>
        <p:spPr>
          <a:xfrm>
            <a:off x="25" y="4932600"/>
            <a:ext cx="2152500" cy="2109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646B8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wentieth Century"/>
                <a:ea typeface="Twentieth Century"/>
                <a:cs typeface="Twentieth Century"/>
                <a:sym typeface="Twentieth Century"/>
              </a:rPr>
              <a:t>NCHC服務一覽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90" name="Google Shape;290;g338d19e5575_1_17"/>
          <p:cNvSpPr/>
          <p:nvPr/>
        </p:nvSpPr>
        <p:spPr>
          <a:xfrm>
            <a:off x="2152588" y="4932575"/>
            <a:ext cx="2476500" cy="210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46B8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wentieth Century"/>
                <a:ea typeface="Twentieth Century"/>
                <a:cs typeface="Twentieth Century"/>
                <a:sym typeface="Twentieth Century"/>
              </a:rPr>
              <a:t>Slurm介紹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91" name="Google Shape;291;g338d19e5575_1_17"/>
          <p:cNvSpPr/>
          <p:nvPr/>
        </p:nvSpPr>
        <p:spPr>
          <a:xfrm>
            <a:off x="4572025" y="4932575"/>
            <a:ext cx="2286000" cy="210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46B8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wentieth Century"/>
                <a:ea typeface="Twentieth Century"/>
                <a:cs typeface="Twentieth Century"/>
                <a:sym typeface="Twentieth Century"/>
              </a:rPr>
              <a:t>HPC Jobs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92" name="Google Shape;292;g338d19e5575_1_17"/>
          <p:cNvSpPr/>
          <p:nvPr/>
        </p:nvSpPr>
        <p:spPr>
          <a:xfrm>
            <a:off x="6858025" y="4932575"/>
            <a:ext cx="2286000" cy="210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46B8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wentieth Century"/>
                <a:ea typeface="Twentieth Century"/>
                <a:cs typeface="Twentieth Century"/>
                <a:sym typeface="Twentieth Century"/>
              </a:rPr>
              <a:t>動手做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3274abaa9e9_0_116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Slurm </a:t>
            </a:r>
            <a:r>
              <a:rPr lang="zh-TW"/>
              <a:t>介紹</a:t>
            </a:r>
            <a:endParaRPr/>
          </a:p>
        </p:txBody>
      </p:sp>
      <p:sp>
        <p:nvSpPr>
          <p:cNvPr id="298" name="Google Shape;298;g3274abaa9e9_0_116"/>
          <p:cNvSpPr txBox="1"/>
          <p:nvPr>
            <p:ph idx="1" type="body"/>
          </p:nvPr>
        </p:nvSpPr>
        <p:spPr>
          <a:xfrm>
            <a:off x="201625" y="770500"/>
            <a:ext cx="8520600" cy="13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zh-TW"/>
              <a:t>Slurm（Simple Linux Utility for Resource Management）是一個開源的、具有容錯性和高度可擴展的資源管理和作業調度系統</a:t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zh-TW"/>
              <a:t>它主要用於大型和小型Linux集群，提供資源分配、作業排程和監控等功能</a:t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zh-TW"/>
              <a:t>Top500中有60%使用Slurm</a:t>
            </a:r>
            <a:endParaRPr sz="1050">
              <a:solidFill>
                <a:srgbClr val="242424"/>
              </a:solidFill>
              <a:highlight>
                <a:srgbClr val="FAFAFA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g3274abaa9e9_0_1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300" name="Google Shape;300;g3274abaa9e9_0_116"/>
          <p:cNvSpPr txBox="1"/>
          <p:nvPr/>
        </p:nvSpPr>
        <p:spPr>
          <a:xfrm>
            <a:off x="86675" y="3806850"/>
            <a:ext cx="3939300" cy="1022700"/>
          </a:xfrm>
          <a:prstGeom prst="rect">
            <a:avLst/>
          </a:prstGeom>
          <a:solidFill>
            <a:srgbClr val="D9EAD3">
              <a:alpha val="2275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0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以上資料參考自2024年11月的TOP500列表，</a:t>
            </a:r>
            <a:r>
              <a:rPr lang="zh-TW" sz="10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參考資料：</a:t>
            </a:r>
            <a:endParaRPr sz="10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000">
                <a:solidFill>
                  <a:srgbClr val="242424"/>
                </a:solidFill>
                <a:highlight>
                  <a:srgbClr val="FAFAFA"/>
                </a:highlight>
              </a:rPr>
              <a:t>[1] Slurm官網: https://slurm.schedmd.com/documentation.html</a:t>
            </a:r>
            <a:endParaRPr sz="1000">
              <a:solidFill>
                <a:srgbClr val="242424"/>
              </a:solidFill>
              <a:highlight>
                <a:srgbClr val="FAFAFA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000">
                <a:solidFill>
                  <a:srgbClr val="242424"/>
                </a:solidFill>
                <a:highlight>
                  <a:srgbClr val="FAFAFA"/>
                </a:highlight>
              </a:rPr>
              <a:t>[2] TOP500: https://www.top500.org/</a:t>
            </a:r>
            <a:endParaRPr sz="1000">
              <a:solidFill>
                <a:srgbClr val="242424"/>
              </a:solidFill>
              <a:highlight>
                <a:srgbClr val="FAFAFA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000">
                <a:solidFill>
                  <a:srgbClr val="242424"/>
                </a:solidFill>
                <a:highlight>
                  <a:srgbClr val="FAFAFA"/>
                </a:highlight>
              </a:rPr>
              <a:t>[3] Wikipedia - TOP500: https://en.wikipedia.org/wiki/TOP500</a:t>
            </a:r>
            <a:endParaRPr sz="1000">
              <a:solidFill>
                <a:srgbClr val="242424"/>
              </a:solidFill>
              <a:highlight>
                <a:srgbClr val="FAFAFA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000">
                <a:solidFill>
                  <a:srgbClr val="242424"/>
                </a:solidFill>
                <a:highlight>
                  <a:srgbClr val="FAFAFA"/>
                </a:highlight>
              </a:rPr>
              <a:t>[4] Data Center Dynamics: https://www.datacenterdynamics.com/</a:t>
            </a:r>
            <a:endParaRPr sz="10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301" name="Google Shape;301;g3274abaa9e9_0_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2175" y="2042525"/>
            <a:ext cx="4657925" cy="2856075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g3274abaa9e9_0_116"/>
          <p:cNvSpPr/>
          <p:nvPr/>
        </p:nvSpPr>
        <p:spPr>
          <a:xfrm>
            <a:off x="25" y="4932600"/>
            <a:ext cx="2152500" cy="210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646B8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wentieth Century"/>
                <a:ea typeface="Twentieth Century"/>
                <a:cs typeface="Twentieth Century"/>
                <a:sym typeface="Twentieth Century"/>
              </a:rPr>
              <a:t>NCHC服務一覽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03" name="Google Shape;303;g3274abaa9e9_0_116"/>
          <p:cNvSpPr/>
          <p:nvPr/>
        </p:nvSpPr>
        <p:spPr>
          <a:xfrm>
            <a:off x="2152588" y="4932575"/>
            <a:ext cx="2476500" cy="2109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646B8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wentieth Century"/>
                <a:ea typeface="Twentieth Century"/>
                <a:cs typeface="Twentieth Century"/>
                <a:sym typeface="Twentieth Century"/>
              </a:rPr>
              <a:t>Slurm介紹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04" name="Google Shape;304;g3274abaa9e9_0_116"/>
          <p:cNvSpPr/>
          <p:nvPr/>
        </p:nvSpPr>
        <p:spPr>
          <a:xfrm>
            <a:off x="4572025" y="4932575"/>
            <a:ext cx="2286000" cy="210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46B8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wentieth Century"/>
                <a:ea typeface="Twentieth Century"/>
                <a:cs typeface="Twentieth Century"/>
                <a:sym typeface="Twentieth Century"/>
              </a:rPr>
              <a:t>HPC Jobs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05" name="Google Shape;305;g3274abaa9e9_0_116"/>
          <p:cNvSpPr/>
          <p:nvPr/>
        </p:nvSpPr>
        <p:spPr>
          <a:xfrm>
            <a:off x="6858025" y="4932575"/>
            <a:ext cx="2286000" cy="210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46B8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wentieth Century"/>
                <a:ea typeface="Twentieth Century"/>
                <a:cs typeface="Twentieth Century"/>
                <a:sym typeface="Twentieth Century"/>
              </a:rPr>
              <a:t>動手做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322ac593755_0_62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7222"/>
              <a:buNone/>
            </a:pPr>
            <a:r>
              <a:rPr lang="zh-TW"/>
              <a:t>TWCC HPC 高速運算 - Slurm</a:t>
            </a:r>
            <a:endParaRPr/>
          </a:p>
        </p:txBody>
      </p:sp>
      <p:sp>
        <p:nvSpPr>
          <p:cNvPr id="311" name="Google Shape;311;g322ac593755_0_62"/>
          <p:cNvSpPr txBox="1"/>
          <p:nvPr>
            <p:ph idx="1" type="body"/>
          </p:nvPr>
        </p:nvSpPr>
        <p:spPr>
          <a:xfrm>
            <a:off x="201625" y="634500"/>
            <a:ext cx="8520600" cy="14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zh-TW" sz="2100"/>
              <a:t>特色：</a:t>
            </a:r>
            <a:endParaRPr sz="2100"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500"/>
              <a:buChar char="○"/>
            </a:pPr>
            <a:r>
              <a:rPr lang="zh-TW" sz="1500">
                <a:solidFill>
                  <a:srgbClr val="333333"/>
                </a:solidFill>
                <a:highlight>
                  <a:srgbClr val="FFFFFF"/>
                </a:highlight>
              </a:rPr>
              <a:t>全局管理與任務管控：由 Slurm 提供平台的統一管理與排程。</a:t>
            </a:r>
            <a:endParaRPr sz="15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500"/>
              <a:buChar char="○"/>
            </a:pPr>
            <a:r>
              <a:rPr lang="zh-TW" sz="1500">
                <a:solidFill>
                  <a:srgbClr val="333333"/>
                </a:solidFill>
                <a:highlight>
                  <a:srgbClr val="FFFFFF"/>
                </a:highlight>
              </a:rPr>
              <a:t>任務派送：透過排班機制（Job Scheduling）完成任務分配。</a:t>
            </a:r>
            <a:endParaRPr sz="15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500"/>
              <a:buChar char="○"/>
            </a:pPr>
            <a:r>
              <a:rPr lang="zh-TW" sz="1500">
                <a:solidFill>
                  <a:srgbClr val="333333"/>
                </a:solidFill>
                <a:highlight>
                  <a:srgbClr val="FFFFFF"/>
                </a:highlight>
              </a:rPr>
              <a:t>容器化環境支持：由 Singularity 提供高效執行環境。</a:t>
            </a:r>
            <a:endParaRPr sz="15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238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500"/>
              <a:buChar char="■"/>
            </a:pPr>
            <a:r>
              <a:rPr lang="zh-TW" sz="1500">
                <a:solidFill>
                  <a:srgbClr val="333333"/>
                </a:solidFill>
                <a:highlight>
                  <a:srgbClr val="FFFFFF"/>
                </a:highlight>
              </a:rPr>
              <a:t>why not docker ?  =&gt; </a:t>
            </a:r>
            <a:r>
              <a:rPr lang="zh-TW" sz="1500">
                <a:solidFill>
                  <a:srgbClr val="0000FF"/>
                </a:solidFill>
                <a:highlight>
                  <a:srgbClr val="FFFFFF"/>
                </a:highlight>
              </a:rPr>
              <a:t>singularity 可攜式性比 docker 更好</a:t>
            </a:r>
            <a:endParaRPr sz="1700">
              <a:solidFill>
                <a:srgbClr val="0000FF"/>
              </a:solidFill>
            </a:endParaRPr>
          </a:p>
        </p:txBody>
      </p:sp>
      <p:sp>
        <p:nvSpPr>
          <p:cNvPr id="312" name="Google Shape;312;g322ac593755_0_6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313" name="Google Shape;313;g322ac593755_0_62"/>
          <p:cNvSpPr txBox="1"/>
          <p:nvPr/>
        </p:nvSpPr>
        <p:spPr>
          <a:xfrm>
            <a:off x="201625" y="2246851"/>
            <a:ext cx="8520600" cy="1305000"/>
          </a:xfrm>
          <a:prstGeom prst="rect">
            <a:avLst/>
          </a:prstGeom>
          <a:solidFill>
            <a:srgbClr val="D9EAD3">
              <a:alpha val="22745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0" i="0" lang="zh-TW" sz="18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優點：</a:t>
            </a:r>
            <a:endParaRPr b="0" i="0" sz="1800" u="none" cap="none" strike="noStrik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b="0" i="0" lang="zh-TW" sz="14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跨節點運算 </a:t>
            </a:r>
            <a:endParaRPr b="0" i="0" sz="1400" u="none" cap="none" strike="noStrik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b="0" i="0" lang="zh-TW" sz="14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更經濟有效地使用資源</a:t>
            </a:r>
            <a:endParaRPr b="0" i="0" sz="1400" u="none" cap="none" strike="noStrik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b="0" i="0" lang="zh-TW" sz="14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送job簡便，方便做微調參數的實驗</a:t>
            </a:r>
            <a:endParaRPr b="0" i="0" sz="2600" u="none" cap="none" strike="noStrik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14" name="Google Shape;314;g322ac593755_0_62"/>
          <p:cNvSpPr txBox="1"/>
          <p:nvPr/>
        </p:nvSpPr>
        <p:spPr>
          <a:xfrm>
            <a:off x="201625" y="3665700"/>
            <a:ext cx="8520600" cy="1171500"/>
          </a:xfrm>
          <a:prstGeom prst="rect">
            <a:avLst/>
          </a:prstGeom>
          <a:solidFill>
            <a:srgbClr val="F4CCCC">
              <a:alpha val="4196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0" i="0" lang="zh-TW" sz="18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缺點：</a:t>
            </a:r>
            <a:endParaRPr b="0" i="0" sz="1800" u="none" cap="none" strike="noStrik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b="0" i="0" lang="zh-TW" sz="14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登入節點非運算節點，job 不會即時執行</a:t>
            </a:r>
            <a:endParaRPr b="0" i="0" sz="1400" u="none" cap="none" strike="noStrik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b="0" i="0" lang="zh-TW" sz="14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無法取得 root</a:t>
            </a:r>
            <a:endParaRPr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Char char="■"/>
            </a:pPr>
            <a:r>
              <a:rPr b="0" i="0" lang="zh-TW" sz="1400" u="none" cap="none" strike="noStrike">
                <a:solidFill>
                  <a:srgbClr val="0000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故環境要先用 Singularity 包好</a:t>
            </a:r>
            <a:endParaRPr b="0" i="0" sz="2600" u="none" cap="none" strike="noStrike">
              <a:solidFill>
                <a:srgbClr val="0000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15" name="Google Shape;315;g322ac593755_0_62"/>
          <p:cNvSpPr/>
          <p:nvPr/>
        </p:nvSpPr>
        <p:spPr>
          <a:xfrm>
            <a:off x="25" y="4932600"/>
            <a:ext cx="2152500" cy="210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646B8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wentieth Century"/>
                <a:ea typeface="Twentieth Century"/>
                <a:cs typeface="Twentieth Century"/>
                <a:sym typeface="Twentieth Century"/>
              </a:rPr>
              <a:t>NCHC服務一覽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16" name="Google Shape;316;g322ac593755_0_62"/>
          <p:cNvSpPr/>
          <p:nvPr/>
        </p:nvSpPr>
        <p:spPr>
          <a:xfrm>
            <a:off x="2152588" y="4932575"/>
            <a:ext cx="2476500" cy="2109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646B8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wentieth Century"/>
                <a:ea typeface="Twentieth Century"/>
                <a:cs typeface="Twentieth Century"/>
                <a:sym typeface="Twentieth Century"/>
              </a:rPr>
              <a:t>Slurm介紹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17" name="Google Shape;317;g322ac593755_0_62"/>
          <p:cNvSpPr/>
          <p:nvPr/>
        </p:nvSpPr>
        <p:spPr>
          <a:xfrm>
            <a:off x="4572025" y="4932575"/>
            <a:ext cx="2286000" cy="210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46B8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wentieth Century"/>
                <a:ea typeface="Twentieth Century"/>
                <a:cs typeface="Twentieth Century"/>
                <a:sym typeface="Twentieth Century"/>
              </a:rPr>
              <a:t>HPC Jobs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18" name="Google Shape;318;g322ac593755_0_62"/>
          <p:cNvSpPr/>
          <p:nvPr/>
        </p:nvSpPr>
        <p:spPr>
          <a:xfrm>
            <a:off x="6858025" y="4932575"/>
            <a:ext cx="2286000" cy="210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46B8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wentieth Century"/>
                <a:ea typeface="Twentieth Century"/>
                <a:cs typeface="Twentieth Century"/>
                <a:sym typeface="Twentieth Century"/>
              </a:rPr>
              <a:t>動手做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3" name="Google Shape;323;g3274abaa9e9_0_2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9325" y="2419350"/>
            <a:ext cx="4211825" cy="970775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g3274abaa9e9_0_205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7221"/>
              <a:buFont typeface="Arial"/>
              <a:buNone/>
            </a:pPr>
            <a:r>
              <a:rPr lang="zh-TW"/>
              <a:t>Slurm</a:t>
            </a:r>
            <a:r>
              <a:rPr lang="zh-TW"/>
              <a:t> - Sinfo</a:t>
            </a:r>
            <a:endParaRPr/>
          </a:p>
        </p:txBody>
      </p:sp>
      <p:sp>
        <p:nvSpPr>
          <p:cNvPr id="325" name="Google Shape;325;g3274abaa9e9_0_20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graphicFrame>
        <p:nvGraphicFramePr>
          <p:cNvPr id="326" name="Google Shape;326;g3274abaa9e9_0_205"/>
          <p:cNvGraphicFramePr/>
          <p:nvPr/>
        </p:nvGraphicFramePr>
        <p:xfrm>
          <a:off x="52300" y="2284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{681411AF-2A87-4EA2-9F41-9F3674405A1A}</a:tableStyleId>
              </a:tblPr>
              <a:tblGrid>
                <a:gridCol w="775050"/>
                <a:gridCol w="3936375"/>
              </a:tblGrid>
              <a:tr h="2644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/>
                        <a:t>詞彙</a:t>
                      </a:r>
                      <a:endParaRPr b="1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/>
                        <a:t>定義</a:t>
                      </a:r>
                      <a:endParaRPr b="1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14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Partition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指一組以對大時間長度為區隔的計算節點，例如 gp1d, gp2d, p4d 等。</a:t>
                      </a:r>
                      <a:endParaRPr/>
                    </a:p>
                  </a:txBody>
                  <a:tcPr marT="19050" marB="19050" marR="91425" marL="9142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2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Timelimit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指派送至叢集的作業允許運行的最大時間長度。 如果作業超過時間限制，它將被 Slurm 終止。</a:t>
                      </a:r>
                      <a:endParaRPr/>
                    </a:p>
                  </a:txBody>
                  <a:tcPr marT="19050" marB="19050" marR="91425" marL="9142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44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Node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HPC 叢集中的單一計算機。</a:t>
                      </a:r>
                      <a:endParaRPr/>
                    </a:p>
                  </a:txBody>
                  <a:tcPr marT="19050" marB="19050" marR="91425" marL="9142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14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State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指節點的當前狀態，例如閒置（idle）、運算中 (mix) 或關閉（down）。</a:t>
                      </a:r>
                      <a:endParaRPr/>
                    </a:p>
                  </a:txBody>
                  <a:tcPr marT="19050" marB="19050" marR="91425" marL="9142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44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Nodelist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節點名稱，例如： ln01.twcc.ai</a:t>
                      </a:r>
                      <a:endParaRPr/>
                    </a:p>
                  </a:txBody>
                  <a:tcPr marT="19050" marB="19050" marR="91425" marL="9142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327" name="Google Shape;327;g3274abaa9e9_0_205"/>
          <p:cNvGrpSpPr/>
          <p:nvPr/>
        </p:nvGrpSpPr>
        <p:grpSpPr>
          <a:xfrm>
            <a:off x="52300" y="671950"/>
            <a:ext cx="8968851" cy="1589875"/>
            <a:chOff x="52300" y="671950"/>
            <a:chExt cx="8968851" cy="1589875"/>
          </a:xfrm>
        </p:grpSpPr>
        <p:pic>
          <p:nvPicPr>
            <p:cNvPr id="328" name="Google Shape;328;g3274abaa9e9_0_20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2300" y="671950"/>
              <a:ext cx="8968851" cy="15898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9" name="Google Shape;329;g3274abaa9e9_0_205"/>
            <p:cNvSpPr/>
            <p:nvPr/>
          </p:nvSpPr>
          <p:spPr>
            <a:xfrm>
              <a:off x="8341350" y="671950"/>
              <a:ext cx="679800" cy="261600"/>
            </a:xfrm>
            <a:prstGeom prst="rect">
              <a:avLst/>
            </a:prstGeom>
            <a:solidFill>
              <a:srgbClr val="00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>
                  <a:latin typeface="Microsoft JhengHei"/>
                  <a:ea typeface="Microsoft JhengHei"/>
                  <a:cs typeface="Microsoft JhengHei"/>
                  <a:sym typeface="Microsoft JhengHei"/>
                </a:rPr>
                <a:t>T2</a:t>
              </a:r>
              <a:endParaRPr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330" name="Google Shape;330;g3274abaa9e9_0_205"/>
          <p:cNvSpPr/>
          <p:nvPr/>
        </p:nvSpPr>
        <p:spPr>
          <a:xfrm>
            <a:off x="8341350" y="2419350"/>
            <a:ext cx="679800" cy="2616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N5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31" name="Google Shape;331;g3274abaa9e9_0_205"/>
          <p:cNvSpPr/>
          <p:nvPr/>
        </p:nvSpPr>
        <p:spPr>
          <a:xfrm>
            <a:off x="25" y="4932600"/>
            <a:ext cx="2152500" cy="210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646B8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wentieth Century"/>
                <a:ea typeface="Twentieth Century"/>
                <a:cs typeface="Twentieth Century"/>
                <a:sym typeface="Twentieth Century"/>
              </a:rPr>
              <a:t>NCHC服務一覽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32" name="Google Shape;332;g3274abaa9e9_0_205"/>
          <p:cNvSpPr/>
          <p:nvPr/>
        </p:nvSpPr>
        <p:spPr>
          <a:xfrm>
            <a:off x="2152588" y="4932575"/>
            <a:ext cx="2476500" cy="2109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646B8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wentieth Century"/>
                <a:ea typeface="Twentieth Century"/>
                <a:cs typeface="Twentieth Century"/>
                <a:sym typeface="Twentieth Century"/>
              </a:rPr>
              <a:t>Slurm介紹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33" name="Google Shape;333;g3274abaa9e9_0_205"/>
          <p:cNvSpPr/>
          <p:nvPr/>
        </p:nvSpPr>
        <p:spPr>
          <a:xfrm>
            <a:off x="4572025" y="4932575"/>
            <a:ext cx="2286000" cy="210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46B8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wentieth Century"/>
                <a:ea typeface="Twentieth Century"/>
                <a:cs typeface="Twentieth Century"/>
                <a:sym typeface="Twentieth Century"/>
              </a:rPr>
              <a:t>HPC Jobs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34" name="Google Shape;334;g3274abaa9e9_0_205"/>
          <p:cNvSpPr/>
          <p:nvPr/>
        </p:nvSpPr>
        <p:spPr>
          <a:xfrm>
            <a:off x="6858025" y="4932575"/>
            <a:ext cx="2286000" cy="210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46B8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wentieth Century"/>
                <a:ea typeface="Twentieth Century"/>
                <a:cs typeface="Twentieth Century"/>
                <a:sym typeface="Twentieth Century"/>
              </a:rPr>
              <a:t>動手做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274abaa9e9_0_70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7221"/>
              <a:buNone/>
            </a:pPr>
            <a:r>
              <a:rPr lang="zh-TW"/>
              <a:t>動手做：</a:t>
            </a:r>
            <a:r>
              <a:rPr lang="zh-TW"/>
              <a:t>登入 HPC </a:t>
            </a:r>
            <a:r>
              <a:rPr lang="zh-TW"/>
              <a:t>登入節點</a:t>
            </a:r>
            <a:endParaRPr/>
          </a:p>
        </p:txBody>
      </p:sp>
      <p:sp>
        <p:nvSpPr>
          <p:cNvPr id="340" name="Google Shape;340;g3274abaa9e9_0_70"/>
          <p:cNvSpPr txBox="1"/>
          <p:nvPr>
            <p:ph idx="1" type="body"/>
          </p:nvPr>
        </p:nvSpPr>
        <p:spPr>
          <a:xfrm>
            <a:off x="201625" y="770500"/>
            <a:ext cx="65358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zh-TW" sz="1600"/>
              <a:t>登入節點、iservice 帳號</a:t>
            </a:r>
            <a:endParaRPr sz="1600"/>
          </a:p>
          <a:p>
            <a:pPr indent="-254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"/>
              <a:buChar char="○"/>
            </a:pPr>
            <a:r>
              <a:rPr lang="zh-TW" sz="1200"/>
              <a:t>登入到 ln01.twcc.ai    (需二階段認證)</a:t>
            </a:r>
            <a:endParaRPr sz="1400"/>
          </a:p>
        </p:txBody>
      </p:sp>
      <p:pic>
        <p:nvPicPr>
          <p:cNvPr id="341" name="Google Shape;341;g3274abaa9e9_0_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100" y="2889775"/>
            <a:ext cx="8977325" cy="201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g3274abaa9e9_0_70"/>
          <p:cNvPicPr preferRelativeResize="0"/>
          <p:nvPr/>
        </p:nvPicPr>
        <p:blipFill rotWithShape="1">
          <a:blip r:embed="rId4">
            <a:alphaModFix/>
          </a:blip>
          <a:srcRect b="0" l="0" r="22684" t="0"/>
          <a:stretch/>
        </p:blipFill>
        <p:spPr>
          <a:xfrm>
            <a:off x="5629250" y="461700"/>
            <a:ext cx="3438550" cy="2509875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g3274abaa9e9_0_70"/>
          <p:cNvSpPr txBox="1"/>
          <p:nvPr/>
        </p:nvSpPr>
        <p:spPr>
          <a:xfrm>
            <a:off x="4696575" y="0"/>
            <a:ext cx="4447500" cy="461700"/>
          </a:xfrm>
          <a:prstGeom prst="rect">
            <a:avLst/>
          </a:prstGeom>
          <a:solidFill>
            <a:srgbClr val="D9EAD3">
              <a:alpha val="2275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zh-TW" sz="9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https://man.twcc.ai/@twccdocs/doc-twnia2-main-zh/https%3A%2F%2Fman.twcc.ai%2F%40twccdocs%2Fguide-twnia2-login-and-logout-zh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g3274abaa9e9_0_7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grpSp>
        <p:nvGrpSpPr>
          <p:cNvPr id="345" name="Google Shape;345;g3274abaa9e9_0_70"/>
          <p:cNvGrpSpPr/>
          <p:nvPr/>
        </p:nvGrpSpPr>
        <p:grpSpPr>
          <a:xfrm>
            <a:off x="378675" y="1525625"/>
            <a:ext cx="4317975" cy="998100"/>
            <a:chOff x="329450" y="1676300"/>
            <a:chExt cx="4317975" cy="998100"/>
          </a:xfrm>
        </p:grpSpPr>
        <p:sp>
          <p:nvSpPr>
            <p:cNvPr id="346" name="Google Shape;346;g3274abaa9e9_0_70"/>
            <p:cNvSpPr txBox="1"/>
            <p:nvPr/>
          </p:nvSpPr>
          <p:spPr>
            <a:xfrm>
              <a:off x="329450" y="1676300"/>
              <a:ext cx="4317900" cy="998100"/>
            </a:xfrm>
            <a:prstGeom prst="rect">
              <a:avLst/>
            </a:prstGeom>
            <a:solidFill>
              <a:schemeClr val="dk1"/>
            </a:solidFill>
            <a:ln cap="flat" cmpd="sng" w="28575">
              <a:solidFill>
                <a:srgbClr val="88888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500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$ </a:t>
              </a:r>
              <a:r>
                <a:rPr lang="zh-TW" sz="1500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sinfo</a:t>
              </a:r>
              <a:endParaRPr sz="15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500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$ wallet</a:t>
              </a:r>
              <a:endParaRPr sz="25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347" name="Google Shape;347;g3274abaa9e9_0_70"/>
            <p:cNvSpPr/>
            <p:nvPr/>
          </p:nvSpPr>
          <p:spPr>
            <a:xfrm>
              <a:off x="2182625" y="1676650"/>
              <a:ext cx="2464800" cy="261600"/>
            </a:xfrm>
            <a:prstGeom prst="rect">
              <a:avLst/>
            </a:prstGeom>
            <a:solidFill>
              <a:srgbClr val="00FF00"/>
            </a:solidFill>
            <a:ln cap="flat" cmpd="sng" w="28575">
              <a:solidFill>
                <a:srgbClr val="88888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>
                  <a:latin typeface="Microsoft JhengHei"/>
                  <a:ea typeface="Microsoft JhengHei"/>
                  <a:cs typeface="Microsoft JhengHei"/>
                  <a:sym typeface="Microsoft JhengHei"/>
                </a:rPr>
                <a:t>登入後，輸入$ 後的指令</a:t>
              </a:r>
              <a:endParaRPr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348" name="Google Shape;348;g3274abaa9e9_0_70"/>
          <p:cNvSpPr/>
          <p:nvPr/>
        </p:nvSpPr>
        <p:spPr>
          <a:xfrm>
            <a:off x="25" y="4932600"/>
            <a:ext cx="2152500" cy="210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646B8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wentieth Century"/>
                <a:ea typeface="Twentieth Century"/>
                <a:cs typeface="Twentieth Century"/>
                <a:sym typeface="Twentieth Century"/>
              </a:rPr>
              <a:t>NCHC服務一覽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49" name="Google Shape;349;g3274abaa9e9_0_70"/>
          <p:cNvSpPr/>
          <p:nvPr/>
        </p:nvSpPr>
        <p:spPr>
          <a:xfrm>
            <a:off x="2152588" y="4932575"/>
            <a:ext cx="2476500" cy="210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646B8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wentieth Century"/>
                <a:ea typeface="Twentieth Century"/>
                <a:cs typeface="Twentieth Century"/>
                <a:sym typeface="Twentieth Century"/>
              </a:rPr>
              <a:t>Slurm介紹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50" name="Google Shape;350;g3274abaa9e9_0_70"/>
          <p:cNvSpPr/>
          <p:nvPr/>
        </p:nvSpPr>
        <p:spPr>
          <a:xfrm>
            <a:off x="4572025" y="4932575"/>
            <a:ext cx="2286000" cy="2109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646B8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wentieth Century"/>
                <a:ea typeface="Twentieth Century"/>
                <a:cs typeface="Twentieth Century"/>
                <a:sym typeface="Twentieth Century"/>
              </a:rPr>
              <a:t>HPC Jobs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51" name="Google Shape;351;g3274abaa9e9_0_70"/>
          <p:cNvSpPr/>
          <p:nvPr/>
        </p:nvSpPr>
        <p:spPr>
          <a:xfrm>
            <a:off x="6858025" y="4932575"/>
            <a:ext cx="2286000" cy="210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46B8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wentieth Century"/>
                <a:ea typeface="Twentieth Century"/>
                <a:cs typeface="Twentieth Century"/>
                <a:sym typeface="Twentieth Century"/>
              </a:rPr>
              <a:t>動手做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274abaa9e9_0_79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7221"/>
              <a:buNone/>
            </a:pPr>
            <a:r>
              <a:rPr lang="zh-TW"/>
              <a:t>登入節點 -&gt; HFS -&gt; 共用檔案 </a:t>
            </a:r>
            <a:endParaRPr/>
          </a:p>
        </p:txBody>
      </p:sp>
      <p:sp>
        <p:nvSpPr>
          <p:cNvPr id="357" name="Google Shape;357;g3274abaa9e9_0_7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grpSp>
        <p:nvGrpSpPr>
          <p:cNvPr id="358" name="Google Shape;358;g3274abaa9e9_0_79"/>
          <p:cNvGrpSpPr/>
          <p:nvPr/>
        </p:nvGrpSpPr>
        <p:grpSpPr>
          <a:xfrm>
            <a:off x="351874" y="2099756"/>
            <a:ext cx="7332435" cy="2663460"/>
            <a:chOff x="229475" y="2666575"/>
            <a:chExt cx="7106450" cy="2511750"/>
          </a:xfrm>
        </p:grpSpPr>
        <p:pic>
          <p:nvPicPr>
            <p:cNvPr id="359" name="Google Shape;359;g3274abaa9e9_0_7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29475" y="2666575"/>
              <a:ext cx="7106450" cy="25117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0" name="Google Shape;360;g3274abaa9e9_0_79"/>
            <p:cNvSpPr/>
            <p:nvPr/>
          </p:nvSpPr>
          <p:spPr>
            <a:xfrm>
              <a:off x="3818875" y="4903475"/>
              <a:ext cx="3291025" cy="274850"/>
            </a:xfrm>
            <a:prstGeom prst="flowChartProcess">
              <a:avLst/>
            </a:prstGeom>
            <a:noFill/>
            <a:ln cap="flat" cmpd="sng" w="38100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1" name="Google Shape;361;g3274abaa9e9_0_79"/>
          <p:cNvSpPr txBox="1"/>
          <p:nvPr/>
        </p:nvSpPr>
        <p:spPr>
          <a:xfrm>
            <a:off x="437725" y="1034175"/>
            <a:ext cx="6427200" cy="744000"/>
          </a:xfrm>
          <a:prstGeom prst="rect">
            <a:avLst/>
          </a:prstGeom>
          <a:solidFill>
            <a:schemeClr val="dk1"/>
          </a:solidFill>
          <a:ln cap="flat" cmpd="sng" w="28575">
            <a:solidFill>
              <a:srgbClr val="88888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$ </a:t>
            </a:r>
            <a:r>
              <a:rPr lang="zh-TW">
                <a:solidFill>
                  <a:schemeClr val="lt1"/>
                </a:solidFill>
              </a:rPr>
              <a:t>ls /work/TWCC_cntr</a:t>
            </a:r>
            <a:endParaRPr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$ ls -al /work/waue0920/open_access/</a:t>
            </a:r>
            <a:endParaRPr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62" name="Google Shape;362;g3274abaa9e9_0_79"/>
          <p:cNvSpPr/>
          <p:nvPr/>
        </p:nvSpPr>
        <p:spPr>
          <a:xfrm>
            <a:off x="4400125" y="1034175"/>
            <a:ext cx="2464800" cy="261600"/>
          </a:xfrm>
          <a:prstGeom prst="rect">
            <a:avLst/>
          </a:prstGeom>
          <a:solidFill>
            <a:srgbClr val="00FF00"/>
          </a:solidFill>
          <a:ln cap="flat" cmpd="sng" w="28575">
            <a:solidFill>
              <a:srgbClr val="88888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登入後，輸入$ 後的指令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63" name="Google Shape;363;g3274abaa9e9_0_79"/>
          <p:cNvSpPr/>
          <p:nvPr/>
        </p:nvSpPr>
        <p:spPr>
          <a:xfrm>
            <a:off x="25" y="4932600"/>
            <a:ext cx="2152500" cy="210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646B8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wentieth Century"/>
                <a:ea typeface="Twentieth Century"/>
                <a:cs typeface="Twentieth Century"/>
                <a:sym typeface="Twentieth Century"/>
              </a:rPr>
              <a:t>NCHC服務一覽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64" name="Google Shape;364;g3274abaa9e9_0_79"/>
          <p:cNvSpPr/>
          <p:nvPr/>
        </p:nvSpPr>
        <p:spPr>
          <a:xfrm>
            <a:off x="2152588" y="4932575"/>
            <a:ext cx="2476500" cy="210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646B8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wentieth Century"/>
                <a:ea typeface="Twentieth Century"/>
                <a:cs typeface="Twentieth Century"/>
                <a:sym typeface="Twentieth Century"/>
              </a:rPr>
              <a:t>Slurm介紹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65" name="Google Shape;365;g3274abaa9e9_0_79"/>
          <p:cNvSpPr/>
          <p:nvPr/>
        </p:nvSpPr>
        <p:spPr>
          <a:xfrm>
            <a:off x="4572025" y="4932575"/>
            <a:ext cx="2286000" cy="2109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646B8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wentieth Century"/>
                <a:ea typeface="Twentieth Century"/>
                <a:cs typeface="Twentieth Century"/>
                <a:sym typeface="Twentieth Century"/>
              </a:rPr>
              <a:t>HPC Jobs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66" name="Google Shape;366;g3274abaa9e9_0_79"/>
          <p:cNvSpPr/>
          <p:nvPr/>
        </p:nvSpPr>
        <p:spPr>
          <a:xfrm>
            <a:off x="6858025" y="4932575"/>
            <a:ext cx="2286000" cy="210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46B8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wentieth Century"/>
                <a:ea typeface="Twentieth Century"/>
                <a:cs typeface="Twentieth Century"/>
                <a:sym typeface="Twentieth Century"/>
              </a:rPr>
              <a:t>動手做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3274abaa9e9_0_103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7221"/>
              <a:buNone/>
            </a:pPr>
            <a:r>
              <a:rPr lang="zh-TW"/>
              <a:t>動手做：</a:t>
            </a:r>
            <a:r>
              <a:rPr lang="zh-TW"/>
              <a:t>Slurm - </a:t>
            </a:r>
            <a:r>
              <a:rPr lang="zh-TW"/>
              <a:t>平台狀況</a:t>
            </a:r>
            <a:r>
              <a:rPr lang="zh-TW"/>
              <a:t> 查看與取消</a:t>
            </a:r>
            <a:endParaRPr/>
          </a:p>
        </p:txBody>
      </p:sp>
      <p:sp>
        <p:nvSpPr>
          <p:cNvPr id="372" name="Google Shape;372;g3274abaa9e9_0_10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grpSp>
        <p:nvGrpSpPr>
          <p:cNvPr id="373" name="Google Shape;373;g3274abaa9e9_0_103"/>
          <p:cNvGrpSpPr/>
          <p:nvPr/>
        </p:nvGrpSpPr>
        <p:grpSpPr>
          <a:xfrm>
            <a:off x="89275" y="744050"/>
            <a:ext cx="3376200" cy="3542400"/>
            <a:chOff x="-19000" y="1386175"/>
            <a:chExt cx="3376200" cy="3542400"/>
          </a:xfrm>
        </p:grpSpPr>
        <p:sp>
          <p:nvSpPr>
            <p:cNvPr id="374" name="Google Shape;374;g3274abaa9e9_0_103"/>
            <p:cNvSpPr txBox="1"/>
            <p:nvPr/>
          </p:nvSpPr>
          <p:spPr>
            <a:xfrm>
              <a:off x="-19000" y="1386175"/>
              <a:ext cx="3376200" cy="3542400"/>
            </a:xfrm>
            <a:prstGeom prst="rect">
              <a:avLst/>
            </a:prstGeom>
            <a:solidFill>
              <a:schemeClr val="dk1"/>
            </a:solidFill>
            <a:ln cap="flat" cmpd="sng" w="28575">
              <a:solidFill>
                <a:srgbClr val="88888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zh-TW" sz="1500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// 查看叢集狀態</a:t>
              </a:r>
              <a:endParaRPr sz="15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zh-TW" sz="1500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$ sinfo</a:t>
              </a:r>
              <a:endParaRPr sz="15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zh-TW" sz="1500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// 查看任務狀態</a:t>
              </a:r>
              <a:endParaRPr sz="15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zh-TW" sz="1500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$ squeue</a:t>
              </a:r>
              <a:endParaRPr sz="15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zh-TW" sz="1500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$ sacct</a:t>
              </a:r>
              <a:endParaRPr sz="15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375" name="Google Shape;375;g3274abaa9e9_0_103"/>
            <p:cNvSpPr/>
            <p:nvPr/>
          </p:nvSpPr>
          <p:spPr>
            <a:xfrm>
              <a:off x="1874000" y="1386175"/>
              <a:ext cx="1483200" cy="261600"/>
            </a:xfrm>
            <a:prstGeom prst="rect">
              <a:avLst/>
            </a:prstGeom>
            <a:solidFill>
              <a:srgbClr val="00FF00"/>
            </a:solidFill>
            <a:ln cap="flat" cmpd="sng" w="28575">
              <a:solidFill>
                <a:srgbClr val="88888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>
                  <a:latin typeface="Microsoft JhengHei"/>
                  <a:ea typeface="Microsoft JhengHei"/>
                  <a:cs typeface="Microsoft JhengHei"/>
                  <a:sym typeface="Microsoft JhengHei"/>
                </a:rPr>
                <a:t>輸入</a:t>
              </a:r>
              <a:r>
                <a:rPr lang="zh-TW">
                  <a:latin typeface="Microsoft JhengHei"/>
                  <a:ea typeface="Microsoft JhengHei"/>
                  <a:cs typeface="Microsoft JhengHei"/>
                  <a:sym typeface="Microsoft JhengHei"/>
                </a:rPr>
                <a:t>指令試看看</a:t>
              </a:r>
              <a:endParaRPr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pic>
        <p:nvPicPr>
          <p:cNvPr id="376" name="Google Shape;376;g3274abaa9e9_0_103" title="螢幕快照 2025-03-20 於 16.56.49 下午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6100" y="648900"/>
            <a:ext cx="5675050" cy="305751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Google Shape;377;g3274abaa9e9_0_1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46100" y="3924049"/>
            <a:ext cx="5675050" cy="662973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g3274abaa9e9_0_103"/>
          <p:cNvSpPr/>
          <p:nvPr/>
        </p:nvSpPr>
        <p:spPr>
          <a:xfrm>
            <a:off x="25" y="4932600"/>
            <a:ext cx="2152500" cy="210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646B8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wentieth Century"/>
                <a:ea typeface="Twentieth Century"/>
                <a:cs typeface="Twentieth Century"/>
                <a:sym typeface="Twentieth Century"/>
              </a:rPr>
              <a:t>NCHC服務一覽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79" name="Google Shape;379;g3274abaa9e9_0_103"/>
          <p:cNvSpPr/>
          <p:nvPr/>
        </p:nvSpPr>
        <p:spPr>
          <a:xfrm>
            <a:off x="2152588" y="4932575"/>
            <a:ext cx="2476500" cy="210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646B8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wentieth Century"/>
                <a:ea typeface="Twentieth Century"/>
                <a:cs typeface="Twentieth Century"/>
                <a:sym typeface="Twentieth Century"/>
              </a:rPr>
              <a:t>Slurm介紹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80" name="Google Shape;380;g3274abaa9e9_0_103"/>
          <p:cNvSpPr/>
          <p:nvPr/>
        </p:nvSpPr>
        <p:spPr>
          <a:xfrm>
            <a:off x="4572025" y="4932575"/>
            <a:ext cx="2286000" cy="210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646B8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wentieth Century"/>
                <a:ea typeface="Twentieth Century"/>
                <a:cs typeface="Twentieth Century"/>
                <a:sym typeface="Twentieth Century"/>
              </a:rPr>
              <a:t>HPC Jobs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81" name="Google Shape;381;g3274abaa9e9_0_103"/>
          <p:cNvSpPr/>
          <p:nvPr/>
        </p:nvSpPr>
        <p:spPr>
          <a:xfrm>
            <a:off x="6858025" y="4932575"/>
            <a:ext cx="2286000" cy="210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646B8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wentieth Century"/>
                <a:ea typeface="Twentieth Century"/>
                <a:cs typeface="Twentieth Century"/>
                <a:sym typeface="Twentieth Century"/>
              </a:rPr>
              <a:t>動手做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274abaa9e9_0_0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使用國網中心 &lt;開發型容器&gt; 運算的日常</a:t>
            </a:r>
            <a:endParaRPr/>
          </a:p>
        </p:txBody>
      </p:sp>
      <p:sp>
        <p:nvSpPr>
          <p:cNvPr id="52" name="Google Shape;52;g3274abaa9e9_0_0"/>
          <p:cNvSpPr txBox="1"/>
          <p:nvPr>
            <p:ph idx="1" type="body"/>
          </p:nvPr>
        </p:nvSpPr>
        <p:spPr>
          <a:xfrm>
            <a:off x="201625" y="770500"/>
            <a:ext cx="5076000" cy="389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zh-TW" sz="1900"/>
              <a:t>開container -&gt; jupyter notebook (or vscode) -&gt; 跑實驗 -&gt; 關 container 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zh-TW" sz="1900"/>
              <a:t>meeting …  -&gt; 被一陣思想輸出 -&gt;  接著上次的實驗做新一輪實驗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zh-TW" sz="1900"/>
              <a:t>開container -&gt; jupyter notebook (or vscode)  -&gt; 跑實驗 -&gt; 關 container 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zh-TW" sz="1900"/>
              <a:t>….</a:t>
            </a:r>
            <a:endParaRPr sz="1900"/>
          </a:p>
        </p:txBody>
      </p:sp>
      <p:sp>
        <p:nvSpPr>
          <p:cNvPr id="53" name="Google Shape;53;g3274abaa9e9_0_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54" name="Google Shape;54;g3274abaa9e9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9050" y="845250"/>
            <a:ext cx="2697676" cy="29637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338d19e5575_1_154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zh-TW"/>
              <a:t>動手做：Slurm 派送任務</a:t>
            </a:r>
            <a:endParaRPr/>
          </a:p>
        </p:txBody>
      </p:sp>
      <p:sp>
        <p:nvSpPr>
          <p:cNvPr id="387" name="Google Shape;387;g338d19e5575_1_154"/>
          <p:cNvSpPr txBox="1"/>
          <p:nvPr>
            <p:ph idx="1" type="body"/>
          </p:nvPr>
        </p:nvSpPr>
        <p:spPr>
          <a:xfrm>
            <a:off x="2504950" y="800600"/>
            <a:ext cx="6339600" cy="38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g338d19e5575_1_1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389" name="Google Shape;389;g338d19e5575_1_154"/>
          <p:cNvSpPr txBox="1"/>
          <p:nvPr/>
        </p:nvSpPr>
        <p:spPr>
          <a:xfrm>
            <a:off x="89275" y="744050"/>
            <a:ext cx="5956500" cy="4359900"/>
          </a:xfrm>
          <a:prstGeom prst="rect">
            <a:avLst/>
          </a:prstGeom>
          <a:solidFill>
            <a:schemeClr val="dk1"/>
          </a:solidFill>
          <a:ln cap="flat" cmpd="sng" w="28575">
            <a:solidFill>
              <a:srgbClr val="88888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// 下載課程練習專案</a:t>
            </a:r>
            <a:endParaRPr sz="1500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$ cd ~</a:t>
            </a:r>
            <a:endParaRPr sz="1500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 sz="15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$ git clone </a:t>
            </a:r>
            <a:r>
              <a:rPr b="1" lang="zh-TW">
                <a:solidFill>
                  <a:schemeClr val="lt1"/>
                </a:solidFill>
              </a:rPr>
              <a:t>https://github.com/waue0920/nchc_hpc_slurm_example</a:t>
            </a:r>
            <a:endParaRPr sz="1500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$ cd nchc_hpc_slurm_example/twcc/example1_checkenv</a:t>
            </a:r>
            <a:endParaRPr sz="1500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// 派送任務：</a:t>
            </a:r>
            <a:endParaRPr sz="1500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$ </a:t>
            </a:r>
            <a:r>
              <a:rPr lang="zh-TW" sz="15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sbatch 1check_gpu_single.sb</a:t>
            </a:r>
            <a:endParaRPr sz="1500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// </a:t>
            </a:r>
            <a:r>
              <a:rPr lang="zh-TW" sz="15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查看執行狀況</a:t>
            </a:r>
            <a:endParaRPr sz="1500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$ cat 1check_gpu_single.sb</a:t>
            </a:r>
            <a:endParaRPr sz="1500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5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$ sacct </a:t>
            </a:r>
            <a:endParaRPr sz="1500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// 取消任務</a:t>
            </a:r>
            <a:endParaRPr sz="1500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$ scancel &lt;s_pid&gt;</a:t>
            </a:r>
            <a:endParaRPr sz="1500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90" name="Google Shape;390;g338d19e5575_1_154"/>
          <p:cNvSpPr/>
          <p:nvPr/>
        </p:nvSpPr>
        <p:spPr>
          <a:xfrm>
            <a:off x="3851600" y="744050"/>
            <a:ext cx="2203500" cy="261600"/>
          </a:xfrm>
          <a:prstGeom prst="rect">
            <a:avLst/>
          </a:prstGeom>
          <a:solidFill>
            <a:srgbClr val="00FF00"/>
          </a:solidFill>
          <a:ln cap="flat" cmpd="sng" w="28575">
            <a:solidFill>
              <a:srgbClr val="88888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本範例預設使用TWCC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91" name="Google Shape;391;g338d19e5575_1_154"/>
          <p:cNvSpPr txBox="1"/>
          <p:nvPr>
            <p:ph idx="1" type="body"/>
          </p:nvPr>
        </p:nvSpPr>
        <p:spPr>
          <a:xfrm>
            <a:off x="6102250" y="800600"/>
            <a:ext cx="2742300" cy="25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 u="sng">
                <a:solidFill>
                  <a:schemeClr val="hlink"/>
                </a:solidFill>
                <a:hlinkClick r:id="rId3"/>
              </a:rPr>
              <a:t>https://github.com/waue0920/nchc_hpc_slurm_example/blob/main/twcc/example1_checkenv/1check_gpu_single.sb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zh-TW"/>
              <a:t>觀察參數</a:t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zh-TW"/>
              <a:t>觀察log</a:t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zh-TW"/>
              <a:t>觀察運作機制</a:t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zh-TW"/>
              <a:t>觀察各種參數的變化</a:t>
            </a:r>
            <a:endParaRPr/>
          </a:p>
        </p:txBody>
      </p:sp>
      <p:pic>
        <p:nvPicPr>
          <p:cNvPr id="392" name="Google Shape;392;g338d19e5575_1_1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10775" y="3568225"/>
            <a:ext cx="6733224" cy="1346675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g338d19e5575_1_154"/>
          <p:cNvSpPr/>
          <p:nvPr/>
        </p:nvSpPr>
        <p:spPr>
          <a:xfrm>
            <a:off x="25" y="4932600"/>
            <a:ext cx="2152500" cy="210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646B8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wentieth Century"/>
                <a:ea typeface="Twentieth Century"/>
                <a:cs typeface="Twentieth Century"/>
                <a:sym typeface="Twentieth Century"/>
              </a:rPr>
              <a:t>NCHC服務一覽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94" name="Google Shape;394;g338d19e5575_1_154"/>
          <p:cNvSpPr/>
          <p:nvPr/>
        </p:nvSpPr>
        <p:spPr>
          <a:xfrm>
            <a:off x="2152588" y="4932575"/>
            <a:ext cx="2476500" cy="210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646B8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wentieth Century"/>
                <a:ea typeface="Twentieth Century"/>
                <a:cs typeface="Twentieth Century"/>
                <a:sym typeface="Twentieth Century"/>
              </a:rPr>
              <a:t>Slurm介紹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95" name="Google Shape;395;g338d19e5575_1_154"/>
          <p:cNvSpPr/>
          <p:nvPr/>
        </p:nvSpPr>
        <p:spPr>
          <a:xfrm>
            <a:off x="4572025" y="4932575"/>
            <a:ext cx="2286000" cy="210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646B8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wentieth Century"/>
                <a:ea typeface="Twentieth Century"/>
                <a:cs typeface="Twentieth Century"/>
                <a:sym typeface="Twentieth Century"/>
              </a:rPr>
              <a:t>HPC Jobs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96" name="Google Shape;396;g338d19e5575_1_154"/>
          <p:cNvSpPr/>
          <p:nvPr/>
        </p:nvSpPr>
        <p:spPr>
          <a:xfrm>
            <a:off x="6858025" y="4932575"/>
            <a:ext cx="2286000" cy="210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646B8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wentieth Century"/>
                <a:ea typeface="Twentieth Century"/>
                <a:cs typeface="Twentieth Century"/>
                <a:sym typeface="Twentieth Century"/>
              </a:rPr>
              <a:t>動手做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338d19e5575_1_175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g338d19e5575_1_17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403" name="Google Shape;403;g338d19e5575_1_1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0"/>
            <a:ext cx="4237699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" name="Google Shape;404;g338d19e5575_1_1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66707" y="0"/>
            <a:ext cx="407728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05" name="Google Shape;405;g338d19e5575_1_175"/>
          <p:cNvSpPr txBox="1"/>
          <p:nvPr/>
        </p:nvSpPr>
        <p:spPr>
          <a:xfrm>
            <a:off x="447625" y="401850"/>
            <a:ext cx="4077300" cy="2217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900">
                <a:solidFill>
                  <a:schemeClr val="dk1"/>
                </a:solidFill>
              </a:rPr>
              <a:t>#!/bin/bash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900">
                <a:solidFill>
                  <a:schemeClr val="dk1"/>
                </a:solidFill>
              </a:rPr>
              <a:t>#SBATCH -A </a:t>
            </a:r>
            <a:r>
              <a:rPr b="1" lang="zh-TW" sz="900">
                <a:solidFill>
                  <a:srgbClr val="FF0000"/>
                </a:solidFill>
              </a:rPr>
              <a:t>&lt;你的計畫錢包&gt; </a:t>
            </a:r>
            <a:r>
              <a:rPr lang="zh-TW" sz="900">
                <a:solidFill>
                  <a:schemeClr val="dk1"/>
                </a:solidFill>
              </a:rPr>
              <a:t>              ## 錢包id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900">
                <a:solidFill>
                  <a:schemeClr val="dk1"/>
                </a:solidFill>
              </a:rPr>
              <a:t>#SBATCH --job-name=check_gpu       ## 工作名稱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900">
                <a:solidFill>
                  <a:schemeClr val="dk1"/>
                </a:solidFill>
              </a:rPr>
              <a:t>#SBATCH --output=z_1check.log ## 標準輸出與錯誤輸出同時記錄到此檔案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900">
                <a:solidFill>
                  <a:schemeClr val="dk1"/>
                </a:solidFill>
              </a:rPr>
              <a:t>#SBATCH --error=z_1check.log  ## 標準錯誤輸出記錄同一檔案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900">
                <a:solidFill>
                  <a:schemeClr val="dk1"/>
                </a:solidFill>
              </a:rPr>
              <a:t>#SBATCH --nodes=2                 ## 請求n個節點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900">
                <a:solidFill>
                  <a:schemeClr val="dk1"/>
                </a:solidFill>
              </a:rPr>
              <a:t>#SBATCH --gres=gpu:4              ## 請求n張GPU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900">
                <a:solidFill>
                  <a:schemeClr val="dk1"/>
                </a:solidFill>
              </a:rPr>
              <a:t>#SBATCH --cpus-per-task=16         ## 單個任務請求n 個 CPU (GPU的4倍)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900">
                <a:solidFill>
                  <a:schemeClr val="dk1"/>
                </a:solidFill>
              </a:rPr>
              <a:t>#SBATCH --time=00:10:00           ## 最長執行時間 n 分鐘 (可不用)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900">
                <a:solidFill>
                  <a:schemeClr val="dk1"/>
                </a:solidFill>
              </a:rPr>
              <a:t>#SBATCH --partition=gtest         ## 測試分區 (gtest / gp2d / gp4d / express)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900">
                <a:solidFill>
                  <a:schemeClr val="dk1"/>
                </a:solidFill>
              </a:rPr>
              <a:t># 載入必要的模組 (根據叢集需求)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900">
                <a:solidFill>
                  <a:schemeClr val="dk1"/>
                </a:solidFill>
              </a:rPr>
              <a:t>module purge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900">
                <a:solidFill>
                  <a:schemeClr val="dk1"/>
                </a:solidFill>
              </a:rPr>
              <a:t>module load singularity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06" name="Google Shape;406;g338d19e5575_1_175"/>
          <p:cNvSpPr/>
          <p:nvPr/>
        </p:nvSpPr>
        <p:spPr>
          <a:xfrm>
            <a:off x="2077250" y="212050"/>
            <a:ext cx="1483200" cy="261600"/>
          </a:xfrm>
          <a:prstGeom prst="rect">
            <a:avLst/>
          </a:prstGeom>
          <a:solidFill>
            <a:srgbClr val="00FF00"/>
          </a:solidFill>
          <a:ln cap="flat" cmpd="sng" w="28575">
            <a:solidFill>
              <a:srgbClr val="88888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程式碼 ex1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07" name="Google Shape;407;g338d19e5575_1_175"/>
          <p:cNvSpPr/>
          <p:nvPr/>
        </p:nvSpPr>
        <p:spPr>
          <a:xfrm>
            <a:off x="7660800" y="0"/>
            <a:ext cx="1483200" cy="261600"/>
          </a:xfrm>
          <a:prstGeom prst="rect">
            <a:avLst/>
          </a:prstGeom>
          <a:solidFill>
            <a:srgbClr val="00FF00"/>
          </a:solidFill>
          <a:ln cap="flat" cmpd="sng" w="28575">
            <a:solidFill>
              <a:srgbClr val="88888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輸出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08" name="Google Shape;408;g338d19e5575_1_175"/>
          <p:cNvSpPr/>
          <p:nvPr/>
        </p:nvSpPr>
        <p:spPr>
          <a:xfrm>
            <a:off x="25" y="4932600"/>
            <a:ext cx="2152500" cy="210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646B8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wentieth Century"/>
                <a:ea typeface="Twentieth Century"/>
                <a:cs typeface="Twentieth Century"/>
                <a:sym typeface="Twentieth Century"/>
              </a:rPr>
              <a:t>NCHC服務一覽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09" name="Google Shape;409;g338d19e5575_1_175"/>
          <p:cNvSpPr/>
          <p:nvPr/>
        </p:nvSpPr>
        <p:spPr>
          <a:xfrm>
            <a:off x="2152588" y="4932575"/>
            <a:ext cx="2476500" cy="210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646B8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wentieth Century"/>
                <a:ea typeface="Twentieth Century"/>
                <a:cs typeface="Twentieth Century"/>
                <a:sym typeface="Twentieth Century"/>
              </a:rPr>
              <a:t>Slurm介紹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10" name="Google Shape;410;g338d19e5575_1_175"/>
          <p:cNvSpPr/>
          <p:nvPr/>
        </p:nvSpPr>
        <p:spPr>
          <a:xfrm>
            <a:off x="4572025" y="4932575"/>
            <a:ext cx="2286000" cy="210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646B8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wentieth Century"/>
                <a:ea typeface="Twentieth Century"/>
                <a:cs typeface="Twentieth Century"/>
                <a:sym typeface="Twentieth Century"/>
              </a:rPr>
              <a:t>HPC Jobs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11" name="Google Shape;411;g338d19e5575_1_175"/>
          <p:cNvSpPr/>
          <p:nvPr/>
        </p:nvSpPr>
        <p:spPr>
          <a:xfrm>
            <a:off x="6858025" y="4932575"/>
            <a:ext cx="2286000" cy="210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646B8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wentieth Century"/>
                <a:ea typeface="Twentieth Century"/>
                <a:cs typeface="Twentieth Century"/>
                <a:sym typeface="Twentieth Century"/>
              </a:rPr>
              <a:t>動手做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338d19e5575_1_187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g338d19e5575_1_187"/>
          <p:cNvSpPr txBox="1"/>
          <p:nvPr>
            <p:ph idx="1" type="body"/>
          </p:nvPr>
        </p:nvSpPr>
        <p:spPr>
          <a:xfrm>
            <a:off x="201625" y="770500"/>
            <a:ext cx="8520600" cy="38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g338d19e5575_1_18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419" name="Google Shape;419;g338d19e5575_1_1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365955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20" name="Google Shape;420;g338d19e5575_1_1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83672" y="0"/>
            <a:ext cx="4297907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421" name="Google Shape;421;g338d19e5575_1_187"/>
          <p:cNvSpPr/>
          <p:nvPr/>
        </p:nvSpPr>
        <p:spPr>
          <a:xfrm>
            <a:off x="2077250" y="212050"/>
            <a:ext cx="1483200" cy="261600"/>
          </a:xfrm>
          <a:prstGeom prst="rect">
            <a:avLst/>
          </a:prstGeom>
          <a:solidFill>
            <a:srgbClr val="00FF00"/>
          </a:solidFill>
          <a:ln cap="flat" cmpd="sng" w="28575">
            <a:solidFill>
              <a:srgbClr val="88888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程式碼 ex2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22" name="Google Shape;422;g338d19e5575_1_187"/>
          <p:cNvSpPr/>
          <p:nvPr/>
        </p:nvSpPr>
        <p:spPr>
          <a:xfrm>
            <a:off x="5977025" y="212050"/>
            <a:ext cx="1483200" cy="261600"/>
          </a:xfrm>
          <a:prstGeom prst="rect">
            <a:avLst/>
          </a:prstGeom>
          <a:solidFill>
            <a:srgbClr val="00FF00"/>
          </a:solidFill>
          <a:ln cap="flat" cmpd="sng" w="28575">
            <a:solidFill>
              <a:srgbClr val="88888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程式碼 ex3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23" name="Google Shape;423;g338d19e5575_1_187"/>
          <p:cNvSpPr/>
          <p:nvPr/>
        </p:nvSpPr>
        <p:spPr>
          <a:xfrm>
            <a:off x="25" y="4932600"/>
            <a:ext cx="2152500" cy="210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646B8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wentieth Century"/>
                <a:ea typeface="Twentieth Century"/>
                <a:cs typeface="Twentieth Century"/>
                <a:sym typeface="Twentieth Century"/>
              </a:rPr>
              <a:t>NCHC服務一覽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24" name="Google Shape;424;g338d19e5575_1_187"/>
          <p:cNvSpPr/>
          <p:nvPr/>
        </p:nvSpPr>
        <p:spPr>
          <a:xfrm>
            <a:off x="2152588" y="4932575"/>
            <a:ext cx="2476500" cy="210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646B8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wentieth Century"/>
                <a:ea typeface="Twentieth Century"/>
                <a:cs typeface="Twentieth Century"/>
                <a:sym typeface="Twentieth Century"/>
              </a:rPr>
              <a:t>Slurm介紹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25" name="Google Shape;425;g338d19e5575_1_187"/>
          <p:cNvSpPr/>
          <p:nvPr/>
        </p:nvSpPr>
        <p:spPr>
          <a:xfrm>
            <a:off x="4572025" y="4932575"/>
            <a:ext cx="2286000" cy="210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646B8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wentieth Century"/>
                <a:ea typeface="Twentieth Century"/>
                <a:cs typeface="Twentieth Century"/>
                <a:sym typeface="Twentieth Century"/>
              </a:rPr>
              <a:t>HPC Jobs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26" name="Google Shape;426;g338d19e5575_1_187"/>
          <p:cNvSpPr/>
          <p:nvPr/>
        </p:nvSpPr>
        <p:spPr>
          <a:xfrm>
            <a:off x="6858025" y="4932575"/>
            <a:ext cx="2286000" cy="210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646B8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wentieth Century"/>
                <a:ea typeface="Twentieth Century"/>
                <a:cs typeface="Twentieth Century"/>
                <a:sym typeface="Twentieth Century"/>
              </a:rPr>
              <a:t>動手做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3274abaa9e9_0_89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zh-TW"/>
              <a:t>實作提醒</a:t>
            </a:r>
            <a:r>
              <a:rPr lang="zh-TW"/>
              <a:t>與限制</a:t>
            </a:r>
            <a:endParaRPr/>
          </a:p>
        </p:txBody>
      </p:sp>
      <p:sp>
        <p:nvSpPr>
          <p:cNvPr id="432" name="Google Shape;432;g3274abaa9e9_0_89"/>
          <p:cNvSpPr txBox="1"/>
          <p:nvPr>
            <p:ph idx="1" type="body"/>
          </p:nvPr>
        </p:nvSpPr>
        <p:spPr>
          <a:xfrm>
            <a:off x="201625" y="645575"/>
            <a:ext cx="8520600" cy="2286600"/>
          </a:xfrm>
          <a:prstGeom prst="rect">
            <a:avLst/>
          </a:prstGeom>
          <a:noFill/>
          <a:ln cap="flat" cmpd="sng" w="19050">
            <a:solidFill>
              <a:srgbClr val="F4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579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zh-TW" sz="1825"/>
              <a:t>Slurm job 的計價 = 從任務開始執行 -&gt; 任務結束</a:t>
            </a:r>
            <a:endParaRPr sz="1825"/>
          </a:p>
          <a:p>
            <a:pPr indent="-33579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zh-TW" sz="1825"/>
              <a:t>登入節點可以</a:t>
            </a:r>
            <a:r>
              <a:rPr lang="zh-TW" sz="1825">
                <a:solidFill>
                  <a:srgbClr val="0000FF"/>
                </a:solidFill>
              </a:rPr>
              <a:t>看到</a:t>
            </a:r>
            <a:r>
              <a:rPr lang="zh-TW" sz="1825"/>
              <a:t>別人share的檔案，</a:t>
            </a:r>
            <a:endParaRPr sz="1825"/>
          </a:p>
          <a:p>
            <a:pPr indent="-33579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0338"/>
              <a:buChar char="○"/>
            </a:pPr>
            <a:r>
              <a:rPr lang="zh-TW" sz="1654"/>
              <a:t>ex: everyone can read  </a:t>
            </a:r>
            <a:r>
              <a:rPr lang="zh-TW" sz="805">
                <a:solidFill>
                  <a:srgbClr val="3D85C6"/>
                </a:solidFill>
              </a:rPr>
              <a:t>/work/waue0920/open_access/yolo9t2_ngc2306</a:t>
            </a:r>
            <a:r>
              <a:rPr lang="zh-TW" sz="805">
                <a:solidFill>
                  <a:srgbClr val="3D85C6"/>
                </a:solidFill>
              </a:rPr>
              <a:t>_20241226</a:t>
            </a:r>
            <a:r>
              <a:rPr lang="zh-TW" sz="805">
                <a:solidFill>
                  <a:srgbClr val="3D85C6"/>
                </a:solidFill>
              </a:rPr>
              <a:t>.sif</a:t>
            </a:r>
            <a:r>
              <a:rPr lang="zh-TW" sz="805"/>
              <a:t> </a:t>
            </a:r>
            <a:endParaRPr sz="1060"/>
          </a:p>
          <a:p>
            <a:pPr indent="-33579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zh-TW" sz="1825"/>
              <a:t>HPC 上每個人送的job有限制 </a:t>
            </a:r>
            <a:endParaRPr sz="1825"/>
          </a:p>
          <a:p>
            <a:pPr indent="-33579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zh-TW" sz="1825"/>
              <a:t>T2 </a:t>
            </a:r>
            <a:r>
              <a:rPr lang="zh-TW" sz="1825"/>
              <a:t>上：</a:t>
            </a:r>
            <a:r>
              <a:rPr lang="zh-TW" sz="1825"/>
              <a:t>每account 最多 5 node x 8gpu (</a:t>
            </a:r>
            <a:r>
              <a:rPr lang="zh-TW" sz="1825"/>
              <a:t>最長4天）</a:t>
            </a:r>
            <a:endParaRPr sz="1825"/>
          </a:p>
          <a:p>
            <a:pPr indent="-335795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zh-TW" sz="1825"/>
              <a:t>gtest 只能 2 node x 8gpu (最長 30min)</a:t>
            </a:r>
            <a:endParaRPr sz="1825"/>
          </a:p>
          <a:p>
            <a:pPr indent="-33579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zh-TW" sz="1825"/>
              <a:t>N5 </a:t>
            </a:r>
            <a:r>
              <a:rPr lang="zh-TW" sz="1825"/>
              <a:t>上：每個account 最多 4 node x 8gpu （最長2天）</a:t>
            </a:r>
            <a:endParaRPr sz="1825"/>
          </a:p>
          <a:p>
            <a:pPr indent="-335795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zh-TW" sz="1825"/>
              <a:t>dev 只能 2 node x 8gpu (最長30min)</a:t>
            </a:r>
            <a:endParaRPr sz="1825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35"/>
          </a:p>
        </p:txBody>
      </p:sp>
      <p:sp>
        <p:nvSpPr>
          <p:cNvPr id="433" name="Google Shape;433;g3274abaa9e9_0_8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434" name="Google Shape;434;g3274abaa9e9_0_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125" y="3005050"/>
            <a:ext cx="4275624" cy="1658175"/>
          </a:xfrm>
          <a:prstGeom prst="rect">
            <a:avLst/>
          </a:prstGeom>
          <a:noFill/>
          <a:ln>
            <a:noFill/>
          </a:ln>
        </p:spPr>
      </p:pic>
      <p:sp>
        <p:nvSpPr>
          <p:cNvPr id="435" name="Google Shape;435;g3274abaa9e9_0_89"/>
          <p:cNvSpPr txBox="1"/>
          <p:nvPr/>
        </p:nvSpPr>
        <p:spPr>
          <a:xfrm>
            <a:off x="145125" y="4644475"/>
            <a:ext cx="4507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 u="sng">
                <a:solidFill>
                  <a:schemeClr val="hlink"/>
                </a:solidFill>
                <a:hlinkClick r:id="rId4"/>
              </a:rPr>
              <a:t>https://man.twcc.ai/@twccdocs/doc-twnia2-main-zh/https%3A%2F%2Fman.twcc.ai%2F%40twccdocs%2Fguide-twnia2-queue-zh</a:t>
            </a:r>
            <a:endParaRPr sz="800"/>
          </a:p>
        </p:txBody>
      </p:sp>
      <p:pic>
        <p:nvPicPr>
          <p:cNvPr id="436" name="Google Shape;436;g3274abaa9e9_0_89"/>
          <p:cNvPicPr preferRelativeResize="0"/>
          <p:nvPr/>
        </p:nvPicPr>
        <p:blipFill rotWithShape="1">
          <a:blip r:embed="rId5">
            <a:alphaModFix/>
          </a:blip>
          <a:srcRect b="1480" l="0" r="0" t="12954"/>
          <a:stretch/>
        </p:blipFill>
        <p:spPr>
          <a:xfrm>
            <a:off x="4716600" y="3033225"/>
            <a:ext cx="4146475" cy="1630000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Google Shape;437;g3274abaa9e9_0_89"/>
          <p:cNvSpPr txBox="1"/>
          <p:nvPr/>
        </p:nvSpPr>
        <p:spPr>
          <a:xfrm>
            <a:off x="4758325" y="4644475"/>
            <a:ext cx="3000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 u="sng">
                <a:solidFill>
                  <a:schemeClr val="hlink"/>
                </a:solidFill>
                <a:hlinkClick r:id="rId6"/>
              </a:rPr>
              <a:t>https://man.twcc.ai/aPiCU8VXS7SZgFJBOoSqBQ</a:t>
            </a:r>
            <a:endParaRPr/>
          </a:p>
        </p:txBody>
      </p:sp>
      <p:sp>
        <p:nvSpPr>
          <p:cNvPr id="438" name="Google Shape;438;g3274abaa9e9_0_89"/>
          <p:cNvSpPr/>
          <p:nvPr/>
        </p:nvSpPr>
        <p:spPr>
          <a:xfrm>
            <a:off x="25" y="4932600"/>
            <a:ext cx="2152500" cy="210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646B8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wentieth Century"/>
                <a:ea typeface="Twentieth Century"/>
                <a:cs typeface="Twentieth Century"/>
                <a:sym typeface="Twentieth Century"/>
              </a:rPr>
              <a:t>NCHC服務一覽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39" name="Google Shape;439;g3274abaa9e9_0_89"/>
          <p:cNvSpPr/>
          <p:nvPr/>
        </p:nvSpPr>
        <p:spPr>
          <a:xfrm>
            <a:off x="2152588" y="4932575"/>
            <a:ext cx="2476500" cy="210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646B8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wentieth Century"/>
                <a:ea typeface="Twentieth Century"/>
                <a:cs typeface="Twentieth Century"/>
                <a:sym typeface="Twentieth Century"/>
              </a:rPr>
              <a:t>Slurm介紹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40" name="Google Shape;440;g3274abaa9e9_0_89"/>
          <p:cNvSpPr/>
          <p:nvPr/>
        </p:nvSpPr>
        <p:spPr>
          <a:xfrm>
            <a:off x="4572025" y="4932575"/>
            <a:ext cx="2286000" cy="210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646B8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wentieth Century"/>
                <a:ea typeface="Twentieth Century"/>
                <a:cs typeface="Twentieth Century"/>
                <a:sym typeface="Twentieth Century"/>
              </a:rPr>
              <a:t>HPC Jobs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41" name="Google Shape;441;g3274abaa9e9_0_89"/>
          <p:cNvSpPr/>
          <p:nvPr/>
        </p:nvSpPr>
        <p:spPr>
          <a:xfrm>
            <a:off x="6858025" y="4932575"/>
            <a:ext cx="2286000" cy="210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646B8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wentieth Century"/>
                <a:ea typeface="Twentieth Century"/>
                <a:cs typeface="Twentieth Century"/>
                <a:sym typeface="Twentieth Century"/>
              </a:rPr>
              <a:t>動手做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32daa72053e_0_4"/>
          <p:cNvSpPr txBox="1"/>
          <p:nvPr>
            <p:ph type="ctrTitle"/>
          </p:nvPr>
        </p:nvSpPr>
        <p:spPr>
          <a:xfrm>
            <a:off x="685800" y="1597825"/>
            <a:ext cx="6017400" cy="1659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23809"/>
              <a:buNone/>
            </a:pPr>
            <a:r>
              <a:rPr lang="zh-TW"/>
              <a:t>國網中心HPC跨節點運算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23809"/>
              <a:buNone/>
            </a:pPr>
            <a:r>
              <a:rPr lang="zh-TW"/>
              <a:t>（</a:t>
            </a:r>
            <a:r>
              <a:rPr lang="zh-TW"/>
              <a:t>二</a:t>
            </a:r>
            <a:r>
              <a:rPr lang="zh-TW"/>
              <a:t>）</a:t>
            </a:r>
            <a:endParaRPr/>
          </a:p>
        </p:txBody>
      </p:sp>
      <p:sp>
        <p:nvSpPr>
          <p:cNvPr id="447" name="Google Shape;447;g32daa72053e_0_4"/>
          <p:cNvSpPr txBox="1"/>
          <p:nvPr>
            <p:ph idx="1" type="subTitle"/>
          </p:nvPr>
        </p:nvSpPr>
        <p:spPr>
          <a:xfrm>
            <a:off x="267425" y="3951000"/>
            <a:ext cx="8520600" cy="11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zh-TW">
                <a:solidFill>
                  <a:schemeClr val="lt1"/>
                </a:solidFill>
              </a:rPr>
              <a:t>國網中心 陳威宇</a:t>
            </a:r>
            <a:endParaRPr b="1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zh-TW" u="sng">
                <a:solidFill>
                  <a:schemeClr val="lt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waue0920@gmail.com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448" name="Google Shape;448;g32daa72053e_0_4"/>
          <p:cNvSpPr txBox="1"/>
          <p:nvPr/>
        </p:nvSpPr>
        <p:spPr>
          <a:xfrm>
            <a:off x="6651550" y="1757725"/>
            <a:ext cx="223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u="sng">
                <a:solidFill>
                  <a:srgbClr val="0000FF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https://ppt.cc/fWW9Ex</a:t>
            </a:r>
            <a:endParaRPr/>
          </a:p>
        </p:txBody>
      </p:sp>
      <p:pic>
        <p:nvPicPr>
          <p:cNvPr id="449" name="Google Shape;449;g32daa72053e_0_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25450" y="675525"/>
            <a:ext cx="1192500" cy="1192500"/>
          </a:xfrm>
          <a:prstGeom prst="rect">
            <a:avLst/>
          </a:prstGeom>
          <a:noFill/>
          <a:ln>
            <a:noFill/>
          </a:ln>
        </p:spPr>
      </p:pic>
      <p:sp>
        <p:nvSpPr>
          <p:cNvPr id="450" name="Google Shape;450;g32daa72053e_0_4"/>
          <p:cNvSpPr txBox="1"/>
          <p:nvPr/>
        </p:nvSpPr>
        <p:spPr>
          <a:xfrm>
            <a:off x="6461525" y="3729800"/>
            <a:ext cx="2629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u="sng">
                <a:solidFill>
                  <a:schemeClr val="hlink"/>
                </a:solidFill>
                <a:hlinkClick r:id="rId6"/>
              </a:rPr>
              <a:t>https://github.com/waue0920/nchc_hpc_slurm_example</a:t>
            </a:r>
            <a:endParaRPr b="1"/>
          </a:p>
        </p:txBody>
      </p:sp>
      <p:pic>
        <p:nvPicPr>
          <p:cNvPr id="451" name="Google Shape;451;g32daa72053e_0_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075188" y="2571750"/>
            <a:ext cx="1293019" cy="1293019"/>
          </a:xfrm>
          <a:prstGeom prst="rect">
            <a:avLst/>
          </a:prstGeom>
          <a:noFill/>
          <a:ln>
            <a:noFill/>
          </a:ln>
        </p:spPr>
      </p:pic>
      <p:sp>
        <p:nvSpPr>
          <p:cNvPr id="452" name="Google Shape;452;g32daa72053e_0_4"/>
          <p:cNvSpPr txBox="1"/>
          <p:nvPr/>
        </p:nvSpPr>
        <p:spPr>
          <a:xfrm>
            <a:off x="7288000" y="206225"/>
            <a:ext cx="962400" cy="5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6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文件</a:t>
            </a:r>
            <a:endParaRPr sz="26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53" name="Google Shape;453;g32daa72053e_0_4"/>
          <p:cNvSpPr txBox="1"/>
          <p:nvPr/>
        </p:nvSpPr>
        <p:spPr>
          <a:xfrm>
            <a:off x="7024875" y="2157925"/>
            <a:ext cx="1534800" cy="5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6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範例程式</a:t>
            </a:r>
            <a:endParaRPr sz="26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3274abaa9e9_0_64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Agenda</a:t>
            </a:r>
            <a:endParaRPr/>
          </a:p>
        </p:txBody>
      </p:sp>
      <p:sp>
        <p:nvSpPr>
          <p:cNvPr id="459" name="Google Shape;459;g3274abaa9e9_0_64"/>
          <p:cNvSpPr txBox="1"/>
          <p:nvPr>
            <p:ph idx="1" type="body"/>
          </p:nvPr>
        </p:nvSpPr>
        <p:spPr>
          <a:xfrm>
            <a:off x="201625" y="770500"/>
            <a:ext cx="4695600" cy="38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zh-TW"/>
              <a:t>HPC Job </a:t>
            </a:r>
            <a:r>
              <a:rPr lang="zh-TW"/>
              <a:t>運作機制</a:t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zh-TW"/>
              <a:t>Slurm Sbatch Script (job.sb)</a:t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zh-TW"/>
              <a:t>Singularity 環境製作 (sif)</a:t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zh-TW"/>
              <a:t>Slurm Launch Shell (torchrun.sh)</a:t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zh-TW"/>
              <a:t>展示 yolo跨節點運算</a:t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zh-TW"/>
              <a:t>整理與提醒</a:t>
            </a:r>
            <a:endParaRPr/>
          </a:p>
        </p:txBody>
      </p:sp>
      <p:sp>
        <p:nvSpPr>
          <p:cNvPr id="460" name="Google Shape;460;g3274abaa9e9_0_6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461" name="Google Shape;461;g3274abaa9e9_0_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6425" y="725100"/>
            <a:ext cx="4595176" cy="2983824"/>
          </a:xfrm>
          <a:prstGeom prst="rect">
            <a:avLst/>
          </a:prstGeom>
          <a:noFill/>
          <a:ln>
            <a:noFill/>
          </a:ln>
        </p:spPr>
      </p:pic>
      <p:sp>
        <p:nvSpPr>
          <p:cNvPr id="462" name="Google Shape;462;g3274abaa9e9_0_64"/>
          <p:cNvSpPr/>
          <p:nvPr/>
        </p:nvSpPr>
        <p:spPr>
          <a:xfrm>
            <a:off x="25" y="4932600"/>
            <a:ext cx="1761300" cy="210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646B8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wentieth Century"/>
                <a:ea typeface="Twentieth Century"/>
                <a:cs typeface="Twentieth Century"/>
                <a:sym typeface="Twentieth Century"/>
              </a:rPr>
              <a:t>HPC Job運作流程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63" name="Google Shape;463;g3274abaa9e9_0_64"/>
          <p:cNvSpPr/>
          <p:nvPr/>
        </p:nvSpPr>
        <p:spPr>
          <a:xfrm>
            <a:off x="1761412" y="4932575"/>
            <a:ext cx="1761300" cy="210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646B8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wentieth Century"/>
                <a:ea typeface="Twentieth Century"/>
                <a:cs typeface="Twentieth Century"/>
                <a:sym typeface="Twentieth Century"/>
              </a:rPr>
              <a:t>Sbatch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64" name="Google Shape;464;g3274abaa9e9_0_64"/>
          <p:cNvSpPr/>
          <p:nvPr/>
        </p:nvSpPr>
        <p:spPr>
          <a:xfrm>
            <a:off x="5402947" y="4932600"/>
            <a:ext cx="1870500" cy="210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646B8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wentieth Century"/>
                <a:ea typeface="Twentieth Century"/>
                <a:cs typeface="Twentieth Century"/>
                <a:sym typeface="Twentieth Century"/>
              </a:rPr>
              <a:t>Launch Shell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65" name="Google Shape;465;g3274abaa9e9_0_64"/>
          <p:cNvSpPr/>
          <p:nvPr/>
        </p:nvSpPr>
        <p:spPr>
          <a:xfrm>
            <a:off x="7273530" y="4932600"/>
            <a:ext cx="1870500" cy="210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646B8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wentieth Century"/>
                <a:ea typeface="Twentieth Century"/>
                <a:cs typeface="Twentieth Century"/>
                <a:sym typeface="Twentieth Century"/>
              </a:rPr>
              <a:t>展示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66" name="Google Shape;466;g3274abaa9e9_0_64"/>
          <p:cNvSpPr/>
          <p:nvPr/>
        </p:nvSpPr>
        <p:spPr>
          <a:xfrm>
            <a:off x="3532477" y="4932600"/>
            <a:ext cx="1870500" cy="210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646B8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wentieth Century"/>
                <a:ea typeface="Twentieth Century"/>
                <a:cs typeface="Twentieth Century"/>
                <a:sym typeface="Twentieth Century"/>
              </a:rPr>
              <a:t>Singularity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328a1001f56_0_86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7222"/>
              <a:buNone/>
            </a:pPr>
            <a:r>
              <a:rPr lang="zh-TW"/>
              <a:t>HPC </a:t>
            </a:r>
            <a:r>
              <a:rPr lang="zh-TW"/>
              <a:t>架構運作機制</a:t>
            </a:r>
            <a:r>
              <a:rPr lang="zh-TW"/>
              <a:t>(1)</a:t>
            </a:r>
            <a:endParaRPr/>
          </a:p>
        </p:txBody>
      </p:sp>
      <p:sp>
        <p:nvSpPr>
          <p:cNvPr id="472" name="Google Shape;472;g328a1001f56_0_86"/>
          <p:cNvSpPr/>
          <p:nvPr/>
        </p:nvSpPr>
        <p:spPr>
          <a:xfrm>
            <a:off x="2269150" y="4451400"/>
            <a:ext cx="2311800" cy="420600"/>
          </a:xfrm>
          <a:prstGeom prst="rect">
            <a:avLst/>
          </a:prstGeom>
          <a:solidFill>
            <a:srgbClr val="38761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zh-TW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登入節點 ln01.twcc.ai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g328a1001f56_0_86"/>
          <p:cNvSpPr/>
          <p:nvPr/>
        </p:nvSpPr>
        <p:spPr>
          <a:xfrm>
            <a:off x="4743475" y="4451400"/>
            <a:ext cx="2895300" cy="420600"/>
          </a:xfrm>
          <a:prstGeom prst="rect">
            <a:avLst/>
          </a:prstGeom>
          <a:solidFill>
            <a:srgbClr val="38761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zh-TW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工作節點群 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g328a1001f56_0_86"/>
          <p:cNvSpPr/>
          <p:nvPr/>
        </p:nvSpPr>
        <p:spPr>
          <a:xfrm>
            <a:off x="2201050" y="2838875"/>
            <a:ext cx="5437800" cy="799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/home &amp; /work 共用空間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g328a1001f56_0_86"/>
          <p:cNvSpPr/>
          <p:nvPr/>
        </p:nvSpPr>
        <p:spPr>
          <a:xfrm>
            <a:off x="5945000" y="2919413"/>
            <a:ext cx="787200" cy="3021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g328a1001f56_0_86"/>
          <p:cNvSpPr/>
          <p:nvPr/>
        </p:nvSpPr>
        <p:spPr>
          <a:xfrm>
            <a:off x="4958700" y="2919413"/>
            <a:ext cx="906300" cy="3021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program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g328a1001f56_0_86"/>
          <p:cNvSpPr/>
          <p:nvPr/>
        </p:nvSpPr>
        <p:spPr>
          <a:xfrm>
            <a:off x="993800" y="710725"/>
            <a:ext cx="1089300" cy="21024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Slurm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g328a1001f56_0_86"/>
          <p:cNvSpPr/>
          <p:nvPr/>
        </p:nvSpPr>
        <p:spPr>
          <a:xfrm>
            <a:off x="993800" y="2838875"/>
            <a:ext cx="1089300" cy="8601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HFS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g328a1001f56_0_86"/>
          <p:cNvSpPr/>
          <p:nvPr/>
        </p:nvSpPr>
        <p:spPr>
          <a:xfrm>
            <a:off x="993800" y="3741000"/>
            <a:ext cx="1089300" cy="640800"/>
          </a:xfrm>
          <a:prstGeom prst="rect">
            <a:avLst/>
          </a:prstGeom>
          <a:solidFill>
            <a:srgbClr val="D9D2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Singularity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Google Shape;480;g328a1001f56_0_86"/>
          <p:cNvSpPr/>
          <p:nvPr/>
        </p:nvSpPr>
        <p:spPr>
          <a:xfrm>
            <a:off x="993800" y="4414500"/>
            <a:ext cx="1089300" cy="6408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Infra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Google Shape;481;g328a1001f56_0_86"/>
          <p:cNvSpPr/>
          <p:nvPr/>
        </p:nvSpPr>
        <p:spPr>
          <a:xfrm>
            <a:off x="4958700" y="3277725"/>
            <a:ext cx="2443800" cy="3021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singularity_image (sif)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Google Shape;482;g328a1001f56_0_8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483" name="Google Shape;483;g328a1001f56_0_86"/>
          <p:cNvSpPr/>
          <p:nvPr/>
        </p:nvSpPr>
        <p:spPr>
          <a:xfrm>
            <a:off x="4218075" y="826138"/>
            <a:ext cx="3094800" cy="1200000"/>
          </a:xfrm>
          <a:prstGeom prst="wedgeRectCallout">
            <a:avLst>
              <a:gd fmla="val -53563" name="adj1"/>
              <a:gd fmla="val 134249" name="adj2"/>
            </a:avLst>
          </a:prstGeom>
          <a:solidFill>
            <a:srgbClr val="D9EAD3">
              <a:alpha val="2275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00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HFS 高速網路磁碟的特性，確保了所有節點都能看到同步且一致的檔案目錄結構。</a:t>
            </a:r>
            <a:endParaRPr>
              <a:solidFill>
                <a:srgbClr val="0000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84" name="Google Shape;484;g328a1001f56_0_86"/>
          <p:cNvSpPr/>
          <p:nvPr/>
        </p:nvSpPr>
        <p:spPr>
          <a:xfrm>
            <a:off x="25" y="4932600"/>
            <a:ext cx="1761300" cy="2109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646B8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wentieth Century"/>
                <a:ea typeface="Twentieth Century"/>
                <a:cs typeface="Twentieth Century"/>
                <a:sym typeface="Twentieth Century"/>
              </a:rPr>
              <a:t>HPC Job運作流程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85" name="Google Shape;485;g328a1001f56_0_86"/>
          <p:cNvSpPr/>
          <p:nvPr/>
        </p:nvSpPr>
        <p:spPr>
          <a:xfrm>
            <a:off x="1761412" y="4932575"/>
            <a:ext cx="1761300" cy="210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646B8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wentieth Century"/>
                <a:ea typeface="Twentieth Century"/>
                <a:cs typeface="Twentieth Century"/>
                <a:sym typeface="Twentieth Century"/>
              </a:rPr>
              <a:t>Sbatch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86" name="Google Shape;486;g328a1001f56_0_86"/>
          <p:cNvSpPr/>
          <p:nvPr/>
        </p:nvSpPr>
        <p:spPr>
          <a:xfrm>
            <a:off x="5402947" y="4932600"/>
            <a:ext cx="1870500" cy="210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646B8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wentieth Century"/>
                <a:ea typeface="Twentieth Century"/>
                <a:cs typeface="Twentieth Century"/>
                <a:sym typeface="Twentieth Century"/>
              </a:rPr>
              <a:t>Launch Shell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87" name="Google Shape;487;g328a1001f56_0_86"/>
          <p:cNvSpPr/>
          <p:nvPr/>
        </p:nvSpPr>
        <p:spPr>
          <a:xfrm>
            <a:off x="7273530" y="4932600"/>
            <a:ext cx="1870500" cy="210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646B8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wentieth Century"/>
                <a:ea typeface="Twentieth Century"/>
                <a:cs typeface="Twentieth Century"/>
                <a:sym typeface="Twentieth Century"/>
              </a:rPr>
              <a:t>展示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88" name="Google Shape;488;g328a1001f56_0_86"/>
          <p:cNvSpPr/>
          <p:nvPr/>
        </p:nvSpPr>
        <p:spPr>
          <a:xfrm>
            <a:off x="3532477" y="4932600"/>
            <a:ext cx="1870500" cy="210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646B8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wentieth Century"/>
                <a:ea typeface="Twentieth Century"/>
                <a:cs typeface="Twentieth Century"/>
                <a:sym typeface="Twentieth Century"/>
              </a:rPr>
              <a:t>Singularity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322ac593755_0_71"/>
          <p:cNvSpPr/>
          <p:nvPr/>
        </p:nvSpPr>
        <p:spPr>
          <a:xfrm>
            <a:off x="6232600" y="1256075"/>
            <a:ext cx="1235700" cy="3270900"/>
          </a:xfrm>
          <a:prstGeom prst="rect">
            <a:avLst/>
          </a:prstGeom>
          <a:solidFill>
            <a:srgbClr val="D9EAD3">
              <a:alpha val="22745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" name="Google Shape;494;g322ac593755_0_71"/>
          <p:cNvSpPr/>
          <p:nvPr/>
        </p:nvSpPr>
        <p:spPr>
          <a:xfrm>
            <a:off x="4881150" y="563675"/>
            <a:ext cx="1235700" cy="4125600"/>
          </a:xfrm>
          <a:prstGeom prst="rect">
            <a:avLst/>
          </a:prstGeom>
          <a:solidFill>
            <a:srgbClr val="D9EAD3">
              <a:alpha val="22745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Google Shape;495;g322ac593755_0_71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7222"/>
              <a:buNone/>
            </a:pPr>
            <a:r>
              <a:rPr lang="zh-TW"/>
              <a:t>HPC 架構運作機制</a:t>
            </a:r>
            <a:r>
              <a:rPr lang="zh-TW"/>
              <a:t>(2)</a:t>
            </a:r>
            <a:endParaRPr/>
          </a:p>
        </p:txBody>
      </p:sp>
      <p:sp>
        <p:nvSpPr>
          <p:cNvPr id="496" name="Google Shape;496;g322ac593755_0_71"/>
          <p:cNvSpPr/>
          <p:nvPr/>
        </p:nvSpPr>
        <p:spPr>
          <a:xfrm>
            <a:off x="2269150" y="4451400"/>
            <a:ext cx="2311800" cy="420600"/>
          </a:xfrm>
          <a:prstGeom prst="rect">
            <a:avLst/>
          </a:prstGeom>
          <a:solidFill>
            <a:srgbClr val="38761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zh-TW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登入節點 ln01.twcc.ai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" name="Google Shape;497;g322ac593755_0_71"/>
          <p:cNvSpPr/>
          <p:nvPr/>
        </p:nvSpPr>
        <p:spPr>
          <a:xfrm>
            <a:off x="4743475" y="4451400"/>
            <a:ext cx="2895300" cy="420600"/>
          </a:xfrm>
          <a:prstGeom prst="rect">
            <a:avLst/>
          </a:prstGeom>
          <a:solidFill>
            <a:srgbClr val="38761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zh-TW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工作節點群 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8" name="Google Shape;498;g322ac593755_0_71"/>
          <p:cNvSpPr/>
          <p:nvPr/>
        </p:nvSpPr>
        <p:spPr>
          <a:xfrm>
            <a:off x="2201050" y="2838875"/>
            <a:ext cx="5437800" cy="799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/home &amp; /work 共用空間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9" name="Google Shape;499;g322ac593755_0_71"/>
          <p:cNvSpPr/>
          <p:nvPr/>
        </p:nvSpPr>
        <p:spPr>
          <a:xfrm>
            <a:off x="5945000" y="2919413"/>
            <a:ext cx="787200" cy="3021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0" name="Google Shape;500;g322ac593755_0_71"/>
          <p:cNvSpPr/>
          <p:nvPr/>
        </p:nvSpPr>
        <p:spPr>
          <a:xfrm>
            <a:off x="4958700" y="2919413"/>
            <a:ext cx="906300" cy="3021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program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1" name="Google Shape;501;g322ac593755_0_71"/>
          <p:cNvSpPr/>
          <p:nvPr/>
        </p:nvSpPr>
        <p:spPr>
          <a:xfrm>
            <a:off x="993800" y="710725"/>
            <a:ext cx="1089300" cy="21024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Slurm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2" name="Google Shape;502;g322ac593755_0_71"/>
          <p:cNvSpPr/>
          <p:nvPr/>
        </p:nvSpPr>
        <p:spPr>
          <a:xfrm>
            <a:off x="993800" y="2838875"/>
            <a:ext cx="1089300" cy="8601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HFS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g322ac593755_0_71"/>
          <p:cNvSpPr/>
          <p:nvPr/>
        </p:nvSpPr>
        <p:spPr>
          <a:xfrm>
            <a:off x="993800" y="3741000"/>
            <a:ext cx="1089300" cy="640800"/>
          </a:xfrm>
          <a:prstGeom prst="rect">
            <a:avLst/>
          </a:prstGeom>
          <a:solidFill>
            <a:srgbClr val="D9D2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Singularity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Google Shape;504;g322ac593755_0_71"/>
          <p:cNvSpPr/>
          <p:nvPr/>
        </p:nvSpPr>
        <p:spPr>
          <a:xfrm>
            <a:off x="993800" y="4414500"/>
            <a:ext cx="1089300" cy="6408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Infra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g322ac593755_0_71"/>
          <p:cNvSpPr/>
          <p:nvPr/>
        </p:nvSpPr>
        <p:spPr>
          <a:xfrm>
            <a:off x="4958700" y="3277725"/>
            <a:ext cx="2443800" cy="3021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singularity_image (sif)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6" name="Google Shape;506;g322ac593755_0_71"/>
          <p:cNvSpPr/>
          <p:nvPr/>
        </p:nvSpPr>
        <p:spPr>
          <a:xfrm>
            <a:off x="2269150" y="2149125"/>
            <a:ext cx="472800" cy="42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Google Shape;507;g322ac593755_0_71"/>
          <p:cNvSpPr/>
          <p:nvPr/>
        </p:nvSpPr>
        <p:spPr>
          <a:xfrm>
            <a:off x="3296761" y="2077113"/>
            <a:ext cx="1089288" cy="572724"/>
          </a:xfrm>
          <a:prstGeom prst="flowChartMultidocumen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SQueue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g322ac593755_0_71"/>
          <p:cNvSpPr/>
          <p:nvPr/>
        </p:nvSpPr>
        <p:spPr>
          <a:xfrm>
            <a:off x="2806963" y="2291025"/>
            <a:ext cx="365700" cy="144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9" name="Google Shape;509;g322ac593755_0_71"/>
          <p:cNvSpPr/>
          <p:nvPr/>
        </p:nvSpPr>
        <p:spPr>
          <a:xfrm>
            <a:off x="4436613" y="2211438"/>
            <a:ext cx="365700" cy="144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" name="Google Shape;510;g322ac593755_0_71"/>
          <p:cNvSpPr/>
          <p:nvPr/>
        </p:nvSpPr>
        <p:spPr>
          <a:xfrm>
            <a:off x="4999925" y="615275"/>
            <a:ext cx="1025400" cy="6408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 master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Google Shape;511;g322ac593755_0_7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512" name="Google Shape;512;g322ac593755_0_71"/>
          <p:cNvSpPr/>
          <p:nvPr/>
        </p:nvSpPr>
        <p:spPr>
          <a:xfrm>
            <a:off x="25" y="4932600"/>
            <a:ext cx="1761300" cy="2109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646B8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wentieth Century"/>
                <a:ea typeface="Twentieth Century"/>
                <a:cs typeface="Twentieth Century"/>
                <a:sym typeface="Twentieth Century"/>
              </a:rPr>
              <a:t>HPC Job運作流程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13" name="Google Shape;513;g322ac593755_0_71"/>
          <p:cNvSpPr/>
          <p:nvPr/>
        </p:nvSpPr>
        <p:spPr>
          <a:xfrm>
            <a:off x="1761412" y="4932575"/>
            <a:ext cx="1761300" cy="210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646B8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wentieth Century"/>
                <a:ea typeface="Twentieth Century"/>
                <a:cs typeface="Twentieth Century"/>
                <a:sym typeface="Twentieth Century"/>
              </a:rPr>
              <a:t>Sbatch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14" name="Google Shape;514;g322ac593755_0_71"/>
          <p:cNvSpPr/>
          <p:nvPr/>
        </p:nvSpPr>
        <p:spPr>
          <a:xfrm>
            <a:off x="5402947" y="4932600"/>
            <a:ext cx="1870500" cy="210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646B8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wentieth Century"/>
                <a:ea typeface="Twentieth Century"/>
                <a:cs typeface="Twentieth Century"/>
                <a:sym typeface="Twentieth Century"/>
              </a:rPr>
              <a:t>Launch Shell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15" name="Google Shape;515;g322ac593755_0_71"/>
          <p:cNvSpPr/>
          <p:nvPr/>
        </p:nvSpPr>
        <p:spPr>
          <a:xfrm>
            <a:off x="7273530" y="4932600"/>
            <a:ext cx="1870500" cy="210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646B8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wentieth Century"/>
                <a:ea typeface="Twentieth Century"/>
                <a:cs typeface="Twentieth Century"/>
                <a:sym typeface="Twentieth Century"/>
              </a:rPr>
              <a:t>展示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16" name="Google Shape;516;g322ac593755_0_71"/>
          <p:cNvSpPr/>
          <p:nvPr/>
        </p:nvSpPr>
        <p:spPr>
          <a:xfrm>
            <a:off x="3532477" y="4932600"/>
            <a:ext cx="1870500" cy="210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646B8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wentieth Century"/>
                <a:ea typeface="Twentieth Century"/>
                <a:cs typeface="Twentieth Century"/>
                <a:sym typeface="Twentieth Century"/>
              </a:rPr>
              <a:t>Singularity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328a1001f56_0_126"/>
          <p:cNvSpPr/>
          <p:nvPr/>
        </p:nvSpPr>
        <p:spPr>
          <a:xfrm>
            <a:off x="6232600" y="1256075"/>
            <a:ext cx="1235700" cy="3270900"/>
          </a:xfrm>
          <a:prstGeom prst="rect">
            <a:avLst/>
          </a:prstGeom>
          <a:solidFill>
            <a:srgbClr val="D9EAD3">
              <a:alpha val="22745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" name="Google Shape;522;g328a1001f56_0_126"/>
          <p:cNvSpPr/>
          <p:nvPr/>
        </p:nvSpPr>
        <p:spPr>
          <a:xfrm>
            <a:off x="4881150" y="563675"/>
            <a:ext cx="1235700" cy="4125600"/>
          </a:xfrm>
          <a:prstGeom prst="rect">
            <a:avLst/>
          </a:prstGeom>
          <a:solidFill>
            <a:srgbClr val="D9EAD3">
              <a:alpha val="22745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23" name="Google Shape;523;g328a1001f56_0_126"/>
          <p:cNvGrpSpPr/>
          <p:nvPr/>
        </p:nvGrpSpPr>
        <p:grpSpPr>
          <a:xfrm>
            <a:off x="4999900" y="1622375"/>
            <a:ext cx="2353025" cy="2743075"/>
            <a:chOff x="4999900" y="1622375"/>
            <a:chExt cx="2353025" cy="2743075"/>
          </a:xfrm>
        </p:grpSpPr>
        <p:sp>
          <p:nvSpPr>
            <p:cNvPr id="524" name="Google Shape;524;g328a1001f56_0_126"/>
            <p:cNvSpPr/>
            <p:nvPr/>
          </p:nvSpPr>
          <p:spPr>
            <a:xfrm>
              <a:off x="6327525" y="1622500"/>
              <a:ext cx="1025400" cy="2102400"/>
            </a:xfrm>
            <a:prstGeom prst="rect">
              <a:avLst/>
            </a:prstGeom>
            <a:solidFill>
              <a:srgbClr val="D9D2E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zh-TW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 worker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g328a1001f56_0_126"/>
            <p:cNvSpPr/>
            <p:nvPr/>
          </p:nvSpPr>
          <p:spPr>
            <a:xfrm>
              <a:off x="4999925" y="1622375"/>
              <a:ext cx="1025400" cy="2102400"/>
            </a:xfrm>
            <a:prstGeom prst="rect">
              <a:avLst/>
            </a:prstGeom>
            <a:solidFill>
              <a:srgbClr val="D9D2E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zh-TW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 worker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g328a1001f56_0_126"/>
            <p:cNvSpPr/>
            <p:nvPr/>
          </p:nvSpPr>
          <p:spPr>
            <a:xfrm>
              <a:off x="4999900" y="3724650"/>
              <a:ext cx="1025400" cy="640800"/>
            </a:xfrm>
            <a:prstGeom prst="rect">
              <a:avLst/>
            </a:prstGeom>
            <a:solidFill>
              <a:srgbClr val="674EA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zh-TW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python </a:t>
              </a:r>
              <a:endParaRPr b="1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zh-TW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系統</a:t>
              </a:r>
              <a:endParaRPr b="1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zh-TW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環境</a:t>
              </a:r>
              <a:endParaRPr b="1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g328a1001f56_0_126"/>
            <p:cNvSpPr/>
            <p:nvPr/>
          </p:nvSpPr>
          <p:spPr>
            <a:xfrm>
              <a:off x="6327525" y="3724650"/>
              <a:ext cx="1025400" cy="640800"/>
            </a:xfrm>
            <a:prstGeom prst="rect">
              <a:avLst/>
            </a:prstGeom>
            <a:solidFill>
              <a:srgbClr val="674EA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zh-TW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python </a:t>
              </a:r>
              <a:endParaRPr b="1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zh-TW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系統</a:t>
              </a:r>
              <a:endParaRPr b="1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zh-TW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環境</a:t>
              </a:r>
              <a:endParaRPr b="1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28" name="Google Shape;528;g328a1001f56_0_126"/>
            <p:cNvCxnSpPr>
              <a:stCxn id="529" idx="2"/>
              <a:endCxn id="526" idx="0"/>
            </p:cNvCxnSpPr>
            <p:nvPr/>
          </p:nvCxnSpPr>
          <p:spPr>
            <a:xfrm flipH="1">
              <a:off x="5512500" y="3579825"/>
              <a:ext cx="668100" cy="144900"/>
            </a:xfrm>
            <a:prstGeom prst="straightConnector1">
              <a:avLst/>
            </a:prstGeom>
            <a:noFill/>
            <a:ln cap="flat" cmpd="sng" w="28575">
              <a:solidFill>
                <a:srgbClr val="3C78D8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530" name="Google Shape;530;g328a1001f56_0_126"/>
            <p:cNvCxnSpPr>
              <a:stCxn id="529" idx="2"/>
              <a:endCxn id="527" idx="0"/>
            </p:cNvCxnSpPr>
            <p:nvPr/>
          </p:nvCxnSpPr>
          <p:spPr>
            <a:xfrm>
              <a:off x="6180600" y="3579825"/>
              <a:ext cx="659700" cy="144900"/>
            </a:xfrm>
            <a:prstGeom prst="straightConnector1">
              <a:avLst/>
            </a:prstGeom>
            <a:noFill/>
            <a:ln cap="flat" cmpd="sng" w="28575">
              <a:solidFill>
                <a:srgbClr val="3C78D8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sp>
        <p:nvSpPr>
          <p:cNvPr id="531" name="Google Shape;531;g328a1001f56_0_126"/>
          <p:cNvSpPr/>
          <p:nvPr/>
        </p:nvSpPr>
        <p:spPr>
          <a:xfrm>
            <a:off x="4999925" y="615275"/>
            <a:ext cx="1025400" cy="6408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 master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32" name="Google Shape;532;g328a1001f56_0_126"/>
          <p:cNvCxnSpPr>
            <a:stCxn id="531" idx="2"/>
            <a:endCxn id="533" idx="0"/>
          </p:cNvCxnSpPr>
          <p:nvPr/>
        </p:nvCxnSpPr>
        <p:spPr>
          <a:xfrm flipH="1">
            <a:off x="5488925" y="1256075"/>
            <a:ext cx="23700" cy="162300"/>
          </a:xfrm>
          <a:prstGeom prst="straightConnector1">
            <a:avLst/>
          </a:prstGeom>
          <a:noFill/>
          <a:ln cap="flat" cmpd="sng" w="19050">
            <a:solidFill>
              <a:srgbClr val="3C78D8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34" name="Google Shape;534;g328a1001f56_0_126"/>
          <p:cNvCxnSpPr>
            <a:stCxn id="531" idx="2"/>
            <a:endCxn id="535" idx="0"/>
          </p:cNvCxnSpPr>
          <p:nvPr/>
        </p:nvCxnSpPr>
        <p:spPr>
          <a:xfrm>
            <a:off x="5512625" y="1256075"/>
            <a:ext cx="1327500" cy="149100"/>
          </a:xfrm>
          <a:prstGeom prst="straightConnector1">
            <a:avLst/>
          </a:prstGeom>
          <a:noFill/>
          <a:ln cap="flat" cmpd="sng" w="19050">
            <a:solidFill>
              <a:srgbClr val="3C78D8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36" name="Google Shape;536;g328a1001f56_0_126"/>
          <p:cNvSpPr/>
          <p:nvPr/>
        </p:nvSpPr>
        <p:spPr>
          <a:xfrm>
            <a:off x="5021675" y="969925"/>
            <a:ext cx="981900" cy="204000"/>
          </a:xfrm>
          <a:prstGeom prst="roundRect">
            <a:avLst>
              <a:gd fmla="val 16667" name="adj"/>
            </a:avLst>
          </a:prstGeom>
          <a:solidFill>
            <a:srgbClr val="FFFF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zh-TW">
                <a:solidFill>
                  <a:srgbClr val="0000FF"/>
                </a:solidFill>
              </a:rPr>
              <a:t>job</a:t>
            </a:r>
            <a:r>
              <a:rPr b="0" i="0" lang="zh-TW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.sb</a:t>
            </a:r>
            <a:endParaRPr b="0" i="0" sz="14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3" name="Google Shape;533;g328a1001f56_0_126"/>
          <p:cNvSpPr/>
          <p:nvPr/>
        </p:nvSpPr>
        <p:spPr>
          <a:xfrm>
            <a:off x="4944150" y="1418375"/>
            <a:ext cx="1089300" cy="204000"/>
          </a:xfrm>
          <a:prstGeom prst="roundRect">
            <a:avLst>
              <a:gd fmla="val 16667" name="adj"/>
            </a:avLst>
          </a:prstGeom>
          <a:solidFill>
            <a:srgbClr val="FFFF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zh-TW" sz="1300">
                <a:solidFill>
                  <a:srgbClr val="0000FF"/>
                </a:solidFill>
              </a:rPr>
              <a:t>torchrun</a:t>
            </a:r>
            <a:r>
              <a:rPr b="0" i="0" lang="zh-TW" sz="13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.sh</a:t>
            </a:r>
            <a:endParaRPr b="0" i="0" sz="13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5" name="Google Shape;535;g328a1001f56_0_126"/>
          <p:cNvSpPr/>
          <p:nvPr/>
        </p:nvSpPr>
        <p:spPr>
          <a:xfrm>
            <a:off x="6295575" y="1405250"/>
            <a:ext cx="1089300" cy="204000"/>
          </a:xfrm>
          <a:prstGeom prst="roundRect">
            <a:avLst>
              <a:gd fmla="val 16667" name="adj"/>
            </a:avLst>
          </a:prstGeom>
          <a:solidFill>
            <a:srgbClr val="FFFF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zh-TW" sz="1300">
                <a:solidFill>
                  <a:schemeClr val="hlink"/>
                </a:solidFill>
              </a:rPr>
              <a:t>torchrun.sh</a:t>
            </a:r>
            <a:endParaRPr b="0" i="0" sz="13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7" name="Google Shape;537;g328a1001f56_0_126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7222"/>
              <a:buNone/>
            </a:pPr>
            <a:r>
              <a:rPr lang="zh-TW"/>
              <a:t>HPC 架構運作機制</a:t>
            </a:r>
            <a:r>
              <a:rPr lang="zh-TW"/>
              <a:t>(3)</a:t>
            </a:r>
            <a:endParaRPr/>
          </a:p>
        </p:txBody>
      </p:sp>
      <p:sp>
        <p:nvSpPr>
          <p:cNvPr id="538" name="Google Shape;538;g328a1001f56_0_126"/>
          <p:cNvSpPr/>
          <p:nvPr/>
        </p:nvSpPr>
        <p:spPr>
          <a:xfrm>
            <a:off x="2269150" y="4451400"/>
            <a:ext cx="2311800" cy="420600"/>
          </a:xfrm>
          <a:prstGeom prst="rect">
            <a:avLst/>
          </a:prstGeom>
          <a:solidFill>
            <a:srgbClr val="38761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zh-TW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登入節點 ln01.twcc.ai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9" name="Google Shape;539;g328a1001f56_0_126"/>
          <p:cNvSpPr/>
          <p:nvPr/>
        </p:nvSpPr>
        <p:spPr>
          <a:xfrm>
            <a:off x="4743475" y="4451400"/>
            <a:ext cx="2895300" cy="420600"/>
          </a:xfrm>
          <a:prstGeom prst="rect">
            <a:avLst/>
          </a:prstGeom>
          <a:solidFill>
            <a:srgbClr val="38761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zh-TW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工作節點群 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0" name="Google Shape;540;g328a1001f56_0_126"/>
          <p:cNvSpPr/>
          <p:nvPr/>
        </p:nvSpPr>
        <p:spPr>
          <a:xfrm>
            <a:off x="2201050" y="2838875"/>
            <a:ext cx="5437800" cy="799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/home &amp; /work 共用空間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1" name="Google Shape;541;g328a1001f56_0_126"/>
          <p:cNvSpPr/>
          <p:nvPr/>
        </p:nvSpPr>
        <p:spPr>
          <a:xfrm>
            <a:off x="5945000" y="2919413"/>
            <a:ext cx="787200" cy="3021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2" name="Google Shape;542;g328a1001f56_0_126"/>
          <p:cNvSpPr/>
          <p:nvPr/>
        </p:nvSpPr>
        <p:spPr>
          <a:xfrm>
            <a:off x="4958700" y="2919413"/>
            <a:ext cx="906300" cy="302100"/>
          </a:xfrm>
          <a:prstGeom prst="roundRect">
            <a:avLst>
              <a:gd fmla="val 16667" name="adj"/>
            </a:avLst>
          </a:prstGeom>
          <a:solidFill>
            <a:srgbClr val="FFFF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program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3" name="Google Shape;543;g328a1001f56_0_126"/>
          <p:cNvSpPr/>
          <p:nvPr/>
        </p:nvSpPr>
        <p:spPr>
          <a:xfrm>
            <a:off x="6812200" y="2919413"/>
            <a:ext cx="656100" cy="3021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logs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4" name="Google Shape;544;g328a1001f56_0_126"/>
          <p:cNvSpPr/>
          <p:nvPr/>
        </p:nvSpPr>
        <p:spPr>
          <a:xfrm>
            <a:off x="993800" y="710725"/>
            <a:ext cx="1089300" cy="21024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Slurm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Google Shape;545;g328a1001f56_0_126"/>
          <p:cNvSpPr/>
          <p:nvPr/>
        </p:nvSpPr>
        <p:spPr>
          <a:xfrm>
            <a:off x="993800" y="2838875"/>
            <a:ext cx="1089300" cy="8601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HFS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6" name="Google Shape;546;g328a1001f56_0_126"/>
          <p:cNvSpPr/>
          <p:nvPr/>
        </p:nvSpPr>
        <p:spPr>
          <a:xfrm>
            <a:off x="993800" y="3741000"/>
            <a:ext cx="1089300" cy="640800"/>
          </a:xfrm>
          <a:prstGeom prst="rect">
            <a:avLst/>
          </a:prstGeom>
          <a:solidFill>
            <a:srgbClr val="D9D2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Singularity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7" name="Google Shape;547;g328a1001f56_0_126"/>
          <p:cNvSpPr/>
          <p:nvPr/>
        </p:nvSpPr>
        <p:spPr>
          <a:xfrm>
            <a:off x="993800" y="4414500"/>
            <a:ext cx="1089300" cy="6408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Infra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9" name="Google Shape;529;g328a1001f56_0_126"/>
          <p:cNvSpPr/>
          <p:nvPr/>
        </p:nvSpPr>
        <p:spPr>
          <a:xfrm>
            <a:off x="4958700" y="3277725"/>
            <a:ext cx="2443800" cy="302100"/>
          </a:xfrm>
          <a:prstGeom prst="roundRect">
            <a:avLst>
              <a:gd fmla="val 16667" name="adj"/>
            </a:avLst>
          </a:prstGeom>
          <a:solidFill>
            <a:srgbClr val="FFFF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singularity_image (sif)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" name="Google Shape;548;g328a1001f56_0_126"/>
          <p:cNvSpPr/>
          <p:nvPr/>
        </p:nvSpPr>
        <p:spPr>
          <a:xfrm>
            <a:off x="2269150" y="2149125"/>
            <a:ext cx="472800" cy="42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" name="Google Shape;549;g328a1001f56_0_126"/>
          <p:cNvSpPr/>
          <p:nvPr/>
        </p:nvSpPr>
        <p:spPr>
          <a:xfrm>
            <a:off x="3296761" y="2077113"/>
            <a:ext cx="1089288" cy="572724"/>
          </a:xfrm>
          <a:prstGeom prst="flowChartMultidocumen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SQueue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Google Shape;550;g328a1001f56_0_126"/>
          <p:cNvSpPr/>
          <p:nvPr/>
        </p:nvSpPr>
        <p:spPr>
          <a:xfrm>
            <a:off x="2806963" y="2291025"/>
            <a:ext cx="365700" cy="144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Google Shape;551;g328a1001f56_0_126"/>
          <p:cNvSpPr/>
          <p:nvPr/>
        </p:nvSpPr>
        <p:spPr>
          <a:xfrm>
            <a:off x="4436613" y="2211438"/>
            <a:ext cx="365700" cy="144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2" name="Google Shape;552;g328a1001f56_0_1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553" name="Google Shape;553;g328a1001f56_0_126"/>
          <p:cNvSpPr/>
          <p:nvPr/>
        </p:nvSpPr>
        <p:spPr>
          <a:xfrm>
            <a:off x="25" y="4932600"/>
            <a:ext cx="1761300" cy="2109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646B8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wentieth Century"/>
                <a:ea typeface="Twentieth Century"/>
                <a:cs typeface="Twentieth Century"/>
                <a:sym typeface="Twentieth Century"/>
              </a:rPr>
              <a:t>HPC Job運作流程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54" name="Google Shape;554;g328a1001f56_0_126"/>
          <p:cNvSpPr/>
          <p:nvPr/>
        </p:nvSpPr>
        <p:spPr>
          <a:xfrm>
            <a:off x="1761412" y="4932575"/>
            <a:ext cx="1761300" cy="210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646B8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wentieth Century"/>
                <a:ea typeface="Twentieth Century"/>
                <a:cs typeface="Twentieth Century"/>
                <a:sym typeface="Twentieth Century"/>
              </a:rPr>
              <a:t>Sbatch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55" name="Google Shape;555;g328a1001f56_0_126"/>
          <p:cNvSpPr/>
          <p:nvPr/>
        </p:nvSpPr>
        <p:spPr>
          <a:xfrm>
            <a:off x="5402947" y="4932600"/>
            <a:ext cx="1870500" cy="210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646B8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wentieth Century"/>
                <a:ea typeface="Twentieth Century"/>
                <a:cs typeface="Twentieth Century"/>
                <a:sym typeface="Twentieth Century"/>
              </a:rPr>
              <a:t>Launch Shell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56" name="Google Shape;556;g328a1001f56_0_126"/>
          <p:cNvSpPr/>
          <p:nvPr/>
        </p:nvSpPr>
        <p:spPr>
          <a:xfrm>
            <a:off x="7273530" y="4932600"/>
            <a:ext cx="1870500" cy="210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646B8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wentieth Century"/>
                <a:ea typeface="Twentieth Century"/>
                <a:cs typeface="Twentieth Century"/>
                <a:sym typeface="Twentieth Century"/>
              </a:rPr>
              <a:t>展示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57" name="Google Shape;557;g328a1001f56_0_126"/>
          <p:cNvSpPr/>
          <p:nvPr/>
        </p:nvSpPr>
        <p:spPr>
          <a:xfrm>
            <a:off x="3532477" y="4932600"/>
            <a:ext cx="1870500" cy="210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646B8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wentieth Century"/>
                <a:ea typeface="Twentieth Century"/>
                <a:cs typeface="Twentieth Century"/>
                <a:sym typeface="Twentieth Century"/>
              </a:rPr>
              <a:t>Singularity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328a1001f56_0_166"/>
          <p:cNvSpPr/>
          <p:nvPr/>
        </p:nvSpPr>
        <p:spPr>
          <a:xfrm>
            <a:off x="6232600" y="1256075"/>
            <a:ext cx="1235700" cy="3270900"/>
          </a:xfrm>
          <a:prstGeom prst="rect">
            <a:avLst/>
          </a:prstGeom>
          <a:solidFill>
            <a:srgbClr val="D9EAD3">
              <a:alpha val="22745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3" name="Google Shape;563;g328a1001f56_0_166"/>
          <p:cNvSpPr/>
          <p:nvPr/>
        </p:nvSpPr>
        <p:spPr>
          <a:xfrm>
            <a:off x="6327525" y="1622500"/>
            <a:ext cx="1025400" cy="21024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 worker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4" name="Google Shape;564;g328a1001f56_0_166"/>
          <p:cNvSpPr/>
          <p:nvPr/>
        </p:nvSpPr>
        <p:spPr>
          <a:xfrm>
            <a:off x="4881150" y="563675"/>
            <a:ext cx="1235700" cy="4125600"/>
          </a:xfrm>
          <a:prstGeom prst="rect">
            <a:avLst/>
          </a:prstGeom>
          <a:solidFill>
            <a:srgbClr val="D9EAD3">
              <a:alpha val="22745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5" name="Google Shape;565;g328a1001f56_0_166"/>
          <p:cNvSpPr/>
          <p:nvPr/>
        </p:nvSpPr>
        <p:spPr>
          <a:xfrm>
            <a:off x="4999925" y="1622375"/>
            <a:ext cx="1025400" cy="21024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 worker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6" name="Google Shape;566;g328a1001f56_0_166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7222"/>
              <a:buNone/>
            </a:pPr>
            <a:r>
              <a:rPr lang="zh-TW"/>
              <a:t>HPC 架構運作機制</a:t>
            </a:r>
            <a:r>
              <a:rPr lang="zh-TW"/>
              <a:t>(4)</a:t>
            </a:r>
            <a:endParaRPr/>
          </a:p>
        </p:txBody>
      </p:sp>
      <p:sp>
        <p:nvSpPr>
          <p:cNvPr id="567" name="Google Shape;567;g328a1001f56_0_166"/>
          <p:cNvSpPr/>
          <p:nvPr/>
        </p:nvSpPr>
        <p:spPr>
          <a:xfrm>
            <a:off x="2269150" y="4451400"/>
            <a:ext cx="2311800" cy="420600"/>
          </a:xfrm>
          <a:prstGeom prst="rect">
            <a:avLst/>
          </a:prstGeom>
          <a:solidFill>
            <a:srgbClr val="38761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zh-TW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登入節點 ln01.twcc.ai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8" name="Google Shape;568;g328a1001f56_0_166"/>
          <p:cNvSpPr/>
          <p:nvPr/>
        </p:nvSpPr>
        <p:spPr>
          <a:xfrm>
            <a:off x="4743475" y="4451400"/>
            <a:ext cx="2895300" cy="420600"/>
          </a:xfrm>
          <a:prstGeom prst="rect">
            <a:avLst/>
          </a:prstGeom>
          <a:solidFill>
            <a:srgbClr val="38761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zh-TW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工作節點群 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9" name="Google Shape;569;g328a1001f56_0_166"/>
          <p:cNvSpPr/>
          <p:nvPr/>
        </p:nvSpPr>
        <p:spPr>
          <a:xfrm>
            <a:off x="4999900" y="3724650"/>
            <a:ext cx="1025400" cy="640800"/>
          </a:xfrm>
          <a:prstGeom prst="rect">
            <a:avLst/>
          </a:prstGeom>
          <a:solidFill>
            <a:srgbClr val="674EA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zh-TW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python 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zh-TW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系統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zh-TW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環境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0" name="Google Shape;570;g328a1001f56_0_166"/>
          <p:cNvSpPr/>
          <p:nvPr/>
        </p:nvSpPr>
        <p:spPr>
          <a:xfrm>
            <a:off x="2201050" y="2838875"/>
            <a:ext cx="5437800" cy="799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/home &amp; /work 共用空間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1" name="Google Shape;571;g328a1001f56_0_166"/>
          <p:cNvSpPr/>
          <p:nvPr/>
        </p:nvSpPr>
        <p:spPr>
          <a:xfrm>
            <a:off x="5945000" y="2919413"/>
            <a:ext cx="787200" cy="3021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2" name="Google Shape;572;g328a1001f56_0_166"/>
          <p:cNvSpPr/>
          <p:nvPr/>
        </p:nvSpPr>
        <p:spPr>
          <a:xfrm>
            <a:off x="4958700" y="2919413"/>
            <a:ext cx="906300" cy="302100"/>
          </a:xfrm>
          <a:prstGeom prst="roundRect">
            <a:avLst>
              <a:gd fmla="val 16667" name="adj"/>
            </a:avLst>
          </a:prstGeom>
          <a:solidFill>
            <a:srgbClr val="FFFF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program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3" name="Google Shape;573;g328a1001f56_0_166"/>
          <p:cNvSpPr/>
          <p:nvPr/>
        </p:nvSpPr>
        <p:spPr>
          <a:xfrm>
            <a:off x="6812200" y="2919413"/>
            <a:ext cx="656100" cy="3021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logs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4" name="Google Shape;574;g328a1001f56_0_166"/>
          <p:cNvSpPr/>
          <p:nvPr/>
        </p:nvSpPr>
        <p:spPr>
          <a:xfrm>
            <a:off x="6327525" y="3724650"/>
            <a:ext cx="1025400" cy="640800"/>
          </a:xfrm>
          <a:prstGeom prst="rect">
            <a:avLst/>
          </a:prstGeom>
          <a:solidFill>
            <a:srgbClr val="674EA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zh-TW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python 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zh-TW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系統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zh-TW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環境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5" name="Google Shape;575;g328a1001f56_0_166"/>
          <p:cNvSpPr/>
          <p:nvPr/>
        </p:nvSpPr>
        <p:spPr>
          <a:xfrm>
            <a:off x="993800" y="710725"/>
            <a:ext cx="1089300" cy="21024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Slurm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6" name="Google Shape;576;g328a1001f56_0_166"/>
          <p:cNvSpPr/>
          <p:nvPr/>
        </p:nvSpPr>
        <p:spPr>
          <a:xfrm>
            <a:off x="993800" y="2838875"/>
            <a:ext cx="1089300" cy="8601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HFS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7" name="Google Shape;577;g328a1001f56_0_166"/>
          <p:cNvSpPr/>
          <p:nvPr/>
        </p:nvSpPr>
        <p:spPr>
          <a:xfrm>
            <a:off x="993800" y="3741000"/>
            <a:ext cx="1089300" cy="640800"/>
          </a:xfrm>
          <a:prstGeom prst="rect">
            <a:avLst/>
          </a:prstGeom>
          <a:solidFill>
            <a:srgbClr val="D9D2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Singularity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8" name="Google Shape;578;g328a1001f56_0_166"/>
          <p:cNvSpPr/>
          <p:nvPr/>
        </p:nvSpPr>
        <p:spPr>
          <a:xfrm>
            <a:off x="993800" y="4414500"/>
            <a:ext cx="1089300" cy="6408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Infra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9" name="Google Shape;579;g328a1001f56_0_166"/>
          <p:cNvSpPr/>
          <p:nvPr/>
        </p:nvSpPr>
        <p:spPr>
          <a:xfrm>
            <a:off x="4958700" y="3277725"/>
            <a:ext cx="2443800" cy="302100"/>
          </a:xfrm>
          <a:prstGeom prst="roundRect">
            <a:avLst>
              <a:gd fmla="val 16667" name="adj"/>
            </a:avLst>
          </a:prstGeom>
          <a:solidFill>
            <a:srgbClr val="FFFF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TW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singularity_image (sif)</a:t>
            </a:r>
            <a:endParaRPr b="0" i="0" sz="14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80" name="Google Shape;580;g328a1001f56_0_166"/>
          <p:cNvCxnSpPr>
            <a:stCxn id="579" idx="2"/>
            <a:endCxn id="569" idx="0"/>
          </p:cNvCxnSpPr>
          <p:nvPr/>
        </p:nvCxnSpPr>
        <p:spPr>
          <a:xfrm flipH="1">
            <a:off x="5512500" y="3579825"/>
            <a:ext cx="668100" cy="144900"/>
          </a:xfrm>
          <a:prstGeom prst="straightConnector1">
            <a:avLst/>
          </a:prstGeom>
          <a:noFill/>
          <a:ln cap="flat" cmpd="sng" w="28575">
            <a:solidFill>
              <a:srgbClr val="3C78D8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81" name="Google Shape;581;g328a1001f56_0_166"/>
          <p:cNvCxnSpPr>
            <a:stCxn id="579" idx="2"/>
            <a:endCxn id="574" idx="0"/>
          </p:cNvCxnSpPr>
          <p:nvPr/>
        </p:nvCxnSpPr>
        <p:spPr>
          <a:xfrm>
            <a:off x="6180600" y="3579825"/>
            <a:ext cx="659700" cy="144900"/>
          </a:xfrm>
          <a:prstGeom prst="straightConnector1">
            <a:avLst/>
          </a:prstGeom>
          <a:noFill/>
          <a:ln cap="flat" cmpd="sng" w="28575">
            <a:solidFill>
              <a:srgbClr val="3C78D8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582" name="Google Shape;582;g328a1001f56_0_166"/>
          <p:cNvGrpSpPr/>
          <p:nvPr/>
        </p:nvGrpSpPr>
        <p:grpSpPr>
          <a:xfrm>
            <a:off x="4976850" y="2043101"/>
            <a:ext cx="2380011" cy="640743"/>
            <a:chOff x="4443153" y="1912574"/>
            <a:chExt cx="2296200" cy="695100"/>
          </a:xfrm>
        </p:grpSpPr>
        <p:sp>
          <p:nvSpPr>
            <p:cNvPr id="583" name="Google Shape;583;g328a1001f56_0_166"/>
            <p:cNvSpPr/>
            <p:nvPr/>
          </p:nvSpPr>
          <p:spPr>
            <a:xfrm>
              <a:off x="4443153" y="1912574"/>
              <a:ext cx="2296200" cy="695100"/>
            </a:xfrm>
            <a:prstGeom prst="roundRect">
              <a:avLst>
                <a:gd fmla="val 16667" name="adj"/>
              </a:avLst>
            </a:prstGeom>
            <a:solidFill>
              <a:srgbClr val="FCE5CD"/>
            </a:solidFill>
            <a:ln cap="flat" cmpd="sng" w="19050">
              <a:solidFill>
                <a:schemeClr val="dk2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t" bIns="0" lIns="91425" spcFirstLastPara="1" rIns="91425" wrap="square" tIns="18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zh-TW" sz="1400" u="none" cap="none" strike="noStrike">
                  <a:solidFill>
                    <a:srgbClr val="990000"/>
                  </a:solidFill>
                  <a:latin typeface="Arial"/>
                  <a:ea typeface="Arial"/>
                  <a:cs typeface="Arial"/>
                  <a:sym typeface="Arial"/>
                </a:rPr>
                <a:t>Torchrun | NCCL</a:t>
              </a:r>
              <a:endParaRPr b="0" i="0" sz="1400" u="none" cap="none" strike="noStrik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g328a1001f56_0_166"/>
            <p:cNvSpPr/>
            <p:nvPr/>
          </p:nvSpPr>
          <p:spPr>
            <a:xfrm>
              <a:off x="4621300" y="2213586"/>
              <a:ext cx="870600" cy="302100"/>
            </a:xfrm>
            <a:prstGeom prst="roundRect">
              <a:avLst>
                <a:gd fmla="val 16667" name="adj"/>
              </a:avLst>
            </a:prstGeom>
            <a:solidFill>
              <a:srgbClr val="BF9000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zh-TW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task</a:t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g328a1001f56_0_166"/>
            <p:cNvSpPr/>
            <p:nvPr/>
          </p:nvSpPr>
          <p:spPr>
            <a:xfrm>
              <a:off x="5805666" y="2213586"/>
              <a:ext cx="870600" cy="302100"/>
            </a:xfrm>
            <a:prstGeom prst="roundRect">
              <a:avLst>
                <a:gd fmla="val 16667" name="adj"/>
              </a:avLst>
            </a:prstGeom>
            <a:solidFill>
              <a:srgbClr val="BF9000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zh-TW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task</a:t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86" name="Google Shape;586;g328a1001f56_0_166"/>
          <p:cNvSpPr/>
          <p:nvPr/>
        </p:nvSpPr>
        <p:spPr>
          <a:xfrm>
            <a:off x="2269150" y="2149125"/>
            <a:ext cx="472800" cy="42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87" name="Google Shape;587;g328a1001f56_0_166"/>
          <p:cNvCxnSpPr>
            <a:stCxn id="572" idx="0"/>
            <a:endCxn id="584" idx="2"/>
          </p:cNvCxnSpPr>
          <p:nvPr/>
        </p:nvCxnSpPr>
        <p:spPr>
          <a:xfrm flipH="1" rot="10800000">
            <a:off x="5411850" y="2599013"/>
            <a:ext cx="200700" cy="320400"/>
          </a:xfrm>
          <a:prstGeom prst="straightConnector1">
            <a:avLst/>
          </a:prstGeom>
          <a:noFill/>
          <a:ln cap="flat" cmpd="sng" w="28575">
            <a:solidFill>
              <a:srgbClr val="3C78D8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88" name="Google Shape;588;g328a1001f56_0_166"/>
          <p:cNvCxnSpPr>
            <a:stCxn id="572" idx="0"/>
            <a:endCxn id="585" idx="2"/>
          </p:cNvCxnSpPr>
          <p:nvPr/>
        </p:nvCxnSpPr>
        <p:spPr>
          <a:xfrm flipH="1" rot="10800000">
            <a:off x="5411850" y="2599013"/>
            <a:ext cx="1428300" cy="320400"/>
          </a:xfrm>
          <a:prstGeom prst="straightConnector1">
            <a:avLst/>
          </a:prstGeom>
          <a:noFill/>
          <a:ln cap="flat" cmpd="sng" w="28575">
            <a:solidFill>
              <a:srgbClr val="3C78D8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89" name="Google Shape;589;g328a1001f56_0_166"/>
          <p:cNvCxnSpPr>
            <a:stCxn id="584" idx="3"/>
            <a:endCxn id="585" idx="1"/>
          </p:cNvCxnSpPr>
          <p:nvPr/>
        </p:nvCxnSpPr>
        <p:spPr>
          <a:xfrm>
            <a:off x="6063876" y="2459812"/>
            <a:ext cx="3252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90" name="Google Shape;590;g328a1001f56_0_166"/>
          <p:cNvSpPr/>
          <p:nvPr/>
        </p:nvSpPr>
        <p:spPr>
          <a:xfrm>
            <a:off x="3296761" y="2077113"/>
            <a:ext cx="1089288" cy="572724"/>
          </a:xfrm>
          <a:prstGeom prst="flowChartMultidocumen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SQueue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1" name="Google Shape;591;g328a1001f56_0_166"/>
          <p:cNvSpPr/>
          <p:nvPr/>
        </p:nvSpPr>
        <p:spPr>
          <a:xfrm>
            <a:off x="2806963" y="2291025"/>
            <a:ext cx="365700" cy="144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2" name="Google Shape;592;g328a1001f56_0_166"/>
          <p:cNvSpPr/>
          <p:nvPr/>
        </p:nvSpPr>
        <p:spPr>
          <a:xfrm>
            <a:off x="4436613" y="2211438"/>
            <a:ext cx="365700" cy="144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3" name="Google Shape;593;g328a1001f56_0_166"/>
          <p:cNvSpPr/>
          <p:nvPr/>
        </p:nvSpPr>
        <p:spPr>
          <a:xfrm>
            <a:off x="4999925" y="615275"/>
            <a:ext cx="1025400" cy="6408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 master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94" name="Google Shape;594;g328a1001f56_0_166"/>
          <p:cNvCxnSpPr>
            <a:stCxn id="593" idx="2"/>
            <a:endCxn id="595" idx="0"/>
          </p:cNvCxnSpPr>
          <p:nvPr/>
        </p:nvCxnSpPr>
        <p:spPr>
          <a:xfrm flipH="1">
            <a:off x="5488925" y="1256075"/>
            <a:ext cx="23700" cy="162300"/>
          </a:xfrm>
          <a:prstGeom prst="straightConnector1">
            <a:avLst/>
          </a:prstGeom>
          <a:noFill/>
          <a:ln cap="flat" cmpd="sng" w="19050">
            <a:solidFill>
              <a:srgbClr val="3C78D8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96" name="Google Shape;596;g328a1001f56_0_166"/>
          <p:cNvCxnSpPr>
            <a:stCxn id="593" idx="2"/>
            <a:endCxn id="597" idx="0"/>
          </p:cNvCxnSpPr>
          <p:nvPr/>
        </p:nvCxnSpPr>
        <p:spPr>
          <a:xfrm>
            <a:off x="5512625" y="1256075"/>
            <a:ext cx="1327500" cy="149100"/>
          </a:xfrm>
          <a:prstGeom prst="straightConnector1">
            <a:avLst/>
          </a:prstGeom>
          <a:noFill/>
          <a:ln cap="flat" cmpd="sng" w="19050">
            <a:solidFill>
              <a:srgbClr val="3C78D8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98" name="Google Shape;598;g328a1001f56_0_166"/>
          <p:cNvSpPr/>
          <p:nvPr/>
        </p:nvSpPr>
        <p:spPr>
          <a:xfrm>
            <a:off x="5021675" y="969925"/>
            <a:ext cx="981900" cy="204000"/>
          </a:xfrm>
          <a:prstGeom prst="roundRect">
            <a:avLst>
              <a:gd fmla="val 16667" name="adj"/>
            </a:avLst>
          </a:prstGeom>
          <a:solidFill>
            <a:srgbClr val="FFFF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zh-TW">
                <a:solidFill>
                  <a:srgbClr val="0000FF"/>
                </a:solidFill>
              </a:rPr>
              <a:t>job</a:t>
            </a:r>
            <a:r>
              <a:rPr b="0" i="0" lang="zh-TW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.sb</a:t>
            </a:r>
            <a:endParaRPr b="0" i="0" sz="14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5" name="Google Shape;595;g328a1001f56_0_166"/>
          <p:cNvSpPr/>
          <p:nvPr/>
        </p:nvSpPr>
        <p:spPr>
          <a:xfrm>
            <a:off x="4944150" y="1418375"/>
            <a:ext cx="1089300" cy="204000"/>
          </a:xfrm>
          <a:prstGeom prst="roundRect">
            <a:avLst>
              <a:gd fmla="val 16667" name="adj"/>
            </a:avLst>
          </a:prstGeom>
          <a:solidFill>
            <a:srgbClr val="FFFF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zh-TW" sz="1300">
                <a:solidFill>
                  <a:srgbClr val="0000FF"/>
                </a:solidFill>
              </a:rPr>
              <a:t>torchrun</a:t>
            </a:r>
            <a:r>
              <a:rPr b="0" i="0" lang="zh-TW" sz="13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.sh</a:t>
            </a:r>
            <a:endParaRPr b="0" i="0" sz="13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7" name="Google Shape;597;g328a1001f56_0_166"/>
          <p:cNvSpPr/>
          <p:nvPr/>
        </p:nvSpPr>
        <p:spPr>
          <a:xfrm>
            <a:off x="6295575" y="1405250"/>
            <a:ext cx="1089300" cy="204000"/>
          </a:xfrm>
          <a:prstGeom prst="roundRect">
            <a:avLst>
              <a:gd fmla="val 16667" name="adj"/>
            </a:avLst>
          </a:prstGeom>
          <a:solidFill>
            <a:srgbClr val="FFFF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zh-TW" sz="1300">
                <a:solidFill>
                  <a:srgbClr val="0000FF"/>
                </a:solidFill>
              </a:rPr>
              <a:t>torchrun</a:t>
            </a:r>
            <a:r>
              <a:rPr b="0" i="0" lang="zh-TW" sz="13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.sh</a:t>
            </a:r>
            <a:endParaRPr b="0" i="0" sz="13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9" name="Google Shape;599;g328a1001f56_0_166"/>
          <p:cNvSpPr/>
          <p:nvPr/>
        </p:nvSpPr>
        <p:spPr>
          <a:xfrm>
            <a:off x="3605000" y="1256075"/>
            <a:ext cx="472800" cy="42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0" name="Google Shape;600;g328a1001f56_0_166"/>
          <p:cNvSpPr/>
          <p:nvPr/>
        </p:nvSpPr>
        <p:spPr>
          <a:xfrm rot="10800000">
            <a:off x="4399688" y="1397963"/>
            <a:ext cx="365700" cy="144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1" name="Google Shape;601;g328a1001f56_0_16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602" name="Google Shape;602;g328a1001f56_0_166"/>
          <p:cNvSpPr/>
          <p:nvPr/>
        </p:nvSpPr>
        <p:spPr>
          <a:xfrm>
            <a:off x="25" y="4932600"/>
            <a:ext cx="1761300" cy="2109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646B8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wentieth Century"/>
                <a:ea typeface="Twentieth Century"/>
                <a:cs typeface="Twentieth Century"/>
                <a:sym typeface="Twentieth Century"/>
              </a:rPr>
              <a:t>HPC Job運作流程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603" name="Google Shape;603;g328a1001f56_0_166"/>
          <p:cNvSpPr/>
          <p:nvPr/>
        </p:nvSpPr>
        <p:spPr>
          <a:xfrm>
            <a:off x="1761412" y="4932575"/>
            <a:ext cx="1761300" cy="210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646B8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wentieth Century"/>
                <a:ea typeface="Twentieth Century"/>
                <a:cs typeface="Twentieth Century"/>
                <a:sym typeface="Twentieth Century"/>
              </a:rPr>
              <a:t>Sbatch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604" name="Google Shape;604;g328a1001f56_0_166"/>
          <p:cNvSpPr/>
          <p:nvPr/>
        </p:nvSpPr>
        <p:spPr>
          <a:xfrm>
            <a:off x="5402947" y="4932600"/>
            <a:ext cx="1870500" cy="210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646B8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wentieth Century"/>
                <a:ea typeface="Twentieth Century"/>
                <a:cs typeface="Twentieth Century"/>
                <a:sym typeface="Twentieth Century"/>
              </a:rPr>
              <a:t>Launch Shell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605" name="Google Shape;605;g328a1001f56_0_166"/>
          <p:cNvSpPr/>
          <p:nvPr/>
        </p:nvSpPr>
        <p:spPr>
          <a:xfrm>
            <a:off x="7273530" y="4932600"/>
            <a:ext cx="1870500" cy="210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646B8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wentieth Century"/>
                <a:ea typeface="Twentieth Century"/>
                <a:cs typeface="Twentieth Century"/>
                <a:sym typeface="Twentieth Century"/>
              </a:rPr>
              <a:t>展示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606" name="Google Shape;606;g328a1001f56_0_166"/>
          <p:cNvSpPr/>
          <p:nvPr/>
        </p:nvSpPr>
        <p:spPr>
          <a:xfrm>
            <a:off x="3532477" y="4932600"/>
            <a:ext cx="1870500" cy="210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646B8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wentieth Century"/>
                <a:ea typeface="Twentieth Century"/>
                <a:cs typeface="Twentieth Century"/>
                <a:sym typeface="Twentieth Century"/>
              </a:rPr>
              <a:t>Singularity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274abaa9e9_0_6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使用國網中心GPU Container - </a:t>
            </a:r>
            <a:r>
              <a:rPr lang="zh-TW"/>
              <a:t>可能的狀況</a:t>
            </a:r>
            <a:endParaRPr/>
          </a:p>
        </p:txBody>
      </p:sp>
      <p:sp>
        <p:nvSpPr>
          <p:cNvPr id="60" name="Google Shape;60;g3274abaa9e9_0_6"/>
          <p:cNvSpPr txBox="1"/>
          <p:nvPr>
            <p:ph idx="1" type="body"/>
          </p:nvPr>
        </p:nvSpPr>
        <p:spPr>
          <a:xfrm>
            <a:off x="201625" y="770500"/>
            <a:ext cx="8520600" cy="42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000"/>
              <a:buChar char="●"/>
            </a:pPr>
            <a:r>
              <a:rPr lang="zh-TW">
                <a:solidFill>
                  <a:srgbClr val="FF0000"/>
                </a:solidFill>
              </a:rPr>
              <a:t>雖然資料、程式都在，但 apt install 的程式都要重新裝</a:t>
            </a:r>
            <a:endParaRPr>
              <a:solidFill>
                <a:srgbClr val="FF0000"/>
              </a:solidFill>
            </a:endParaRPr>
          </a:p>
          <a:p>
            <a:pPr indent="-266700" lvl="1" marL="914400" rtl="0" algn="l">
              <a:spcBef>
                <a:spcPts val="0"/>
              </a:spcBef>
              <a:spcAft>
                <a:spcPts val="0"/>
              </a:spcAft>
              <a:buSzPts val="600"/>
              <a:buChar char="○"/>
            </a:pPr>
            <a:r>
              <a:rPr lang="zh-TW"/>
              <a:t>記得做snapshot -&gt; 還原</a:t>
            </a:r>
            <a:endParaRPr/>
          </a:p>
          <a:p>
            <a:pPr indent="-266700" lvl="1" marL="914400" rtl="0" algn="l">
              <a:spcBef>
                <a:spcPts val="0"/>
              </a:spcBef>
              <a:spcAft>
                <a:spcPts val="0"/>
              </a:spcAft>
              <a:buSzPts val="600"/>
              <a:buChar char="○"/>
            </a:pPr>
            <a:r>
              <a:rPr lang="zh-TW"/>
              <a:t>難度 [         ]  </a:t>
            </a:r>
            <a:r>
              <a:rPr lang="zh-TW"/>
              <a:t>感受 </a:t>
            </a:r>
            <a:r>
              <a:rPr lang="zh-TW"/>
              <a:t>[       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000"/>
              <a:buChar char="●"/>
            </a:pPr>
            <a:r>
              <a:rPr lang="zh-TW">
                <a:solidFill>
                  <a:srgbClr val="FF0000"/>
                </a:solidFill>
              </a:rPr>
              <a:t>雖然有用 conda 創建各自的運算環境，但時間久了某些library 出錯，甚至 jupyter notebook 開不起來</a:t>
            </a:r>
            <a:endParaRPr>
              <a:solidFill>
                <a:srgbClr val="FF0000"/>
              </a:solidFill>
            </a:endParaRPr>
          </a:p>
          <a:p>
            <a:pPr indent="-266700" lvl="1" marL="914400" rtl="0" algn="l">
              <a:spcBef>
                <a:spcPts val="0"/>
              </a:spcBef>
              <a:spcAft>
                <a:spcPts val="0"/>
              </a:spcAft>
              <a:buSzPts val="600"/>
              <a:buChar char="○"/>
            </a:pPr>
            <a:r>
              <a:rPr lang="zh-TW"/>
              <a:t>會被要求刪掉 .local   .cache ，砍掉重練</a:t>
            </a:r>
            <a:endParaRPr/>
          </a:p>
          <a:p>
            <a:pPr indent="-266700" lvl="1" marL="914400" rtl="0" algn="l">
              <a:spcBef>
                <a:spcPts val="0"/>
              </a:spcBef>
              <a:spcAft>
                <a:spcPts val="0"/>
              </a:spcAft>
              <a:buSzPts val="600"/>
              <a:buChar char="○"/>
            </a:pPr>
            <a:r>
              <a:rPr lang="zh-TW"/>
              <a:t>難度 [         ]  感受[        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000"/>
              <a:buChar char="●"/>
            </a:pPr>
            <a:r>
              <a:rPr lang="zh-TW">
                <a:solidFill>
                  <a:srgbClr val="FF0000"/>
                </a:solidFill>
              </a:rPr>
              <a:t>雖然最高有8 張 gpu 的container，但不是always 選得到</a:t>
            </a:r>
            <a:endParaRPr>
              <a:solidFill>
                <a:srgbClr val="FF0000"/>
              </a:solidFill>
            </a:endParaRPr>
          </a:p>
          <a:p>
            <a:pPr indent="-266700" lvl="1" marL="914400" rtl="0" algn="l">
              <a:spcBef>
                <a:spcPts val="0"/>
              </a:spcBef>
              <a:spcAft>
                <a:spcPts val="0"/>
              </a:spcAft>
              <a:buSzPts val="600"/>
              <a:buChar char="○"/>
            </a:pPr>
            <a:r>
              <a:rPr lang="zh-TW"/>
              <a:t>戲棚下等久了就是你的</a:t>
            </a:r>
            <a:endParaRPr/>
          </a:p>
          <a:p>
            <a:pPr indent="-266700" lvl="1" marL="914400" rtl="0" algn="l">
              <a:spcBef>
                <a:spcPts val="0"/>
              </a:spcBef>
              <a:spcAft>
                <a:spcPts val="0"/>
              </a:spcAft>
              <a:buSzPts val="600"/>
              <a:buChar char="○"/>
            </a:pPr>
            <a:r>
              <a:rPr lang="zh-TW"/>
              <a:t>難度 [         ]  感受[         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000"/>
              <a:buChar char="●"/>
            </a:pPr>
            <a:r>
              <a:rPr lang="zh-TW">
                <a:solidFill>
                  <a:srgbClr val="FF0000"/>
                </a:solidFill>
              </a:rPr>
              <a:t>我的研究要用到超過 8 張 gpu 卡的記憶體才裝得下</a:t>
            </a:r>
            <a:endParaRPr>
              <a:solidFill>
                <a:srgbClr val="FF0000"/>
              </a:solidFill>
            </a:endParaRPr>
          </a:p>
          <a:p>
            <a:pPr indent="-266700" lvl="1" marL="914400" rtl="0" algn="l">
              <a:spcBef>
                <a:spcPts val="0"/>
              </a:spcBef>
              <a:spcAft>
                <a:spcPts val="0"/>
              </a:spcAft>
              <a:buSzPts val="600"/>
              <a:buChar char="○"/>
            </a:pPr>
            <a:r>
              <a:rPr lang="zh-TW"/>
              <a:t>多開幾個 gpu vm 來串成cluster</a:t>
            </a:r>
            <a:endParaRPr/>
          </a:p>
          <a:p>
            <a:pPr indent="-266700" lvl="1" marL="914400" rtl="0" algn="l">
              <a:spcBef>
                <a:spcPts val="0"/>
              </a:spcBef>
              <a:spcAft>
                <a:spcPts val="0"/>
              </a:spcAft>
              <a:buSzPts val="600"/>
              <a:buChar char="○"/>
            </a:pPr>
            <a:r>
              <a:rPr lang="zh-TW"/>
              <a:t>難度 [         ]  感受[         ]</a:t>
            </a:r>
            <a:endParaRPr/>
          </a:p>
        </p:txBody>
      </p:sp>
      <p:sp>
        <p:nvSpPr>
          <p:cNvPr id="61" name="Google Shape;61;g3274abaa9e9_0_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62" name="Google Shape;62;g3274abaa9e9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5850" y="1373725"/>
            <a:ext cx="192600" cy="1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g3274abaa9e9_0_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76600" y="1373725"/>
            <a:ext cx="192600" cy="1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g3274abaa9e9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0700" y="2612675"/>
            <a:ext cx="192600" cy="1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g3274abaa9e9_0_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31450" y="2612675"/>
            <a:ext cx="192600" cy="1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g3274abaa9e9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3300" y="2612675"/>
            <a:ext cx="192600" cy="1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g3274abaa9e9_0_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24050" y="2612675"/>
            <a:ext cx="192600" cy="1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g3274abaa9e9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0700" y="3590575"/>
            <a:ext cx="192600" cy="1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g3274abaa9e9_0_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31450" y="3590575"/>
            <a:ext cx="192600" cy="1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g3274abaa9e9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3300" y="3590575"/>
            <a:ext cx="192600" cy="1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g3274abaa9e9_0_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24050" y="3590575"/>
            <a:ext cx="192600" cy="1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g3274abaa9e9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5900" y="3590575"/>
            <a:ext cx="192600" cy="1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g3274abaa9e9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0700" y="4568475"/>
            <a:ext cx="192600" cy="1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g3274abaa9e9_0_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31450" y="4568475"/>
            <a:ext cx="192600" cy="1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g3274abaa9e9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3300" y="4568475"/>
            <a:ext cx="192600" cy="1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g3274abaa9e9_0_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24050" y="4568475"/>
            <a:ext cx="192600" cy="1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g3274abaa9e9_0_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16650" y="4568475"/>
            <a:ext cx="192600" cy="1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338d19e5575_1_206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流程細部說明</a:t>
            </a:r>
            <a:endParaRPr/>
          </a:p>
        </p:txBody>
      </p:sp>
      <p:sp>
        <p:nvSpPr>
          <p:cNvPr id="612" name="Google Shape;612;g338d19e5575_1_20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grpSp>
        <p:nvGrpSpPr>
          <p:cNvPr id="613" name="Google Shape;613;g338d19e5575_1_206"/>
          <p:cNvGrpSpPr/>
          <p:nvPr/>
        </p:nvGrpSpPr>
        <p:grpSpPr>
          <a:xfrm>
            <a:off x="307925" y="1452900"/>
            <a:ext cx="4595176" cy="2983824"/>
            <a:chOff x="55975" y="1138000"/>
            <a:chExt cx="4595176" cy="2983824"/>
          </a:xfrm>
        </p:grpSpPr>
        <p:pic>
          <p:nvPicPr>
            <p:cNvPr id="614" name="Google Shape;614;g338d19e5575_1_20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5975" y="1138000"/>
              <a:ext cx="4595176" cy="29838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15" name="Google Shape;615;g338d19e5575_1_206"/>
            <p:cNvSpPr/>
            <p:nvPr/>
          </p:nvSpPr>
          <p:spPr>
            <a:xfrm>
              <a:off x="2606800" y="2853100"/>
              <a:ext cx="1959300" cy="827700"/>
            </a:xfrm>
            <a:prstGeom prst="rect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616" name="Google Shape;616;g338d19e5575_1_206"/>
            <p:cNvSpPr/>
            <p:nvPr/>
          </p:nvSpPr>
          <p:spPr>
            <a:xfrm>
              <a:off x="2762625" y="1301600"/>
              <a:ext cx="869400" cy="224100"/>
            </a:xfrm>
            <a:prstGeom prst="rect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617" name="Google Shape;617;g338d19e5575_1_206"/>
            <p:cNvSpPr/>
            <p:nvPr/>
          </p:nvSpPr>
          <p:spPr>
            <a:xfrm>
              <a:off x="2708200" y="1627400"/>
              <a:ext cx="1756500" cy="171000"/>
            </a:xfrm>
            <a:prstGeom prst="rect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618" name="Google Shape;618;g338d19e5575_1_206"/>
          <p:cNvSpPr/>
          <p:nvPr/>
        </p:nvSpPr>
        <p:spPr>
          <a:xfrm>
            <a:off x="5890600" y="654475"/>
            <a:ext cx="3094800" cy="1200000"/>
          </a:xfrm>
          <a:prstGeom prst="wedgeRectCallout">
            <a:avLst>
              <a:gd fmla="val -113938" name="adj1"/>
              <a:gd fmla="val 38335" name="adj2"/>
            </a:avLst>
          </a:prstGeom>
          <a:solidFill>
            <a:srgbClr val="D9EAD3">
              <a:alpha val="2275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00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job.sb 為 slurm 任務腳本。</a:t>
            </a:r>
            <a:br>
              <a:rPr lang="zh-TW">
                <a:solidFill>
                  <a:srgbClr val="0000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 sz="1000">
                <a:solidFill>
                  <a:srgbClr val="274E1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語言格式為 Bash Shell，但開頭註解</a:t>
            </a:r>
            <a:r>
              <a:rPr lang="zh-TW" sz="1000">
                <a:solidFill>
                  <a:srgbClr val="274E1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#SBATCH xxx 可視為Slurm 的Config。只有S master 會執行。</a:t>
            </a:r>
            <a:br>
              <a:rPr lang="zh-TW" sz="1000">
                <a:solidFill>
                  <a:srgbClr val="274E1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 sz="1000">
                <a:solidFill>
                  <a:srgbClr val="274E1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可以透過 export &lt;Name&gt;=&lt;Value&gt; 方式將需要的參數傳達給工作節點</a:t>
            </a:r>
            <a:endParaRPr sz="1000">
              <a:solidFill>
                <a:srgbClr val="274E13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619" name="Google Shape;619;g338d19e5575_1_206"/>
          <p:cNvSpPr/>
          <p:nvPr/>
        </p:nvSpPr>
        <p:spPr>
          <a:xfrm>
            <a:off x="5890600" y="1936250"/>
            <a:ext cx="3094800" cy="1369800"/>
          </a:xfrm>
          <a:prstGeom prst="wedgeRectCallout">
            <a:avLst>
              <a:gd fmla="val -86125" name="adj1"/>
              <a:gd fmla="val -40487" name="adj2"/>
            </a:avLst>
          </a:prstGeom>
          <a:solidFill>
            <a:srgbClr val="D9EAD3">
              <a:alpha val="2275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00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torchrun.sh 為每個工作節點都會執行的執行啟動腳本。</a:t>
            </a:r>
            <a:endParaRPr>
              <a:solidFill>
                <a:srgbClr val="0000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rgbClr val="274E1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語言格式為 Bash Shell，其實並非必要，但其存在可以簡化 job.sb 的訊息量。</a:t>
            </a:r>
            <a:endParaRPr sz="1000">
              <a:solidFill>
                <a:srgbClr val="274E13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274E13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620" name="Google Shape;620;g338d19e5575_1_206"/>
          <p:cNvSpPr/>
          <p:nvPr/>
        </p:nvSpPr>
        <p:spPr>
          <a:xfrm>
            <a:off x="5890600" y="3390700"/>
            <a:ext cx="3094800" cy="1200000"/>
          </a:xfrm>
          <a:prstGeom prst="wedgeRectCallout">
            <a:avLst>
              <a:gd fmla="val -86577" name="adj1"/>
              <a:gd fmla="val -54390" name="adj2"/>
            </a:avLst>
          </a:prstGeom>
          <a:solidFill>
            <a:srgbClr val="D9EAD3">
              <a:alpha val="2275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00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singularity_image (sif) 為使用singularity 所製作的容器環境。</a:t>
            </a:r>
            <a:endParaRPr>
              <a:solidFill>
                <a:srgbClr val="0000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000">
                <a:solidFill>
                  <a:srgbClr val="274E1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後有詳細運作與製作細節。</a:t>
            </a:r>
            <a:endParaRPr>
              <a:solidFill>
                <a:srgbClr val="274E13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621" name="Google Shape;621;g338d19e5575_1_206"/>
          <p:cNvSpPr/>
          <p:nvPr/>
        </p:nvSpPr>
        <p:spPr>
          <a:xfrm>
            <a:off x="25" y="4932600"/>
            <a:ext cx="1761300" cy="210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646B8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wentieth Century"/>
                <a:ea typeface="Twentieth Century"/>
                <a:cs typeface="Twentieth Century"/>
                <a:sym typeface="Twentieth Century"/>
              </a:rPr>
              <a:t>HPC Job運作流程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622" name="Google Shape;622;g338d19e5575_1_206"/>
          <p:cNvSpPr/>
          <p:nvPr/>
        </p:nvSpPr>
        <p:spPr>
          <a:xfrm>
            <a:off x="1761412" y="4932575"/>
            <a:ext cx="1761300" cy="2109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646B8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wentieth Century"/>
                <a:ea typeface="Twentieth Century"/>
                <a:cs typeface="Twentieth Century"/>
                <a:sym typeface="Twentieth Century"/>
              </a:rPr>
              <a:t>Sbatch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623" name="Google Shape;623;g338d19e5575_1_206"/>
          <p:cNvSpPr/>
          <p:nvPr/>
        </p:nvSpPr>
        <p:spPr>
          <a:xfrm>
            <a:off x="5402947" y="4932600"/>
            <a:ext cx="1870500" cy="210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646B8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wentieth Century"/>
                <a:ea typeface="Twentieth Century"/>
                <a:cs typeface="Twentieth Century"/>
                <a:sym typeface="Twentieth Century"/>
              </a:rPr>
              <a:t>Launch Shell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624" name="Google Shape;624;g338d19e5575_1_206"/>
          <p:cNvSpPr/>
          <p:nvPr/>
        </p:nvSpPr>
        <p:spPr>
          <a:xfrm>
            <a:off x="7273530" y="4932600"/>
            <a:ext cx="1870500" cy="210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646B8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wentieth Century"/>
                <a:ea typeface="Twentieth Century"/>
                <a:cs typeface="Twentieth Century"/>
                <a:sym typeface="Twentieth Century"/>
              </a:rPr>
              <a:t>展示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625" name="Google Shape;625;g338d19e5575_1_206"/>
          <p:cNvSpPr/>
          <p:nvPr/>
        </p:nvSpPr>
        <p:spPr>
          <a:xfrm>
            <a:off x="3532477" y="4932600"/>
            <a:ext cx="1870500" cy="210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646B8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wentieth Century"/>
                <a:ea typeface="Twentieth Century"/>
                <a:cs typeface="Twentieth Century"/>
                <a:sym typeface="Twentieth Century"/>
              </a:rPr>
              <a:t>Singularity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322ac593755_0_125"/>
          <p:cNvSpPr txBox="1"/>
          <p:nvPr>
            <p:ph type="title"/>
          </p:nvPr>
        </p:nvSpPr>
        <p:spPr>
          <a:xfrm>
            <a:off x="-6" y="-9"/>
            <a:ext cx="82296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zh-TW"/>
              <a:t>job.sb</a:t>
            </a:r>
            <a:endParaRPr/>
          </a:p>
        </p:txBody>
      </p:sp>
      <p:sp>
        <p:nvSpPr>
          <p:cNvPr id="631" name="Google Shape;631;g322ac593755_0_125"/>
          <p:cNvSpPr txBox="1"/>
          <p:nvPr>
            <p:ph idx="4294967295" type="body"/>
          </p:nvPr>
        </p:nvSpPr>
        <p:spPr>
          <a:xfrm>
            <a:off x="3685675" y="88625"/>
            <a:ext cx="5037300" cy="450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lang="zh-TW" sz="839"/>
              <a:t>#!/bin/bash</a:t>
            </a:r>
            <a:endParaRPr sz="839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lang="zh-TW" sz="839">
                <a:solidFill>
                  <a:srgbClr val="0000FF"/>
                </a:solidFill>
              </a:rPr>
              <a:t>#SBATCH --job-name=&lt;name&gt;</a:t>
            </a:r>
            <a:r>
              <a:rPr lang="zh-TW" sz="839"/>
              <a:t>   </a:t>
            </a:r>
            <a:r>
              <a:rPr lang="zh-TW" sz="839">
                <a:solidFill>
                  <a:srgbClr val="38761D"/>
                </a:solidFill>
              </a:rPr>
              <a:t> ## Job 名稱</a:t>
            </a:r>
            <a:endParaRPr sz="839">
              <a:solidFill>
                <a:srgbClr val="6AA84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lang="zh-TW" sz="839">
                <a:solidFill>
                  <a:srgbClr val="0000FF"/>
                </a:solidFill>
              </a:rPr>
              <a:t>#SBATCH --mail-type=ALL</a:t>
            </a:r>
            <a:r>
              <a:rPr lang="zh-TW" sz="839"/>
              <a:t>           </a:t>
            </a:r>
            <a:r>
              <a:rPr lang="zh-TW" sz="839">
                <a:solidFill>
                  <a:srgbClr val="38761D"/>
                </a:solidFill>
              </a:rPr>
              <a:t> ## 收到通知條件</a:t>
            </a:r>
            <a:endParaRPr sz="839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lang="zh-TW" sz="839">
                <a:solidFill>
                  <a:srgbClr val="0000FF"/>
                </a:solidFill>
              </a:rPr>
              <a:t>#SBATCH --mail-user=xxxx@</a:t>
            </a:r>
            <a:r>
              <a:rPr lang="zh-TW" sz="839">
                <a:solidFill>
                  <a:srgbClr val="0000FF"/>
                </a:solidFill>
              </a:rPr>
              <a:t>gmail</a:t>
            </a:r>
            <a:r>
              <a:rPr lang="zh-TW" sz="839">
                <a:solidFill>
                  <a:srgbClr val="0000FF"/>
                </a:solidFill>
              </a:rPr>
              <a:t>.com</a:t>
            </a:r>
            <a:endParaRPr sz="839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lang="zh-TW" sz="839">
                <a:solidFill>
                  <a:srgbClr val="0000FF"/>
                </a:solidFill>
              </a:rPr>
              <a:t>#SBATCH --nodes=2 </a:t>
            </a:r>
            <a:r>
              <a:rPr lang="zh-TW" sz="839"/>
              <a:t>                 </a:t>
            </a:r>
            <a:r>
              <a:rPr lang="zh-TW" sz="839">
                <a:solidFill>
                  <a:srgbClr val="38761D"/>
                </a:solidFill>
              </a:rPr>
              <a:t>## 索取 x 個節點</a:t>
            </a:r>
            <a:endParaRPr sz="839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lang="zh-TW" sz="839">
                <a:solidFill>
                  <a:srgbClr val="0000FF"/>
                </a:solidFill>
              </a:rPr>
              <a:t>#SBATCH --cpus-per-task=32</a:t>
            </a:r>
            <a:r>
              <a:rPr lang="zh-TW" sz="839"/>
              <a:t>         </a:t>
            </a:r>
            <a:r>
              <a:rPr lang="zh-TW" sz="839">
                <a:solidFill>
                  <a:srgbClr val="38761D"/>
                </a:solidFill>
              </a:rPr>
              <a:t> ## 每個 task 索取 x 顆 CPU， 1gpu : 4cpu</a:t>
            </a:r>
            <a:endParaRPr sz="839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lang="zh-TW" sz="839">
                <a:solidFill>
                  <a:srgbClr val="0000FF"/>
                </a:solidFill>
              </a:rPr>
              <a:t>#SBATCH --gres=gpu:8</a:t>
            </a:r>
            <a:r>
              <a:rPr lang="zh-TW" sz="839"/>
              <a:t>              </a:t>
            </a:r>
            <a:r>
              <a:rPr lang="zh-TW" sz="839">
                <a:solidFill>
                  <a:srgbClr val="38761D"/>
                </a:solidFill>
              </a:rPr>
              <a:t> ## 每個節點索取 x 張 GPU</a:t>
            </a:r>
            <a:endParaRPr sz="839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lang="zh-TW" sz="839">
                <a:solidFill>
                  <a:srgbClr val="0000FF"/>
                </a:solidFill>
              </a:rPr>
              <a:t>#SBATCH --account="</a:t>
            </a:r>
            <a:r>
              <a:rPr lang="zh-TW" sz="839">
                <a:solidFill>
                  <a:srgbClr val="FF0000"/>
                </a:solidFill>
              </a:rPr>
              <a:t>GOV113xxx</a:t>
            </a:r>
            <a:r>
              <a:rPr lang="zh-TW" sz="839">
                <a:solidFill>
                  <a:srgbClr val="0000FF"/>
                </a:solidFill>
              </a:rPr>
              <a:t>"</a:t>
            </a:r>
            <a:r>
              <a:rPr lang="zh-TW" sz="839"/>
              <a:t>     </a:t>
            </a:r>
            <a:r>
              <a:rPr lang="zh-TW" sz="839">
                <a:solidFill>
                  <a:srgbClr val="38761D"/>
                </a:solidFill>
              </a:rPr>
              <a:t> ## iService_ID 計畫 ID</a:t>
            </a:r>
            <a:endParaRPr sz="839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lang="zh-TW" sz="839">
                <a:solidFill>
                  <a:srgbClr val="0000FF"/>
                </a:solidFill>
              </a:rPr>
              <a:t>#SBATCH --partition=</a:t>
            </a:r>
            <a:r>
              <a:rPr lang="zh-TW" sz="839">
                <a:solidFill>
                  <a:srgbClr val="FF0000"/>
                </a:solidFill>
              </a:rPr>
              <a:t>gp2d</a:t>
            </a:r>
            <a:r>
              <a:rPr lang="zh-TW" sz="839"/>
              <a:t>         </a:t>
            </a:r>
            <a:r>
              <a:rPr lang="zh-TW" sz="839">
                <a:solidFill>
                  <a:srgbClr val="38761D"/>
                </a:solidFill>
              </a:rPr>
              <a:t> ## 使用測試 queue</a:t>
            </a:r>
            <a:endParaRPr sz="839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lang="zh-TW" sz="839">
                <a:solidFill>
                  <a:srgbClr val="0000FF"/>
                </a:solidFill>
              </a:rPr>
              <a:t>#SBATCH --output=&lt;log_name&gt;.log</a:t>
            </a:r>
            <a:r>
              <a:rPr lang="zh-TW" sz="839"/>
              <a:t> </a:t>
            </a:r>
            <a:r>
              <a:rPr lang="zh-TW" sz="839">
                <a:solidFill>
                  <a:srgbClr val="38761D"/>
                </a:solidFill>
              </a:rPr>
              <a:t> ## 將標準輸出記錄到 log</a:t>
            </a:r>
            <a:endParaRPr sz="839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lang="zh-TW" sz="839">
                <a:solidFill>
                  <a:srgbClr val="0000FF"/>
                </a:solidFill>
              </a:rPr>
              <a:t>#SBATCH --error=</a:t>
            </a:r>
            <a:r>
              <a:rPr lang="zh-TW" sz="839">
                <a:solidFill>
                  <a:schemeClr val="hlink"/>
                </a:solidFill>
              </a:rPr>
              <a:t>&lt;log_name&gt;.log</a:t>
            </a:r>
            <a:r>
              <a:rPr lang="zh-TW" sz="839"/>
              <a:t> </a:t>
            </a:r>
            <a:r>
              <a:rPr lang="zh-TW" sz="839"/>
              <a:t>   </a:t>
            </a:r>
            <a:r>
              <a:rPr lang="zh-TW" sz="839">
                <a:solidFill>
                  <a:srgbClr val="38761D"/>
                </a:solidFill>
              </a:rPr>
              <a:t>## 將錯誤輸出記錄到同一個 log</a:t>
            </a:r>
            <a:endParaRPr sz="839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t/>
            </a:r>
            <a:endParaRPr sz="839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lang="zh-TW" sz="839">
                <a:solidFill>
                  <a:srgbClr val="38761D"/>
                </a:solidFill>
              </a:rPr>
              <a:t># needed in H100</a:t>
            </a:r>
            <a:endParaRPr sz="839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lang="zh-TW" sz="839"/>
              <a:t>module purge</a:t>
            </a:r>
            <a:endParaRPr sz="839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lang="zh-TW" sz="839"/>
              <a:t>module load singularity</a:t>
            </a:r>
            <a:endParaRPr sz="839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t/>
            </a:r>
            <a:endParaRPr sz="839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lang="zh-TW" sz="839">
                <a:solidFill>
                  <a:srgbClr val="38761D"/>
                </a:solidFill>
              </a:rPr>
              <a:t># sif</a:t>
            </a:r>
            <a:endParaRPr sz="839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lang="zh-TW" sz="839"/>
              <a:t>SIF=</a:t>
            </a:r>
            <a:r>
              <a:rPr lang="zh-TW" sz="839">
                <a:solidFill>
                  <a:srgbClr val="3D85C6"/>
                </a:solidFill>
              </a:rPr>
              <a:t>/work/waue0920/open_access/yolo9t2_ngc2306_20241226.sif</a:t>
            </a:r>
            <a:r>
              <a:rPr lang="zh-TW" sz="839"/>
              <a:t> </a:t>
            </a:r>
            <a:endParaRPr sz="839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lang="zh-TW" sz="839"/>
              <a:t>SINGULARITY="</a:t>
            </a:r>
            <a:r>
              <a:rPr lang="zh-TW" sz="839">
                <a:solidFill>
                  <a:srgbClr val="674EA7"/>
                </a:solidFill>
                <a:highlight>
                  <a:srgbClr val="FFFF00"/>
                </a:highlight>
              </a:rPr>
              <a:t>singularity run --nv $</a:t>
            </a:r>
            <a:r>
              <a:rPr lang="zh-TW" sz="839">
                <a:solidFill>
                  <a:srgbClr val="3D85C6"/>
                </a:solidFill>
                <a:highlight>
                  <a:srgbClr val="FFFF00"/>
                </a:highlight>
              </a:rPr>
              <a:t>SIF</a:t>
            </a:r>
            <a:r>
              <a:rPr lang="zh-TW" sz="839"/>
              <a:t>"</a:t>
            </a:r>
            <a:endParaRPr sz="839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t/>
            </a:r>
            <a:endParaRPr sz="839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lang="zh-TW" sz="839">
                <a:solidFill>
                  <a:srgbClr val="38761D"/>
                </a:solidFill>
              </a:rPr>
              <a:t># defind master</a:t>
            </a:r>
            <a:endParaRPr sz="839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lang="zh-TW" sz="839"/>
              <a:t>MASTER_ADDR=$(scontrol show hostname $SLURM_NODELIST | head -n 1)</a:t>
            </a:r>
            <a:endParaRPr sz="839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lang="zh-TW" sz="839"/>
              <a:t>export MASTER_ADDR</a:t>
            </a:r>
            <a:endParaRPr sz="839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t/>
            </a:r>
            <a:endParaRPr sz="839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lang="zh-TW" sz="839">
                <a:solidFill>
                  <a:srgbClr val="38761D"/>
                </a:solidFill>
              </a:rPr>
              <a:t>## twcc 的 SLURM_GPUS_ON_NODE 為空，所以直接算</a:t>
            </a:r>
            <a:endParaRPr sz="839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lang="zh-TW" sz="839"/>
              <a:t>nvidia-smi --list-gpus</a:t>
            </a:r>
            <a:endParaRPr sz="839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lang="zh-TW" sz="839"/>
              <a:t>NGPU=$(nvidia-smi -L | wc -l) # $SLURM_GPUS_ON_NODE</a:t>
            </a:r>
            <a:endParaRPr sz="839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lang="zh-TW" sz="839"/>
              <a:t>export NGPU</a:t>
            </a:r>
            <a:endParaRPr sz="839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t/>
            </a:r>
            <a:endParaRPr sz="839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lang="zh-TW" sz="839">
                <a:solidFill>
                  <a:srgbClr val="38761D"/>
                </a:solidFill>
              </a:rPr>
              <a:t>## 呼叫 yolo train torchrun 版本</a:t>
            </a:r>
            <a:endParaRPr sz="839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lang="zh-TW" sz="839"/>
              <a:t>cmd="</a:t>
            </a:r>
            <a:r>
              <a:rPr lang="zh-TW" sz="839">
                <a:highlight>
                  <a:srgbClr val="FFFF00"/>
                </a:highlight>
              </a:rPr>
              <a:t>srun --gres=gpu:$NGPU --mpi=pmix $</a:t>
            </a:r>
            <a:r>
              <a:rPr b="1" lang="zh-TW" sz="839">
                <a:solidFill>
                  <a:srgbClr val="9900FF"/>
                </a:solidFill>
                <a:highlight>
                  <a:srgbClr val="FFFF00"/>
                </a:highlight>
              </a:rPr>
              <a:t>SINGULARITY</a:t>
            </a:r>
            <a:r>
              <a:rPr lang="zh-TW" sz="839">
                <a:highlight>
                  <a:srgbClr val="FFFF00"/>
                </a:highlight>
              </a:rPr>
              <a:t> bash </a:t>
            </a:r>
            <a:r>
              <a:rPr b="1" lang="zh-TW" sz="839">
                <a:solidFill>
                  <a:srgbClr val="188038"/>
                </a:solidFill>
                <a:highlight>
                  <a:srgbClr val="FFFF00"/>
                </a:highlight>
              </a:rPr>
              <a:t>torchrun</a:t>
            </a:r>
            <a:r>
              <a:rPr b="1" lang="zh-TW" sz="839">
                <a:solidFill>
                  <a:srgbClr val="188038"/>
                </a:solidFill>
                <a:highlight>
                  <a:srgbClr val="FFFF00"/>
                </a:highlight>
              </a:rPr>
              <a:t>.sh</a:t>
            </a:r>
            <a:r>
              <a:rPr lang="zh-TW" sz="839"/>
              <a:t>"</a:t>
            </a:r>
            <a:endParaRPr sz="839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lang="zh-TW" sz="839"/>
              <a:t>echo $cmd</a:t>
            </a:r>
            <a:endParaRPr sz="839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zh-TW" sz="839"/>
              <a:t>$cmd</a:t>
            </a:r>
            <a:endParaRPr sz="839"/>
          </a:p>
        </p:txBody>
      </p:sp>
      <p:sp>
        <p:nvSpPr>
          <p:cNvPr id="632" name="Google Shape;632;g322ac593755_0_1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633" name="Google Shape;633;g322ac593755_0_125"/>
          <p:cNvSpPr txBox="1"/>
          <p:nvPr/>
        </p:nvSpPr>
        <p:spPr>
          <a:xfrm>
            <a:off x="174400" y="3560225"/>
            <a:ext cx="2995200" cy="729900"/>
          </a:xfrm>
          <a:prstGeom prst="rect">
            <a:avLst/>
          </a:prstGeom>
          <a:solidFill>
            <a:srgbClr val="D9EAD3">
              <a:alpha val="22745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19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40"/>
              <a:buFont typeface="Microsoft JhengHei"/>
              <a:buChar char="●"/>
            </a:pPr>
            <a:r>
              <a:rPr b="0" i="0" lang="zh-TW" sz="839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小的job 可以直接編寫成這樣：</a:t>
            </a:r>
            <a:endParaRPr b="0" i="0" sz="839" u="none" cap="none" strike="noStrik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39"/>
              <a:buFont typeface="Arial"/>
              <a:buNone/>
            </a:pPr>
            <a:r>
              <a:rPr b="0" i="0" lang="zh-TW" sz="839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srun --gres=gpu:2 --mpi=pmix singularity run --nv $SIF python test.py</a:t>
            </a:r>
            <a:endParaRPr b="0" i="0" sz="839" u="none" cap="none" strike="noStrik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2819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40"/>
              <a:buFont typeface="Microsoft JhengHei"/>
              <a:buChar char="●"/>
            </a:pPr>
            <a:r>
              <a:rPr b="0" i="0" lang="zh-TW" sz="839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分出 sh的好處是可以將命令行變得精簡</a:t>
            </a:r>
            <a:endParaRPr b="0" i="0" sz="839" u="none" cap="none" strike="noStrik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634" name="Google Shape;634;g322ac593755_0_125"/>
          <p:cNvCxnSpPr>
            <a:stCxn id="633" idx="3"/>
          </p:cNvCxnSpPr>
          <p:nvPr/>
        </p:nvCxnSpPr>
        <p:spPr>
          <a:xfrm>
            <a:off x="3169600" y="3925175"/>
            <a:ext cx="553500" cy="30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635" name="Google Shape;635;g322ac593755_0_125"/>
          <p:cNvSpPr txBox="1"/>
          <p:nvPr/>
        </p:nvSpPr>
        <p:spPr>
          <a:xfrm>
            <a:off x="174400" y="708425"/>
            <a:ext cx="3367800" cy="1903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099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40"/>
              <a:buFont typeface="Microsoft JhengHei"/>
              <a:buChar char="●"/>
            </a:pPr>
            <a:r>
              <a:rPr b="0" i="0" lang="zh-TW" sz="114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slurm 會在allocate 的node中，挑某一個node為 master_node，而在allocate的所有node都是 worker_node</a:t>
            </a:r>
            <a:endParaRPr b="0" i="0" sz="1140" u="none" cap="none" strike="noStrik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0099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40"/>
              <a:buFont typeface="Microsoft JhengHei"/>
              <a:buChar char="●"/>
            </a:pPr>
            <a:r>
              <a:rPr lang="zh-TW" sz="114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job</a:t>
            </a:r>
            <a:r>
              <a:rPr b="0" i="0" lang="zh-TW" sz="114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.sb 只會在master_node上執行。</a:t>
            </a:r>
            <a:endParaRPr b="0" i="0" sz="1140" u="none" cap="none" strike="noStrik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0099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40"/>
              <a:buFont typeface="Microsoft JhengHei"/>
              <a:buChar char="●"/>
            </a:pPr>
            <a:r>
              <a:rPr b="0" i="0" lang="zh-TW" sz="114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srun 內的執行程式 (</a:t>
            </a:r>
            <a:r>
              <a:rPr b="1" lang="zh-TW" sz="1140">
                <a:solidFill>
                  <a:srgbClr val="188038"/>
                </a:solidFill>
                <a:highlight>
                  <a:srgbClr val="FFFF00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torchrun</a:t>
            </a:r>
            <a:r>
              <a:rPr b="1" i="0" lang="zh-TW" sz="1140" u="none" cap="none" strike="noStrike">
                <a:solidFill>
                  <a:srgbClr val="188038"/>
                </a:solidFill>
                <a:highlight>
                  <a:srgbClr val="FFFF00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.sh)</a:t>
            </a:r>
            <a:r>
              <a:rPr b="0" i="0" lang="zh-TW" sz="114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才會在每個 worker node上運行。</a:t>
            </a:r>
            <a:endParaRPr b="0" i="0" sz="1140" u="none" cap="none" strike="noStrik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0099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40"/>
              <a:buFont typeface="Microsoft JhengHei"/>
              <a:buChar char="●"/>
            </a:pPr>
            <a:r>
              <a:rPr b="0" i="0" lang="zh-TW" sz="114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因此 sb 與 sh 內宣告的變數是獨立的，但在 sb 宣告 export 的變數，會被slurm帶到 worker node裡面去</a:t>
            </a:r>
            <a:endParaRPr b="0" i="0" sz="1140" u="none" cap="none" strike="noStrik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636" name="Google Shape;636;g322ac593755_0_125"/>
          <p:cNvSpPr/>
          <p:nvPr/>
        </p:nvSpPr>
        <p:spPr>
          <a:xfrm>
            <a:off x="25" y="4932600"/>
            <a:ext cx="1761300" cy="210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646B8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wentieth Century"/>
                <a:ea typeface="Twentieth Century"/>
                <a:cs typeface="Twentieth Century"/>
                <a:sym typeface="Twentieth Century"/>
              </a:rPr>
              <a:t>HPC Job運作流程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637" name="Google Shape;637;g322ac593755_0_125"/>
          <p:cNvSpPr/>
          <p:nvPr/>
        </p:nvSpPr>
        <p:spPr>
          <a:xfrm>
            <a:off x="1761412" y="4932575"/>
            <a:ext cx="1761300" cy="2109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646B8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wentieth Century"/>
                <a:ea typeface="Twentieth Century"/>
                <a:cs typeface="Twentieth Century"/>
                <a:sym typeface="Twentieth Century"/>
              </a:rPr>
              <a:t>Sbatch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638" name="Google Shape;638;g322ac593755_0_125"/>
          <p:cNvSpPr/>
          <p:nvPr/>
        </p:nvSpPr>
        <p:spPr>
          <a:xfrm>
            <a:off x="5402947" y="4932600"/>
            <a:ext cx="1870500" cy="210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646B8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wentieth Century"/>
                <a:ea typeface="Twentieth Century"/>
                <a:cs typeface="Twentieth Century"/>
                <a:sym typeface="Twentieth Century"/>
              </a:rPr>
              <a:t>Launch Shell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639" name="Google Shape;639;g322ac593755_0_125"/>
          <p:cNvSpPr/>
          <p:nvPr/>
        </p:nvSpPr>
        <p:spPr>
          <a:xfrm>
            <a:off x="7273530" y="4932600"/>
            <a:ext cx="1870500" cy="210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646B8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wentieth Century"/>
                <a:ea typeface="Twentieth Century"/>
                <a:cs typeface="Twentieth Century"/>
                <a:sym typeface="Twentieth Century"/>
              </a:rPr>
              <a:t>展示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640" name="Google Shape;640;g322ac593755_0_125"/>
          <p:cNvSpPr/>
          <p:nvPr/>
        </p:nvSpPr>
        <p:spPr>
          <a:xfrm>
            <a:off x="3532477" y="4932600"/>
            <a:ext cx="1870500" cy="210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646B8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wentieth Century"/>
                <a:ea typeface="Twentieth Century"/>
                <a:cs typeface="Twentieth Century"/>
                <a:sym typeface="Twentieth Century"/>
              </a:rPr>
              <a:t>Singularity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3274abaa9e9_0_186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Singularity</a:t>
            </a:r>
            <a:r>
              <a:rPr lang="zh-TW"/>
              <a:t> </a:t>
            </a:r>
            <a:r>
              <a:rPr lang="zh-TW"/>
              <a:t>介紹</a:t>
            </a:r>
            <a:endParaRPr/>
          </a:p>
        </p:txBody>
      </p:sp>
      <p:sp>
        <p:nvSpPr>
          <p:cNvPr id="646" name="Google Shape;646;g3274abaa9e9_0_186"/>
          <p:cNvSpPr txBox="1"/>
          <p:nvPr>
            <p:ph idx="1" type="body"/>
          </p:nvPr>
        </p:nvSpPr>
        <p:spPr>
          <a:xfrm>
            <a:off x="201625" y="770500"/>
            <a:ext cx="8520600" cy="30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4162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875"/>
              <a:buChar char="●"/>
            </a:pPr>
            <a:r>
              <a:rPr lang="zh-TW" sz="1495"/>
              <a:t>Singularity 是一種專為高性能計算（HPC）環境設計的容器技術，Singularity CE 版本是100% opensource 工具</a:t>
            </a:r>
            <a:endParaRPr sz="1495"/>
          </a:p>
          <a:p>
            <a:pPr indent="-284162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875"/>
              <a:buChar char="●"/>
            </a:pPr>
            <a:r>
              <a:rPr lang="zh-TW" sz="1495"/>
              <a:t>它允許用戶在不需要root權限的情況下運行容器，並且能夠輕鬆地將Docker容器轉換為Singularity容器。</a:t>
            </a:r>
            <a:endParaRPr sz="1495"/>
          </a:p>
          <a:p>
            <a:pPr indent="-284162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875"/>
              <a:buChar char="●"/>
            </a:pPr>
            <a:r>
              <a:rPr lang="zh-TW" sz="1495"/>
              <a:t>Singularity的設計目的是為了提供更高的安全性和可移植性，特別適合在科研和學術環境中使用。</a:t>
            </a:r>
            <a:endParaRPr sz="1495"/>
          </a:p>
          <a:p>
            <a:pPr indent="-284162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875"/>
              <a:buChar char="●"/>
            </a:pPr>
            <a:r>
              <a:rPr lang="zh-TW" sz="1495"/>
              <a:t>與Slurm 的關係：</a:t>
            </a:r>
            <a:endParaRPr sz="1495"/>
          </a:p>
          <a:p>
            <a:pPr indent="-264477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565"/>
              <a:buChar char="○"/>
            </a:pPr>
            <a:r>
              <a:rPr lang="zh-TW" sz="1340"/>
              <a:t>大多數使用Slurm的單位都可以搭配使用Singularity，因為Singularity設計之初就是為了在高性能計算（HPC）環境中運行，這些環境通常使用Slurm作為資源管理和作業調度系統。</a:t>
            </a:r>
            <a:endParaRPr sz="1340"/>
          </a:p>
          <a:p>
            <a:pPr indent="-264477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565"/>
              <a:buChar char="○"/>
            </a:pPr>
            <a:r>
              <a:rPr lang="zh-TW" sz="1340"/>
              <a:t>至於Docker，雖然許多HPC環境支持Docker，但並不是所有的HPC環境都會直接使用Docker。這是因為Docker需要root權限，這在多用戶環境中可能會帶來安全問題。</a:t>
            </a:r>
            <a:endParaRPr sz="1340"/>
          </a:p>
          <a:p>
            <a:pPr indent="-264477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565"/>
              <a:buChar char="○"/>
            </a:pPr>
            <a:r>
              <a:rPr lang="zh-TW" sz="1340"/>
              <a:t>不過，Singularity可以從Docker容器映像構建Singularity容器，這樣就能在HPC環境中安全地使用Docker映像</a:t>
            </a:r>
            <a:endParaRPr sz="1340"/>
          </a:p>
        </p:txBody>
      </p:sp>
      <p:sp>
        <p:nvSpPr>
          <p:cNvPr id="647" name="Google Shape;647;g3274abaa9e9_0_18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648" name="Google Shape;648;g3274abaa9e9_0_186"/>
          <p:cNvSpPr txBox="1"/>
          <p:nvPr/>
        </p:nvSpPr>
        <p:spPr>
          <a:xfrm>
            <a:off x="587475" y="3748649"/>
            <a:ext cx="7112100" cy="10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rgbClr val="242424"/>
                </a:solidFill>
                <a:highlight>
                  <a:srgbClr val="FAFAFA"/>
                </a:highlight>
              </a:rPr>
              <a:t>參考資料</a:t>
            </a:r>
            <a:endParaRPr sz="1000">
              <a:solidFill>
                <a:srgbClr val="242424"/>
              </a:solidFill>
              <a:highlight>
                <a:srgbClr val="FAFAFA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000">
                <a:solidFill>
                  <a:srgbClr val="242424"/>
                </a:solidFill>
                <a:highlight>
                  <a:srgbClr val="FAFAFA"/>
                </a:highlight>
              </a:rPr>
              <a:t>[1] Singularity 網址: https://sylabs.io/docs/</a:t>
            </a:r>
            <a:endParaRPr sz="1000">
              <a:solidFill>
                <a:srgbClr val="242424"/>
              </a:solidFill>
              <a:highlight>
                <a:srgbClr val="FAFAFA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000">
                <a:solidFill>
                  <a:srgbClr val="242424"/>
                </a:solidFill>
                <a:highlight>
                  <a:srgbClr val="FAFAFA"/>
                </a:highlight>
              </a:rPr>
              <a:t>[2] https://www.top500.org/</a:t>
            </a:r>
            <a:endParaRPr sz="1000">
              <a:solidFill>
                <a:srgbClr val="242424"/>
              </a:solidFill>
              <a:highlight>
                <a:srgbClr val="FAFAFA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000">
                <a:solidFill>
                  <a:srgbClr val="242424"/>
                </a:solidFill>
                <a:highlight>
                  <a:srgbClr val="FAFAFA"/>
                </a:highlight>
              </a:rPr>
              <a:t>[3] https://en.wikipedia.org/wiki/TOP500</a:t>
            </a:r>
            <a:endParaRPr sz="1000">
              <a:solidFill>
                <a:srgbClr val="242424"/>
              </a:solidFill>
              <a:highlight>
                <a:srgbClr val="FAFAFA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rgbClr val="242424"/>
                </a:solidFill>
                <a:highlight>
                  <a:srgbClr val="FAFAFA"/>
                </a:highlight>
              </a:rPr>
              <a:t>[4] </a:t>
            </a:r>
            <a:r>
              <a:rPr lang="zh-TW" sz="1000" u="sng">
                <a:solidFill>
                  <a:schemeClr val="hlink"/>
                </a:solidFill>
                <a:highlight>
                  <a:srgbClr val="FAFAFA"/>
                </a:highlight>
                <a:hlinkClick r:id="rId3"/>
              </a:rPr>
              <a:t>https://www.datacenterdynamics.com/</a:t>
            </a:r>
            <a:endParaRPr sz="1000">
              <a:solidFill>
                <a:srgbClr val="242424"/>
              </a:solidFill>
              <a:highlight>
                <a:srgbClr val="FAFAFA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rgbClr val="242424"/>
                </a:solidFill>
                <a:highlight>
                  <a:srgbClr val="FAFAFA"/>
                </a:highlight>
              </a:rPr>
              <a:t>[5] </a:t>
            </a:r>
            <a:r>
              <a:rPr lang="zh-TW" sz="1000" u="sng">
                <a:solidFill>
                  <a:schemeClr val="hlink"/>
                </a:solidFill>
                <a:highlight>
                  <a:srgbClr val="FAFAFA"/>
                </a:highlight>
                <a:hlinkClick r:id="rId4"/>
              </a:rPr>
              <a:t>https://docs.sylabs.io/guides/3.7/user-guide/</a:t>
            </a:r>
            <a:endParaRPr sz="1000">
              <a:solidFill>
                <a:srgbClr val="242424"/>
              </a:solidFill>
              <a:highlight>
                <a:srgbClr val="FAFAFA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242424"/>
              </a:solidFill>
              <a:highlight>
                <a:srgbClr val="FAFAFA"/>
              </a:highlight>
            </a:endParaRPr>
          </a:p>
        </p:txBody>
      </p:sp>
      <p:pic>
        <p:nvPicPr>
          <p:cNvPr id="649" name="Google Shape;649;g3274abaa9e9_0_18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55150" y="189463"/>
            <a:ext cx="1828800" cy="58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0" name="Google Shape;650;g3274abaa9e9_0_18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51592" y="3800488"/>
            <a:ext cx="1074323" cy="1085175"/>
          </a:xfrm>
          <a:prstGeom prst="rect">
            <a:avLst/>
          </a:prstGeom>
          <a:noFill/>
          <a:ln>
            <a:noFill/>
          </a:ln>
        </p:spPr>
      </p:pic>
      <p:sp>
        <p:nvSpPr>
          <p:cNvPr id="651" name="Google Shape;651;g3274abaa9e9_0_186"/>
          <p:cNvSpPr/>
          <p:nvPr/>
        </p:nvSpPr>
        <p:spPr>
          <a:xfrm>
            <a:off x="25" y="4932600"/>
            <a:ext cx="1761300" cy="210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646B8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wentieth Century"/>
                <a:ea typeface="Twentieth Century"/>
                <a:cs typeface="Twentieth Century"/>
                <a:sym typeface="Twentieth Century"/>
              </a:rPr>
              <a:t>HPC Job運作流程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652" name="Google Shape;652;g3274abaa9e9_0_186"/>
          <p:cNvSpPr/>
          <p:nvPr/>
        </p:nvSpPr>
        <p:spPr>
          <a:xfrm>
            <a:off x="1761412" y="4932575"/>
            <a:ext cx="1761300" cy="210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646B8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wentieth Century"/>
                <a:ea typeface="Twentieth Century"/>
                <a:cs typeface="Twentieth Century"/>
                <a:sym typeface="Twentieth Century"/>
              </a:rPr>
              <a:t>Sbatch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653" name="Google Shape;653;g3274abaa9e9_0_186"/>
          <p:cNvSpPr/>
          <p:nvPr/>
        </p:nvSpPr>
        <p:spPr>
          <a:xfrm>
            <a:off x="5402947" y="4932600"/>
            <a:ext cx="1870500" cy="210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646B8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wentieth Century"/>
                <a:ea typeface="Twentieth Century"/>
                <a:cs typeface="Twentieth Century"/>
                <a:sym typeface="Twentieth Century"/>
              </a:rPr>
              <a:t>Launch Shell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654" name="Google Shape;654;g3274abaa9e9_0_186"/>
          <p:cNvSpPr/>
          <p:nvPr/>
        </p:nvSpPr>
        <p:spPr>
          <a:xfrm>
            <a:off x="7273530" y="4932600"/>
            <a:ext cx="1870500" cy="210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646B8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wentieth Century"/>
                <a:ea typeface="Twentieth Century"/>
                <a:cs typeface="Twentieth Century"/>
                <a:sym typeface="Twentieth Century"/>
              </a:rPr>
              <a:t>展示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655" name="Google Shape;655;g3274abaa9e9_0_186"/>
          <p:cNvSpPr/>
          <p:nvPr/>
        </p:nvSpPr>
        <p:spPr>
          <a:xfrm>
            <a:off x="3532477" y="4932600"/>
            <a:ext cx="1870500" cy="210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646B8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wentieth Century"/>
                <a:ea typeface="Twentieth Century"/>
                <a:cs typeface="Twentieth Century"/>
                <a:sym typeface="Twentieth Century"/>
              </a:rPr>
              <a:t>Singularity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3274abaa9e9_0_193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Singularity - HPC Module </a:t>
            </a:r>
            <a:r>
              <a:rPr lang="zh-TW"/>
              <a:t>套件</a:t>
            </a:r>
            <a:r>
              <a:rPr lang="zh-TW"/>
              <a:t> </a:t>
            </a:r>
            <a:endParaRPr/>
          </a:p>
        </p:txBody>
      </p:sp>
      <p:sp>
        <p:nvSpPr>
          <p:cNvPr id="661" name="Google Shape;661;g3274abaa9e9_0_193"/>
          <p:cNvSpPr txBox="1"/>
          <p:nvPr>
            <p:ph idx="1" type="body"/>
          </p:nvPr>
        </p:nvSpPr>
        <p:spPr>
          <a:xfrm>
            <a:off x="201625" y="770500"/>
            <a:ext cx="2838900" cy="26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介紹：</a:t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zh-TW"/>
              <a:t>HPC上的功能模組切換指令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使用時機：</a:t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000"/>
              <a:buChar char="●"/>
            </a:pPr>
            <a:r>
              <a:rPr lang="zh-TW">
                <a:solidFill>
                  <a:srgbClr val="FF0000"/>
                </a:solidFill>
              </a:rPr>
              <a:t>在登入節點上沒有singularity 指令可以用的時候</a:t>
            </a:r>
            <a:endParaRPr/>
          </a:p>
        </p:txBody>
      </p:sp>
      <p:sp>
        <p:nvSpPr>
          <p:cNvPr id="662" name="Google Shape;662;g3274abaa9e9_0_19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663" name="Google Shape;663;g3274abaa9e9_0_1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2475" y="1733963"/>
            <a:ext cx="5798675" cy="3170462"/>
          </a:xfrm>
          <a:prstGeom prst="rect">
            <a:avLst/>
          </a:prstGeom>
          <a:noFill/>
          <a:ln>
            <a:noFill/>
          </a:ln>
        </p:spPr>
      </p:pic>
      <p:pic>
        <p:nvPicPr>
          <p:cNvPr id="664" name="Google Shape;664;g3274abaa9e9_0_1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05525" y="745475"/>
            <a:ext cx="2260625" cy="744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65" name="Google Shape;665;g3274abaa9e9_0_19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22475" y="541650"/>
            <a:ext cx="2930575" cy="1142225"/>
          </a:xfrm>
          <a:prstGeom prst="rect">
            <a:avLst/>
          </a:prstGeom>
          <a:noFill/>
          <a:ln>
            <a:noFill/>
          </a:ln>
        </p:spPr>
      </p:pic>
      <p:sp>
        <p:nvSpPr>
          <p:cNvPr id="666" name="Google Shape;666;g3274abaa9e9_0_193"/>
          <p:cNvSpPr/>
          <p:nvPr/>
        </p:nvSpPr>
        <p:spPr>
          <a:xfrm>
            <a:off x="3227300" y="545350"/>
            <a:ext cx="2592300" cy="2838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667" name="Google Shape;667;g3274abaa9e9_0_193"/>
          <p:cNvSpPr/>
          <p:nvPr/>
        </p:nvSpPr>
        <p:spPr>
          <a:xfrm>
            <a:off x="4736350" y="1119650"/>
            <a:ext cx="1188000" cy="1482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grpSp>
        <p:nvGrpSpPr>
          <p:cNvPr id="668" name="Google Shape;668;g3274abaa9e9_0_193"/>
          <p:cNvGrpSpPr/>
          <p:nvPr/>
        </p:nvGrpSpPr>
        <p:grpSpPr>
          <a:xfrm>
            <a:off x="99050" y="800550"/>
            <a:ext cx="3043200" cy="3542400"/>
            <a:chOff x="-19000" y="1386175"/>
            <a:chExt cx="3043200" cy="3542400"/>
          </a:xfrm>
        </p:grpSpPr>
        <p:sp>
          <p:nvSpPr>
            <p:cNvPr id="669" name="Google Shape;669;g3274abaa9e9_0_193"/>
            <p:cNvSpPr txBox="1"/>
            <p:nvPr/>
          </p:nvSpPr>
          <p:spPr>
            <a:xfrm>
              <a:off x="-19000" y="1386175"/>
              <a:ext cx="3043200" cy="3542400"/>
            </a:xfrm>
            <a:prstGeom prst="rect">
              <a:avLst/>
            </a:prstGeom>
            <a:solidFill>
              <a:schemeClr val="dk1"/>
            </a:solidFill>
            <a:ln cap="flat" cmpd="sng" w="28575">
              <a:solidFill>
                <a:srgbClr val="88888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600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// 查看 有什麼 module 可以載入</a:t>
              </a:r>
              <a:endParaRPr sz="16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600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$ </a:t>
              </a:r>
              <a:r>
                <a:rPr lang="zh-TW" sz="1600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ml avail</a:t>
              </a:r>
              <a:endParaRPr sz="16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600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// 載入某個 module</a:t>
              </a:r>
              <a:endParaRPr sz="16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600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$ ml load singularity</a:t>
              </a:r>
              <a:endParaRPr sz="16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600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// 查看載入什麼模組</a:t>
              </a:r>
              <a:endParaRPr sz="16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600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$ ml </a:t>
              </a:r>
              <a:endParaRPr sz="16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600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// 清除</a:t>
              </a:r>
              <a:endParaRPr sz="16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600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$ ml purge </a:t>
              </a:r>
              <a:endParaRPr sz="1600">
                <a:solidFill>
                  <a:schemeClr val="lt1"/>
                </a:solidFill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670" name="Google Shape;670;g3274abaa9e9_0_193"/>
            <p:cNvSpPr/>
            <p:nvPr/>
          </p:nvSpPr>
          <p:spPr>
            <a:xfrm>
              <a:off x="431900" y="1386175"/>
              <a:ext cx="2592300" cy="261600"/>
            </a:xfrm>
            <a:prstGeom prst="rect">
              <a:avLst/>
            </a:prstGeom>
            <a:solidFill>
              <a:srgbClr val="00FF00"/>
            </a:solidFill>
            <a:ln cap="flat" cmpd="sng" w="28575">
              <a:solidFill>
                <a:srgbClr val="88888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zh-TW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ml 為 module load 的縮寫</a:t>
              </a:r>
              <a:endParaRPr sz="12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671" name="Google Shape;671;g3274abaa9e9_0_193"/>
          <p:cNvSpPr/>
          <p:nvPr/>
        </p:nvSpPr>
        <p:spPr>
          <a:xfrm>
            <a:off x="25" y="4932600"/>
            <a:ext cx="1761300" cy="210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646B8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wentieth Century"/>
                <a:ea typeface="Twentieth Century"/>
                <a:cs typeface="Twentieth Century"/>
                <a:sym typeface="Twentieth Century"/>
              </a:rPr>
              <a:t>HPC Job運作流程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672" name="Google Shape;672;g3274abaa9e9_0_193"/>
          <p:cNvSpPr/>
          <p:nvPr/>
        </p:nvSpPr>
        <p:spPr>
          <a:xfrm>
            <a:off x="1761412" y="4932575"/>
            <a:ext cx="1761300" cy="210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646B8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wentieth Century"/>
                <a:ea typeface="Twentieth Century"/>
                <a:cs typeface="Twentieth Century"/>
                <a:sym typeface="Twentieth Century"/>
              </a:rPr>
              <a:t>Sbatch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673" name="Google Shape;673;g3274abaa9e9_0_193"/>
          <p:cNvSpPr/>
          <p:nvPr/>
        </p:nvSpPr>
        <p:spPr>
          <a:xfrm>
            <a:off x="5402947" y="4932600"/>
            <a:ext cx="1870500" cy="210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646B8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wentieth Century"/>
                <a:ea typeface="Twentieth Century"/>
                <a:cs typeface="Twentieth Century"/>
                <a:sym typeface="Twentieth Century"/>
              </a:rPr>
              <a:t>Launch Shell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674" name="Google Shape;674;g3274abaa9e9_0_193"/>
          <p:cNvSpPr/>
          <p:nvPr/>
        </p:nvSpPr>
        <p:spPr>
          <a:xfrm>
            <a:off x="7273530" y="4932600"/>
            <a:ext cx="1870500" cy="210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646B8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wentieth Century"/>
                <a:ea typeface="Twentieth Century"/>
                <a:cs typeface="Twentieth Century"/>
                <a:sym typeface="Twentieth Century"/>
              </a:rPr>
              <a:t>展示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675" name="Google Shape;675;g3274abaa9e9_0_193"/>
          <p:cNvSpPr/>
          <p:nvPr/>
        </p:nvSpPr>
        <p:spPr>
          <a:xfrm>
            <a:off x="3532477" y="4932600"/>
            <a:ext cx="1870500" cy="210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646B8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wentieth Century"/>
                <a:ea typeface="Twentieth Century"/>
                <a:cs typeface="Twentieth Century"/>
                <a:sym typeface="Twentieth Century"/>
              </a:rPr>
              <a:t>Singularity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3274abaa9e9_0_299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7221"/>
              <a:buFont typeface="Arial"/>
              <a:buNone/>
            </a:pPr>
            <a:r>
              <a:rPr lang="zh-TW"/>
              <a:t>singularity 容器 印象檔製作方法與指令</a:t>
            </a:r>
            <a:endParaRPr/>
          </a:p>
        </p:txBody>
      </p:sp>
      <p:sp>
        <p:nvSpPr>
          <p:cNvPr id="681" name="Google Shape;681;g3274abaa9e9_0_299"/>
          <p:cNvSpPr txBox="1"/>
          <p:nvPr>
            <p:ph idx="1" type="body"/>
          </p:nvPr>
        </p:nvSpPr>
        <p:spPr>
          <a:xfrm>
            <a:off x="201625" y="770500"/>
            <a:ext cx="38772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zh-TW"/>
              <a:t>1. </a:t>
            </a:r>
            <a:r>
              <a:rPr lang="zh-TW"/>
              <a:t>專案支援的docker環境</a:t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zh-TW"/>
              <a:t>2. 去docker hub / ngc 網站上確認</a:t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zh-TW"/>
              <a:t>3. 拉下來使用</a:t>
            </a:r>
            <a:endParaRPr/>
          </a:p>
        </p:txBody>
      </p:sp>
      <p:sp>
        <p:nvSpPr>
          <p:cNvPr id="682" name="Google Shape;682;g3274abaa9e9_0_29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683" name="Google Shape;683;g3274abaa9e9_0_2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8358" y="2760846"/>
            <a:ext cx="4775091" cy="177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4" name="Google Shape;684;g3274abaa9e9_0_2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25212" y="828075"/>
            <a:ext cx="4721374" cy="1855445"/>
          </a:xfrm>
          <a:prstGeom prst="rect">
            <a:avLst/>
          </a:prstGeom>
          <a:noFill/>
          <a:ln>
            <a:noFill/>
          </a:ln>
        </p:spPr>
      </p:pic>
      <p:sp>
        <p:nvSpPr>
          <p:cNvPr id="685" name="Google Shape;685;g3274abaa9e9_0_299"/>
          <p:cNvSpPr txBox="1"/>
          <p:nvPr/>
        </p:nvSpPr>
        <p:spPr>
          <a:xfrm>
            <a:off x="343525" y="2233700"/>
            <a:ext cx="3593400" cy="769500"/>
          </a:xfrm>
          <a:prstGeom prst="rect">
            <a:avLst/>
          </a:prstGeom>
          <a:solidFill>
            <a:schemeClr val="dk1"/>
          </a:solidFill>
          <a:ln cap="flat" cmpd="sng" w="28575">
            <a:solidFill>
              <a:srgbClr val="88888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300">
                <a:solidFill>
                  <a:schemeClr val="lt1"/>
                </a:solidFill>
              </a:rPr>
              <a:t>$ </a:t>
            </a:r>
            <a:r>
              <a:rPr lang="zh-TW" sz="1300">
                <a:solidFill>
                  <a:schemeClr val="lt1"/>
                </a:solidFill>
              </a:rPr>
              <a:t>singularity pull test.sif docker://nvcr.io/nvidia/pytorch:23.06-py3</a:t>
            </a:r>
            <a:endParaRPr sz="1300">
              <a:solidFill>
                <a:schemeClr val="lt1"/>
              </a:solidFill>
            </a:endParaRPr>
          </a:p>
        </p:txBody>
      </p:sp>
      <p:pic>
        <p:nvPicPr>
          <p:cNvPr id="686" name="Google Shape;686;g3274abaa9e9_0_29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900" y="3750225"/>
            <a:ext cx="4387376" cy="701750"/>
          </a:xfrm>
          <a:prstGeom prst="rect">
            <a:avLst/>
          </a:prstGeom>
          <a:noFill/>
          <a:ln>
            <a:noFill/>
          </a:ln>
        </p:spPr>
      </p:pic>
      <p:sp>
        <p:nvSpPr>
          <p:cNvPr id="687" name="Google Shape;687;g3274abaa9e9_0_299"/>
          <p:cNvSpPr/>
          <p:nvPr/>
        </p:nvSpPr>
        <p:spPr>
          <a:xfrm>
            <a:off x="25" y="4932600"/>
            <a:ext cx="1761300" cy="210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646B8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wentieth Century"/>
                <a:ea typeface="Twentieth Century"/>
                <a:cs typeface="Twentieth Century"/>
                <a:sym typeface="Twentieth Century"/>
              </a:rPr>
              <a:t>HPC Job運作流程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688" name="Google Shape;688;g3274abaa9e9_0_299"/>
          <p:cNvSpPr/>
          <p:nvPr/>
        </p:nvSpPr>
        <p:spPr>
          <a:xfrm>
            <a:off x="1761412" y="4932575"/>
            <a:ext cx="1761300" cy="210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646B8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wentieth Century"/>
                <a:ea typeface="Twentieth Century"/>
                <a:cs typeface="Twentieth Century"/>
                <a:sym typeface="Twentieth Century"/>
              </a:rPr>
              <a:t>Sbatch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689" name="Google Shape;689;g3274abaa9e9_0_299"/>
          <p:cNvSpPr/>
          <p:nvPr/>
        </p:nvSpPr>
        <p:spPr>
          <a:xfrm>
            <a:off x="5402947" y="4932600"/>
            <a:ext cx="1870500" cy="210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646B8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wentieth Century"/>
                <a:ea typeface="Twentieth Century"/>
                <a:cs typeface="Twentieth Century"/>
                <a:sym typeface="Twentieth Century"/>
              </a:rPr>
              <a:t>Launch Shell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690" name="Google Shape;690;g3274abaa9e9_0_299"/>
          <p:cNvSpPr/>
          <p:nvPr/>
        </p:nvSpPr>
        <p:spPr>
          <a:xfrm>
            <a:off x="7273530" y="4932600"/>
            <a:ext cx="1870500" cy="210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646B8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wentieth Century"/>
                <a:ea typeface="Twentieth Century"/>
                <a:cs typeface="Twentieth Century"/>
                <a:sym typeface="Twentieth Century"/>
              </a:rPr>
              <a:t>展示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691" name="Google Shape;691;g3274abaa9e9_0_299"/>
          <p:cNvSpPr/>
          <p:nvPr/>
        </p:nvSpPr>
        <p:spPr>
          <a:xfrm>
            <a:off x="3532477" y="4932600"/>
            <a:ext cx="1870500" cy="210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646B8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wentieth Century"/>
                <a:ea typeface="Twentieth Century"/>
                <a:cs typeface="Twentieth Century"/>
                <a:sym typeface="Twentieth Century"/>
              </a:rPr>
              <a:t>Singularity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322ac593755_0_198"/>
          <p:cNvSpPr txBox="1"/>
          <p:nvPr>
            <p:ph type="title"/>
          </p:nvPr>
        </p:nvSpPr>
        <p:spPr>
          <a:xfrm>
            <a:off x="-6" y="-9"/>
            <a:ext cx="82296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zh-TW"/>
              <a:t>torchrun.sh</a:t>
            </a:r>
            <a:endParaRPr/>
          </a:p>
        </p:txBody>
      </p:sp>
      <p:sp>
        <p:nvSpPr>
          <p:cNvPr id="697" name="Google Shape;697;g322ac593755_0_198"/>
          <p:cNvSpPr txBox="1"/>
          <p:nvPr>
            <p:ph idx="4294967295" type="body"/>
          </p:nvPr>
        </p:nvSpPr>
        <p:spPr>
          <a:xfrm>
            <a:off x="3693050" y="0"/>
            <a:ext cx="5037300" cy="4932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zh-TW" sz="650"/>
              <a:t>#!/bin/bash</a:t>
            </a:r>
            <a:endParaRPr sz="65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zh-TW" sz="650">
                <a:solidFill>
                  <a:srgbClr val="38761D"/>
                </a:solidFill>
              </a:rPr>
              <a:t>### 參數設定區 ###</a:t>
            </a:r>
            <a:endParaRPr sz="65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zh-TW" sz="650">
                <a:solidFill>
                  <a:srgbClr val="38761D"/>
                </a:solidFill>
              </a:rPr>
              <a:t>## 工作目錄</a:t>
            </a:r>
            <a:endParaRPr sz="65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zh-TW" sz="650"/>
              <a:t>WORKDIR=</a:t>
            </a:r>
            <a:r>
              <a:rPr lang="zh-TW" sz="650">
                <a:solidFill>
                  <a:srgbClr val="0000FF"/>
                </a:solidFill>
              </a:rPr>
              <a:t>/home/</a:t>
            </a:r>
            <a:r>
              <a:rPr lang="zh-TW" sz="650">
                <a:solidFill>
                  <a:srgbClr val="FF0000"/>
                </a:solidFill>
              </a:rPr>
              <a:t>waue0920</a:t>
            </a:r>
            <a:r>
              <a:rPr lang="zh-TW" sz="650">
                <a:solidFill>
                  <a:srgbClr val="0000FF"/>
                </a:solidFill>
              </a:rPr>
              <a:t>/yolov9</a:t>
            </a:r>
            <a:endParaRPr sz="65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zh-TW" sz="650"/>
              <a:t>cd $WORKDIR</a:t>
            </a:r>
            <a:endParaRPr sz="65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zh-TW" sz="650">
                <a:solidFill>
                  <a:srgbClr val="38761D"/>
                </a:solidFill>
              </a:rPr>
              <a:t>## 設定 NCC</a:t>
            </a:r>
            <a:r>
              <a:rPr lang="zh-TW" sz="650"/>
              <a:t>L </a:t>
            </a:r>
            <a:endParaRPr sz="65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zh-TW" sz="650"/>
              <a:t>export </a:t>
            </a:r>
            <a:r>
              <a:rPr lang="zh-TW" sz="650">
                <a:solidFill>
                  <a:srgbClr val="0000FF"/>
                </a:solidFill>
              </a:rPr>
              <a:t>NCCL_DEBUG</a:t>
            </a:r>
            <a:r>
              <a:rPr lang="zh-TW" sz="650"/>
              <a:t>=INFO</a:t>
            </a:r>
            <a:endParaRPr sz="65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zh-TW" sz="650">
                <a:solidFill>
                  <a:srgbClr val="38761D"/>
                </a:solidFill>
              </a:rPr>
              <a:t>## SLURM 環境</a:t>
            </a:r>
            <a:endParaRPr sz="65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zh-TW" sz="650">
                <a:solidFill>
                  <a:srgbClr val="0000FF"/>
                </a:solidFill>
              </a:rPr>
              <a:t>NNODES</a:t>
            </a:r>
            <a:r>
              <a:rPr lang="zh-TW" sz="650"/>
              <a:t>=${SLURM_NNODES:-1}              </a:t>
            </a:r>
            <a:r>
              <a:rPr lang="zh-TW" sz="650">
                <a:solidFill>
                  <a:srgbClr val="38761D"/>
                </a:solidFill>
              </a:rPr>
              <a:t># 節點總數，默認為 1</a:t>
            </a:r>
            <a:r>
              <a:rPr lang="zh-TW" sz="650"/>
              <a:t>   </a:t>
            </a:r>
            <a:endParaRPr sz="65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zh-TW" sz="650">
                <a:solidFill>
                  <a:srgbClr val="0000FF"/>
                </a:solidFill>
              </a:rPr>
              <a:t>NODE_RANK</a:t>
            </a:r>
            <a:r>
              <a:rPr lang="zh-TW" sz="650"/>
              <a:t>=${SLURM_NODEID:-0}        </a:t>
            </a:r>
            <a:r>
              <a:rPr lang="zh-TW" sz="650">
                <a:solidFill>
                  <a:srgbClr val="38761D"/>
                </a:solidFill>
              </a:rPr>
              <a:t># 當前節點的 rank，默認為 0</a:t>
            </a:r>
            <a:endParaRPr sz="65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zh-TW" sz="650"/>
              <a:t>if [ -z "$MASTER_ADDR" ]; then</a:t>
            </a:r>
            <a:endParaRPr sz="65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zh-TW" sz="650"/>
              <a:t>    echo "oh! why MASTER_ADDR not found!"</a:t>
            </a:r>
            <a:endParaRPr sz="65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zh-TW" sz="650"/>
              <a:t>    </a:t>
            </a:r>
            <a:r>
              <a:rPr lang="zh-TW" sz="650">
                <a:solidFill>
                  <a:srgbClr val="0000FF"/>
                </a:solidFill>
              </a:rPr>
              <a:t>MASTER_ADDR</a:t>
            </a:r>
            <a:r>
              <a:rPr lang="zh-TW" sz="650"/>
              <a:t>=$(scontrol show hostname $SLURM_NODELIST | head -n 1)</a:t>
            </a:r>
            <a:endParaRPr sz="65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zh-TW" sz="650"/>
              <a:t>fi</a:t>
            </a:r>
            <a:endParaRPr sz="65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zh-TW" sz="650"/>
              <a:t>if [ -z "$NGPU" ]; then</a:t>
            </a:r>
            <a:endParaRPr sz="65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zh-TW" sz="650"/>
              <a:t>    echo "oh! why NPROC_PER_NODE not found!"</a:t>
            </a:r>
            <a:endParaRPr sz="65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zh-TW" sz="650"/>
              <a:t>    </a:t>
            </a:r>
            <a:r>
              <a:rPr lang="zh-TW" sz="650">
                <a:solidFill>
                  <a:srgbClr val="0000FF"/>
                </a:solidFill>
              </a:rPr>
              <a:t>NGPU</a:t>
            </a:r>
            <a:r>
              <a:rPr lang="zh-TW" sz="650"/>
              <a:t>=$(nvidia-smi -L | wc -l)  # 等於 $SLURM_GPUS_ON_NODE</a:t>
            </a:r>
            <a:endParaRPr sz="65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zh-TW" sz="650"/>
              <a:t>fi</a:t>
            </a:r>
            <a:endParaRPr sz="65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zh-TW" sz="650">
                <a:solidFill>
                  <a:srgbClr val="0000FF"/>
                </a:solidFill>
              </a:rPr>
              <a:t>MASTER_PORT</a:t>
            </a:r>
            <a:r>
              <a:rPr lang="zh-TW" sz="650"/>
              <a:t>=9527</a:t>
            </a:r>
            <a:endParaRPr sz="65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zh-TW" sz="650">
                <a:solidFill>
                  <a:srgbClr val="0000FF"/>
                </a:solidFill>
              </a:rPr>
              <a:t>DEVICE_LIST</a:t>
            </a:r>
            <a:r>
              <a:rPr lang="zh-TW" sz="650"/>
              <a:t>=$(seq -s, 0 $(($NGPU-1)) | paste -sd, -) # 0,1,...n-1</a:t>
            </a:r>
            <a:endParaRPr sz="65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zh-TW" sz="650"/>
              <a:t>echo "Debug Information:"</a:t>
            </a:r>
            <a:endParaRPr sz="65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zh-TW" sz="650"/>
              <a:t>echo "==================="</a:t>
            </a:r>
            <a:endParaRPr sz="65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zh-TW" sz="650"/>
              <a:t>echo "SLURM_NODEID: $NODE_RANK"</a:t>
            </a:r>
            <a:endParaRPr sz="65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zh-TW" sz="650"/>
              <a:t>echo "SLURM_NNODES: $NNODES"</a:t>
            </a:r>
            <a:endParaRPr sz="65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zh-TW" sz="650"/>
              <a:t>echo "==================="</a:t>
            </a:r>
            <a:endParaRPr sz="65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rPr lang="zh-TW" sz="650">
                <a:solidFill>
                  <a:srgbClr val="38761D"/>
                </a:solidFill>
              </a:rPr>
              <a:t>### 執行訓練命令 ###</a:t>
            </a:r>
            <a:endParaRPr sz="650">
              <a:solidFill>
                <a:srgbClr val="38761D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rPr lang="zh-TW" sz="650">
                <a:solidFill>
                  <a:srgbClr val="38761D"/>
                </a:solidFill>
              </a:rPr>
              <a:t>## 超參數設定</a:t>
            </a:r>
            <a:endParaRPr sz="65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zh-TW" sz="650">
                <a:solidFill>
                  <a:srgbClr val="0000FF"/>
                </a:solidFill>
              </a:rPr>
              <a:t>NBatch</a:t>
            </a:r>
            <a:r>
              <a:rPr lang="zh-TW" sz="650"/>
              <a:t>=128   </a:t>
            </a:r>
            <a:r>
              <a:rPr lang="zh-TW" sz="650">
                <a:solidFill>
                  <a:srgbClr val="38761D"/>
                </a:solidFill>
              </a:rPr>
              <a:t> # v100 超過 254會failed</a:t>
            </a:r>
            <a:endParaRPr sz="65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zh-TW" sz="650">
                <a:solidFill>
                  <a:srgbClr val="0000FF"/>
                </a:solidFill>
              </a:rPr>
              <a:t>NEpoch</a:t>
            </a:r>
            <a:r>
              <a:rPr lang="zh-TW" sz="650"/>
              <a:t>=100      </a:t>
            </a:r>
            <a:r>
              <a:rPr lang="zh-TW" sz="650">
                <a:solidFill>
                  <a:srgbClr val="38761D"/>
                </a:solidFill>
              </a:rPr>
              <a:t> # 約 20 mins / per Epoc</a:t>
            </a:r>
            <a:r>
              <a:rPr lang="zh-TW" sz="650"/>
              <a:t>h</a:t>
            </a:r>
            <a:endParaRPr sz="65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zh-TW" sz="650">
                <a:solidFill>
                  <a:srgbClr val="0000FF"/>
                </a:solidFill>
              </a:rPr>
              <a:t>NWorker</a:t>
            </a:r>
            <a:r>
              <a:rPr lang="zh-TW" sz="650"/>
              <a:t>=16       </a:t>
            </a:r>
            <a:r>
              <a:rPr lang="zh-TW" sz="650">
                <a:solidFill>
                  <a:srgbClr val="38761D"/>
                </a:solidFill>
              </a:rPr>
              <a:t># cpu = gpu x 4, worker &lt; cpu</a:t>
            </a:r>
            <a:endParaRPr sz="65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zh-TW" sz="650">
                <a:solidFill>
                  <a:srgbClr val="38761D"/>
                </a:solidFill>
              </a:rPr>
              <a:t>## 訓練 segment/train_dual.py 命令 (動態設置 nproc_per_node 和 nnodes)</a:t>
            </a:r>
            <a:endParaRPr sz="65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zh-TW" sz="650">
                <a:solidFill>
                  <a:srgbClr val="666666"/>
                </a:solidFill>
              </a:rPr>
              <a:t>TRAIN_CMD="torchrun --nproc_per_node=$NGPU --nnodes=$NNODES --node_rank=$NODE_RANK \</a:t>
            </a:r>
            <a:br>
              <a:rPr lang="zh-TW" sz="650">
                <a:solidFill>
                  <a:srgbClr val="666666"/>
                </a:solidFill>
              </a:rPr>
            </a:br>
            <a:r>
              <a:rPr lang="zh-TW" sz="650">
                <a:solidFill>
                  <a:srgbClr val="666666"/>
                </a:solidFill>
              </a:rPr>
              <a:t>         --master_addr=$MASTER_ADDR         --master_port=$MASTER_PORT \</a:t>
            </a:r>
            <a:endParaRPr sz="65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zh-TW" sz="650">
                <a:solidFill>
                  <a:srgbClr val="666666"/>
                </a:solidFill>
              </a:rPr>
              <a:t>         segment/train_dual.py --workers $NWorker --device $DEVICE_LIST --batch $NBatch \</a:t>
            </a:r>
            <a:endParaRPr sz="65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zh-TW" sz="650">
                <a:solidFill>
                  <a:srgbClr val="666666"/>
                </a:solidFill>
              </a:rPr>
              <a:t>         --data coco.yaml --img 640 --cfg models/segment/yolov9-c-dseg.yaml \</a:t>
            </a:r>
            <a:endParaRPr sz="65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zh-TW" sz="650">
                <a:solidFill>
                  <a:srgbClr val="666666"/>
                </a:solidFill>
              </a:rPr>
              <a:t>         --weights '' --name gelan-c-seg --hyp hyp.scratch-high.yaml --no-overlap \</a:t>
            </a:r>
            <a:endParaRPr sz="65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zh-TW" sz="650">
                <a:solidFill>
                  <a:srgbClr val="666666"/>
                </a:solidFill>
              </a:rPr>
              <a:t>         --epochs $NEpoch --close-mosaic 10"</a:t>
            </a:r>
            <a:endParaRPr sz="65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sz="65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zh-TW" sz="650">
                <a:solidFill>
                  <a:srgbClr val="38761D"/>
                </a:solidFill>
              </a:rPr>
              <a:t>## 印出完整的訓練命令</a:t>
            </a:r>
            <a:endParaRPr sz="65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zh-TW" sz="650"/>
              <a:t>echo "$TRAIN_CMD"</a:t>
            </a:r>
            <a:endParaRPr sz="65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zh-TW" sz="650"/>
              <a:t>echo "==================="</a:t>
            </a:r>
            <a:endParaRPr sz="65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zh-TW" sz="650"/>
              <a:t>$TRAIN_CMD</a:t>
            </a:r>
            <a:endParaRPr sz="65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zh-TW" sz="650">
                <a:solidFill>
                  <a:srgbClr val="38761D"/>
                </a:solidFill>
              </a:rPr>
              <a:t>## 檢查執行結果</a:t>
            </a:r>
            <a:endParaRPr sz="65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zh-TW" sz="650"/>
              <a:t>if [ $? -ne 0 ]; then</a:t>
            </a:r>
            <a:endParaRPr sz="65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zh-TW" sz="650"/>
              <a:t>  echo "Error: TRAIN_CMD execution failed on node $(hostname)" &gt;&amp;2</a:t>
            </a:r>
            <a:endParaRPr sz="65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zh-TW" sz="650"/>
              <a:t>  exit 1</a:t>
            </a:r>
            <a:endParaRPr sz="65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zh-TW" sz="650"/>
              <a:t>fi</a:t>
            </a:r>
            <a:endParaRPr sz="65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650"/>
          </a:p>
        </p:txBody>
      </p:sp>
      <p:sp>
        <p:nvSpPr>
          <p:cNvPr id="698" name="Google Shape;698;g322ac593755_0_198"/>
          <p:cNvSpPr txBox="1"/>
          <p:nvPr/>
        </p:nvSpPr>
        <p:spPr>
          <a:xfrm>
            <a:off x="354975" y="2642000"/>
            <a:ext cx="2995200" cy="2196300"/>
          </a:xfrm>
          <a:prstGeom prst="rect">
            <a:avLst/>
          </a:prstGeom>
          <a:solidFill>
            <a:srgbClr val="D9EAD3">
              <a:alpha val="22745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</a:pPr>
            <a:r>
              <a:rPr b="0" i="0" lang="zh-TW" sz="7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torchrun \</a:t>
            </a:r>
            <a:endParaRPr b="0" i="0" sz="7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</a:pPr>
            <a:r>
              <a:rPr b="0" i="0" lang="zh-TW" sz="75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--nproc_per_node=$NGPU \</a:t>
            </a:r>
            <a:endParaRPr b="0" i="0" sz="75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</a:pPr>
            <a:r>
              <a:rPr b="0" i="0" lang="zh-TW" sz="75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--nnodes=$NNODES \</a:t>
            </a:r>
            <a:endParaRPr b="0" i="0" sz="75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</a:pPr>
            <a:r>
              <a:rPr b="0" i="0" lang="zh-TW" sz="75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--node_rank=$NODE_RANK \</a:t>
            </a:r>
            <a:endParaRPr b="0" i="0" sz="75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</a:pPr>
            <a:r>
              <a:rPr b="0" i="0" lang="zh-TW" sz="75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--master_addr=$MASTER_ADDR \</a:t>
            </a:r>
            <a:endParaRPr b="0" i="0" sz="75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</a:pPr>
            <a:r>
              <a:rPr b="0" i="0" lang="zh-TW" sz="75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--master_port=$MASTER_PORT \</a:t>
            </a:r>
            <a:endParaRPr b="0" i="0" sz="75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</a:pPr>
            <a:r>
              <a:rPr b="0" i="0" lang="zh-TW" sz="7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segment/train_dual.py \</a:t>
            </a:r>
            <a:endParaRPr b="0" i="0" sz="7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</a:pPr>
            <a:r>
              <a:rPr b="0" i="0" lang="zh-TW" sz="7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--workers $</a:t>
            </a:r>
            <a:r>
              <a:rPr b="0" i="0" lang="zh-TW" sz="7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NWorker</a:t>
            </a:r>
            <a:r>
              <a:rPr b="0" i="0" lang="zh-TW" sz="7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\</a:t>
            </a:r>
            <a:endParaRPr b="0" i="0" sz="7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</a:pPr>
            <a:r>
              <a:rPr b="0" i="0" lang="zh-TW" sz="7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--device $</a:t>
            </a:r>
            <a:r>
              <a:rPr b="0" i="0" lang="zh-TW" sz="7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DEVICE_LIST</a:t>
            </a:r>
            <a:r>
              <a:rPr b="0" i="0" lang="zh-TW" sz="7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\</a:t>
            </a:r>
            <a:endParaRPr b="0" i="0" sz="7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</a:pPr>
            <a:r>
              <a:rPr b="0" i="0" lang="zh-TW" sz="7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--batch $</a:t>
            </a:r>
            <a:r>
              <a:rPr b="0" i="0" lang="zh-TW" sz="7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NBatch</a:t>
            </a:r>
            <a:r>
              <a:rPr b="0" i="0" lang="zh-TW" sz="7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\</a:t>
            </a:r>
            <a:endParaRPr b="0" i="0" sz="7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</a:pPr>
            <a:r>
              <a:rPr b="0" i="0" lang="zh-TW" sz="7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--data </a:t>
            </a:r>
            <a:r>
              <a:rPr b="0" i="0" lang="zh-TW" sz="75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coco.yaml </a:t>
            </a:r>
            <a:r>
              <a:rPr b="0" i="0" lang="zh-TW" sz="7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\</a:t>
            </a:r>
            <a:endParaRPr b="0" i="0" sz="7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</a:pPr>
            <a:r>
              <a:rPr b="0" i="0" lang="zh-TW" sz="7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--img 640 \</a:t>
            </a:r>
            <a:endParaRPr b="0" i="0" sz="7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</a:pPr>
            <a:r>
              <a:rPr b="0" i="0" lang="zh-TW" sz="7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--cfg models/segment/yolov9-c-dseg.yaml \</a:t>
            </a:r>
            <a:endParaRPr b="0" i="0" sz="7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</a:pPr>
            <a:r>
              <a:rPr b="0" i="0" lang="zh-TW" sz="7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--weights '' \</a:t>
            </a:r>
            <a:endParaRPr b="0" i="0" sz="7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</a:pPr>
            <a:r>
              <a:rPr b="0" i="0" lang="zh-TW" sz="7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--name gelan-c-seg \</a:t>
            </a:r>
            <a:endParaRPr b="0" i="0" sz="7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</a:pPr>
            <a:r>
              <a:rPr b="0" i="0" lang="zh-TW" sz="7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--hyp hyp.scratch-high.yaml \</a:t>
            </a:r>
            <a:endParaRPr b="0" i="0" sz="7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</a:pPr>
            <a:r>
              <a:rPr b="0" i="0" lang="zh-TW" sz="7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--no-overlap \</a:t>
            </a:r>
            <a:endParaRPr b="0" i="0" sz="7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</a:pPr>
            <a:r>
              <a:rPr b="0" i="0" lang="zh-TW" sz="7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--epochs $</a:t>
            </a:r>
            <a:r>
              <a:rPr b="0" i="0" lang="zh-TW" sz="7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NEpoch</a:t>
            </a:r>
            <a:r>
              <a:rPr b="0" i="0" lang="zh-TW" sz="7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\</a:t>
            </a:r>
            <a:endParaRPr b="0" i="0" sz="7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0" i="0" lang="zh-TW" sz="7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--close-mosaic 10</a:t>
            </a:r>
            <a:endParaRPr b="0" i="0" sz="5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99" name="Google Shape;699;g322ac593755_0_198"/>
          <p:cNvCxnSpPr>
            <a:stCxn id="698" idx="3"/>
          </p:cNvCxnSpPr>
          <p:nvPr/>
        </p:nvCxnSpPr>
        <p:spPr>
          <a:xfrm flipH="1" rot="10800000">
            <a:off x="3350175" y="3490550"/>
            <a:ext cx="450300" cy="24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700" name="Google Shape;700;g322ac593755_0_19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701" name="Google Shape;701;g322ac593755_0_198"/>
          <p:cNvSpPr txBox="1"/>
          <p:nvPr/>
        </p:nvSpPr>
        <p:spPr>
          <a:xfrm>
            <a:off x="354975" y="2127500"/>
            <a:ext cx="2995200" cy="393600"/>
          </a:xfrm>
          <a:prstGeom prst="rect">
            <a:avLst/>
          </a:prstGeom>
          <a:solidFill>
            <a:srgbClr val="D9EAD3">
              <a:alpha val="22745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</a:pPr>
            <a:r>
              <a:rPr b="0" i="0" lang="zh-TW" sz="7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前面其實都只是在把參數準備好</a:t>
            </a:r>
            <a:endParaRPr b="0" i="0" sz="7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</a:pPr>
            <a:r>
              <a:rPr b="0" i="0" lang="zh-TW" sz="7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有些參數可以直接引用slurm帶來的預設參數</a:t>
            </a:r>
            <a:endParaRPr b="0" i="0" sz="7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02" name="Google Shape;702;g322ac593755_0_198"/>
          <p:cNvCxnSpPr>
            <a:stCxn id="701" idx="3"/>
          </p:cNvCxnSpPr>
          <p:nvPr/>
        </p:nvCxnSpPr>
        <p:spPr>
          <a:xfrm flipH="1" rot="10800000">
            <a:off x="3350175" y="2186300"/>
            <a:ext cx="420000" cy="13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703" name="Google Shape;703;g322ac593755_0_198"/>
          <p:cNvSpPr txBox="1"/>
          <p:nvPr/>
        </p:nvSpPr>
        <p:spPr>
          <a:xfrm>
            <a:off x="168675" y="664875"/>
            <a:ext cx="3367800" cy="1181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099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40"/>
              <a:buFont typeface="Microsoft JhengHei"/>
              <a:buChar char="●"/>
            </a:pPr>
            <a:r>
              <a:rPr b="0" i="0" lang="zh-TW" sz="114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每個worker node 都會執行的程式碼</a:t>
            </a:r>
            <a:endParaRPr b="0" i="0" sz="1140" u="none" cap="none" strike="noStrik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0099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40"/>
              <a:buFont typeface="Microsoft JhengHei"/>
              <a:buChar char="●"/>
            </a:pPr>
            <a:r>
              <a:rPr b="0" i="0" lang="zh-TW" sz="114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torchrun 中有些參數要執行期間才能知道，因此參數不能寫死，要引用或當場計算</a:t>
            </a:r>
            <a:endParaRPr b="0" i="0" sz="1140" u="none" cap="none" strike="noStrik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40"/>
              <a:buFont typeface="Arial"/>
              <a:buNone/>
            </a:pPr>
            <a:r>
              <a:rPr b="0" i="0" lang="zh-TW" sz="114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如：nnodes, node_rank, master_addr</a:t>
            </a:r>
            <a:endParaRPr b="0" i="0" sz="1140" u="none" cap="none" strike="noStrik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704" name="Google Shape;704;g322ac593755_0_198"/>
          <p:cNvSpPr/>
          <p:nvPr/>
        </p:nvSpPr>
        <p:spPr>
          <a:xfrm>
            <a:off x="25" y="4932600"/>
            <a:ext cx="1761300" cy="210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646B8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wentieth Century"/>
                <a:ea typeface="Twentieth Century"/>
                <a:cs typeface="Twentieth Century"/>
                <a:sym typeface="Twentieth Century"/>
              </a:rPr>
              <a:t>HPC Job運作流程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705" name="Google Shape;705;g322ac593755_0_198"/>
          <p:cNvSpPr/>
          <p:nvPr/>
        </p:nvSpPr>
        <p:spPr>
          <a:xfrm>
            <a:off x="1761412" y="4932575"/>
            <a:ext cx="1761300" cy="210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646B8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wentieth Century"/>
                <a:ea typeface="Twentieth Century"/>
                <a:cs typeface="Twentieth Century"/>
                <a:sym typeface="Twentieth Century"/>
              </a:rPr>
              <a:t>Sbatch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706" name="Google Shape;706;g322ac593755_0_198"/>
          <p:cNvSpPr/>
          <p:nvPr/>
        </p:nvSpPr>
        <p:spPr>
          <a:xfrm>
            <a:off x="5402947" y="4932600"/>
            <a:ext cx="1870500" cy="2109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646B8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wentieth Century"/>
                <a:ea typeface="Twentieth Century"/>
                <a:cs typeface="Twentieth Century"/>
                <a:sym typeface="Twentieth Century"/>
              </a:rPr>
              <a:t>Launch Shell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707" name="Google Shape;707;g322ac593755_0_198"/>
          <p:cNvSpPr/>
          <p:nvPr/>
        </p:nvSpPr>
        <p:spPr>
          <a:xfrm>
            <a:off x="7273530" y="4932600"/>
            <a:ext cx="1870500" cy="210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646B8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wentieth Century"/>
                <a:ea typeface="Twentieth Century"/>
                <a:cs typeface="Twentieth Century"/>
                <a:sym typeface="Twentieth Century"/>
              </a:rPr>
              <a:t>展示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708" name="Google Shape;708;g322ac593755_0_198"/>
          <p:cNvSpPr/>
          <p:nvPr/>
        </p:nvSpPr>
        <p:spPr>
          <a:xfrm>
            <a:off x="3532477" y="4932600"/>
            <a:ext cx="1870500" cy="210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646B8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wentieth Century"/>
                <a:ea typeface="Twentieth Century"/>
                <a:cs typeface="Twentieth Century"/>
                <a:sym typeface="Twentieth Century"/>
              </a:rPr>
              <a:t>Singularity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g3274abaa9e9_0_178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任務 yolov9 的跨節點訓練</a:t>
            </a:r>
            <a:endParaRPr/>
          </a:p>
        </p:txBody>
      </p:sp>
      <p:sp>
        <p:nvSpPr>
          <p:cNvPr id="714" name="Google Shape;714;g3274abaa9e9_0_178"/>
          <p:cNvSpPr txBox="1"/>
          <p:nvPr>
            <p:ph idx="1" type="body"/>
          </p:nvPr>
        </p:nvSpPr>
        <p:spPr>
          <a:xfrm>
            <a:off x="201625" y="770500"/>
            <a:ext cx="4662000" cy="41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目標：</a:t>
            </a:r>
            <a:endParaRPr/>
          </a:p>
          <a:p>
            <a:pPr indent="-287337" lvl="0" marL="457200" rtl="0" algn="l">
              <a:spcBef>
                <a:spcPts val="0"/>
              </a:spcBef>
              <a:spcAft>
                <a:spcPts val="0"/>
              </a:spcAft>
              <a:buSzPct val="55555"/>
              <a:buChar char="●"/>
            </a:pPr>
            <a:r>
              <a:rPr lang="zh-TW"/>
              <a:t>訓練電腦視覺 yolov9 任務，需要使用超過16張V100 GPU來訓練，該專案有特定的python、pytorch與套件版本。</a:t>
            </a:r>
            <a:endParaRPr/>
          </a:p>
          <a:p>
            <a:pPr indent="-287337" lvl="0" marL="457200" rtl="0" algn="l">
              <a:spcBef>
                <a:spcPts val="0"/>
              </a:spcBef>
              <a:spcAft>
                <a:spcPts val="0"/>
              </a:spcAft>
              <a:buSzPct val="55555"/>
              <a:buChar char="●"/>
            </a:pPr>
            <a:r>
              <a:rPr lang="zh-TW" u="sng">
                <a:solidFill>
                  <a:schemeClr val="hlink"/>
                </a:solidFill>
                <a:hlinkClick r:id="rId3"/>
              </a:rPr>
              <a:t>https://github.com/WongKinYiu/yolov9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條件：</a:t>
            </a:r>
            <a:endParaRPr/>
          </a:p>
          <a:p>
            <a:pPr indent="-287337" lvl="0" marL="457200" rtl="0" algn="l">
              <a:spcBef>
                <a:spcPts val="0"/>
              </a:spcBef>
              <a:spcAft>
                <a:spcPts val="0"/>
              </a:spcAft>
              <a:buSzPct val="55555"/>
              <a:buChar char="●"/>
            </a:pPr>
            <a:r>
              <a:rPr lang="zh-TW"/>
              <a:t>python==3.8</a:t>
            </a:r>
            <a:endParaRPr/>
          </a:p>
          <a:p>
            <a:pPr indent="-287337" lvl="0" marL="457200" rtl="0" algn="l">
              <a:spcBef>
                <a:spcPts val="0"/>
              </a:spcBef>
              <a:spcAft>
                <a:spcPts val="0"/>
              </a:spcAft>
              <a:buSzPct val="55555"/>
              <a:buChar char="●"/>
            </a:pPr>
            <a:r>
              <a:rPr lang="zh-TW"/>
              <a:t>torch==2.1</a:t>
            </a:r>
            <a:endParaRPr/>
          </a:p>
          <a:p>
            <a:pPr indent="-287337" lvl="0" marL="457200" rtl="0" algn="l">
              <a:spcBef>
                <a:spcPts val="0"/>
              </a:spcBef>
              <a:spcAft>
                <a:spcPts val="0"/>
              </a:spcAft>
              <a:buSzPct val="55555"/>
              <a:buChar char="●"/>
            </a:pPr>
            <a:r>
              <a:rPr lang="zh-TW"/>
              <a:t>pillow==9.5.0, opencv-python-headless==4.8.0.74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實驗：</a:t>
            </a:r>
            <a:endParaRPr/>
          </a:p>
          <a:p>
            <a:pPr indent="-287337" lvl="0" marL="457200" rtl="0" algn="l">
              <a:spcBef>
                <a:spcPts val="0"/>
              </a:spcBef>
              <a:spcAft>
                <a:spcPts val="0"/>
              </a:spcAft>
              <a:buSzPct val="55555"/>
              <a:buAutoNum type="arabicPeriod"/>
            </a:pPr>
            <a:r>
              <a:rPr lang="zh-TW"/>
              <a:t>實測 8張 x 2 node 的 訓練任務</a:t>
            </a:r>
            <a:endParaRPr/>
          </a:p>
          <a:p>
            <a:pPr indent="-287337" lvl="0" marL="457200" rtl="0" algn="l">
              <a:spcBef>
                <a:spcPts val="0"/>
              </a:spcBef>
              <a:spcAft>
                <a:spcPts val="0"/>
              </a:spcAft>
              <a:buSzPct val="55555"/>
              <a:buAutoNum type="arabicPeriod"/>
            </a:pPr>
            <a:r>
              <a:rPr lang="zh-TW"/>
              <a:t>實測 不同 超參數 (Batchsize, …) 的多種組合 Benchmark</a:t>
            </a:r>
            <a:endParaRPr/>
          </a:p>
          <a:p>
            <a:pPr indent="-287337" lvl="0" marL="457200" rtl="0" algn="l">
              <a:spcBef>
                <a:spcPts val="0"/>
              </a:spcBef>
              <a:spcAft>
                <a:spcPts val="0"/>
              </a:spcAft>
              <a:buSzPct val="55555"/>
              <a:buAutoNum type="arabicPeriod"/>
            </a:pPr>
            <a:r>
              <a:rPr lang="zh-TW"/>
              <a:t>實測 訓練任務在 N (node) x M (gpu) 多種組合的 Benchmark </a:t>
            </a:r>
            <a:endParaRPr/>
          </a:p>
        </p:txBody>
      </p:sp>
      <p:sp>
        <p:nvSpPr>
          <p:cNvPr id="715" name="Google Shape;715;g3274abaa9e9_0_17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716" name="Google Shape;716;g3274abaa9e9_0_1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1024" y="53275"/>
            <a:ext cx="3947801" cy="4726325"/>
          </a:xfrm>
          <a:prstGeom prst="rect">
            <a:avLst/>
          </a:prstGeom>
          <a:noFill/>
          <a:ln>
            <a:noFill/>
          </a:ln>
        </p:spPr>
      </p:pic>
      <p:sp>
        <p:nvSpPr>
          <p:cNvPr id="717" name="Google Shape;717;g3274abaa9e9_0_178"/>
          <p:cNvSpPr/>
          <p:nvPr/>
        </p:nvSpPr>
        <p:spPr>
          <a:xfrm>
            <a:off x="25" y="4932600"/>
            <a:ext cx="1761300" cy="210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646B8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wentieth Century"/>
                <a:ea typeface="Twentieth Century"/>
                <a:cs typeface="Twentieth Century"/>
                <a:sym typeface="Twentieth Century"/>
              </a:rPr>
              <a:t>HPC Job運作流程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718" name="Google Shape;718;g3274abaa9e9_0_178"/>
          <p:cNvSpPr/>
          <p:nvPr/>
        </p:nvSpPr>
        <p:spPr>
          <a:xfrm>
            <a:off x="1761412" y="4932575"/>
            <a:ext cx="1761300" cy="210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646B8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wentieth Century"/>
                <a:ea typeface="Twentieth Century"/>
                <a:cs typeface="Twentieth Century"/>
                <a:sym typeface="Twentieth Century"/>
              </a:rPr>
              <a:t>Sbatch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719" name="Google Shape;719;g3274abaa9e9_0_178"/>
          <p:cNvSpPr/>
          <p:nvPr/>
        </p:nvSpPr>
        <p:spPr>
          <a:xfrm>
            <a:off x="5402947" y="4932600"/>
            <a:ext cx="1870500" cy="210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646B8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wentieth Century"/>
                <a:ea typeface="Twentieth Century"/>
                <a:cs typeface="Twentieth Century"/>
                <a:sym typeface="Twentieth Century"/>
              </a:rPr>
              <a:t>Launch Shell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720" name="Google Shape;720;g3274abaa9e9_0_178"/>
          <p:cNvSpPr/>
          <p:nvPr/>
        </p:nvSpPr>
        <p:spPr>
          <a:xfrm>
            <a:off x="7273530" y="4932600"/>
            <a:ext cx="1870500" cy="210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646B8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wentieth Century"/>
                <a:ea typeface="Twentieth Century"/>
                <a:cs typeface="Twentieth Century"/>
                <a:sym typeface="Twentieth Century"/>
              </a:rPr>
              <a:t>展示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721" name="Google Shape;721;g3274abaa9e9_0_178"/>
          <p:cNvSpPr/>
          <p:nvPr/>
        </p:nvSpPr>
        <p:spPr>
          <a:xfrm>
            <a:off x="3532477" y="4932600"/>
            <a:ext cx="1870500" cy="210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646B8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wentieth Century"/>
                <a:ea typeface="Twentieth Century"/>
                <a:cs typeface="Twentieth Century"/>
                <a:sym typeface="Twentieth Century"/>
              </a:rPr>
              <a:t>Singularity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g3274abaa9e9_0_223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展示：派送 yolov9 訓練任務</a:t>
            </a:r>
            <a:endParaRPr/>
          </a:p>
        </p:txBody>
      </p:sp>
      <p:sp>
        <p:nvSpPr>
          <p:cNvPr id="727" name="Google Shape;727;g3274abaa9e9_0_2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728" name="Google Shape;728;g3274abaa9e9_0_223"/>
          <p:cNvSpPr txBox="1"/>
          <p:nvPr>
            <p:ph idx="1" type="body"/>
          </p:nvPr>
        </p:nvSpPr>
        <p:spPr>
          <a:xfrm>
            <a:off x="201625" y="770500"/>
            <a:ext cx="4251600" cy="38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zh-TW"/>
              <a:t>準備好資料</a:t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zh-TW"/>
              <a:t>準備好程式</a:t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zh-TW"/>
              <a:t>修改 slurm scripts</a:t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zh-TW"/>
              <a:t>發送 slurm jobs</a:t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zh-TW"/>
              <a:t>觀察log情況</a:t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zh-TW"/>
              <a:t>同時間再送一個job</a:t>
            </a:r>
            <a:endParaRPr/>
          </a:p>
        </p:txBody>
      </p:sp>
      <p:pic>
        <p:nvPicPr>
          <p:cNvPr id="729" name="Google Shape;729;g3274abaa9e9_0_223"/>
          <p:cNvPicPr preferRelativeResize="0"/>
          <p:nvPr/>
        </p:nvPicPr>
        <p:blipFill rotWithShape="1">
          <a:blip r:embed="rId3">
            <a:alphaModFix/>
          </a:blip>
          <a:srcRect b="31441" l="0" r="0" t="0"/>
          <a:stretch/>
        </p:blipFill>
        <p:spPr>
          <a:xfrm>
            <a:off x="4855375" y="0"/>
            <a:ext cx="4288624" cy="203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0" name="Google Shape;730;g3274abaa9e9_0_2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25175" y="1947600"/>
            <a:ext cx="3493651" cy="2938625"/>
          </a:xfrm>
          <a:prstGeom prst="rect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731" name="Google Shape;731;g3274abaa9e9_0_223"/>
          <p:cNvSpPr/>
          <p:nvPr/>
        </p:nvSpPr>
        <p:spPr>
          <a:xfrm>
            <a:off x="93750" y="3469200"/>
            <a:ext cx="2527500" cy="1369800"/>
          </a:xfrm>
          <a:prstGeom prst="wedgeRectCallout">
            <a:avLst>
              <a:gd fmla="val 61144" name="adj1"/>
              <a:gd fmla="val -39716" name="adj2"/>
            </a:avLst>
          </a:prstGeom>
          <a:solidFill>
            <a:srgbClr val="D9EAD3">
              <a:alpha val="2275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00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可先執行 1xx.sb後，觀察行為與結果後，依此類推接續分別執行 2xx.sb , 3xx.sb 來理解訓練行為</a:t>
            </a:r>
            <a:endParaRPr sz="1000">
              <a:solidFill>
                <a:srgbClr val="274E13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274E13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732" name="Google Shape;732;g3274abaa9e9_0_223"/>
          <p:cNvCxnSpPr/>
          <p:nvPr/>
        </p:nvCxnSpPr>
        <p:spPr>
          <a:xfrm flipH="1">
            <a:off x="4376625" y="1410300"/>
            <a:ext cx="659100" cy="689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733" name="Google Shape;733;g3274abaa9e9_0_223"/>
          <p:cNvCxnSpPr/>
          <p:nvPr/>
        </p:nvCxnSpPr>
        <p:spPr>
          <a:xfrm>
            <a:off x="5710225" y="1647925"/>
            <a:ext cx="1448700" cy="682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734" name="Google Shape;734;g3274abaa9e9_0_223"/>
          <p:cNvSpPr/>
          <p:nvPr/>
        </p:nvSpPr>
        <p:spPr>
          <a:xfrm>
            <a:off x="6522750" y="2427475"/>
            <a:ext cx="2565300" cy="1467000"/>
          </a:xfrm>
          <a:prstGeom prst="wedgeRectCallout">
            <a:avLst>
              <a:gd fmla="val -32951" name="adj1"/>
              <a:gd fmla="val -62518" name="adj2"/>
            </a:avLst>
          </a:prstGeom>
          <a:solidFill>
            <a:srgbClr val="D9EAD3">
              <a:alpha val="2275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00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此資料夾為 github 上的 yolov9 專案。</a:t>
            </a:r>
            <a:br>
              <a:rPr lang="zh-TW">
                <a:solidFill>
                  <a:srgbClr val="0000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 sz="900" u="sng">
                <a:solidFill>
                  <a:schemeClr val="hlink"/>
                </a:solidFill>
                <a:latin typeface="Microsoft JhengHei"/>
                <a:ea typeface="Microsoft JhengHei"/>
                <a:cs typeface="Microsoft JhengHei"/>
                <a:sym typeface="Microsoft JhengHei"/>
                <a:hlinkClick r:id="rId5"/>
              </a:rPr>
              <a:t>https://github.com/WongKinYiu/yolov9</a:t>
            </a:r>
            <a:br>
              <a:rPr lang="zh-TW">
                <a:solidFill>
                  <a:srgbClr val="0000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>
                <a:solidFill>
                  <a:srgbClr val="0000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使用 git clone 下載yolov9專案，並按照說明準備mscoco 資料集</a:t>
            </a:r>
            <a:endParaRPr sz="1000">
              <a:solidFill>
                <a:srgbClr val="274E13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274E13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735" name="Google Shape;735;g3274abaa9e9_0_2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22750" y="3894475"/>
            <a:ext cx="2565300" cy="817525"/>
          </a:xfrm>
          <a:prstGeom prst="rect">
            <a:avLst/>
          </a:prstGeom>
          <a:noFill/>
          <a:ln>
            <a:noFill/>
          </a:ln>
        </p:spPr>
      </p:pic>
      <p:sp>
        <p:nvSpPr>
          <p:cNvPr id="736" name="Google Shape;736;g3274abaa9e9_0_223"/>
          <p:cNvSpPr/>
          <p:nvPr/>
        </p:nvSpPr>
        <p:spPr>
          <a:xfrm>
            <a:off x="25" y="4932600"/>
            <a:ext cx="1761300" cy="210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646B8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wentieth Century"/>
                <a:ea typeface="Twentieth Century"/>
                <a:cs typeface="Twentieth Century"/>
                <a:sym typeface="Twentieth Century"/>
              </a:rPr>
              <a:t>HPC Job運作流程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737" name="Google Shape;737;g3274abaa9e9_0_223"/>
          <p:cNvSpPr/>
          <p:nvPr/>
        </p:nvSpPr>
        <p:spPr>
          <a:xfrm>
            <a:off x="1761412" y="4932575"/>
            <a:ext cx="1761300" cy="210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646B8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wentieth Century"/>
                <a:ea typeface="Twentieth Century"/>
                <a:cs typeface="Twentieth Century"/>
                <a:sym typeface="Twentieth Century"/>
              </a:rPr>
              <a:t>Sbatch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738" name="Google Shape;738;g3274abaa9e9_0_223"/>
          <p:cNvSpPr/>
          <p:nvPr/>
        </p:nvSpPr>
        <p:spPr>
          <a:xfrm>
            <a:off x="5402947" y="4932600"/>
            <a:ext cx="1870500" cy="210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646B8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wentieth Century"/>
                <a:ea typeface="Twentieth Century"/>
                <a:cs typeface="Twentieth Century"/>
                <a:sym typeface="Twentieth Century"/>
              </a:rPr>
              <a:t>Launch Shell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739" name="Google Shape;739;g3274abaa9e9_0_223"/>
          <p:cNvSpPr/>
          <p:nvPr/>
        </p:nvSpPr>
        <p:spPr>
          <a:xfrm>
            <a:off x="7273530" y="4932600"/>
            <a:ext cx="1870500" cy="210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646B8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wentieth Century"/>
                <a:ea typeface="Twentieth Century"/>
                <a:cs typeface="Twentieth Century"/>
                <a:sym typeface="Twentieth Century"/>
              </a:rPr>
              <a:t>展示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740" name="Google Shape;740;g3274abaa9e9_0_223"/>
          <p:cNvSpPr/>
          <p:nvPr/>
        </p:nvSpPr>
        <p:spPr>
          <a:xfrm>
            <a:off x="3532477" y="4932600"/>
            <a:ext cx="1870500" cy="210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646B8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wentieth Century"/>
                <a:ea typeface="Twentieth Century"/>
                <a:cs typeface="Twentieth Century"/>
                <a:sym typeface="Twentieth Century"/>
              </a:rPr>
              <a:t>Singularity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g3274abaa9e9_0_319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實作總結</a:t>
            </a:r>
            <a:endParaRPr/>
          </a:p>
        </p:txBody>
      </p:sp>
      <p:sp>
        <p:nvSpPr>
          <p:cNvPr id="746" name="Google Shape;746;g3274abaa9e9_0_319"/>
          <p:cNvSpPr txBox="1"/>
          <p:nvPr>
            <p:ph idx="1" type="body"/>
          </p:nvPr>
        </p:nvSpPr>
        <p:spPr>
          <a:xfrm>
            <a:off x="201625" y="770500"/>
            <a:ext cx="8520600" cy="38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zh-TW"/>
              <a:t>專案支援slurm 訓練</a:t>
            </a:r>
            <a:endParaRPr/>
          </a:p>
          <a:p>
            <a:pPr indent="-266700" lvl="1" marL="914400" rtl="0" algn="l">
              <a:spcBef>
                <a:spcPts val="0"/>
              </a:spcBef>
              <a:spcAft>
                <a:spcPts val="0"/>
              </a:spcAft>
              <a:buSzPts val="600"/>
              <a:buChar char="○"/>
            </a:pPr>
            <a:r>
              <a:rPr lang="zh-TW"/>
              <a:t>程式支援 torchrun, deepspeed, … 等平行能力 </a:t>
            </a:r>
            <a:r>
              <a:rPr lang="zh-TW" sz="1200"/>
              <a:t>(包含 torch早期版本 </a:t>
            </a:r>
            <a:r>
              <a:rPr lang="zh-TW" sz="800">
                <a:solidFill>
                  <a:srgbClr val="242424"/>
                </a:solidFill>
                <a:highlight>
                  <a:srgbClr val="F2F2F2"/>
                </a:highlight>
                <a:latin typeface="Courier New"/>
                <a:ea typeface="Courier New"/>
                <a:cs typeface="Courier New"/>
                <a:sym typeface="Courier New"/>
              </a:rPr>
              <a:t>torch.distributed.launch</a:t>
            </a:r>
            <a:r>
              <a:rPr lang="zh-TW" sz="1200"/>
              <a:t>)</a:t>
            </a:r>
            <a:endParaRPr sz="1200"/>
          </a:p>
          <a:p>
            <a:pPr indent="-266700" lvl="1" marL="914400" rtl="0" algn="l">
              <a:spcBef>
                <a:spcPts val="0"/>
              </a:spcBef>
              <a:spcAft>
                <a:spcPts val="0"/>
              </a:spcAft>
              <a:buSzPts val="600"/>
              <a:buChar char="○"/>
            </a:pPr>
            <a:r>
              <a:rPr lang="zh-TW"/>
              <a:t>環境有推薦的 Docker 環境</a:t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zh-TW"/>
              <a:t>派送 </a:t>
            </a:r>
            <a:r>
              <a:rPr lang="zh-TW"/>
              <a:t>slurm job</a:t>
            </a:r>
            <a:r>
              <a:rPr lang="zh-TW"/>
              <a:t>的三要件</a:t>
            </a:r>
            <a:endParaRPr/>
          </a:p>
          <a:p>
            <a:pPr indent="-266700" lvl="1" marL="914400" rtl="0" algn="l">
              <a:spcBef>
                <a:spcPts val="0"/>
              </a:spcBef>
              <a:spcAft>
                <a:spcPts val="0"/>
              </a:spcAft>
              <a:buSzPts val="600"/>
              <a:buChar char="○"/>
            </a:pPr>
            <a:r>
              <a:rPr lang="zh-TW"/>
              <a:t>singularity 環境 ＊</a:t>
            </a:r>
            <a:endParaRPr/>
          </a:p>
          <a:p>
            <a:pPr indent="-266700" lvl="1" marL="914400" rtl="0" algn="l">
              <a:spcBef>
                <a:spcPts val="0"/>
              </a:spcBef>
              <a:spcAft>
                <a:spcPts val="0"/>
              </a:spcAft>
              <a:buSzPts val="600"/>
              <a:buChar char="○"/>
            </a:pPr>
            <a:r>
              <a:rPr lang="zh-TW"/>
              <a:t>程式的平行驅動方法 : torchrun.sh</a:t>
            </a:r>
            <a:endParaRPr/>
          </a:p>
          <a:p>
            <a:pPr indent="-266700" lvl="1" marL="914400" rtl="0" algn="l">
              <a:spcBef>
                <a:spcPts val="0"/>
              </a:spcBef>
              <a:spcAft>
                <a:spcPts val="0"/>
              </a:spcAft>
              <a:buSzPts val="600"/>
              <a:buChar char="○"/>
            </a:pPr>
            <a:r>
              <a:rPr lang="zh-TW"/>
              <a:t>slurm sbatch script : job.sb</a:t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zh-TW"/>
              <a:t>觀察 job的現況</a:t>
            </a:r>
            <a:endParaRPr/>
          </a:p>
        </p:txBody>
      </p:sp>
      <p:sp>
        <p:nvSpPr>
          <p:cNvPr id="747" name="Google Shape;747;g3274abaa9e9_0_3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748" name="Google Shape;748;g3274abaa9e9_0_319"/>
          <p:cNvSpPr txBox="1"/>
          <p:nvPr/>
        </p:nvSpPr>
        <p:spPr>
          <a:xfrm>
            <a:off x="4480000" y="2072000"/>
            <a:ext cx="4452000" cy="2367900"/>
          </a:xfrm>
          <a:prstGeom prst="rect">
            <a:avLst/>
          </a:prstGeom>
          <a:solidFill>
            <a:srgbClr val="D9EAD3">
              <a:alpha val="22750"/>
            </a:srgbClr>
          </a:solidFill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Q: </a:t>
            </a:r>
            <a:r>
              <a:rPr lang="zh-TW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是否所有專案都可以”順利”改成跨節點HPC運算？</a:t>
            </a:r>
            <a:endParaRPr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A: yolov9 滿足以下條件</a:t>
            </a:r>
            <a:endParaRPr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icrosoft JhengHei"/>
              <a:buChar char="●"/>
            </a:pPr>
            <a:r>
              <a:rPr lang="zh-TW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訓練需要大量GPU，因此增加GPU除了可加速也可放大參數量，讓跨節點運算有足夠效益。</a:t>
            </a:r>
            <a:endParaRPr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icrosoft JhengHei"/>
              <a:buChar char="●"/>
            </a:pPr>
            <a:r>
              <a:rPr lang="zh-TW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程式原本就支援 torch.distributed.launch ，因此為改成torchrun 降低了門檻</a:t>
            </a:r>
            <a:endParaRPr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icrosoft JhengHei"/>
              <a:buChar char="●"/>
            </a:pPr>
            <a:r>
              <a:rPr lang="zh-TW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專案說明提供docker 執行環境，因此為改成 singularity 環境降低了門檻</a:t>
            </a:r>
            <a:endParaRPr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749" name="Google Shape;749;g3274abaa9e9_0_319"/>
          <p:cNvSpPr/>
          <p:nvPr/>
        </p:nvSpPr>
        <p:spPr>
          <a:xfrm>
            <a:off x="25" y="4932600"/>
            <a:ext cx="1761300" cy="210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646B8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wentieth Century"/>
                <a:ea typeface="Twentieth Century"/>
                <a:cs typeface="Twentieth Century"/>
                <a:sym typeface="Twentieth Century"/>
              </a:rPr>
              <a:t>HPC Job運作流程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750" name="Google Shape;750;g3274abaa9e9_0_319"/>
          <p:cNvSpPr/>
          <p:nvPr/>
        </p:nvSpPr>
        <p:spPr>
          <a:xfrm>
            <a:off x="1761412" y="4932575"/>
            <a:ext cx="1761300" cy="210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646B8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wentieth Century"/>
                <a:ea typeface="Twentieth Century"/>
                <a:cs typeface="Twentieth Century"/>
                <a:sym typeface="Twentieth Century"/>
              </a:rPr>
              <a:t>Sbatch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751" name="Google Shape;751;g3274abaa9e9_0_319"/>
          <p:cNvSpPr/>
          <p:nvPr/>
        </p:nvSpPr>
        <p:spPr>
          <a:xfrm>
            <a:off x="5402947" y="4932600"/>
            <a:ext cx="1870500" cy="210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646B8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wentieth Century"/>
                <a:ea typeface="Twentieth Century"/>
                <a:cs typeface="Twentieth Century"/>
                <a:sym typeface="Twentieth Century"/>
              </a:rPr>
              <a:t>Launch Shell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752" name="Google Shape;752;g3274abaa9e9_0_319"/>
          <p:cNvSpPr/>
          <p:nvPr/>
        </p:nvSpPr>
        <p:spPr>
          <a:xfrm>
            <a:off x="7273530" y="4932600"/>
            <a:ext cx="1870500" cy="210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646B8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wentieth Century"/>
                <a:ea typeface="Twentieth Century"/>
                <a:cs typeface="Twentieth Century"/>
                <a:sym typeface="Twentieth Century"/>
              </a:rPr>
              <a:t>展示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753" name="Google Shape;753;g3274abaa9e9_0_319"/>
          <p:cNvSpPr/>
          <p:nvPr/>
        </p:nvSpPr>
        <p:spPr>
          <a:xfrm>
            <a:off x="3532477" y="4932600"/>
            <a:ext cx="1870500" cy="210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646B8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wentieth Century"/>
                <a:ea typeface="Twentieth Century"/>
                <a:cs typeface="Twentieth Century"/>
                <a:sym typeface="Twentieth Century"/>
              </a:rPr>
              <a:t>Singularity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g3274abaa9e9_0_325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zh-TW"/>
              <a:t>實作提醒</a:t>
            </a:r>
            <a:endParaRPr/>
          </a:p>
        </p:txBody>
      </p:sp>
      <p:sp>
        <p:nvSpPr>
          <p:cNvPr id="759" name="Google Shape;759;g3274abaa9e9_0_325"/>
          <p:cNvSpPr txBox="1"/>
          <p:nvPr>
            <p:ph idx="1" type="body"/>
          </p:nvPr>
        </p:nvSpPr>
        <p:spPr>
          <a:xfrm>
            <a:off x="201625" y="645575"/>
            <a:ext cx="8520600" cy="2232300"/>
          </a:xfrm>
          <a:prstGeom prst="rect">
            <a:avLst/>
          </a:prstGeom>
          <a:ln cap="flat" cmpd="sng" w="19050">
            <a:solidFill>
              <a:srgbClr val="F4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130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45"/>
              <a:buChar char="●"/>
            </a:pPr>
            <a:r>
              <a:rPr lang="zh-TW" sz="1825"/>
              <a:t>T2 </a:t>
            </a:r>
            <a:r>
              <a:rPr lang="zh-TW" sz="1825"/>
              <a:t>HPC 上每個 account 最多 5node x 8gpu 。</a:t>
            </a:r>
            <a:endParaRPr sz="1825"/>
          </a:p>
          <a:p>
            <a:pPr indent="-279717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05"/>
              <a:buChar char="○"/>
            </a:pPr>
            <a:r>
              <a:rPr lang="zh-TW" sz="1654"/>
              <a:t>queue: gtest 只有兩個節點，每個job最多能跑30min（ 不計入運算上限中）</a:t>
            </a:r>
            <a:endParaRPr sz="1654"/>
          </a:p>
          <a:p>
            <a:pPr indent="-279717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05"/>
              <a:buChar char="○"/>
            </a:pPr>
            <a:r>
              <a:rPr lang="zh-TW" sz="1654"/>
              <a:t>若要拿到完整的運算節點，需要求 --gres=gpu:8 ，而系統會從sinfo state = idle 的node要資源</a:t>
            </a:r>
            <a:endParaRPr sz="1654"/>
          </a:p>
          <a:p>
            <a:pPr indent="-30130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45"/>
              <a:buChar char="●"/>
            </a:pPr>
            <a:r>
              <a:rPr lang="zh-TW" sz="1825"/>
              <a:t>程式運作的過程中，都可以從登入節點，ssh 到 所屬的運算節點內查看當前狀況</a:t>
            </a:r>
            <a:endParaRPr sz="635"/>
          </a:p>
        </p:txBody>
      </p:sp>
      <p:grpSp>
        <p:nvGrpSpPr>
          <p:cNvPr id="760" name="Google Shape;760;g3274abaa9e9_0_325"/>
          <p:cNvGrpSpPr/>
          <p:nvPr/>
        </p:nvGrpSpPr>
        <p:grpSpPr>
          <a:xfrm>
            <a:off x="4516211" y="2779907"/>
            <a:ext cx="4413100" cy="1059894"/>
            <a:chOff x="4103000" y="2961650"/>
            <a:chExt cx="4826225" cy="1333200"/>
          </a:xfrm>
        </p:grpSpPr>
        <p:pic>
          <p:nvPicPr>
            <p:cNvPr id="761" name="Google Shape;761;g3274abaa9e9_0_32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170725" y="2961650"/>
              <a:ext cx="4758500" cy="1333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62" name="Google Shape;762;g3274abaa9e9_0_325"/>
            <p:cNvSpPr/>
            <p:nvPr/>
          </p:nvSpPr>
          <p:spPr>
            <a:xfrm>
              <a:off x="4103000" y="3128900"/>
              <a:ext cx="3674700" cy="391200"/>
            </a:xfrm>
            <a:prstGeom prst="rect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g3274abaa9e9_0_325"/>
            <p:cNvSpPr/>
            <p:nvPr/>
          </p:nvSpPr>
          <p:spPr>
            <a:xfrm>
              <a:off x="6730100" y="4043950"/>
              <a:ext cx="2132700" cy="250800"/>
            </a:xfrm>
            <a:prstGeom prst="rect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4" name="Google Shape;764;g3274abaa9e9_0_325"/>
          <p:cNvGrpSpPr/>
          <p:nvPr/>
        </p:nvGrpSpPr>
        <p:grpSpPr>
          <a:xfrm>
            <a:off x="3670350" y="3881775"/>
            <a:ext cx="5258950" cy="966700"/>
            <a:chOff x="81375" y="4103000"/>
            <a:chExt cx="5258950" cy="966700"/>
          </a:xfrm>
        </p:grpSpPr>
        <p:pic>
          <p:nvPicPr>
            <p:cNvPr id="765" name="Google Shape;765;g3274abaa9e9_0_32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1375" y="4103000"/>
              <a:ext cx="5258950" cy="9667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66" name="Google Shape;766;g3274abaa9e9_0_325"/>
            <p:cNvSpPr/>
            <p:nvPr/>
          </p:nvSpPr>
          <p:spPr>
            <a:xfrm>
              <a:off x="2543350" y="4560525"/>
              <a:ext cx="1087200" cy="162300"/>
            </a:xfrm>
            <a:prstGeom prst="rect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g3274abaa9e9_0_325"/>
            <p:cNvSpPr/>
            <p:nvPr/>
          </p:nvSpPr>
          <p:spPr>
            <a:xfrm>
              <a:off x="4028400" y="4398225"/>
              <a:ext cx="487800" cy="162300"/>
            </a:xfrm>
            <a:prstGeom prst="rect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8" name="Google Shape;768;g3274abaa9e9_0_3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769" name="Google Shape;769;g3274abaa9e9_0_325"/>
          <p:cNvSpPr/>
          <p:nvPr/>
        </p:nvSpPr>
        <p:spPr>
          <a:xfrm>
            <a:off x="25" y="4932600"/>
            <a:ext cx="1761300" cy="210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646B8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wentieth Century"/>
                <a:ea typeface="Twentieth Century"/>
                <a:cs typeface="Twentieth Century"/>
                <a:sym typeface="Twentieth Century"/>
              </a:rPr>
              <a:t>HPC Job運作流程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770" name="Google Shape;770;g3274abaa9e9_0_325"/>
          <p:cNvSpPr/>
          <p:nvPr/>
        </p:nvSpPr>
        <p:spPr>
          <a:xfrm>
            <a:off x="1761412" y="4932575"/>
            <a:ext cx="1761300" cy="210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646B8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wentieth Century"/>
                <a:ea typeface="Twentieth Century"/>
                <a:cs typeface="Twentieth Century"/>
                <a:sym typeface="Twentieth Century"/>
              </a:rPr>
              <a:t>Sbatch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771" name="Google Shape;771;g3274abaa9e9_0_325"/>
          <p:cNvSpPr/>
          <p:nvPr/>
        </p:nvSpPr>
        <p:spPr>
          <a:xfrm>
            <a:off x="5402947" y="4932600"/>
            <a:ext cx="1870500" cy="210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646B8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wentieth Century"/>
                <a:ea typeface="Twentieth Century"/>
                <a:cs typeface="Twentieth Century"/>
                <a:sym typeface="Twentieth Century"/>
              </a:rPr>
              <a:t>Launch Shell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772" name="Google Shape;772;g3274abaa9e9_0_325"/>
          <p:cNvSpPr/>
          <p:nvPr/>
        </p:nvSpPr>
        <p:spPr>
          <a:xfrm>
            <a:off x="7273530" y="4932600"/>
            <a:ext cx="1870500" cy="210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646B8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wentieth Century"/>
                <a:ea typeface="Twentieth Century"/>
                <a:cs typeface="Twentieth Century"/>
                <a:sym typeface="Twentieth Century"/>
              </a:rPr>
              <a:t>展示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773" name="Google Shape;773;g3274abaa9e9_0_325"/>
          <p:cNvSpPr/>
          <p:nvPr/>
        </p:nvSpPr>
        <p:spPr>
          <a:xfrm>
            <a:off x="3532477" y="4932600"/>
            <a:ext cx="1870500" cy="210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646B8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wentieth Century"/>
                <a:ea typeface="Twentieth Century"/>
                <a:cs typeface="Twentieth Century"/>
                <a:sym typeface="Twentieth Century"/>
              </a:rPr>
              <a:t>Singularity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274abaa9e9_0_12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使用國網HPC服務，打通研究的任督二脈</a:t>
            </a:r>
            <a:endParaRPr/>
          </a:p>
        </p:txBody>
      </p:sp>
      <p:sp>
        <p:nvSpPr>
          <p:cNvPr id="83" name="Google Shape;83;g3274abaa9e9_0_12"/>
          <p:cNvSpPr txBox="1"/>
          <p:nvPr>
            <p:ph idx="1" type="body"/>
          </p:nvPr>
        </p:nvSpPr>
        <p:spPr>
          <a:xfrm>
            <a:off x="201625" y="770500"/>
            <a:ext cx="8520600" cy="38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●"/>
            </a:pPr>
            <a:r>
              <a:rPr lang="zh-TW" strike="sngStrike">
                <a:solidFill>
                  <a:srgbClr val="FF0000"/>
                </a:solidFill>
              </a:rPr>
              <a:t>雖然資料、程式都在，但 apt install 的程式都要重新裝</a:t>
            </a:r>
            <a:endParaRPr strike="sngStrike">
              <a:solidFill>
                <a:srgbClr val="FF0000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Char char="○"/>
            </a:pPr>
            <a:r>
              <a:rPr lang="zh-TW">
                <a:solidFill>
                  <a:srgbClr val="0000FF"/>
                </a:solidFill>
              </a:rPr>
              <a:t>HPC 可以使用封裝好的客製化容器來當執行環境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●"/>
            </a:pPr>
            <a:r>
              <a:rPr lang="zh-TW" strike="sngStrike">
                <a:solidFill>
                  <a:srgbClr val="FF0000"/>
                </a:solidFill>
              </a:rPr>
              <a:t>雖然有用 conda 創建各自的運算環境，但時間久了某些library 出錯，甚至 jupyter notebook 開不起來</a:t>
            </a:r>
            <a:endParaRPr strike="sngStrike">
              <a:solidFill>
                <a:srgbClr val="FF0000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Char char="○"/>
            </a:pPr>
            <a:r>
              <a:rPr lang="zh-TW">
                <a:solidFill>
                  <a:srgbClr val="0000FF"/>
                </a:solidFill>
              </a:rPr>
              <a:t>HPC 的執行環境彼此獨立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●"/>
            </a:pPr>
            <a:r>
              <a:rPr lang="zh-TW" strike="sngStrike">
                <a:solidFill>
                  <a:srgbClr val="FF0000"/>
                </a:solidFill>
              </a:rPr>
              <a:t>雖然最高有8 張 gpu 的container，但不是always 選得到</a:t>
            </a:r>
            <a:endParaRPr strike="sngStrike">
              <a:solidFill>
                <a:srgbClr val="FF0000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Char char="○"/>
            </a:pPr>
            <a:r>
              <a:rPr lang="zh-TW">
                <a:solidFill>
                  <a:srgbClr val="0000FF"/>
                </a:solidFill>
              </a:rPr>
              <a:t>HPC內有大pool，採用排班機制送job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●"/>
            </a:pPr>
            <a:r>
              <a:rPr lang="zh-TW" strike="sngStrike">
                <a:solidFill>
                  <a:srgbClr val="FF0000"/>
                </a:solidFill>
              </a:rPr>
              <a:t>我的研究要用到超過 8 張 gpu 卡的記憶體才裝得下</a:t>
            </a:r>
            <a:endParaRPr strike="sngStrike">
              <a:solidFill>
                <a:srgbClr val="FF0000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Char char="○"/>
            </a:pPr>
            <a:r>
              <a:rPr lang="zh-TW">
                <a:solidFill>
                  <a:srgbClr val="0000FF"/>
                </a:solidFill>
              </a:rPr>
              <a:t>HPC 天生支援 跨節點運算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g3274abaa9e9_0_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g32daa72053e_0_15"/>
          <p:cNvSpPr txBox="1"/>
          <p:nvPr>
            <p:ph type="ctrTitle"/>
          </p:nvPr>
        </p:nvSpPr>
        <p:spPr>
          <a:xfrm>
            <a:off x="685800" y="1597825"/>
            <a:ext cx="6017400" cy="1659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23809"/>
              <a:buNone/>
            </a:pPr>
            <a:r>
              <a:rPr lang="zh-TW"/>
              <a:t>國網中心HPC跨節點運算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23809"/>
              <a:buNone/>
            </a:pPr>
            <a:r>
              <a:rPr lang="zh-TW"/>
              <a:t>（</a:t>
            </a:r>
            <a:r>
              <a:rPr lang="zh-TW"/>
              <a:t>三</a:t>
            </a:r>
            <a:r>
              <a:rPr lang="zh-TW"/>
              <a:t>）</a:t>
            </a:r>
            <a:endParaRPr/>
          </a:p>
        </p:txBody>
      </p:sp>
      <p:sp>
        <p:nvSpPr>
          <p:cNvPr id="779" name="Google Shape;779;g32daa72053e_0_15"/>
          <p:cNvSpPr txBox="1"/>
          <p:nvPr>
            <p:ph idx="1" type="subTitle"/>
          </p:nvPr>
        </p:nvSpPr>
        <p:spPr>
          <a:xfrm>
            <a:off x="267425" y="3951000"/>
            <a:ext cx="8520600" cy="11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zh-TW">
                <a:solidFill>
                  <a:schemeClr val="lt1"/>
                </a:solidFill>
              </a:rPr>
              <a:t>國網中心 陳威宇</a:t>
            </a:r>
            <a:endParaRPr b="1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zh-TW" u="sng">
                <a:solidFill>
                  <a:schemeClr val="lt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waue0920@gmail.com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780" name="Google Shape;780;g32daa72053e_0_15"/>
          <p:cNvSpPr txBox="1"/>
          <p:nvPr/>
        </p:nvSpPr>
        <p:spPr>
          <a:xfrm>
            <a:off x="6651550" y="1757725"/>
            <a:ext cx="223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u="sng">
                <a:solidFill>
                  <a:srgbClr val="0000FF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https://ppt.cc/fWW9Ex</a:t>
            </a:r>
            <a:endParaRPr/>
          </a:p>
        </p:txBody>
      </p:sp>
      <p:pic>
        <p:nvPicPr>
          <p:cNvPr id="781" name="Google Shape;781;g32daa72053e_0_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25450" y="675525"/>
            <a:ext cx="1192500" cy="1192500"/>
          </a:xfrm>
          <a:prstGeom prst="rect">
            <a:avLst/>
          </a:prstGeom>
          <a:noFill/>
          <a:ln>
            <a:noFill/>
          </a:ln>
        </p:spPr>
      </p:pic>
      <p:sp>
        <p:nvSpPr>
          <p:cNvPr id="782" name="Google Shape;782;g32daa72053e_0_15"/>
          <p:cNvSpPr txBox="1"/>
          <p:nvPr/>
        </p:nvSpPr>
        <p:spPr>
          <a:xfrm>
            <a:off x="6461525" y="3729800"/>
            <a:ext cx="2629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u="sng">
                <a:solidFill>
                  <a:schemeClr val="hlink"/>
                </a:solidFill>
                <a:hlinkClick r:id="rId6"/>
              </a:rPr>
              <a:t>https://github.com/waue0920/nchc_hpc_slurm_example</a:t>
            </a:r>
            <a:endParaRPr b="1"/>
          </a:p>
        </p:txBody>
      </p:sp>
      <p:pic>
        <p:nvPicPr>
          <p:cNvPr id="783" name="Google Shape;783;g32daa72053e_0_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075188" y="2571750"/>
            <a:ext cx="1293019" cy="1293019"/>
          </a:xfrm>
          <a:prstGeom prst="rect">
            <a:avLst/>
          </a:prstGeom>
          <a:noFill/>
          <a:ln>
            <a:noFill/>
          </a:ln>
        </p:spPr>
      </p:pic>
      <p:sp>
        <p:nvSpPr>
          <p:cNvPr id="784" name="Google Shape;784;g32daa72053e_0_15"/>
          <p:cNvSpPr txBox="1"/>
          <p:nvPr/>
        </p:nvSpPr>
        <p:spPr>
          <a:xfrm>
            <a:off x="7288000" y="206225"/>
            <a:ext cx="962400" cy="5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6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文件</a:t>
            </a:r>
            <a:endParaRPr sz="26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785" name="Google Shape;785;g32daa72053e_0_15"/>
          <p:cNvSpPr txBox="1"/>
          <p:nvPr/>
        </p:nvSpPr>
        <p:spPr>
          <a:xfrm>
            <a:off x="7024875" y="2157925"/>
            <a:ext cx="1534800" cy="5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6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範例程式</a:t>
            </a:r>
            <a:endParaRPr sz="26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g32bdd489023_0_11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Agenda</a:t>
            </a:r>
            <a:endParaRPr/>
          </a:p>
        </p:txBody>
      </p:sp>
      <p:sp>
        <p:nvSpPr>
          <p:cNvPr id="791" name="Google Shape;791;g32bdd489023_0_11"/>
          <p:cNvSpPr txBox="1"/>
          <p:nvPr>
            <p:ph idx="1" type="body"/>
          </p:nvPr>
        </p:nvSpPr>
        <p:spPr>
          <a:xfrm>
            <a:off x="201625" y="770500"/>
            <a:ext cx="4830000" cy="38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zh-TW"/>
              <a:t>任務說明：</a:t>
            </a:r>
            <a:endParaRPr/>
          </a:p>
          <a:p>
            <a:pPr indent="-266700" lvl="1" marL="914400" rtl="0" algn="l">
              <a:spcBef>
                <a:spcPts val="0"/>
              </a:spcBef>
              <a:spcAft>
                <a:spcPts val="0"/>
              </a:spcAft>
              <a:buSzPts val="600"/>
              <a:buChar char="○"/>
            </a:pPr>
            <a:r>
              <a:rPr lang="zh-TW"/>
              <a:t>打造一個專屬的singularity image 檔</a:t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zh-TW"/>
              <a:t>背景說明：Singularity vs Docker</a:t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zh-TW"/>
              <a:t>Singularity 指令與作法一覽表</a:t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zh-TW"/>
              <a:t>展示</a:t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zh-TW"/>
              <a:t>總結</a:t>
            </a:r>
            <a:endParaRPr/>
          </a:p>
        </p:txBody>
      </p:sp>
      <p:sp>
        <p:nvSpPr>
          <p:cNvPr id="792" name="Google Shape;792;g32bdd489023_0_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793" name="Google Shape;793;g32bdd489023_0_11"/>
          <p:cNvSpPr/>
          <p:nvPr/>
        </p:nvSpPr>
        <p:spPr>
          <a:xfrm>
            <a:off x="0" y="4932600"/>
            <a:ext cx="2184000" cy="210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46B8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wentieth Century"/>
                <a:ea typeface="Twentieth Century"/>
                <a:cs typeface="Twentieth Century"/>
                <a:sym typeface="Twentieth Century"/>
              </a:rPr>
              <a:t>說明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794" name="Google Shape;794;g32bdd489023_0_11"/>
          <p:cNvSpPr/>
          <p:nvPr/>
        </p:nvSpPr>
        <p:spPr>
          <a:xfrm>
            <a:off x="4515244" y="4932575"/>
            <a:ext cx="2319300" cy="210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46B8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wentieth Century"/>
                <a:ea typeface="Twentieth Century"/>
                <a:cs typeface="Twentieth Century"/>
                <a:sym typeface="Twentieth Century"/>
              </a:rPr>
              <a:t>展示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795" name="Google Shape;795;g32bdd489023_0_11"/>
          <p:cNvSpPr/>
          <p:nvPr/>
        </p:nvSpPr>
        <p:spPr>
          <a:xfrm>
            <a:off x="2183862" y="4932600"/>
            <a:ext cx="2319300" cy="210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46B8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wentieth Century"/>
                <a:ea typeface="Twentieth Century"/>
                <a:cs typeface="Twentieth Century"/>
                <a:sym typeface="Twentieth Century"/>
              </a:rPr>
              <a:t>Sif 作法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796" name="Google Shape;796;g32bdd489023_0_11"/>
          <p:cNvSpPr/>
          <p:nvPr/>
        </p:nvSpPr>
        <p:spPr>
          <a:xfrm>
            <a:off x="6834502" y="4932575"/>
            <a:ext cx="2319300" cy="210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46B8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wentieth Century"/>
                <a:ea typeface="Twentieth Century"/>
                <a:cs typeface="Twentieth Century"/>
                <a:sym typeface="Twentieth Century"/>
              </a:rPr>
              <a:t>總結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pSp>
        <p:nvGrpSpPr>
          <p:cNvPr id="797" name="Google Shape;797;g32bdd489023_0_11"/>
          <p:cNvGrpSpPr/>
          <p:nvPr/>
        </p:nvGrpSpPr>
        <p:grpSpPr>
          <a:xfrm>
            <a:off x="5215548" y="725106"/>
            <a:ext cx="3424595" cy="3811045"/>
            <a:chOff x="5728863" y="2510450"/>
            <a:chExt cx="2519938" cy="2932475"/>
          </a:xfrm>
        </p:grpSpPr>
        <p:sp>
          <p:nvSpPr>
            <p:cNvPr id="798" name="Google Shape;798;g32bdd489023_0_11"/>
            <p:cNvSpPr txBox="1"/>
            <p:nvPr/>
          </p:nvSpPr>
          <p:spPr>
            <a:xfrm>
              <a:off x="5728863" y="3927695"/>
              <a:ext cx="970500" cy="35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>
                  <a:solidFill>
                    <a:srgbClr val="0000FF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slurm</a:t>
              </a:r>
              <a:endParaRPr>
                <a:solidFill>
                  <a:srgbClr val="0000FF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799" name="Google Shape;799;g32bdd489023_0_11"/>
            <p:cNvSpPr/>
            <p:nvPr/>
          </p:nvSpPr>
          <p:spPr>
            <a:xfrm>
              <a:off x="7333200" y="3451013"/>
              <a:ext cx="915600" cy="476700"/>
            </a:xfrm>
            <a:prstGeom prst="rect">
              <a:avLst/>
            </a:prstGeom>
            <a:solidFill>
              <a:srgbClr val="FCE5CD"/>
            </a:solidFill>
            <a:ln cap="flat" cmpd="sng" w="9525">
              <a:solidFill>
                <a:srgbClr val="646B8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>
                  <a:latin typeface="Twentieth Century"/>
                  <a:ea typeface="Twentieth Century"/>
                  <a:cs typeface="Twentieth Century"/>
                  <a:sym typeface="Twentieth Century"/>
                </a:rPr>
                <a:t>Linux VM</a:t>
              </a:r>
              <a:endParaRPr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800" name="Google Shape;800;g32bdd489023_0_11"/>
            <p:cNvSpPr/>
            <p:nvPr/>
          </p:nvSpPr>
          <p:spPr>
            <a:xfrm>
              <a:off x="5811875" y="3451013"/>
              <a:ext cx="915600" cy="476700"/>
            </a:xfrm>
            <a:prstGeom prst="rect">
              <a:avLst/>
            </a:prstGeom>
            <a:solidFill>
              <a:srgbClr val="FCE5CD"/>
            </a:solidFill>
            <a:ln cap="flat" cmpd="sng" w="9525">
              <a:solidFill>
                <a:srgbClr val="646B8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200">
                  <a:latin typeface="Twentieth Century"/>
                  <a:ea typeface="Twentieth Century"/>
                  <a:cs typeface="Twentieth Century"/>
                  <a:sym typeface="Twentieth Century"/>
                </a:rPr>
                <a:t>登入節點</a:t>
              </a:r>
              <a:endParaRPr sz="1200"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801" name="Google Shape;801;g32bdd489023_0_11"/>
            <p:cNvSpPr/>
            <p:nvPr/>
          </p:nvSpPr>
          <p:spPr>
            <a:xfrm>
              <a:off x="6524125" y="2510450"/>
              <a:ext cx="915600" cy="476700"/>
            </a:xfrm>
            <a:prstGeom prst="rect">
              <a:avLst/>
            </a:prstGeom>
            <a:solidFill>
              <a:srgbClr val="FCE5CD"/>
            </a:solidFill>
            <a:ln cap="flat" cmpd="sng" w="9525">
              <a:solidFill>
                <a:srgbClr val="646B8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>
                  <a:latin typeface="Twentieth Century"/>
                  <a:ea typeface="Twentieth Century"/>
                  <a:cs typeface="Twentieth Century"/>
                  <a:sym typeface="Twentieth Century"/>
                </a:rPr>
                <a:t>Client</a:t>
              </a:r>
              <a:endParaRPr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cxnSp>
          <p:nvCxnSpPr>
            <p:cNvPr id="802" name="Google Shape;802;g32bdd489023_0_11"/>
            <p:cNvCxnSpPr>
              <a:stCxn id="801" idx="2"/>
              <a:endCxn id="799" idx="0"/>
            </p:cNvCxnSpPr>
            <p:nvPr/>
          </p:nvCxnSpPr>
          <p:spPr>
            <a:xfrm>
              <a:off x="6981925" y="2987150"/>
              <a:ext cx="809100" cy="463800"/>
            </a:xfrm>
            <a:prstGeom prst="straightConnector1">
              <a:avLst/>
            </a:prstGeom>
            <a:noFill/>
            <a:ln cap="flat" cmpd="sng" w="9525">
              <a:solidFill>
                <a:srgbClr val="0000FF"/>
              </a:solidFill>
              <a:prstDash val="dash"/>
              <a:round/>
              <a:headEnd len="med" w="med" type="none"/>
              <a:tailEnd len="med" w="med" type="stealth"/>
            </a:ln>
          </p:spPr>
        </p:cxnSp>
        <p:cxnSp>
          <p:nvCxnSpPr>
            <p:cNvPr id="803" name="Google Shape;803;g32bdd489023_0_11"/>
            <p:cNvCxnSpPr>
              <a:stCxn id="801" idx="2"/>
              <a:endCxn id="800" idx="0"/>
            </p:cNvCxnSpPr>
            <p:nvPr/>
          </p:nvCxnSpPr>
          <p:spPr>
            <a:xfrm flipH="1">
              <a:off x="6269725" y="2987150"/>
              <a:ext cx="712200" cy="463800"/>
            </a:xfrm>
            <a:prstGeom prst="straightConnector1">
              <a:avLst/>
            </a:prstGeom>
            <a:noFill/>
            <a:ln cap="flat" cmpd="sng" w="9525">
              <a:solidFill>
                <a:srgbClr val="0000FF"/>
              </a:solidFill>
              <a:prstDash val="dash"/>
              <a:round/>
              <a:headEnd len="med" w="med" type="none"/>
              <a:tailEnd len="med" w="med" type="stealth"/>
            </a:ln>
          </p:spPr>
        </p:cxnSp>
        <p:sp>
          <p:nvSpPr>
            <p:cNvPr id="804" name="Google Shape;804;g32bdd489023_0_11"/>
            <p:cNvSpPr/>
            <p:nvPr/>
          </p:nvSpPr>
          <p:spPr>
            <a:xfrm rot="-1852639">
              <a:off x="7021104" y="3999017"/>
              <a:ext cx="306897" cy="105472"/>
            </a:xfrm>
            <a:prstGeom prst="lef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9525">
              <a:solidFill>
                <a:srgbClr val="646B8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grpSp>
          <p:nvGrpSpPr>
            <p:cNvPr id="805" name="Google Shape;805;g32bdd489023_0_11"/>
            <p:cNvGrpSpPr/>
            <p:nvPr/>
          </p:nvGrpSpPr>
          <p:grpSpPr>
            <a:xfrm>
              <a:off x="5784425" y="4369825"/>
              <a:ext cx="970500" cy="1073100"/>
              <a:chOff x="5784425" y="4217425"/>
              <a:chExt cx="970500" cy="1073100"/>
            </a:xfrm>
          </p:grpSpPr>
          <p:sp>
            <p:nvSpPr>
              <p:cNvPr id="806" name="Google Shape;806;g32bdd489023_0_11"/>
              <p:cNvSpPr/>
              <p:nvPr/>
            </p:nvSpPr>
            <p:spPr>
              <a:xfrm>
                <a:off x="5784425" y="4217425"/>
                <a:ext cx="970500" cy="10731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646B8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b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 sz="1100"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工作節點群</a:t>
                </a:r>
                <a:endParaRPr sz="1100"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807" name="Google Shape;807;g32bdd489023_0_11"/>
              <p:cNvSpPr/>
              <p:nvPr/>
            </p:nvSpPr>
            <p:spPr>
              <a:xfrm>
                <a:off x="5896400" y="4329400"/>
                <a:ext cx="330900" cy="252000"/>
              </a:xfrm>
              <a:prstGeom prst="rect">
                <a:avLst/>
              </a:prstGeom>
              <a:solidFill>
                <a:srgbClr val="FFF2CC"/>
              </a:solidFill>
              <a:ln cap="flat" cmpd="sng" w="9525">
                <a:solidFill>
                  <a:srgbClr val="646B8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808" name="Google Shape;808;g32bdd489023_0_11"/>
              <p:cNvSpPr/>
              <p:nvPr/>
            </p:nvSpPr>
            <p:spPr>
              <a:xfrm>
                <a:off x="6319375" y="4329400"/>
                <a:ext cx="330900" cy="252000"/>
              </a:xfrm>
              <a:prstGeom prst="rect">
                <a:avLst/>
              </a:prstGeom>
              <a:solidFill>
                <a:srgbClr val="FFF2CC"/>
              </a:solidFill>
              <a:ln cap="flat" cmpd="sng" w="9525">
                <a:solidFill>
                  <a:srgbClr val="646B8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809" name="Google Shape;809;g32bdd489023_0_11"/>
              <p:cNvSpPr/>
              <p:nvPr/>
            </p:nvSpPr>
            <p:spPr>
              <a:xfrm>
                <a:off x="5896400" y="4649750"/>
                <a:ext cx="330900" cy="252000"/>
              </a:xfrm>
              <a:prstGeom prst="rect">
                <a:avLst/>
              </a:prstGeom>
              <a:solidFill>
                <a:srgbClr val="FFF2CC"/>
              </a:solidFill>
              <a:ln cap="flat" cmpd="sng" w="9525">
                <a:solidFill>
                  <a:srgbClr val="646B8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810" name="Google Shape;810;g32bdd489023_0_11"/>
              <p:cNvSpPr/>
              <p:nvPr/>
            </p:nvSpPr>
            <p:spPr>
              <a:xfrm>
                <a:off x="6319375" y="4649750"/>
                <a:ext cx="330900" cy="252000"/>
              </a:xfrm>
              <a:prstGeom prst="rect">
                <a:avLst/>
              </a:prstGeom>
              <a:solidFill>
                <a:srgbClr val="FFF2CC"/>
              </a:solidFill>
              <a:ln cap="flat" cmpd="sng" w="9525">
                <a:solidFill>
                  <a:srgbClr val="646B8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</p:grpSp>
        <p:cxnSp>
          <p:nvCxnSpPr>
            <p:cNvPr id="811" name="Google Shape;811;g32bdd489023_0_11"/>
            <p:cNvCxnSpPr>
              <a:stCxn id="800" idx="2"/>
              <a:endCxn id="806" idx="0"/>
            </p:cNvCxnSpPr>
            <p:nvPr/>
          </p:nvCxnSpPr>
          <p:spPr>
            <a:xfrm>
              <a:off x="6269675" y="3927713"/>
              <a:ext cx="0" cy="442200"/>
            </a:xfrm>
            <a:prstGeom prst="straightConnector1">
              <a:avLst/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med" w="med" type="stealth"/>
              <a:tailEnd len="med" w="med" type="stealth"/>
            </a:ln>
          </p:spPr>
        </p:cxnSp>
        <p:sp>
          <p:nvSpPr>
            <p:cNvPr id="812" name="Google Shape;812;g32bdd489023_0_11"/>
            <p:cNvSpPr/>
            <p:nvPr/>
          </p:nvSpPr>
          <p:spPr>
            <a:xfrm>
              <a:off x="7315025" y="3825950"/>
              <a:ext cx="410400" cy="289800"/>
            </a:xfrm>
            <a:prstGeom prst="roundRect">
              <a:avLst>
                <a:gd fmla="val 16667" name="adj"/>
              </a:avLst>
            </a:prstGeom>
            <a:solidFill>
              <a:srgbClr val="CFE2F3"/>
            </a:solidFill>
            <a:ln cap="flat" cmpd="sng" w="9525">
              <a:solidFill>
                <a:srgbClr val="646B8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>
                  <a:latin typeface="Twentieth Century"/>
                  <a:ea typeface="Twentieth Century"/>
                  <a:cs typeface="Twentieth Century"/>
                  <a:sym typeface="Twentieth Century"/>
                </a:rPr>
                <a:t>sif</a:t>
              </a:r>
              <a:endParaRPr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813" name="Google Shape;813;g32bdd489023_0_11"/>
            <p:cNvSpPr/>
            <p:nvPr/>
          </p:nvSpPr>
          <p:spPr>
            <a:xfrm>
              <a:off x="6555600" y="4079975"/>
              <a:ext cx="410400" cy="289800"/>
            </a:xfrm>
            <a:prstGeom prst="roundRect">
              <a:avLst>
                <a:gd fmla="val 16667" name="adj"/>
              </a:avLst>
            </a:prstGeom>
            <a:solidFill>
              <a:srgbClr val="CFE2F3"/>
            </a:solidFill>
            <a:ln cap="flat" cmpd="sng" w="9525">
              <a:solidFill>
                <a:srgbClr val="646B8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>
                  <a:latin typeface="Twentieth Century"/>
                  <a:ea typeface="Twentieth Century"/>
                  <a:cs typeface="Twentieth Century"/>
                  <a:sym typeface="Twentieth Century"/>
                </a:rPr>
                <a:t>sif</a:t>
              </a:r>
              <a:endParaRPr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814" name="Google Shape;814;g32bdd489023_0_11"/>
            <p:cNvSpPr/>
            <p:nvPr/>
          </p:nvSpPr>
          <p:spPr>
            <a:xfrm>
              <a:off x="6555600" y="3790175"/>
              <a:ext cx="410400" cy="289800"/>
            </a:xfrm>
            <a:prstGeom prst="roundRect">
              <a:avLst>
                <a:gd fmla="val 16667" name="adj"/>
              </a:avLst>
            </a:prstGeom>
            <a:solidFill>
              <a:srgbClr val="CFE2F3"/>
            </a:solidFill>
            <a:ln cap="flat" cmpd="sng" w="9525">
              <a:solidFill>
                <a:srgbClr val="646B8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>
                  <a:latin typeface="Twentieth Century"/>
                  <a:ea typeface="Twentieth Century"/>
                  <a:cs typeface="Twentieth Century"/>
                  <a:sym typeface="Twentieth Century"/>
                </a:rPr>
                <a:t>code</a:t>
              </a:r>
              <a:endParaRPr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815" name="Google Shape;815;g32bdd489023_0_11"/>
            <p:cNvSpPr/>
            <p:nvPr/>
          </p:nvSpPr>
          <p:spPr>
            <a:xfrm>
              <a:off x="6571525" y="3388650"/>
              <a:ext cx="410400" cy="289800"/>
            </a:xfrm>
            <a:prstGeom prst="roundRect">
              <a:avLst>
                <a:gd fmla="val 16667" name="adj"/>
              </a:avLst>
            </a:prstGeom>
            <a:solidFill>
              <a:srgbClr val="D9D2E9"/>
            </a:solidFill>
            <a:ln cap="flat" cmpd="sng" w="9525">
              <a:solidFill>
                <a:srgbClr val="646B8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>
                  <a:latin typeface="Twentieth Century"/>
                  <a:ea typeface="Twentieth Century"/>
                  <a:cs typeface="Twentieth Century"/>
                  <a:sym typeface="Twentieth Century"/>
                </a:rPr>
                <a:t>result</a:t>
              </a:r>
              <a:endParaRPr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816" name="Google Shape;816;g32bdd489023_0_11"/>
            <p:cNvSpPr txBox="1"/>
            <p:nvPr/>
          </p:nvSpPr>
          <p:spPr>
            <a:xfrm>
              <a:off x="6800875" y="2926520"/>
              <a:ext cx="970500" cy="35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>
                  <a:solidFill>
                    <a:srgbClr val="0000FF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ssh</a:t>
              </a:r>
              <a:endParaRPr>
                <a:solidFill>
                  <a:srgbClr val="0000FF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sp>
        <p:nvSpPr>
          <p:cNvPr id="817" name="Google Shape;817;g32bdd489023_0_11"/>
          <p:cNvSpPr/>
          <p:nvPr/>
        </p:nvSpPr>
        <p:spPr>
          <a:xfrm>
            <a:off x="7135175" y="1667725"/>
            <a:ext cx="1724700" cy="1611000"/>
          </a:xfrm>
          <a:prstGeom prst="rect">
            <a:avLst/>
          </a:prstGeom>
          <a:noFill/>
          <a:ln cap="flat" cmpd="sng" w="28575">
            <a:solidFill>
              <a:srgbClr val="EA9999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g3274abaa9e9_0_313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任務</a:t>
            </a:r>
            <a:r>
              <a:rPr lang="zh-TW"/>
              <a:t>說明</a:t>
            </a:r>
            <a:endParaRPr/>
          </a:p>
        </p:txBody>
      </p:sp>
      <p:sp>
        <p:nvSpPr>
          <p:cNvPr id="823" name="Google Shape;823;g3274abaa9e9_0_313"/>
          <p:cNvSpPr txBox="1"/>
          <p:nvPr>
            <p:ph idx="1" type="body"/>
          </p:nvPr>
        </p:nvSpPr>
        <p:spPr>
          <a:xfrm>
            <a:off x="201625" y="770500"/>
            <a:ext cx="3711000" cy="408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目標：</a:t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zh-TW"/>
              <a:t>打造一個專屬的singularity image 檔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條件：</a:t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zh-TW"/>
              <a:t>python==3.8</a:t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zh-TW"/>
              <a:t>torch==2.1</a:t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zh-TW"/>
              <a:t>pillow==9.5.0, opencv-python-headless==4.8.0.74</a:t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zh-TW"/>
              <a:t>額外加其他套件</a:t>
            </a:r>
            <a:endParaRPr/>
          </a:p>
          <a:p>
            <a:pPr indent="-266700" lvl="1" marL="914400" rtl="0" algn="l">
              <a:spcBef>
                <a:spcPts val="0"/>
              </a:spcBef>
              <a:spcAft>
                <a:spcPts val="0"/>
              </a:spcAft>
              <a:buSzPts val="600"/>
              <a:buChar char="○"/>
            </a:pPr>
            <a:r>
              <a:rPr lang="zh-TW"/>
              <a:t>Wandb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4" name="Google Shape;824;g3274abaa9e9_0_3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825" name="Google Shape;825;g3274abaa9e9_0_3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4575" y="1133600"/>
            <a:ext cx="4926576" cy="2876294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826" name="Google Shape;826;g3274abaa9e9_0_313"/>
          <p:cNvSpPr/>
          <p:nvPr/>
        </p:nvSpPr>
        <p:spPr>
          <a:xfrm>
            <a:off x="0" y="4932600"/>
            <a:ext cx="2184000" cy="210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646B8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wentieth Century"/>
                <a:ea typeface="Twentieth Century"/>
                <a:cs typeface="Twentieth Century"/>
                <a:sym typeface="Twentieth Century"/>
              </a:rPr>
              <a:t>說明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827" name="Google Shape;827;g3274abaa9e9_0_313"/>
          <p:cNvSpPr/>
          <p:nvPr/>
        </p:nvSpPr>
        <p:spPr>
          <a:xfrm>
            <a:off x="4515244" y="4932575"/>
            <a:ext cx="2319300" cy="210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46B8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wentieth Century"/>
                <a:ea typeface="Twentieth Century"/>
                <a:cs typeface="Twentieth Century"/>
                <a:sym typeface="Twentieth Century"/>
              </a:rPr>
              <a:t>展示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828" name="Google Shape;828;g3274abaa9e9_0_313"/>
          <p:cNvSpPr/>
          <p:nvPr/>
        </p:nvSpPr>
        <p:spPr>
          <a:xfrm>
            <a:off x="2183862" y="4932600"/>
            <a:ext cx="2319300" cy="210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46B8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wentieth Century"/>
                <a:ea typeface="Twentieth Century"/>
                <a:cs typeface="Twentieth Century"/>
                <a:sym typeface="Twentieth Century"/>
              </a:rPr>
              <a:t>Sif 作法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829" name="Google Shape;829;g3274abaa9e9_0_313"/>
          <p:cNvSpPr/>
          <p:nvPr/>
        </p:nvSpPr>
        <p:spPr>
          <a:xfrm>
            <a:off x="6834502" y="4932575"/>
            <a:ext cx="2319300" cy="210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46B8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wentieth Century"/>
                <a:ea typeface="Twentieth Century"/>
                <a:cs typeface="Twentieth Century"/>
                <a:sym typeface="Twentieth Century"/>
              </a:rPr>
              <a:t>總結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g328a1001f56_0_366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7222"/>
              <a:buNone/>
            </a:pPr>
            <a:r>
              <a:rPr lang="zh-TW"/>
              <a:t>Singularity vs Docker</a:t>
            </a:r>
            <a:endParaRPr/>
          </a:p>
        </p:txBody>
      </p:sp>
      <p:sp>
        <p:nvSpPr>
          <p:cNvPr id="835" name="Google Shape;835;g328a1001f56_0_36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graphicFrame>
        <p:nvGraphicFramePr>
          <p:cNvPr id="836" name="Google Shape;836;g328a1001f56_0_366"/>
          <p:cNvGraphicFramePr/>
          <p:nvPr/>
        </p:nvGraphicFramePr>
        <p:xfrm>
          <a:off x="76200" y="754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{CFC587C3-B2C2-49F2-ABD8-DD11E9D7AB96}</a:tableStyleId>
              </a:tblPr>
              <a:tblGrid>
                <a:gridCol w="1317925"/>
                <a:gridCol w="3933825"/>
                <a:gridCol w="3739850"/>
              </a:tblGrid>
              <a:tr h="367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zh-TW" sz="1400" u="none" cap="none" strike="noStrike"/>
                        <a:t>特性</a:t>
                      </a:r>
                      <a:endParaRPr b="1" sz="1400" u="none" cap="none" strike="noStrike"/>
                    </a:p>
                  </a:txBody>
                  <a:tcPr marT="0" marB="0" marR="36000" marL="54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zh-TW" sz="1400" u="none" cap="none" strike="noStrike"/>
                        <a:t>Singularity</a:t>
                      </a:r>
                      <a:endParaRPr b="1" sz="1400" u="none" cap="none" strike="noStrike"/>
                    </a:p>
                  </a:txBody>
                  <a:tcPr marT="0" marB="0" marR="36000" marL="54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zh-TW" sz="1400" u="none" cap="none" strike="noStrike"/>
                        <a:t>Docker</a:t>
                      </a:r>
                      <a:endParaRPr b="1" sz="1400" u="none" cap="none" strike="noStrike"/>
                    </a:p>
                  </a:txBody>
                  <a:tcPr marT="0" marB="0" marR="36000" marL="54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857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zh-TW" sz="1400" u="none" cap="none" strike="noStrike"/>
                        <a:t>權限</a:t>
                      </a:r>
                      <a:endParaRPr b="1" sz="1400" u="none" cap="none" strike="noStrike"/>
                    </a:p>
                  </a:txBody>
                  <a:tcPr marT="0" marB="0" marR="36000" marL="54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cap="none" strike="noStrike"/>
                        <a:t>- 無需 root 權限即可執行容器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400" u="none" cap="none" strike="noStrike">
                          <a:solidFill>
                            <a:schemeClr val="dk1"/>
                          </a:solidFill>
                        </a:rPr>
                        <a:t>- 無需啟用deamon程序</a:t>
                      </a:r>
                      <a:endParaRPr sz="1400" u="none" cap="none" strike="noStrike"/>
                    </a:p>
                  </a:txBody>
                  <a:tcPr marT="0" marB="0" marR="36000" marL="54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cap="none" strike="noStrike"/>
                        <a:t>- 需 root 權限，( HPC 系統禁止)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400" u="none" cap="none" strike="noStrike">
                          <a:solidFill>
                            <a:schemeClr val="dk1"/>
                          </a:solidFill>
                        </a:rPr>
                        <a:t>- 需要啟用 daemon (HPC 系統中不易配置)</a:t>
                      </a:r>
                      <a:endParaRPr sz="1400" u="none" cap="none" strike="noStrike"/>
                    </a:p>
                  </a:txBody>
                  <a:tcPr marT="0" marB="0" marR="36000" marL="54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1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zh-TW" sz="1400" u="none" cap="none" strike="noStrike"/>
                        <a:t>社群生態</a:t>
                      </a:r>
                      <a:endParaRPr b="1" sz="1400" u="none" cap="none" strike="noStrike"/>
                    </a:p>
                  </a:txBody>
                  <a:tcPr marT="0" marB="0" marR="36000" marL="54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cap="none" strike="noStrike"/>
                        <a:t>- 專注於科研和 HPC 領域，生態系統較小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400" u="none" cap="none" strike="noStrike">
                          <a:solidFill>
                            <a:schemeClr val="dk1"/>
                          </a:solidFill>
                        </a:rPr>
                        <a:t>- 社群更新速度較慢</a:t>
                      </a:r>
                      <a:endParaRPr sz="1400" u="none" cap="none" strike="noStrike"/>
                    </a:p>
                  </a:txBody>
                  <a:tcPr marT="0" marB="0" marR="36000" marL="54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cap="none" strike="noStrike"/>
                        <a:t>- 擁有更廣泛的社群支持和豐富的工具及插件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400" u="none" cap="none" strike="noStrike">
                          <a:solidFill>
                            <a:schemeClr val="dk1"/>
                          </a:solidFill>
                        </a:rPr>
                        <a:t>- 更適合雲端應用及微服務部署</a:t>
                      </a:r>
                      <a:endParaRPr sz="1400" u="none" cap="none" strike="noStrike"/>
                    </a:p>
                  </a:txBody>
                  <a:tcPr marT="0" marB="0" marR="36000" marL="54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57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zh-TW" sz="1400" u="none" cap="none" strike="noStrike"/>
                        <a:t>目的</a:t>
                      </a:r>
                      <a:endParaRPr b="1" sz="1400" u="none" cap="none" strike="noStrike"/>
                    </a:p>
                  </a:txBody>
                  <a:tcPr marT="0" marB="0" marR="36000" marL="54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cap="none" strike="noStrike"/>
                        <a:t>- 提供便攜式的容器運行環境，支持 HPC 工作流</a:t>
                      </a:r>
                      <a:endParaRPr sz="1400" u="none" cap="none" strike="noStrike"/>
                    </a:p>
                  </a:txBody>
                  <a:tcPr marT="0" marB="0" marR="36000" marL="54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cap="none" strike="noStrike"/>
                        <a:t>- 靈活的容器化解決方案，適合開發和雲端應用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400" u="none" cap="none" strike="noStrike">
                          <a:solidFill>
                            <a:schemeClr val="dk1"/>
                          </a:solidFill>
                        </a:rPr>
                        <a:t>- 著重於快速開發、測試和部署</a:t>
                      </a:r>
                      <a:endParaRPr sz="1400" u="none" cap="none" strike="noStrike"/>
                    </a:p>
                  </a:txBody>
                  <a:tcPr marT="0" marB="0" marR="36000" marL="54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02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zh-TW" sz="1400" u="none" cap="none" strike="noStrike"/>
                        <a:t>運行模式</a:t>
                      </a:r>
                      <a:endParaRPr b="1" sz="1400" u="none" cap="none" strike="noStrike"/>
                    </a:p>
                  </a:txBody>
                  <a:tcPr marT="0" marB="0" marR="36000" marL="54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cap="none" strike="noStrike"/>
                        <a:t>- 單一 </a:t>
                      </a:r>
                      <a:r>
                        <a:rPr lang="zh-TW" sz="1400" u="none" cap="none" strike="noStrike">
                          <a:solidFill>
                            <a:srgbClr val="18803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.sif</a:t>
                      </a:r>
                      <a:r>
                        <a:rPr lang="zh-TW" sz="1400" u="none" cap="none" strike="noStrike"/>
                        <a:t> 文件運行，無需 daemon 支持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400" u="none" cap="none" strike="noStrike">
                          <a:solidFill>
                            <a:schemeClr val="dk1"/>
                          </a:solidFill>
                        </a:rPr>
                        <a:t>- 容器直接使用主機資源（文件系統、網絡、GPU）</a:t>
                      </a:r>
                      <a:endParaRPr sz="1400" u="none" cap="none" strike="noStrike"/>
                    </a:p>
                  </a:txBody>
                  <a:tcPr marT="0" marB="0" marR="36000" marL="54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cap="none" strike="noStrike"/>
                        <a:t>- 基於 daemon 的模式，需拉取容器映像並啟動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cap="none" strike="noStrike">
                          <a:solidFill>
                            <a:schemeClr val="dk1"/>
                          </a:solidFill>
                        </a:rPr>
                        <a:t>- 容器與主機隔離性更強，依賴專門的資源橋接</a:t>
                      </a:r>
                      <a:endParaRPr sz="1400" u="none" cap="none" strike="noStrike"/>
                    </a:p>
                  </a:txBody>
                  <a:tcPr marT="0" marB="0" marR="36000" marL="54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37" name="Google Shape;837;g328a1001f56_0_366"/>
          <p:cNvSpPr/>
          <p:nvPr/>
        </p:nvSpPr>
        <p:spPr>
          <a:xfrm>
            <a:off x="0" y="4932600"/>
            <a:ext cx="2184000" cy="210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646B8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wentieth Century"/>
                <a:ea typeface="Twentieth Century"/>
                <a:cs typeface="Twentieth Century"/>
                <a:sym typeface="Twentieth Century"/>
              </a:rPr>
              <a:t>說明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838" name="Google Shape;838;g328a1001f56_0_366"/>
          <p:cNvSpPr/>
          <p:nvPr/>
        </p:nvSpPr>
        <p:spPr>
          <a:xfrm>
            <a:off x="4515244" y="4932575"/>
            <a:ext cx="2319300" cy="210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46B8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wentieth Century"/>
                <a:ea typeface="Twentieth Century"/>
                <a:cs typeface="Twentieth Century"/>
                <a:sym typeface="Twentieth Century"/>
              </a:rPr>
              <a:t>展示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839" name="Google Shape;839;g328a1001f56_0_366"/>
          <p:cNvSpPr/>
          <p:nvPr/>
        </p:nvSpPr>
        <p:spPr>
          <a:xfrm>
            <a:off x="2183862" y="4932600"/>
            <a:ext cx="2319300" cy="210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46B8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wentieth Century"/>
                <a:ea typeface="Twentieth Century"/>
                <a:cs typeface="Twentieth Century"/>
                <a:sym typeface="Twentieth Century"/>
              </a:rPr>
              <a:t>Sif 作法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840" name="Google Shape;840;g328a1001f56_0_366"/>
          <p:cNvSpPr/>
          <p:nvPr/>
        </p:nvSpPr>
        <p:spPr>
          <a:xfrm>
            <a:off x="6834502" y="4932575"/>
            <a:ext cx="2319300" cy="210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46B8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wentieth Century"/>
                <a:ea typeface="Twentieth Century"/>
                <a:cs typeface="Twentieth Century"/>
                <a:sym typeface="Twentieth Century"/>
              </a:rPr>
              <a:t>總結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5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34aac1bb3d6_12_2"/>
          <p:cNvSpPr txBox="1"/>
          <p:nvPr>
            <p:ph type="title"/>
          </p:nvPr>
        </p:nvSpPr>
        <p:spPr>
          <a:xfrm>
            <a:off x="44375" y="0"/>
            <a:ext cx="74724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Arial"/>
                <a:ea typeface="Arial"/>
                <a:cs typeface="Arial"/>
                <a:sym typeface="Arial"/>
              </a:rPr>
              <a:t>Install </a:t>
            </a:r>
            <a:r>
              <a:rPr lang="zh-TW"/>
              <a:t>S</a:t>
            </a:r>
            <a:r>
              <a:rPr lang="zh-TW"/>
              <a:t>ingularity 3.8.4 (w/ </a:t>
            </a:r>
            <a:r>
              <a:rPr lang="zh-TW"/>
              <a:t>Go 1.17.3 )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7" name="Google Shape;847;g34aac1bb3d6_12_2"/>
          <p:cNvSpPr txBox="1"/>
          <p:nvPr>
            <p:ph idx="1" type="body"/>
          </p:nvPr>
        </p:nvSpPr>
        <p:spPr>
          <a:xfrm>
            <a:off x="44375" y="735275"/>
            <a:ext cx="4642500" cy="3821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rPr lang="zh-TW" sz="9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//</a:t>
            </a:r>
            <a:r>
              <a:rPr lang="zh-TW" sz="9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Ensure repositories are up-to-date</a:t>
            </a:r>
            <a:endParaRPr sz="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SzPts val="700"/>
              <a:buNone/>
            </a:pPr>
            <a:r>
              <a:rPr lang="zh-TW" sz="9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$ </a:t>
            </a:r>
            <a:r>
              <a:rPr lang="zh-TW" sz="9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sudo apt-get update</a:t>
            </a:r>
            <a:endParaRPr sz="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SzPts val="700"/>
              <a:buNone/>
            </a:pPr>
            <a:r>
              <a:rPr lang="zh-TW" sz="9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//</a:t>
            </a:r>
            <a:r>
              <a:rPr lang="zh-TW" sz="9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Install debian packages for dependencies</a:t>
            </a:r>
            <a:endParaRPr sz="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SzPts val="700"/>
              <a:buNone/>
            </a:pPr>
            <a:r>
              <a:rPr lang="zh-TW" sz="9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$ </a:t>
            </a:r>
            <a:r>
              <a:rPr lang="zh-TW" sz="9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sudo apt-get install -y \</a:t>
            </a:r>
            <a:endParaRPr sz="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SzPts val="700"/>
              <a:buNone/>
            </a:pPr>
            <a:r>
              <a:rPr lang="zh-TW" sz="9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build-essential \</a:t>
            </a:r>
            <a:endParaRPr sz="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SzPts val="700"/>
              <a:buNone/>
            </a:pPr>
            <a:r>
              <a:rPr lang="zh-TW" sz="9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libseccomp-dev \</a:t>
            </a:r>
            <a:endParaRPr sz="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SzPts val="700"/>
              <a:buNone/>
            </a:pPr>
            <a:r>
              <a:rPr lang="zh-TW" sz="9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pkg-config \</a:t>
            </a:r>
            <a:endParaRPr sz="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SzPts val="700"/>
              <a:buNone/>
            </a:pPr>
            <a:r>
              <a:rPr lang="zh-TW" sz="9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squashfs-tools \</a:t>
            </a:r>
            <a:endParaRPr sz="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SzPts val="700"/>
              <a:buNone/>
            </a:pPr>
            <a:r>
              <a:rPr lang="zh-TW" sz="9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cryptsetup \</a:t>
            </a:r>
            <a:endParaRPr sz="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SzPts val="700"/>
              <a:buNone/>
            </a:pPr>
            <a:r>
              <a:rPr lang="zh-TW" sz="9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curl wget git</a:t>
            </a:r>
            <a:endParaRPr sz="9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SzPts val="700"/>
              <a:buNone/>
            </a:pPr>
            <a:r>
              <a:t/>
            </a:r>
            <a:endParaRPr sz="9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SzPts val="700"/>
              <a:buNone/>
            </a:pPr>
            <a:r>
              <a:rPr lang="zh-TW" sz="9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// Install GO</a:t>
            </a:r>
            <a:endParaRPr sz="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SzPts val="700"/>
              <a:buNone/>
            </a:pPr>
            <a:r>
              <a:rPr lang="zh-TW" sz="9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$ </a:t>
            </a:r>
            <a:r>
              <a:rPr lang="zh-TW" sz="9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export GOVERSION=1.17.3 OS=linux ARCH=amd64  # change this as you need</a:t>
            </a:r>
            <a:endParaRPr sz="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SzPts val="700"/>
              <a:buNone/>
            </a:pPr>
            <a:r>
              <a:t/>
            </a:r>
            <a:endParaRPr sz="9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SzPts val="700"/>
              <a:buNone/>
            </a:pPr>
            <a:r>
              <a:rPr lang="zh-TW" sz="9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$ wget -O /tmp/go${GOVERSION}.${OS}-${ARCH}.tar.gz \</a:t>
            </a:r>
            <a:endParaRPr sz="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SzPts val="700"/>
              <a:buNone/>
            </a:pPr>
            <a:r>
              <a:rPr lang="zh-TW" sz="9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https://dl.google.com/go/go${GOVERSION}.${OS}-${ARCH}.tar.gz</a:t>
            </a:r>
            <a:endParaRPr sz="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SzPts val="700"/>
              <a:buNone/>
            </a:pPr>
            <a:r>
              <a:t/>
            </a:r>
            <a:endParaRPr sz="9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SzPts val="700"/>
              <a:buNone/>
            </a:pPr>
            <a:r>
              <a:rPr lang="zh-TW" sz="9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$ sudo tar -C /usr/local -xzf /tmp/go${GOVERSION}.${OS}-${ARCH}.tar.gz</a:t>
            </a:r>
            <a:endParaRPr sz="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SzPts val="700"/>
              <a:buNone/>
            </a:pPr>
            <a:r>
              <a:t/>
            </a:r>
            <a:endParaRPr sz="9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SzPts val="700"/>
              <a:buNone/>
            </a:pPr>
            <a:r>
              <a:rPr lang="zh-TW" sz="9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// add /usr/local/go/bin to the PATH environment variable</a:t>
            </a:r>
            <a:endParaRPr sz="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SzPts val="700"/>
              <a:buNone/>
            </a:pPr>
            <a:r>
              <a:rPr lang="zh-TW" sz="9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$ </a:t>
            </a:r>
            <a:r>
              <a:rPr lang="zh-TW" sz="9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echo ‘export PATH=$PATH:/usr/local/go/bin’ &gt;&gt; ~/.bashrc</a:t>
            </a:r>
            <a:endParaRPr sz="9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SzPts val="700"/>
              <a:buNone/>
            </a:pPr>
            <a:r>
              <a:rPr lang="zh-TW" sz="9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$ source ~/.bashrc</a:t>
            </a:r>
            <a:endParaRPr sz="9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48" name="Google Shape;848;g34aac1bb3d6_12_2"/>
          <p:cNvSpPr txBox="1"/>
          <p:nvPr>
            <p:ph idx="12" type="sldNum"/>
          </p:nvPr>
        </p:nvSpPr>
        <p:spPr>
          <a:xfrm>
            <a:off x="7771378" y="4704987"/>
            <a:ext cx="1295700" cy="357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849" name="Google Shape;849;g34aac1bb3d6_12_2"/>
          <p:cNvSpPr txBox="1"/>
          <p:nvPr/>
        </p:nvSpPr>
        <p:spPr>
          <a:xfrm>
            <a:off x="4942375" y="735275"/>
            <a:ext cx="4124700" cy="2134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</a:pPr>
            <a:r>
              <a:rPr lang="zh-TW" sz="9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//</a:t>
            </a:r>
            <a:r>
              <a:rPr b="0" lang="zh-TW" sz="9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Install singulairty</a:t>
            </a:r>
            <a:endParaRPr b="0" sz="9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</a:pPr>
            <a:r>
              <a:rPr lang="zh-TW" sz="9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$ </a:t>
            </a:r>
            <a:r>
              <a:rPr b="0" lang="zh-TW" sz="9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git clone https://github.com/hpcng/singularity.git</a:t>
            </a:r>
            <a:endParaRPr sz="9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</a:pPr>
            <a:r>
              <a:rPr lang="zh-TW" sz="9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$ </a:t>
            </a:r>
            <a:r>
              <a:rPr b="0" lang="zh-TW" sz="9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cd singularity</a:t>
            </a:r>
            <a:endParaRPr sz="9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zh-TW" sz="9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$ git</a:t>
            </a:r>
            <a:r>
              <a:rPr b="0" lang="zh-TW" sz="9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checkout v3.8.4</a:t>
            </a:r>
            <a:endParaRPr sz="9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</a:pPr>
            <a:r>
              <a:t/>
            </a:r>
            <a:endParaRPr b="0" sz="9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</a:pPr>
            <a:r>
              <a:rPr lang="zh-TW" sz="9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//</a:t>
            </a:r>
            <a:r>
              <a:rPr b="0" lang="zh-TW" sz="9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Compiling Singularity</a:t>
            </a:r>
            <a:endParaRPr sz="9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</a:pPr>
            <a:r>
              <a:rPr lang="zh-TW" sz="9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$ </a:t>
            </a:r>
            <a:r>
              <a:rPr b="0" lang="zh-TW" sz="9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./mconfig</a:t>
            </a:r>
            <a:endParaRPr b="0" sz="9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</a:pPr>
            <a:r>
              <a:rPr lang="zh-TW" sz="9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$ </a:t>
            </a:r>
            <a:r>
              <a:rPr b="0" lang="zh-TW" sz="9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cd ./builddir</a:t>
            </a:r>
            <a:endParaRPr b="0" sz="9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</a:pPr>
            <a:r>
              <a:rPr lang="zh-TW" sz="9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$ </a:t>
            </a:r>
            <a:r>
              <a:rPr b="0" lang="zh-TW" sz="9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make</a:t>
            </a:r>
            <a:endParaRPr sz="9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</a:pPr>
            <a:r>
              <a:rPr lang="zh-TW" sz="9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$ </a:t>
            </a:r>
            <a:r>
              <a:rPr b="0" lang="zh-TW" sz="9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sudo make install</a:t>
            </a:r>
            <a:endParaRPr b="0" sz="9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</a:pPr>
            <a:r>
              <a:rPr lang="zh-TW" sz="9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$ </a:t>
            </a:r>
            <a:r>
              <a:rPr b="0" lang="zh-TW" sz="9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singularity --version</a:t>
            </a:r>
            <a:endParaRPr sz="9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</a:pPr>
            <a:r>
              <a:rPr lang="zh-TW" sz="9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$ </a:t>
            </a:r>
            <a:r>
              <a:rPr b="0" lang="zh-TW" sz="9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singularity run library://godlovedc/funny/lolcow</a:t>
            </a:r>
            <a:endParaRPr b="0" sz="9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850" name="Google Shape;850;g34aac1bb3d6_12_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68476" y="3240178"/>
            <a:ext cx="2486025" cy="1535906"/>
          </a:xfrm>
          <a:prstGeom prst="rect">
            <a:avLst/>
          </a:prstGeom>
          <a:noFill/>
          <a:ln>
            <a:noFill/>
          </a:ln>
        </p:spPr>
      </p:pic>
      <p:sp>
        <p:nvSpPr>
          <p:cNvPr id="851" name="Google Shape;851;g34aac1bb3d6_12_2"/>
          <p:cNvSpPr/>
          <p:nvPr/>
        </p:nvSpPr>
        <p:spPr>
          <a:xfrm>
            <a:off x="79619" y="4640864"/>
            <a:ext cx="45720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9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https://github.com/apptainer/singularity/blob/master/INSTALL.md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2" name="Google Shape;852;g34aac1bb3d6_12_2"/>
          <p:cNvSpPr/>
          <p:nvPr/>
        </p:nvSpPr>
        <p:spPr>
          <a:xfrm>
            <a:off x="0" y="4932600"/>
            <a:ext cx="2184000" cy="210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646B8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wentieth Century"/>
                <a:ea typeface="Twentieth Century"/>
                <a:cs typeface="Twentieth Century"/>
                <a:sym typeface="Twentieth Century"/>
              </a:rPr>
              <a:t>說明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853" name="Google Shape;853;g34aac1bb3d6_12_2"/>
          <p:cNvSpPr/>
          <p:nvPr/>
        </p:nvSpPr>
        <p:spPr>
          <a:xfrm>
            <a:off x="4515244" y="4932575"/>
            <a:ext cx="2319300" cy="210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46B8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wentieth Century"/>
                <a:ea typeface="Twentieth Century"/>
                <a:cs typeface="Twentieth Century"/>
                <a:sym typeface="Twentieth Century"/>
              </a:rPr>
              <a:t>展示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854" name="Google Shape;854;g34aac1bb3d6_12_2"/>
          <p:cNvSpPr/>
          <p:nvPr/>
        </p:nvSpPr>
        <p:spPr>
          <a:xfrm>
            <a:off x="2183862" y="4932600"/>
            <a:ext cx="2319300" cy="210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46B8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wentieth Century"/>
                <a:ea typeface="Twentieth Century"/>
                <a:cs typeface="Twentieth Century"/>
                <a:sym typeface="Twentieth Century"/>
              </a:rPr>
              <a:t>Sif 作法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855" name="Google Shape;855;g34aac1bb3d6_12_2"/>
          <p:cNvSpPr/>
          <p:nvPr/>
        </p:nvSpPr>
        <p:spPr>
          <a:xfrm>
            <a:off x="6834502" y="4932575"/>
            <a:ext cx="2319300" cy="210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46B8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wentieth Century"/>
                <a:ea typeface="Twentieth Century"/>
                <a:cs typeface="Twentieth Century"/>
                <a:sym typeface="Twentieth Century"/>
              </a:rPr>
              <a:t>總結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9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g3274abaa9e9_0_241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7221"/>
              <a:buNone/>
            </a:pPr>
            <a:r>
              <a:rPr lang="zh-TW"/>
              <a:t>singularity 容器 印象檔製作方法與指令</a:t>
            </a:r>
            <a:endParaRPr/>
          </a:p>
        </p:txBody>
      </p:sp>
      <p:sp>
        <p:nvSpPr>
          <p:cNvPr id="861" name="Google Shape;861;g3274abaa9e9_0_241"/>
          <p:cNvSpPr txBox="1"/>
          <p:nvPr>
            <p:ph idx="1" type="body"/>
          </p:nvPr>
        </p:nvSpPr>
        <p:spPr>
          <a:xfrm>
            <a:off x="201625" y="770500"/>
            <a:ext cx="8520600" cy="38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86861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18"/>
              <a:buChar char="●"/>
            </a:pPr>
            <a:r>
              <a:rPr lang="zh-TW" sz="1537"/>
              <a:t>方法一：直接拉下 docker hub 上的印象檔 -&gt; 轉成 singularity 格式的印象檔</a:t>
            </a:r>
            <a:endParaRPr sz="1537"/>
          </a:p>
          <a:p>
            <a:pPr indent="-267176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8"/>
              <a:buChar char="○"/>
            </a:pPr>
            <a:r>
              <a:rPr lang="zh-TW" sz="1382"/>
              <a:t>直接從 Docker Hub 或 Singularity Hub 下載預建的映像檔，然後使用 `singularity build` 指令來生成 Singularity 格式的映像檔</a:t>
            </a:r>
            <a:br>
              <a:rPr lang="zh-TW" sz="1382"/>
            </a:br>
            <a:endParaRPr sz="1382"/>
          </a:p>
          <a:p>
            <a:pPr indent="0" lvl="0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537"/>
          </a:p>
          <a:p>
            <a:pPr indent="0" lvl="0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537"/>
          </a:p>
          <a:p>
            <a:pPr indent="0" lvl="0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537"/>
          </a:p>
          <a:p>
            <a:pPr indent="-286861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18"/>
              <a:buChar char="●"/>
            </a:pPr>
            <a:r>
              <a:rPr lang="zh-TW" sz="1537"/>
              <a:t>方法二：使用 Docker 容器 ID 生成 Singularity 格式映像檔</a:t>
            </a:r>
            <a:endParaRPr sz="1537"/>
          </a:p>
          <a:p>
            <a:pPr indent="-267176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8"/>
              <a:buChar char="○"/>
            </a:pPr>
            <a:r>
              <a:rPr lang="zh-TW" sz="1382"/>
              <a:t>docker hub -&gt; docker ps -&gt; docker images -&gt; singularity.sif</a:t>
            </a:r>
            <a:endParaRPr sz="1382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br>
              <a:rPr lang="zh-TW" sz="1537"/>
            </a:br>
            <a:endParaRPr sz="1537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537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537"/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537"/>
          </a:p>
          <a:p>
            <a:pPr indent="-286861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18"/>
              <a:buChar char="●"/>
            </a:pPr>
            <a:r>
              <a:rPr lang="zh-TW" sz="1537"/>
              <a:t>方法三： singularity 腳本def檔生成 singularity 格式印象檔</a:t>
            </a:r>
            <a:endParaRPr sz="1537"/>
          </a:p>
          <a:p>
            <a:pPr indent="-267176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8"/>
              <a:buChar char="○"/>
            </a:pPr>
            <a:r>
              <a:rPr lang="zh-TW" sz="1382"/>
              <a:t>使用 Singularity 定義檔（.def 檔）來生成 Singularity 格式的映像檔</a:t>
            </a:r>
            <a:endParaRPr sz="1382"/>
          </a:p>
        </p:txBody>
      </p:sp>
      <p:sp>
        <p:nvSpPr>
          <p:cNvPr id="862" name="Google Shape;862;g3274abaa9e9_0_241"/>
          <p:cNvSpPr txBox="1"/>
          <p:nvPr/>
        </p:nvSpPr>
        <p:spPr>
          <a:xfrm>
            <a:off x="1222225" y="1592175"/>
            <a:ext cx="6479400" cy="572700"/>
          </a:xfrm>
          <a:prstGeom prst="rect">
            <a:avLst/>
          </a:prstGeom>
          <a:solidFill>
            <a:schemeClr val="dk1"/>
          </a:solidFill>
          <a:ln cap="flat" cmpd="sng" w="28575">
            <a:solidFill>
              <a:srgbClr val="88888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zh-TW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zh-TW" sz="1300">
                <a:solidFill>
                  <a:schemeClr val="lt1"/>
                </a:solidFill>
              </a:rPr>
              <a:t>$ </a:t>
            </a:r>
            <a:r>
              <a:rPr b="0" i="0" lang="zh-TW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sudo singularity </a:t>
            </a:r>
            <a:r>
              <a:rPr lang="zh-TW" sz="1300">
                <a:solidFill>
                  <a:schemeClr val="lt1"/>
                </a:solidFill>
              </a:rPr>
              <a:t>pull</a:t>
            </a:r>
            <a:r>
              <a:rPr b="0" i="0" lang="zh-TW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my_image.sif docker://url/repo_name</a:t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zh-TW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$ sudo singularity </a:t>
            </a:r>
            <a:r>
              <a:rPr lang="zh-TW" sz="1300">
                <a:solidFill>
                  <a:schemeClr val="lt1"/>
                </a:solidFill>
              </a:rPr>
              <a:t>pull</a:t>
            </a:r>
            <a:r>
              <a:rPr b="0" i="0" lang="zh-TW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my_image.sif shub://url/repo_name</a:t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3" name="Google Shape;863;g3274abaa9e9_0_241"/>
          <p:cNvSpPr txBox="1"/>
          <p:nvPr/>
        </p:nvSpPr>
        <p:spPr>
          <a:xfrm>
            <a:off x="1222225" y="2818975"/>
            <a:ext cx="6479400" cy="949500"/>
          </a:xfrm>
          <a:prstGeom prst="rect">
            <a:avLst/>
          </a:prstGeom>
          <a:solidFill>
            <a:schemeClr val="dk1"/>
          </a:solidFill>
          <a:ln cap="flat" cmpd="sng" w="28575">
            <a:solidFill>
              <a:srgbClr val="88888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zh-TW" sz="1300">
                <a:solidFill>
                  <a:schemeClr val="lt1"/>
                </a:solidFill>
              </a:rPr>
              <a:t>$ </a:t>
            </a:r>
            <a:r>
              <a:rPr b="0" i="0" lang="zh-TW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docker run -d --name &lt;docker_ubuntu&gt; ubuntu:latest</a:t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300">
                <a:solidFill>
                  <a:schemeClr val="lt1"/>
                </a:solidFill>
              </a:rPr>
              <a:t>$ </a:t>
            </a:r>
            <a:r>
              <a:rPr b="0" i="0" lang="zh-TW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docker ps -a                  </a:t>
            </a:r>
            <a:r>
              <a:rPr b="0" i="0" lang="zh-TW" sz="1300" u="none" cap="none" strike="noStrike">
                <a:solidFill>
                  <a:srgbClr val="B6D7A8"/>
                </a:solidFill>
                <a:latin typeface="Arial"/>
                <a:ea typeface="Arial"/>
                <a:cs typeface="Arial"/>
                <a:sym typeface="Arial"/>
              </a:rPr>
              <a:t>## 找到 docker_ubuntu 的 container_id =&gt; &lt;docker_pid&gt;</a:t>
            </a:r>
            <a:endParaRPr b="0" i="0" sz="1300" u="none" cap="none" strike="noStrike">
              <a:solidFill>
                <a:srgbClr val="B6D7A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300">
                <a:solidFill>
                  <a:schemeClr val="lt1"/>
                </a:solidFill>
              </a:rPr>
              <a:t>$ </a:t>
            </a:r>
            <a:r>
              <a:rPr b="0" i="0" lang="zh-TW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docker commit &lt;docker_pid&gt; &lt;your_docker_image&gt;:&lt;tag&gt;</a:t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300">
                <a:solidFill>
                  <a:schemeClr val="lt1"/>
                </a:solidFill>
              </a:rPr>
              <a:t>$ </a:t>
            </a:r>
            <a:r>
              <a:rPr b="0" i="0" lang="zh-TW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sudo singularity build method2.sif docker-daemon://&lt;your_docker_image&gt;:&lt;tag&gt;</a:t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4" name="Google Shape;864;g3274abaa9e9_0_241"/>
          <p:cNvSpPr txBox="1"/>
          <p:nvPr/>
        </p:nvSpPr>
        <p:spPr>
          <a:xfrm>
            <a:off x="1222225" y="4456875"/>
            <a:ext cx="6479400" cy="386400"/>
          </a:xfrm>
          <a:prstGeom prst="rect">
            <a:avLst/>
          </a:prstGeom>
          <a:solidFill>
            <a:schemeClr val="dk1"/>
          </a:solidFill>
          <a:ln cap="flat" cmpd="sng" w="28575">
            <a:solidFill>
              <a:srgbClr val="88888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zh-TW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$ sudo singularity build my_image.sif my_definition.def</a:t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5" name="Google Shape;865;g3274abaa9e9_0_2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866" name="Google Shape;866;g3274abaa9e9_0_241"/>
          <p:cNvSpPr/>
          <p:nvPr/>
        </p:nvSpPr>
        <p:spPr>
          <a:xfrm>
            <a:off x="0" y="4932600"/>
            <a:ext cx="2184000" cy="210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646B8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wentieth Century"/>
                <a:ea typeface="Twentieth Century"/>
                <a:cs typeface="Twentieth Century"/>
                <a:sym typeface="Twentieth Century"/>
              </a:rPr>
              <a:t>說明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867" name="Google Shape;867;g3274abaa9e9_0_241"/>
          <p:cNvSpPr/>
          <p:nvPr/>
        </p:nvSpPr>
        <p:spPr>
          <a:xfrm>
            <a:off x="4515244" y="4932575"/>
            <a:ext cx="2319300" cy="210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46B8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wentieth Century"/>
                <a:ea typeface="Twentieth Century"/>
                <a:cs typeface="Twentieth Century"/>
                <a:sym typeface="Twentieth Century"/>
              </a:rPr>
              <a:t>展示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868" name="Google Shape;868;g3274abaa9e9_0_241"/>
          <p:cNvSpPr/>
          <p:nvPr/>
        </p:nvSpPr>
        <p:spPr>
          <a:xfrm>
            <a:off x="2183862" y="4932600"/>
            <a:ext cx="2319300" cy="210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646B8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wentieth Century"/>
                <a:ea typeface="Twentieth Century"/>
                <a:cs typeface="Twentieth Century"/>
                <a:sym typeface="Twentieth Century"/>
              </a:rPr>
              <a:t>Sif 作法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869" name="Google Shape;869;g3274abaa9e9_0_241"/>
          <p:cNvSpPr/>
          <p:nvPr/>
        </p:nvSpPr>
        <p:spPr>
          <a:xfrm>
            <a:off x="6834502" y="4932575"/>
            <a:ext cx="2319300" cy="210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46B8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wentieth Century"/>
                <a:ea typeface="Twentieth Century"/>
                <a:cs typeface="Twentieth Century"/>
                <a:sym typeface="Twentieth Century"/>
              </a:rPr>
              <a:t>總結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3274abaa9e9_0_250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zh-TW"/>
              <a:t>singularity 印象檔製作方法比較表</a:t>
            </a:r>
            <a:endParaRPr/>
          </a:p>
        </p:txBody>
      </p:sp>
      <p:graphicFrame>
        <p:nvGraphicFramePr>
          <p:cNvPr id="875" name="Google Shape;875;g3274abaa9e9_0_250"/>
          <p:cNvGraphicFramePr/>
          <p:nvPr/>
        </p:nvGraphicFramePr>
        <p:xfrm>
          <a:off x="31675" y="629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{CFC587C3-B2C2-49F2-ABD8-DD11E9D7AB96}</a:tableStyleId>
              </a:tblPr>
              <a:tblGrid>
                <a:gridCol w="380025"/>
                <a:gridCol w="2824625"/>
                <a:gridCol w="2871850"/>
                <a:gridCol w="3004125"/>
              </a:tblGrid>
              <a:tr h="391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zh-TW" sz="1200" u="none" cap="none" strike="noStrike"/>
                        <a:t>特性</a:t>
                      </a:r>
                      <a:endParaRPr b="1" sz="1200" u="none" cap="none" strike="noStrike"/>
                    </a:p>
                  </a:txBody>
                  <a:tcPr marT="0" marB="0" marR="36000" marL="72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zh-TW" sz="1200" u="none" cap="none" strike="noStrike"/>
                        <a:t>方法一： Docker Hub 映像檔轉換</a:t>
                      </a:r>
                      <a:endParaRPr b="1" sz="1200" u="none" cap="none" strike="noStrike"/>
                    </a:p>
                  </a:txBody>
                  <a:tcPr marT="0" marB="0" marR="36000" marL="72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zh-TW" sz="1200" u="none" cap="none" strike="noStrike"/>
                        <a:t>方法二：從容器 ID 生成映像檔</a:t>
                      </a:r>
                      <a:endParaRPr b="1" sz="1200" u="none" cap="none" strike="noStrike"/>
                    </a:p>
                  </a:txBody>
                  <a:tcPr marT="0" marB="0" marR="36000" marL="72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zh-TW" sz="1200" u="none" cap="none" strike="noStrike"/>
                        <a:t>方法三：使用 Singularity 定義檔</a:t>
                      </a:r>
                      <a:endParaRPr b="1" sz="1200" u="none" cap="none" strike="noStrike"/>
                    </a:p>
                  </a:txBody>
                  <a:tcPr marT="0" marB="0" marR="36000" marL="72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1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zh-TW" sz="1200" u="none" cap="none" strike="noStrike"/>
                        <a:t>名稱</a:t>
                      </a:r>
                      <a:endParaRPr b="1" sz="1200" u="none" cap="none" strike="noStrike"/>
                    </a:p>
                  </a:txBody>
                  <a:tcPr marT="0" marB="0" marR="36000" marL="72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zh-TW" sz="1200" u="none" cap="none" strike="noStrike"/>
                        <a:t>Docker Hub 到 Singularity 映像檔</a:t>
                      </a:r>
                      <a:endParaRPr sz="1200" u="none" cap="none" strike="noStrike"/>
                    </a:p>
                  </a:txBody>
                  <a:tcPr marT="0" marB="0" marR="36000" marL="72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zh-TW" sz="1200" u="none" cap="none" strike="noStrike"/>
                        <a:t>修改後容器保存並轉換為 Singularity 映像檔</a:t>
                      </a:r>
                      <a:endParaRPr sz="1200" u="none" cap="none" strike="noStrike"/>
                    </a:p>
                  </a:txBody>
                  <a:tcPr marT="0" marB="0" marR="36000" marL="72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zh-TW" sz="1200" u="none" cap="none" strike="noStrike"/>
                        <a:t>基於 </a:t>
                      </a:r>
                      <a:r>
                        <a:rPr lang="zh-TW" sz="1200" u="none" cap="none" strike="noStrike">
                          <a:solidFill>
                            <a:srgbClr val="18803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.def</a:t>
                      </a:r>
                      <a:r>
                        <a:rPr lang="zh-TW" sz="1200" u="none" cap="none" strike="noStrike"/>
                        <a:t> 檔案的 Singularity 映像檔構建</a:t>
                      </a:r>
                      <a:endParaRPr sz="1200" u="none" cap="none" strike="noStrike"/>
                    </a:p>
                  </a:txBody>
                  <a:tcPr marT="0" marB="0" marR="36000" marL="72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1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zh-TW" sz="1200" u="none" cap="none" strike="noStrike"/>
                        <a:t>特色</a:t>
                      </a:r>
                      <a:endParaRPr b="1" sz="1200" u="none" cap="none" strike="noStrike"/>
                    </a:p>
                  </a:txBody>
                  <a:tcPr marT="0" marB="0" marR="36000" marL="72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zh-TW" sz="1200" u="none" cap="none" strike="noStrike"/>
                        <a:t>標準化、快速獲取現有映像檔並轉換</a:t>
                      </a:r>
                      <a:endParaRPr sz="1200" u="none" cap="none" strike="noStrike"/>
                    </a:p>
                  </a:txBody>
                  <a:tcPr marT="0" marB="0" marR="36000" marL="72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zh-TW" sz="1200" u="none" cap="none" strike="noStrike"/>
                        <a:t>允許高度靈活的即時修改與保存</a:t>
                      </a:r>
                      <a:endParaRPr sz="1200" u="none" cap="none" strike="noStrike"/>
                    </a:p>
                  </a:txBody>
                  <a:tcPr marT="0" marB="0" marR="36000" marL="72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zh-TW" sz="1200" u="none" cap="none" strike="noStrike"/>
                        <a:t>完全可重現、適用於多主機環境</a:t>
                      </a:r>
                      <a:endParaRPr sz="1200" u="none" cap="none" strike="noStrike"/>
                    </a:p>
                  </a:txBody>
                  <a:tcPr marT="0" marB="0" marR="36000" marL="72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82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zh-TW" sz="1200" u="none" cap="none" strike="noStrike"/>
                        <a:t>優點</a:t>
                      </a:r>
                      <a:endParaRPr b="1" sz="1200" u="none" cap="none" strike="noStrike"/>
                    </a:p>
                  </a:txBody>
                  <a:tcPr marT="0" marB="0" marR="36000" marL="72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zh-TW" sz="1200" u="none" cap="none" strike="noStrike"/>
                        <a:t>- 穩定性高：Docker Hub 提供的映像檔通常經過驗證</a:t>
                      </a:r>
                      <a:br>
                        <a:rPr lang="zh-TW" sz="1200" u="none" cap="none" strike="noStrike"/>
                      </a:br>
                      <a:r>
                        <a:rPr lang="zh-TW" sz="1200" u="none" cap="none" strike="noStrike"/>
                        <a:t>- 效率高：直接轉換，不需額外修改</a:t>
                      </a:r>
                      <a:br>
                        <a:rPr lang="zh-TW" sz="1200" u="none" cap="none" strike="noStrike"/>
                      </a:br>
                      <a:r>
                        <a:rPr lang="zh-TW" sz="1200" u="none" cap="none" strike="noStrike"/>
                        <a:t>- 廣泛支持：適合標準化需求的項目</a:t>
                      </a:r>
                      <a:endParaRPr sz="1200" u="none" cap="none" strike="noStrike"/>
                    </a:p>
                  </a:txBody>
                  <a:tcPr marT="0" marB="0" marR="36000" marL="72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zh-TW" sz="1200" u="none" cap="none" strike="noStrike"/>
                        <a:t>- 成功率高：幾乎不會因相容性問題失敗</a:t>
                      </a:r>
                      <a:br>
                        <a:rPr lang="zh-TW" sz="1200" u="none" cap="none" strike="noStrike"/>
                      </a:br>
                      <a:r>
                        <a:rPr lang="zh-TW" sz="1200" u="none" cap="none" strike="noStrike"/>
                        <a:t>- 靈活性高：允許即時修改環境，保留所有細節</a:t>
                      </a:r>
                      <a:br>
                        <a:rPr lang="zh-TW" sz="1200" u="none" cap="none" strike="noStrike"/>
                      </a:br>
                      <a:r>
                        <a:rPr lang="zh-TW" sz="1200" u="none" cap="none" strike="noStrike"/>
                        <a:t>- 快速測試：生成後可立即進行功能驗證</a:t>
                      </a:r>
                      <a:endParaRPr sz="1200" u="none" cap="none" strike="noStrike"/>
                    </a:p>
                  </a:txBody>
                  <a:tcPr marT="0" marB="0" marR="36000" marL="72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zh-TW" sz="1200" u="none" cap="none" strike="noStrike"/>
                        <a:t>- 高度可重現：可在不同主機、環境下重建相同映像檔</a:t>
                      </a:r>
                      <a:br>
                        <a:rPr lang="zh-TW" sz="1200" u="none" cap="none" strike="noStrike"/>
                      </a:br>
                      <a:r>
                        <a:rPr lang="zh-TW" sz="1200" u="none" cap="none" strike="noStrike"/>
                        <a:t>- 可控性強：可詳細記錄環境構建步驟</a:t>
                      </a:r>
                      <a:br>
                        <a:rPr lang="zh-TW" sz="1200" u="none" cap="none" strike="noStrike"/>
                      </a:br>
                      <a:r>
                        <a:rPr lang="zh-TW" sz="1200" u="none" cap="none" strike="noStrike"/>
                        <a:t>- 長期維護方便：適合需要頻繁調整的專案</a:t>
                      </a:r>
                      <a:endParaRPr sz="1200" u="none" cap="none" strike="noStrike"/>
                    </a:p>
                  </a:txBody>
                  <a:tcPr marT="0" marB="0" marR="36000" marL="72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82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zh-TW" sz="1200" u="none" cap="none" strike="noStrike"/>
                        <a:t>缺點</a:t>
                      </a:r>
                      <a:endParaRPr b="1" sz="1200" u="none" cap="none" strike="noStrike"/>
                    </a:p>
                  </a:txBody>
                  <a:tcPr marT="0" marB="0" marR="36000" marL="72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zh-TW" sz="1200" u="none" cap="none" strike="noStrike"/>
                        <a:t>- 靈活性不足：若需調整環境需重新修改並構建映像檔</a:t>
                      </a:r>
                      <a:br>
                        <a:rPr lang="zh-TW" sz="1200" u="none" cap="none" strike="noStrike"/>
                      </a:br>
                      <a:r>
                        <a:rPr lang="zh-TW" sz="1200" u="none" cap="none" strike="noStrike"/>
                        <a:t>- 相容性風險：Docker 映像檔可能不完全支援 Singularity</a:t>
                      </a:r>
                      <a:endParaRPr sz="1200" u="none" cap="none" strike="noStrike"/>
                    </a:p>
                  </a:txBody>
                  <a:tcPr marT="0" marB="0" marR="36000" marL="72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zh-TW" sz="1200" u="none" cap="none" strike="noStrike"/>
                        <a:t>- 難以復現：映像檔高度依賴原始容器，難以在不同主機上重頭構建</a:t>
                      </a:r>
                      <a:endParaRPr sz="1200" u="none" cap="none" strike="noStrike"/>
                    </a:p>
                  </a:txBody>
                  <a:tcPr marT="0" marB="0" marR="36000" marL="72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zh-TW" sz="1200" u="none" cap="none" strike="noStrike"/>
                        <a:t>- 初始成本高：撰寫 </a:t>
                      </a:r>
                      <a:r>
                        <a:rPr lang="zh-TW" sz="1200" u="none" cap="none" strike="noStrike">
                          <a:solidFill>
                            <a:srgbClr val="18803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.def</a:t>
                      </a:r>
                      <a:r>
                        <a:rPr lang="zh-TW" sz="1200" u="none" cap="none" strike="noStrike"/>
                        <a:t> 檔案需專業技能，耗時長</a:t>
                      </a:r>
                      <a:br>
                        <a:rPr lang="zh-TW" sz="1200" u="none" cap="none" strike="noStrike"/>
                      </a:br>
                      <a:r>
                        <a:rPr lang="zh-TW" sz="1200" u="none" cap="none" strike="noStrike"/>
                        <a:t>- 測試周期長：若有遺漏或錯誤，需多次重構映像檔</a:t>
                      </a:r>
                      <a:endParaRPr sz="1200" u="none" cap="none" strike="noStrike"/>
                    </a:p>
                  </a:txBody>
                  <a:tcPr marT="0" marB="0" marR="36000" marL="72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82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zh-TW" sz="1200" u="none" cap="none" strike="noStrike"/>
                        <a:t>適用情境</a:t>
                      </a:r>
                      <a:endParaRPr b="1" sz="1200" u="none" cap="none" strike="noStrike"/>
                    </a:p>
                  </a:txBody>
                  <a:tcPr marT="0" marB="0" marR="36000" marL="72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zh-TW" sz="1200" u="none" cap="none" strike="noStrike"/>
                        <a:t>- 標準化環境需求：如yolov9已在以下docker環境下驗證過</a:t>
                      </a:r>
                      <a:br>
                        <a:rPr lang="zh-TW" sz="1200" u="none" cap="none" strike="noStrike"/>
                      </a:br>
                      <a:r>
                        <a:rPr lang="zh-TW" sz="900" u="none" cap="none" strike="noStrike">
                          <a:solidFill>
                            <a:srgbClr val="F0F6FC"/>
                          </a:solidFill>
                          <a:highlight>
                            <a:srgbClr val="151B23"/>
                          </a:highlight>
                        </a:rPr>
                        <a:t>nvcr.io/nvidia/pytorch:21.11-py3</a:t>
                      </a:r>
                      <a:endParaRPr sz="1200" u="none" cap="none" strike="noStrike"/>
                    </a:p>
                  </a:txBody>
                  <a:tcPr marT="0" marB="0" marR="36000" marL="72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zh-TW" sz="1200" u="none" cap="none" strike="noStrike"/>
                        <a:t>- 個性化需求：如需要精確控制環境配置，並且短期內需要測試和調整&lt;br&gt;- 單機部署：項目無需跨主機復現</a:t>
                      </a:r>
                      <a:endParaRPr sz="1200" u="none" cap="none" strike="noStrike"/>
                    </a:p>
                  </a:txBody>
                  <a:tcPr marT="0" marB="0" marR="36000" marL="72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zh-TW" sz="1200" u="none" cap="none" strike="noStrike"/>
                        <a:t>- 長期維護專案：適用於需在任一台主機，任一個時間點都能覆現的專案</a:t>
                      </a:r>
                      <a:endParaRPr sz="1200" u="none" cap="none" strike="noStrike"/>
                    </a:p>
                  </a:txBody>
                  <a:tcPr marT="0" marB="0" marR="36000" marL="72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82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200"/>
                        <a:t>實作</a:t>
                      </a:r>
                      <a:endParaRPr b="1" sz="1200" u="none" cap="none" strike="noStrike"/>
                    </a:p>
                  </a:txBody>
                  <a:tcPr marT="0" marB="0" marR="36000" marL="72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/>
                        <a:t>- </a:t>
                      </a:r>
                      <a:r>
                        <a:rPr lang="zh-TW" sz="1200">
                          <a:solidFill>
                            <a:srgbClr val="0000FF"/>
                          </a:solidFill>
                        </a:rPr>
                        <a:t>可以直接在登入節點執行</a:t>
                      </a:r>
                      <a:endParaRPr sz="1200">
                        <a:solidFill>
                          <a:srgbClr val="0000FF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/>
                        <a:t>- singularity pull xxx.sif docker://&lt;repo_url&gt;</a:t>
                      </a:r>
                      <a:endParaRPr sz="1200"/>
                    </a:p>
                  </a:txBody>
                  <a:tcPr marT="0" marB="0" marR="36000" marL="72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solidFill>
                            <a:schemeClr val="dk1"/>
                          </a:solidFill>
                        </a:rPr>
                        <a:t>- 需要另外在 GPU VM 裡執行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solidFill>
                            <a:schemeClr val="dk1"/>
                          </a:solidFill>
                        </a:rPr>
                        <a:t>- 在VM裡安裝docker與singularity 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solidFill>
                            <a:schemeClr val="dk1"/>
                          </a:solidFill>
                        </a:rPr>
                        <a:t>- sudo singualrity build xxx.sif docker-daemon://&lt;img&gt;/&lt;tag&gt;</a:t>
                      </a:r>
                      <a:endParaRPr sz="1200"/>
                    </a:p>
                  </a:txBody>
                  <a:tcPr marT="0" marB="0" marR="36000" marL="72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solidFill>
                            <a:schemeClr val="dk1"/>
                          </a:solidFill>
                        </a:rPr>
                        <a:t>- 需要另外在 GPU VM 裡執行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solidFill>
                            <a:schemeClr val="dk1"/>
                          </a:solidFill>
                        </a:rPr>
                        <a:t>- 在VM裡安裝 singularity 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solidFill>
                            <a:schemeClr val="dk1"/>
                          </a:solidFill>
                        </a:rPr>
                        <a:t>- sudo singualrity build xxx.sif ooo.def</a:t>
                      </a:r>
                      <a:endParaRPr sz="1200"/>
                    </a:p>
                  </a:txBody>
                  <a:tcPr marT="0" marB="0" marR="36000" marL="72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76" name="Google Shape;876;g3274abaa9e9_0_2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877" name="Google Shape;877;g3274abaa9e9_0_250"/>
          <p:cNvSpPr/>
          <p:nvPr/>
        </p:nvSpPr>
        <p:spPr>
          <a:xfrm>
            <a:off x="0" y="4932600"/>
            <a:ext cx="2184000" cy="210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646B8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wentieth Century"/>
                <a:ea typeface="Twentieth Century"/>
                <a:cs typeface="Twentieth Century"/>
                <a:sym typeface="Twentieth Century"/>
              </a:rPr>
              <a:t>說明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878" name="Google Shape;878;g3274abaa9e9_0_250"/>
          <p:cNvSpPr/>
          <p:nvPr/>
        </p:nvSpPr>
        <p:spPr>
          <a:xfrm>
            <a:off x="4515244" y="4932575"/>
            <a:ext cx="2319300" cy="210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46B8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wentieth Century"/>
                <a:ea typeface="Twentieth Century"/>
                <a:cs typeface="Twentieth Century"/>
                <a:sym typeface="Twentieth Century"/>
              </a:rPr>
              <a:t>展示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879" name="Google Shape;879;g3274abaa9e9_0_250"/>
          <p:cNvSpPr/>
          <p:nvPr/>
        </p:nvSpPr>
        <p:spPr>
          <a:xfrm>
            <a:off x="2183862" y="4932600"/>
            <a:ext cx="2319300" cy="210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646B8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wentieth Century"/>
                <a:ea typeface="Twentieth Century"/>
                <a:cs typeface="Twentieth Century"/>
                <a:sym typeface="Twentieth Century"/>
              </a:rPr>
              <a:t>Sif 作法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880" name="Google Shape;880;g3274abaa9e9_0_250"/>
          <p:cNvSpPr/>
          <p:nvPr/>
        </p:nvSpPr>
        <p:spPr>
          <a:xfrm>
            <a:off x="6834502" y="4932575"/>
            <a:ext cx="2319300" cy="210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46B8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wentieth Century"/>
                <a:ea typeface="Twentieth Century"/>
                <a:cs typeface="Twentieth Century"/>
                <a:sym typeface="Twentieth Century"/>
              </a:rPr>
              <a:t>總結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4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g338d19e5575_1_0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7221"/>
              <a:buNone/>
            </a:pPr>
            <a:r>
              <a:rPr lang="zh-TW"/>
              <a:t>方法一：</a:t>
            </a:r>
            <a:r>
              <a:rPr lang="zh-TW"/>
              <a:t>singularity 容器 印象檔製作</a:t>
            </a:r>
            <a:endParaRPr/>
          </a:p>
        </p:txBody>
      </p:sp>
      <p:sp>
        <p:nvSpPr>
          <p:cNvPr id="886" name="Google Shape;886;g338d19e5575_1_0"/>
          <p:cNvSpPr txBox="1"/>
          <p:nvPr>
            <p:ph idx="1" type="body"/>
          </p:nvPr>
        </p:nvSpPr>
        <p:spPr>
          <a:xfrm>
            <a:off x="201625" y="645863"/>
            <a:ext cx="8520600" cy="7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468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方法一：直接拉下 docker hub 上的印象檔 -&gt; 轉成 singularity 格式的印象檔</a:t>
            </a:r>
            <a:endParaRPr sz="1400"/>
          </a:p>
          <a:p>
            <a:pPr indent="-317468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sz="1400"/>
              <a:t>直接從 Docker Hub 或 Singularity Hub 下載預建的映像檔，然後使用 `singularity build` 指令來生成 Singularity 格式的映像檔</a:t>
            </a:r>
            <a:endParaRPr sz="1400"/>
          </a:p>
        </p:txBody>
      </p:sp>
      <p:sp>
        <p:nvSpPr>
          <p:cNvPr id="887" name="Google Shape;887;g338d19e5575_1_0"/>
          <p:cNvSpPr txBox="1"/>
          <p:nvPr/>
        </p:nvSpPr>
        <p:spPr>
          <a:xfrm>
            <a:off x="1222225" y="1480125"/>
            <a:ext cx="6479400" cy="393600"/>
          </a:xfrm>
          <a:prstGeom prst="rect">
            <a:avLst/>
          </a:prstGeom>
          <a:solidFill>
            <a:schemeClr val="dk1"/>
          </a:solidFill>
          <a:ln cap="flat" cmpd="sng" w="28575">
            <a:solidFill>
              <a:srgbClr val="88888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300">
                <a:solidFill>
                  <a:schemeClr val="lt1"/>
                </a:solidFill>
              </a:rPr>
              <a:t>$ </a:t>
            </a:r>
            <a:r>
              <a:rPr b="0" i="0" lang="zh-TW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singularity </a:t>
            </a:r>
            <a:r>
              <a:rPr lang="zh-TW" sz="1300">
                <a:solidFill>
                  <a:schemeClr val="lt1"/>
                </a:solidFill>
              </a:rPr>
              <a:t>pull</a:t>
            </a:r>
            <a:r>
              <a:rPr b="0" i="0" lang="zh-TW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my_image.sif docker://url/repo_name</a:t>
            </a:r>
            <a:endParaRPr sz="13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sz="1300">
              <a:solidFill>
                <a:schemeClr val="lt1"/>
              </a:solidFill>
            </a:endParaRPr>
          </a:p>
        </p:txBody>
      </p:sp>
      <p:sp>
        <p:nvSpPr>
          <p:cNvPr id="888" name="Google Shape;888;g338d19e5575_1_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889" name="Google Shape;889;g338d19e5575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9100" y="3692950"/>
            <a:ext cx="5577599" cy="117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0" name="Google Shape;890;g338d19e5575_1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78195" y="3842825"/>
            <a:ext cx="2510825" cy="632150"/>
          </a:xfrm>
          <a:prstGeom prst="rect">
            <a:avLst/>
          </a:prstGeom>
          <a:noFill/>
          <a:ln>
            <a:noFill/>
          </a:ln>
        </p:spPr>
      </p:pic>
      <p:sp>
        <p:nvSpPr>
          <p:cNvPr id="891" name="Google Shape;891;g338d19e5575_1_0"/>
          <p:cNvSpPr/>
          <p:nvPr/>
        </p:nvSpPr>
        <p:spPr>
          <a:xfrm>
            <a:off x="749100" y="3707125"/>
            <a:ext cx="2068200" cy="572700"/>
          </a:xfrm>
          <a:prstGeom prst="rect">
            <a:avLst/>
          </a:prstGeom>
          <a:noFill/>
          <a:ln cap="flat" cmpd="sng" w="28575">
            <a:solidFill>
              <a:srgbClr val="D7000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892" name="Google Shape;892;g338d19e5575_1_0"/>
          <p:cNvSpPr/>
          <p:nvPr/>
        </p:nvSpPr>
        <p:spPr>
          <a:xfrm>
            <a:off x="6562825" y="3844500"/>
            <a:ext cx="1726200" cy="632100"/>
          </a:xfrm>
          <a:prstGeom prst="rect">
            <a:avLst/>
          </a:prstGeom>
          <a:noFill/>
          <a:ln cap="flat" cmpd="sng" w="28575">
            <a:solidFill>
              <a:srgbClr val="D7000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893" name="Google Shape;893;g338d19e5575_1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22200" y="1873800"/>
            <a:ext cx="6479400" cy="289922"/>
          </a:xfrm>
          <a:prstGeom prst="rect">
            <a:avLst/>
          </a:prstGeom>
          <a:noFill/>
          <a:ln>
            <a:noFill/>
          </a:ln>
        </p:spPr>
      </p:pic>
      <p:sp>
        <p:nvSpPr>
          <p:cNvPr id="894" name="Google Shape;894;g338d19e5575_1_0"/>
          <p:cNvSpPr/>
          <p:nvPr/>
        </p:nvSpPr>
        <p:spPr>
          <a:xfrm>
            <a:off x="0" y="4932600"/>
            <a:ext cx="2184000" cy="210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646B8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wentieth Century"/>
                <a:ea typeface="Twentieth Century"/>
                <a:cs typeface="Twentieth Century"/>
                <a:sym typeface="Twentieth Century"/>
              </a:rPr>
              <a:t>說明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895" name="Google Shape;895;g338d19e5575_1_0"/>
          <p:cNvSpPr/>
          <p:nvPr/>
        </p:nvSpPr>
        <p:spPr>
          <a:xfrm>
            <a:off x="4515244" y="4932575"/>
            <a:ext cx="2319300" cy="210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646B8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wentieth Century"/>
                <a:ea typeface="Twentieth Century"/>
                <a:cs typeface="Twentieth Century"/>
                <a:sym typeface="Twentieth Century"/>
              </a:rPr>
              <a:t>展示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896" name="Google Shape;896;g338d19e5575_1_0"/>
          <p:cNvSpPr/>
          <p:nvPr/>
        </p:nvSpPr>
        <p:spPr>
          <a:xfrm>
            <a:off x="2183862" y="4932600"/>
            <a:ext cx="2319300" cy="210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646B8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wentieth Century"/>
                <a:ea typeface="Twentieth Century"/>
                <a:cs typeface="Twentieth Century"/>
                <a:sym typeface="Twentieth Century"/>
              </a:rPr>
              <a:t>Sif 作法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897" name="Google Shape;897;g338d19e5575_1_0"/>
          <p:cNvSpPr/>
          <p:nvPr/>
        </p:nvSpPr>
        <p:spPr>
          <a:xfrm>
            <a:off x="6834502" y="4932575"/>
            <a:ext cx="2319300" cy="210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46B8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wentieth Century"/>
                <a:ea typeface="Twentieth Century"/>
                <a:cs typeface="Twentieth Century"/>
                <a:sym typeface="Twentieth Century"/>
              </a:rPr>
              <a:t>總結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898" name="Google Shape;898;g338d19e5575_1_0"/>
          <p:cNvSpPr/>
          <p:nvPr/>
        </p:nvSpPr>
        <p:spPr>
          <a:xfrm>
            <a:off x="633700" y="2361263"/>
            <a:ext cx="7655400" cy="1137300"/>
          </a:xfrm>
          <a:prstGeom prst="wedgeRectCallout">
            <a:avLst>
              <a:gd fmla="val 36079" name="adj1"/>
              <a:gd fmla="val 70836" name="adj2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zh-TW" sz="12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原則上，所有docker hub 上的 image 都可以用這個方法拉下來轉換成 sif</a:t>
            </a:r>
            <a:endParaRPr sz="12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048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zh-TW" sz="12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https://hub.docker.com/r/xxxx/yolov9-gpu</a:t>
            </a:r>
            <a:endParaRPr sz="12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048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zh-TW" sz="12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由於需要gpu 的支援，最好去 nvidia 的 docker hub 上下載，有較好的gpu 對應</a:t>
            </a:r>
            <a:endParaRPr sz="12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048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zh-TW" sz="1200" u="sng">
                <a:solidFill>
                  <a:schemeClr val="hlink"/>
                </a:solidFill>
                <a:latin typeface="Microsoft JhengHei"/>
                <a:ea typeface="Microsoft JhengHei"/>
                <a:cs typeface="Microsoft JhengHei"/>
                <a:sym typeface="Microsoft JhengHei"/>
                <a:hlinkClick r:id="rId6"/>
              </a:rPr>
              <a:t>https://docs.nvidia.com/deeplearning/frameworks/pytorch-release-notes/running.html</a:t>
            </a:r>
            <a:endParaRPr sz="12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048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zh-TW" sz="12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若專案有提到使用哪個docker image，就可以直接選擇他了</a:t>
            </a:r>
            <a:endParaRPr sz="12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2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g3274abaa9e9_0_256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lang="zh-TW" sz="1720"/>
              <a:t>方法三：singularity 容器 印象檔製作</a:t>
            </a:r>
            <a:endParaRPr sz="172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1720"/>
              <a:t>展示</a:t>
            </a:r>
            <a:r>
              <a:rPr lang="zh-TW" sz="1720"/>
              <a:t> ：singularity 製作yolo9t2_ngc2306.sif</a:t>
            </a:r>
            <a:endParaRPr sz="1720"/>
          </a:p>
        </p:txBody>
      </p:sp>
      <p:sp>
        <p:nvSpPr>
          <p:cNvPr id="904" name="Google Shape;904;g3274abaa9e9_0_256"/>
          <p:cNvSpPr txBox="1"/>
          <p:nvPr>
            <p:ph idx="4294967295" type="body"/>
          </p:nvPr>
        </p:nvSpPr>
        <p:spPr>
          <a:xfrm>
            <a:off x="311625" y="673125"/>
            <a:ext cx="4809600" cy="1102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2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0000FF"/>
                </a:solidFill>
              </a:rPr>
              <a:t>＠ </a:t>
            </a:r>
            <a:r>
              <a:rPr lang="zh-TW" sz="1600">
                <a:solidFill>
                  <a:srgbClr val="0000FF"/>
                </a:solidFill>
              </a:rPr>
              <a:t>TWCC GPU VM  </a:t>
            </a:r>
            <a:endParaRPr sz="1600">
              <a:solidFill>
                <a:srgbClr val="FF0000"/>
              </a:solidFill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520"/>
              </a:spcBef>
              <a:spcAft>
                <a:spcPts val="0"/>
              </a:spcAft>
              <a:buSzPts val="1200"/>
              <a:buChar char="•"/>
            </a:pPr>
            <a:r>
              <a:rPr lang="zh-TW" sz="1200"/>
              <a:t>VM環境可以考量(執行環境&gt;套件環境) (Ubuntu 20.04)</a:t>
            </a:r>
            <a:endParaRPr sz="1200"/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–"/>
            </a:pPr>
            <a:r>
              <a:rPr lang="zh-TW" sz="1200"/>
              <a:t>安裝nvidia_driver/ cuda / docker / singularity</a:t>
            </a:r>
            <a:endParaRPr sz="1200"/>
          </a:p>
          <a:p>
            <a:pPr indent="-3048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zh-TW" sz="1200">
                <a:solidFill>
                  <a:srgbClr val="FF0000"/>
                </a:solidFill>
              </a:rPr>
              <a:t>(container內無法安裝docker)</a:t>
            </a:r>
            <a:endParaRPr sz="1200"/>
          </a:p>
        </p:txBody>
      </p:sp>
      <p:sp>
        <p:nvSpPr>
          <p:cNvPr id="905" name="Google Shape;905;g3274abaa9e9_0_256"/>
          <p:cNvSpPr txBox="1"/>
          <p:nvPr/>
        </p:nvSpPr>
        <p:spPr>
          <a:xfrm>
            <a:off x="5202600" y="572700"/>
            <a:ext cx="3941400" cy="4359900"/>
          </a:xfrm>
          <a:prstGeom prst="rect">
            <a:avLst/>
          </a:prstGeom>
          <a:solidFill>
            <a:srgbClr val="FFF2CC">
              <a:alpha val="41960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zh-TW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Bootstrap: docker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zh-TW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From: nvcr.io/nvidia/pytorch:23.06-py3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zh-TW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%post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zh-TW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zh-TW" sz="900" u="none" cap="none" strike="noStrike"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rPr>
              <a:t># 更新並安裝必要的系統套件</a:t>
            </a:r>
            <a:endParaRPr b="0" i="0" sz="900" u="none" cap="none" strike="noStrike">
              <a:solidFill>
                <a:srgbClr val="1880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zh-TW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apt-get update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zh-TW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apt-get install -y wget git vim build-essential \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zh-TW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libssl-dev libffi-dev zip htop screen libgl1-mesa-glx libc6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zh-TW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apt-get clean &amp;&amp; rm -rf /var/lib/apt/lists/*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zh-TW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zh-TW" sz="9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# 移除不需要的舊版 OpenCV 並升級 pip，否則import cv2 error</a:t>
            </a:r>
            <a:endParaRPr b="0" i="0" sz="9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zh-TW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rm -rf /usr/local/lib/python3.10/dist-packages/cv2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zh-TW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zh-TW" sz="9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# 安裝Python套件，opencv &lt; 4.9，pillow==9.5.0，wandb support</a:t>
            </a:r>
            <a:endParaRPr b="0" i="0" sz="9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zh-TW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pip install --no-cache-dir --upgrade pip</a:t>
            </a:r>
            <a:br>
              <a:rPr b="0" i="0" lang="zh-TW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zh-TW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pip install --no-cache-dir gitpython thop seaborn albumentations \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zh-TW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opencv-python-headless==4.8.0.74 opencv-python==4.8.0.74 \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zh-TW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ipython tqdm tensorboard pycocotools&gt;=2.0 pillow==9.5.0 \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zh-TW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wandb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zh-TW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%environment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zh-TW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zh-TW" sz="900" u="none" cap="none" strike="noStrike"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rPr>
              <a:t># 設置 CUDA 環境變數</a:t>
            </a:r>
            <a:endParaRPr b="0" i="0" sz="900" u="none" cap="none" strike="noStrike">
              <a:solidFill>
                <a:srgbClr val="1880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zh-TW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export LD_LIBRARY_PATH=/usr/local/cuda/lib64:$LD_LIBRARY_PATH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zh-TW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%labels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zh-TW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Maintainer "wychen &lt;wychen@narlabs.org.tw&gt;"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zh-TW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Version "1.0"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zh-TW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%runscript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zh-TW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echo "Customised for yolov9 by pytorch:23.06-py3"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zh-TW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exec "$@"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6" name="Google Shape;906;g3274abaa9e9_0_2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907" name="Google Shape;907;g3274abaa9e9_0_256"/>
          <p:cNvSpPr txBox="1"/>
          <p:nvPr/>
        </p:nvSpPr>
        <p:spPr>
          <a:xfrm>
            <a:off x="478425" y="1775925"/>
            <a:ext cx="4642800" cy="1248000"/>
          </a:xfrm>
          <a:prstGeom prst="rect">
            <a:avLst/>
          </a:prstGeom>
          <a:solidFill>
            <a:schemeClr val="dk1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3059"/>
              <a:buFont typeface="Arial"/>
              <a:buNone/>
            </a:pPr>
            <a:r>
              <a:rPr lang="zh-TW" sz="12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$</a:t>
            </a:r>
            <a:r>
              <a:rPr lang="zh-TW" sz="12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singularity pull docker://</a:t>
            </a:r>
            <a:r>
              <a:rPr lang="zh-TW" sz="1200" u="sng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nvcr.io/nvidia/pytorch:23.06-py3</a:t>
            </a:r>
            <a:endParaRPr sz="1200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15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3059"/>
              <a:buFont typeface="Arial"/>
              <a:buNone/>
            </a:pPr>
            <a:r>
              <a:rPr lang="zh-TW" sz="12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$ vim yolo9_2306.def</a:t>
            </a:r>
            <a:endParaRPr sz="1200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15000"/>
              </a:lnSpc>
              <a:spcBef>
                <a:spcPts val="52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$ singularity build yolo9t2_ngc2306.sif yolov9_ngc2306.def</a:t>
            </a:r>
            <a:endParaRPr sz="1200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15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3059"/>
              <a:buFont typeface="Arial"/>
              <a:buNone/>
            </a:pPr>
            <a:r>
              <a:rPr lang="zh-TW" sz="12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$ singularity shell - -nv yolo9t2_ngc2306.sif</a:t>
            </a:r>
            <a:endParaRPr sz="2200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908" name="Google Shape;908;g3274abaa9e9_0_256"/>
          <p:cNvSpPr txBox="1"/>
          <p:nvPr/>
        </p:nvSpPr>
        <p:spPr>
          <a:xfrm>
            <a:off x="566925" y="4384275"/>
            <a:ext cx="4554300" cy="444600"/>
          </a:xfrm>
          <a:prstGeom prst="rect">
            <a:avLst/>
          </a:prstGeom>
          <a:solidFill>
            <a:schemeClr val="dk1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52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$ sbatch </a:t>
            </a:r>
            <a:r>
              <a:rPr lang="zh-TW" sz="12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torch2run_segment_2node</a:t>
            </a:r>
            <a:r>
              <a:rPr lang="zh-TW" sz="12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.sb</a:t>
            </a:r>
            <a:endParaRPr sz="2200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909" name="Google Shape;909;g3274abaa9e9_0_256"/>
          <p:cNvSpPr txBox="1"/>
          <p:nvPr>
            <p:ph idx="4294967295" type="body"/>
          </p:nvPr>
        </p:nvSpPr>
        <p:spPr>
          <a:xfrm>
            <a:off x="311625" y="3309100"/>
            <a:ext cx="4809600" cy="1102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2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0000FF"/>
                </a:solidFill>
              </a:rPr>
              <a:t>＠ HPC login node</a:t>
            </a:r>
            <a:endParaRPr sz="1600">
              <a:solidFill>
                <a:srgbClr val="0000FF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520"/>
              </a:spcBef>
              <a:spcAft>
                <a:spcPts val="0"/>
              </a:spcAft>
              <a:buSzPts val="1200"/>
              <a:buChar char="•"/>
            </a:pPr>
            <a:r>
              <a:rPr lang="zh-TW" sz="1200"/>
              <a:t>將 </a:t>
            </a:r>
            <a:r>
              <a:rPr lang="zh-TW" sz="1200"/>
              <a:t>yolo9t2_ngc2306.sif</a:t>
            </a:r>
            <a:r>
              <a:rPr lang="zh-TW" sz="1200"/>
              <a:t>  複製到 HPC node上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zh-TW" sz="1200"/>
              <a:t>在 </a:t>
            </a:r>
            <a:r>
              <a:rPr lang="zh-TW" sz="1200"/>
              <a:t>torch2run_segment_2node.sb 內使用剛剛傳來的 .sif 檔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zh-TW" sz="1200"/>
              <a:t>送出任務</a:t>
            </a:r>
            <a:endParaRPr sz="1200"/>
          </a:p>
        </p:txBody>
      </p:sp>
      <p:sp>
        <p:nvSpPr>
          <p:cNvPr id="910" name="Google Shape;910;g3274abaa9e9_0_256"/>
          <p:cNvSpPr/>
          <p:nvPr/>
        </p:nvSpPr>
        <p:spPr>
          <a:xfrm>
            <a:off x="0" y="4932600"/>
            <a:ext cx="2184000" cy="210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646B8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wentieth Century"/>
                <a:ea typeface="Twentieth Century"/>
                <a:cs typeface="Twentieth Century"/>
                <a:sym typeface="Twentieth Century"/>
              </a:rPr>
              <a:t>說明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11" name="Google Shape;911;g3274abaa9e9_0_256"/>
          <p:cNvSpPr/>
          <p:nvPr/>
        </p:nvSpPr>
        <p:spPr>
          <a:xfrm>
            <a:off x="4515244" y="4932575"/>
            <a:ext cx="2319300" cy="210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646B8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wentieth Century"/>
                <a:ea typeface="Twentieth Century"/>
                <a:cs typeface="Twentieth Century"/>
                <a:sym typeface="Twentieth Century"/>
              </a:rPr>
              <a:t>展示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12" name="Google Shape;912;g3274abaa9e9_0_256"/>
          <p:cNvSpPr/>
          <p:nvPr/>
        </p:nvSpPr>
        <p:spPr>
          <a:xfrm>
            <a:off x="2183862" y="4932600"/>
            <a:ext cx="2319300" cy="210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646B8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wentieth Century"/>
                <a:ea typeface="Twentieth Century"/>
                <a:cs typeface="Twentieth Century"/>
                <a:sym typeface="Twentieth Century"/>
              </a:rPr>
              <a:t>Sif 作法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13" name="Google Shape;913;g3274abaa9e9_0_256"/>
          <p:cNvSpPr/>
          <p:nvPr/>
        </p:nvSpPr>
        <p:spPr>
          <a:xfrm>
            <a:off x="6834502" y="4932575"/>
            <a:ext cx="2319300" cy="210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46B8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wentieth Century"/>
                <a:ea typeface="Twentieth Century"/>
                <a:cs typeface="Twentieth Century"/>
                <a:sym typeface="Twentieth Century"/>
              </a:rPr>
              <a:t>總結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7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g328a1001f56_0_239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7222"/>
              <a:buNone/>
            </a:pPr>
            <a:r>
              <a:rPr lang="zh-TW"/>
              <a:t>實作總結</a:t>
            </a:r>
            <a:endParaRPr/>
          </a:p>
        </p:txBody>
      </p:sp>
      <p:sp>
        <p:nvSpPr>
          <p:cNvPr id="919" name="Google Shape;919;g328a1001f56_0_239"/>
          <p:cNvSpPr txBox="1"/>
          <p:nvPr>
            <p:ph idx="1" type="body"/>
          </p:nvPr>
        </p:nvSpPr>
        <p:spPr>
          <a:xfrm>
            <a:off x="194250" y="702900"/>
            <a:ext cx="8520600" cy="2118600"/>
          </a:xfrm>
          <a:prstGeom prst="rect">
            <a:avLst/>
          </a:prstGeom>
          <a:noFill/>
          <a:ln cap="flat" cmpd="sng" w="28575">
            <a:solidFill>
              <a:srgbClr val="9FC5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zh-TW" sz="1400">
                <a:solidFill>
                  <a:srgbClr val="0000FF"/>
                </a:solidFill>
              </a:rPr>
              <a:t>開container : </a:t>
            </a:r>
            <a:r>
              <a:rPr lang="zh-TW" sz="1400"/>
              <a:t>準備 yolov9 的資料與程式，並執行python 單機訓練確認在這個版本的container可以運作無誤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zh-TW" sz="1400">
                <a:solidFill>
                  <a:srgbClr val="0000FF"/>
                </a:solidFill>
              </a:rPr>
              <a:t>開gpu vm : </a:t>
            </a:r>
            <a:r>
              <a:rPr lang="zh-TW" sz="1400"/>
              <a:t>安裝 cuda / docker / singularity 環境，製作 singularity def -&gt; sif 印象檔，並簡單在gpu vm內測試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○"/>
            </a:pPr>
            <a:r>
              <a:rPr lang="zh-TW" sz="1400">
                <a:solidFill>
                  <a:srgbClr val="188038"/>
                </a:solidFill>
              </a:rPr>
              <a:t>由於 </a:t>
            </a:r>
            <a:r>
              <a:rPr lang="zh-TW" sz="1400">
                <a:solidFill>
                  <a:srgbClr val="FF0000"/>
                </a:solidFill>
              </a:rPr>
              <a:t>gpu vm 不會掛載HFS </a:t>
            </a:r>
            <a:r>
              <a:rPr lang="zh-TW" sz="1400">
                <a:solidFill>
                  <a:srgbClr val="188038"/>
                </a:solidFill>
              </a:rPr>
              <a:t>，但 container &amp; HPC 會，因此資料程式與sif印象檔需用scp/rsync 手動傳輸</a:t>
            </a:r>
            <a:endParaRPr sz="1400">
              <a:solidFill>
                <a:srgbClr val="188038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zh-TW" sz="1400">
                <a:solidFill>
                  <a:srgbClr val="0000FF"/>
                </a:solidFill>
              </a:rPr>
              <a:t>到登入節點</a:t>
            </a:r>
            <a:r>
              <a:rPr lang="zh-TW" sz="1400">
                <a:solidFill>
                  <a:srgbClr val="188038"/>
                </a:solidFill>
              </a:rPr>
              <a:t>(ln01.twcc.ai )</a:t>
            </a:r>
            <a:r>
              <a:rPr lang="zh-TW" sz="1400"/>
              <a:t> : 準備 sbatch.sb 與 yolo.sh ，</a:t>
            </a:r>
            <a:br>
              <a:rPr lang="zh-TW" sz="1400"/>
            </a:br>
            <a:r>
              <a:rPr lang="zh-TW" sz="1400"/>
              <a:t>派送sbatch sbatch.sb任務，觀察log tail -f slurm-xxx.log</a:t>
            </a:r>
            <a:endParaRPr sz="1400"/>
          </a:p>
        </p:txBody>
      </p:sp>
      <p:pic>
        <p:nvPicPr>
          <p:cNvPr id="920" name="Google Shape;920;g328a1001f56_0_2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58050" y="0"/>
            <a:ext cx="1256800" cy="80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1" name="Google Shape;921;g328a1001f56_0_2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4650" y="2921500"/>
            <a:ext cx="8012066" cy="1741725"/>
          </a:xfrm>
          <a:prstGeom prst="rect">
            <a:avLst/>
          </a:prstGeom>
          <a:noFill/>
          <a:ln>
            <a:noFill/>
          </a:ln>
        </p:spPr>
      </p:pic>
      <p:sp>
        <p:nvSpPr>
          <p:cNvPr id="922" name="Google Shape;922;g328a1001f56_0_2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923" name="Google Shape;923;g328a1001f56_0_239"/>
          <p:cNvSpPr/>
          <p:nvPr/>
        </p:nvSpPr>
        <p:spPr>
          <a:xfrm>
            <a:off x="0" y="4932600"/>
            <a:ext cx="2184000" cy="210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646B8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wentieth Century"/>
                <a:ea typeface="Twentieth Century"/>
                <a:cs typeface="Twentieth Century"/>
                <a:sym typeface="Twentieth Century"/>
              </a:rPr>
              <a:t>說明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24" name="Google Shape;924;g328a1001f56_0_239"/>
          <p:cNvSpPr/>
          <p:nvPr/>
        </p:nvSpPr>
        <p:spPr>
          <a:xfrm>
            <a:off x="4515244" y="4932575"/>
            <a:ext cx="2319300" cy="210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646B8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wentieth Century"/>
                <a:ea typeface="Twentieth Century"/>
                <a:cs typeface="Twentieth Century"/>
                <a:sym typeface="Twentieth Century"/>
              </a:rPr>
              <a:t>展示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25" name="Google Shape;925;g328a1001f56_0_239"/>
          <p:cNvSpPr/>
          <p:nvPr/>
        </p:nvSpPr>
        <p:spPr>
          <a:xfrm>
            <a:off x="2183862" y="4932600"/>
            <a:ext cx="2319300" cy="210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646B8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wentieth Century"/>
                <a:ea typeface="Twentieth Century"/>
                <a:cs typeface="Twentieth Century"/>
                <a:sym typeface="Twentieth Century"/>
              </a:rPr>
              <a:t>Sif 作法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26" name="Google Shape;926;g328a1001f56_0_239"/>
          <p:cNvSpPr/>
          <p:nvPr/>
        </p:nvSpPr>
        <p:spPr>
          <a:xfrm>
            <a:off x="6834502" y="4932575"/>
            <a:ext cx="2319300" cy="210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646B8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wentieth Century"/>
                <a:ea typeface="Twentieth Century"/>
                <a:cs typeface="Twentieth Century"/>
                <a:sym typeface="Twentieth Century"/>
              </a:rPr>
              <a:t>總結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22ac593755_0_0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zh-TW"/>
              <a:t>使用Container小</a:t>
            </a:r>
            <a:r>
              <a:rPr lang="zh-TW"/>
              <a:t>提醒</a:t>
            </a:r>
            <a:endParaRPr/>
          </a:p>
        </p:txBody>
      </p:sp>
      <p:sp>
        <p:nvSpPr>
          <p:cNvPr id="90" name="Google Shape;90;g322ac593755_0_0"/>
          <p:cNvSpPr txBox="1"/>
          <p:nvPr>
            <p:ph idx="1" type="body"/>
          </p:nvPr>
        </p:nvSpPr>
        <p:spPr>
          <a:xfrm>
            <a:off x="201625" y="770500"/>
            <a:ext cx="8520600" cy="114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85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900"/>
              <a:buChar char="●"/>
            </a:pPr>
            <a:r>
              <a:rPr lang="zh-TW" sz="1700">
                <a:solidFill>
                  <a:srgbClr val="188038"/>
                </a:solidFill>
              </a:rPr>
              <a:t>使用 Container 注意的地方</a:t>
            </a:r>
            <a:endParaRPr sz="1700">
              <a:solidFill>
                <a:srgbClr val="188038"/>
              </a:solidFill>
            </a:endParaRPr>
          </a:p>
          <a:p>
            <a:pPr indent="-2603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Char char="○"/>
            </a:pPr>
            <a:r>
              <a:rPr lang="zh-TW" sz="1500"/>
              <a:t>運算完後需要自行刪除容器，以免持續產生費用</a:t>
            </a:r>
            <a:endParaRPr sz="1500"/>
          </a:p>
          <a:p>
            <a:pPr indent="-2603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Char char="○"/>
            </a:pPr>
            <a:r>
              <a:rPr lang="zh-TW" sz="1500"/>
              <a:t>要還原容器環境：1.先快照 -&gt; 2.選取客製化容器 -&gt; 3.挑選快照 -&gt; 還原容器完成</a:t>
            </a:r>
            <a:endParaRPr sz="1500"/>
          </a:p>
        </p:txBody>
      </p:sp>
      <p:pic>
        <p:nvPicPr>
          <p:cNvPr id="91" name="Google Shape;91;g322ac593755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06478" y="3630872"/>
            <a:ext cx="5011221" cy="947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2" name="Google Shape;92;g322ac593755_0_0"/>
          <p:cNvGrpSpPr/>
          <p:nvPr/>
        </p:nvGrpSpPr>
        <p:grpSpPr>
          <a:xfrm>
            <a:off x="120334" y="2351071"/>
            <a:ext cx="2593107" cy="1917367"/>
            <a:chOff x="6627325" y="549150"/>
            <a:chExt cx="2435300" cy="1775175"/>
          </a:xfrm>
        </p:grpSpPr>
        <p:pic>
          <p:nvPicPr>
            <p:cNvPr id="93" name="Google Shape;93;g322ac593755_0_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709250" y="700075"/>
              <a:ext cx="2353375" cy="16242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4" name="Google Shape;94;g322ac593755_0_0"/>
            <p:cNvSpPr/>
            <p:nvPr/>
          </p:nvSpPr>
          <p:spPr>
            <a:xfrm>
              <a:off x="6627325" y="549150"/>
              <a:ext cx="302100" cy="283800"/>
            </a:xfrm>
            <a:prstGeom prst="ellipse">
              <a:avLst/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zh-TW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5" name="Google Shape;95;g322ac593755_0_0"/>
          <p:cNvGrpSpPr/>
          <p:nvPr/>
        </p:nvGrpSpPr>
        <p:grpSpPr>
          <a:xfrm>
            <a:off x="3551800" y="2274862"/>
            <a:ext cx="3537500" cy="1066475"/>
            <a:chOff x="5525125" y="2571763"/>
            <a:chExt cx="3537500" cy="1066475"/>
          </a:xfrm>
        </p:grpSpPr>
        <p:pic>
          <p:nvPicPr>
            <p:cNvPr id="96" name="Google Shape;96;g322ac593755_0_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5718525" y="2690738"/>
              <a:ext cx="3344100" cy="947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7" name="Google Shape;97;g322ac593755_0_0"/>
            <p:cNvSpPr/>
            <p:nvPr/>
          </p:nvSpPr>
          <p:spPr>
            <a:xfrm>
              <a:off x="5525125" y="2571763"/>
              <a:ext cx="302100" cy="283800"/>
            </a:xfrm>
            <a:prstGeom prst="ellipse">
              <a:avLst/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zh-TW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8" name="Google Shape;98;g322ac593755_0_0"/>
          <p:cNvSpPr/>
          <p:nvPr/>
        </p:nvSpPr>
        <p:spPr>
          <a:xfrm>
            <a:off x="3588625" y="3519250"/>
            <a:ext cx="302100" cy="2838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g322ac593755_0_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0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g34a94cf1ea2_33_218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補充：其他 Slurm 指令</a:t>
            </a:r>
            <a:endParaRPr/>
          </a:p>
        </p:txBody>
      </p:sp>
      <p:sp>
        <p:nvSpPr>
          <p:cNvPr id="932" name="Google Shape;932;g34a94cf1ea2_33_2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933" name="Google Shape;933;g34a94cf1ea2_33_2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1825" y="2822550"/>
            <a:ext cx="3917075" cy="188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4" name="Google Shape;934;g34a94cf1ea2_33_2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725100"/>
            <a:ext cx="4799275" cy="4029971"/>
          </a:xfrm>
          <a:prstGeom prst="rect">
            <a:avLst/>
          </a:prstGeom>
          <a:noFill/>
          <a:ln>
            <a:noFill/>
          </a:ln>
        </p:spPr>
      </p:pic>
      <p:sp>
        <p:nvSpPr>
          <p:cNvPr id="935" name="Google Shape;935;g34a94cf1ea2_33_218"/>
          <p:cNvSpPr txBox="1"/>
          <p:nvPr/>
        </p:nvSpPr>
        <p:spPr>
          <a:xfrm>
            <a:off x="0" y="4587100"/>
            <a:ext cx="451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u="sng">
                <a:solidFill>
                  <a:schemeClr val="hlink"/>
                </a:solidFill>
                <a:hlinkClick r:id="rId5"/>
              </a:rPr>
              <a:t>https://slurm.schedmd.com/quickstart.html#arch</a:t>
            </a:r>
            <a:endParaRPr/>
          </a:p>
        </p:txBody>
      </p:sp>
      <p:pic>
        <p:nvPicPr>
          <p:cNvPr id="936" name="Google Shape;936;g34a94cf1ea2_33_2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75425" y="789575"/>
            <a:ext cx="3887525" cy="1392954"/>
          </a:xfrm>
          <a:prstGeom prst="rect">
            <a:avLst/>
          </a:prstGeom>
          <a:noFill/>
          <a:ln>
            <a:noFill/>
          </a:ln>
        </p:spPr>
      </p:pic>
      <p:sp>
        <p:nvSpPr>
          <p:cNvPr id="937" name="Google Shape;937;g34a94cf1ea2_33_218"/>
          <p:cNvSpPr/>
          <p:nvPr/>
        </p:nvSpPr>
        <p:spPr>
          <a:xfrm>
            <a:off x="0" y="4932600"/>
            <a:ext cx="2184000" cy="210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646B8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wentieth Century"/>
                <a:ea typeface="Twentieth Century"/>
                <a:cs typeface="Twentieth Century"/>
                <a:sym typeface="Twentieth Century"/>
              </a:rPr>
              <a:t>說明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38" name="Google Shape;938;g34a94cf1ea2_33_218"/>
          <p:cNvSpPr/>
          <p:nvPr/>
        </p:nvSpPr>
        <p:spPr>
          <a:xfrm>
            <a:off x="4515244" y="4932575"/>
            <a:ext cx="2319300" cy="210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646B8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wentieth Century"/>
                <a:ea typeface="Twentieth Century"/>
                <a:cs typeface="Twentieth Century"/>
                <a:sym typeface="Twentieth Century"/>
              </a:rPr>
              <a:t>展示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39" name="Google Shape;939;g34a94cf1ea2_33_218"/>
          <p:cNvSpPr/>
          <p:nvPr/>
        </p:nvSpPr>
        <p:spPr>
          <a:xfrm>
            <a:off x="2183862" y="4932600"/>
            <a:ext cx="2319300" cy="210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646B8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wentieth Century"/>
                <a:ea typeface="Twentieth Century"/>
                <a:cs typeface="Twentieth Century"/>
                <a:sym typeface="Twentieth Century"/>
              </a:rPr>
              <a:t>Sif 作法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40" name="Google Shape;940;g34a94cf1ea2_33_218"/>
          <p:cNvSpPr/>
          <p:nvPr/>
        </p:nvSpPr>
        <p:spPr>
          <a:xfrm>
            <a:off x="6834502" y="4932575"/>
            <a:ext cx="2319300" cy="210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646B8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wentieth Century"/>
                <a:ea typeface="Twentieth Century"/>
                <a:cs typeface="Twentieth Century"/>
                <a:sym typeface="Twentieth Century"/>
              </a:rPr>
              <a:t>總結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4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45" name="Google Shape;945;g34a94cf1ea2_33_227"/>
          <p:cNvGraphicFramePr/>
          <p:nvPr/>
        </p:nvGraphicFramePr>
        <p:xfrm>
          <a:off x="103900" y="87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{FC0DE153-A224-40FB-97E4-B6ACA9F00FD1}</a:tableStyleId>
              </a:tblPr>
              <a:tblGrid>
                <a:gridCol w="1149325"/>
                <a:gridCol w="2362525"/>
                <a:gridCol w="2630700"/>
                <a:gridCol w="2774750"/>
              </a:tblGrid>
              <a:tr h="436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chemeClr val="lt1"/>
                          </a:solidFill>
                        </a:rPr>
                        <a:t>使用手冊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80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chemeClr val="lt1"/>
                          </a:solidFill>
                        </a:rPr>
                        <a:t>Partition資訊與限制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80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chemeClr val="lt1"/>
                          </a:solidFill>
                        </a:rPr>
                        <a:t>收費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8038"/>
                    </a:solidFill>
                  </a:tcPr>
                </a:tc>
              </a:tr>
              <a:tr h="1131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T2</a:t>
                      </a:r>
                      <a:br>
                        <a:rPr lang="zh-TW"/>
                      </a:br>
                      <a:r>
                        <a:rPr lang="zh-TW"/>
                        <a:t>(TWCC)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89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N5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(晶創主機)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  <a:tr h="789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T3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(Taiwania3)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  <a:tr h="789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F1</a:t>
                      </a:r>
                      <a:br>
                        <a:rPr lang="zh-TW"/>
                      </a:br>
                      <a:r>
                        <a:rPr lang="zh-TW"/>
                        <a:t>(創進一號)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</a:tbl>
          </a:graphicData>
        </a:graphic>
      </p:graphicFrame>
      <p:sp>
        <p:nvSpPr>
          <p:cNvPr id="946" name="Google Shape;946;g34a94cf1ea2_33_227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國網 HPC Server 整理 (2025)</a:t>
            </a:r>
            <a:endParaRPr/>
          </a:p>
        </p:txBody>
      </p:sp>
      <p:sp>
        <p:nvSpPr>
          <p:cNvPr id="947" name="Google Shape;947;g34a94cf1ea2_33_2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948" name="Google Shape;948;g34a94cf1ea2_33_227"/>
          <p:cNvSpPr txBox="1"/>
          <p:nvPr/>
        </p:nvSpPr>
        <p:spPr>
          <a:xfrm>
            <a:off x="6246450" y="3513500"/>
            <a:ext cx="2774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u="sng">
                <a:solidFill>
                  <a:schemeClr val="hlink"/>
                </a:solidFill>
                <a:hlinkClick r:id="rId3"/>
              </a:rPr>
              <a:t>https://iservice.nchc.org.tw/nchc_service/nchc_service_qa.php?target=54</a:t>
            </a:r>
            <a:endParaRPr/>
          </a:p>
        </p:txBody>
      </p:sp>
      <p:pic>
        <p:nvPicPr>
          <p:cNvPr id="949" name="Google Shape;949;g34a94cf1ea2_33_2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31200" y="1550925"/>
            <a:ext cx="2630675" cy="1908100"/>
          </a:xfrm>
          <a:prstGeom prst="rect">
            <a:avLst/>
          </a:prstGeom>
          <a:noFill/>
          <a:ln>
            <a:noFill/>
          </a:ln>
        </p:spPr>
      </p:pic>
      <p:sp>
        <p:nvSpPr>
          <p:cNvPr id="950" name="Google Shape;950;g34a94cf1ea2_33_227"/>
          <p:cNvSpPr txBox="1"/>
          <p:nvPr/>
        </p:nvSpPr>
        <p:spPr>
          <a:xfrm>
            <a:off x="1253225" y="1191700"/>
            <a:ext cx="24102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u="sng">
                <a:solidFill>
                  <a:schemeClr val="hlink"/>
                </a:solidFill>
                <a:hlinkClick r:id="rId5"/>
              </a:rPr>
              <a:t>https://man.twcc.ai/@twccdocs/doc-twnia2-main-zh/https%3A%2F%2Fman.twcc.ai%2F%40twccdocs%2Fgetstarted-twnia2-submit-job-zh</a:t>
            </a:r>
            <a:endParaRPr/>
          </a:p>
        </p:txBody>
      </p:sp>
      <p:sp>
        <p:nvSpPr>
          <p:cNvPr id="951" name="Google Shape;951;g34a94cf1ea2_33_227"/>
          <p:cNvSpPr txBox="1"/>
          <p:nvPr/>
        </p:nvSpPr>
        <p:spPr>
          <a:xfrm>
            <a:off x="1253225" y="2506588"/>
            <a:ext cx="2410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u="sng">
                <a:solidFill>
                  <a:schemeClr val="hlink"/>
                </a:solidFill>
                <a:hlinkClick r:id="rId6"/>
              </a:rPr>
              <a:t>https://man.twcc.ai/@AI-Pilot/manual</a:t>
            </a:r>
            <a:endParaRPr/>
          </a:p>
        </p:txBody>
      </p:sp>
      <p:sp>
        <p:nvSpPr>
          <p:cNvPr id="952" name="Google Shape;952;g34a94cf1ea2_33_227"/>
          <p:cNvSpPr txBox="1"/>
          <p:nvPr/>
        </p:nvSpPr>
        <p:spPr>
          <a:xfrm>
            <a:off x="1253225" y="3174975"/>
            <a:ext cx="2410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u="sng">
                <a:solidFill>
                  <a:schemeClr val="hlink"/>
                </a:solidFill>
                <a:hlinkClick r:id="rId7"/>
              </a:rPr>
              <a:t>https://man.twcc.ai/@TWCC-III-manual/H1bEXeGcu</a:t>
            </a:r>
            <a:endParaRPr/>
          </a:p>
        </p:txBody>
      </p:sp>
      <p:sp>
        <p:nvSpPr>
          <p:cNvPr id="953" name="Google Shape;953;g34a94cf1ea2_33_227"/>
          <p:cNvSpPr txBox="1"/>
          <p:nvPr/>
        </p:nvSpPr>
        <p:spPr>
          <a:xfrm>
            <a:off x="1253225" y="4009325"/>
            <a:ext cx="2410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u="sng">
                <a:solidFill>
                  <a:schemeClr val="hlink"/>
                </a:solidFill>
                <a:hlinkClick r:id="rId8"/>
              </a:rPr>
              <a:t>https://man.twcc.ai/@f1-manual/manual</a:t>
            </a:r>
            <a:endParaRPr/>
          </a:p>
        </p:txBody>
      </p:sp>
      <p:sp>
        <p:nvSpPr>
          <p:cNvPr id="954" name="Google Shape;954;g34a94cf1ea2_33_227"/>
          <p:cNvSpPr txBox="1"/>
          <p:nvPr/>
        </p:nvSpPr>
        <p:spPr>
          <a:xfrm>
            <a:off x="3615750" y="1191700"/>
            <a:ext cx="2630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u="sng">
                <a:solidFill>
                  <a:schemeClr val="hlink"/>
                </a:solidFill>
                <a:hlinkClick r:id="rId9"/>
              </a:rPr>
              <a:t>https://man.twcc.ai/@twccdocs/doc-twnia2-main-zh/https%3A%2F%2Fman.twcc.ai%2F%40twccdocs%2Fguide-twnia2-queue-zh</a:t>
            </a:r>
            <a:endParaRPr/>
          </a:p>
        </p:txBody>
      </p:sp>
      <p:sp>
        <p:nvSpPr>
          <p:cNvPr id="955" name="Google Shape;955;g34a94cf1ea2_33_227"/>
          <p:cNvSpPr txBox="1"/>
          <p:nvPr/>
        </p:nvSpPr>
        <p:spPr>
          <a:xfrm>
            <a:off x="3615750" y="2437988"/>
            <a:ext cx="2630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u="sng">
                <a:solidFill>
                  <a:schemeClr val="hlink"/>
                </a:solidFill>
                <a:hlinkClick r:id="rId10"/>
              </a:rPr>
              <a:t>https://man.twcc.ai/aPiCU8VXS7SZgFJBOoSqBQ</a:t>
            </a:r>
            <a:endParaRPr/>
          </a:p>
        </p:txBody>
      </p:sp>
      <p:sp>
        <p:nvSpPr>
          <p:cNvPr id="956" name="Google Shape;956;g34a94cf1ea2_33_227"/>
          <p:cNvSpPr txBox="1"/>
          <p:nvPr/>
        </p:nvSpPr>
        <p:spPr>
          <a:xfrm>
            <a:off x="3615750" y="3189363"/>
            <a:ext cx="2630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u="sng">
                <a:solidFill>
                  <a:schemeClr val="hlink"/>
                </a:solidFill>
                <a:hlinkClick r:id="rId11"/>
              </a:rPr>
              <a:t>https://man.twcc.ai/@TWCC-III-manual/ryyo0tsuu</a:t>
            </a:r>
            <a:endParaRPr/>
          </a:p>
        </p:txBody>
      </p:sp>
      <p:sp>
        <p:nvSpPr>
          <p:cNvPr id="957" name="Google Shape;957;g34a94cf1ea2_33_227"/>
          <p:cNvSpPr txBox="1"/>
          <p:nvPr/>
        </p:nvSpPr>
        <p:spPr>
          <a:xfrm>
            <a:off x="3615750" y="4048425"/>
            <a:ext cx="2630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u="sng">
                <a:solidFill>
                  <a:schemeClr val="hlink"/>
                </a:solidFill>
                <a:hlinkClick r:id="rId12"/>
              </a:rPr>
              <a:t>https://man.twcc.ai/@f1-manual/partition</a:t>
            </a:r>
            <a:endParaRPr/>
          </a:p>
        </p:txBody>
      </p:sp>
      <p:sp>
        <p:nvSpPr>
          <p:cNvPr id="958" name="Google Shape;958;g34a94cf1ea2_33_227"/>
          <p:cNvSpPr/>
          <p:nvPr/>
        </p:nvSpPr>
        <p:spPr>
          <a:xfrm>
            <a:off x="0" y="4932600"/>
            <a:ext cx="2184000" cy="210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646B8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wentieth Century"/>
                <a:ea typeface="Twentieth Century"/>
                <a:cs typeface="Twentieth Century"/>
                <a:sym typeface="Twentieth Century"/>
              </a:rPr>
              <a:t>說明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59" name="Google Shape;959;g34a94cf1ea2_33_227"/>
          <p:cNvSpPr/>
          <p:nvPr/>
        </p:nvSpPr>
        <p:spPr>
          <a:xfrm>
            <a:off x="4515244" y="4932575"/>
            <a:ext cx="2319300" cy="210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646B8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wentieth Century"/>
                <a:ea typeface="Twentieth Century"/>
                <a:cs typeface="Twentieth Century"/>
                <a:sym typeface="Twentieth Century"/>
              </a:rPr>
              <a:t>展示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60" name="Google Shape;960;g34a94cf1ea2_33_227"/>
          <p:cNvSpPr/>
          <p:nvPr/>
        </p:nvSpPr>
        <p:spPr>
          <a:xfrm>
            <a:off x="2183862" y="4932600"/>
            <a:ext cx="2319300" cy="210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646B8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wentieth Century"/>
                <a:ea typeface="Twentieth Century"/>
                <a:cs typeface="Twentieth Century"/>
                <a:sym typeface="Twentieth Century"/>
              </a:rPr>
              <a:t>Sif 作法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61" name="Google Shape;961;g34a94cf1ea2_33_227"/>
          <p:cNvSpPr/>
          <p:nvPr/>
        </p:nvSpPr>
        <p:spPr>
          <a:xfrm>
            <a:off x="6834502" y="4932575"/>
            <a:ext cx="2319300" cy="210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646B8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wentieth Century"/>
                <a:ea typeface="Twentieth Century"/>
                <a:cs typeface="Twentieth Century"/>
                <a:sym typeface="Twentieth Century"/>
              </a:rPr>
              <a:t>總結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5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g322ac593755_0_47"/>
          <p:cNvSpPr txBox="1"/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zh-TW"/>
              <a:t>Backup</a:t>
            </a:r>
            <a:endParaRPr/>
          </a:p>
        </p:txBody>
      </p:sp>
      <p:sp>
        <p:nvSpPr>
          <p:cNvPr id="967" name="Google Shape;967;g322ac593755_0_47"/>
          <p:cNvSpPr txBox="1"/>
          <p:nvPr>
            <p:ph idx="1" type="subTitle"/>
          </p:nvPr>
        </p:nvSpPr>
        <p:spPr>
          <a:xfrm>
            <a:off x="1371600" y="2914650"/>
            <a:ext cx="64008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ct val="117646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97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g3274abaa9e9_0_263"/>
          <p:cNvSpPr txBox="1"/>
          <p:nvPr>
            <p:ph idx="1" type="body"/>
          </p:nvPr>
        </p:nvSpPr>
        <p:spPr>
          <a:xfrm>
            <a:off x="311725" y="2143463"/>
            <a:ext cx="8410500" cy="1583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635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82"/>
              <a:buAutoNum type="arabicPeriod"/>
            </a:pPr>
            <a:r>
              <a:rPr lang="zh-TW" sz="1537"/>
              <a:t>原則上，所有docker hub 上的 image 都可以用這個方法拉下來轉換成 sif</a:t>
            </a:r>
            <a:endParaRPr sz="1537"/>
          </a:p>
          <a:p>
            <a:pPr indent="-326199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37"/>
              <a:buChar char="○"/>
            </a:pPr>
            <a:r>
              <a:rPr lang="zh-TW" sz="1537"/>
              <a:t>https://hub.docker.com/r/xxxx/yolov9-gpu</a:t>
            </a:r>
            <a:endParaRPr sz="1537"/>
          </a:p>
          <a:p>
            <a:pPr indent="-31635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82"/>
              <a:buAutoNum type="arabicPeriod"/>
            </a:pPr>
            <a:r>
              <a:rPr lang="zh-TW" sz="1537"/>
              <a:t>由於需要gpu 的支援，最好去 nvidia 的 docker hub 上下載，有較好的gpu 對應</a:t>
            </a:r>
            <a:endParaRPr sz="1537"/>
          </a:p>
          <a:p>
            <a:pPr indent="-326199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37"/>
              <a:buChar char="○"/>
            </a:pPr>
            <a:r>
              <a:rPr lang="zh-TW" sz="1537" u="sng">
                <a:solidFill>
                  <a:schemeClr val="hlink"/>
                </a:solidFill>
                <a:hlinkClick r:id="rId3"/>
              </a:rPr>
              <a:t>https://docs.nvidia.com/deeplearning/frameworks/pytorch-release-notes/running.html</a:t>
            </a:r>
            <a:endParaRPr sz="1537"/>
          </a:p>
          <a:p>
            <a:pPr indent="-326199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37"/>
              <a:buAutoNum type="arabicPeriod"/>
            </a:pPr>
            <a:r>
              <a:rPr lang="zh-TW" sz="1537"/>
              <a:t>若專案有提到使用</a:t>
            </a:r>
            <a:r>
              <a:rPr lang="zh-TW" sz="1537"/>
              <a:t>哪個docker image，就可以直接選擇他了</a:t>
            </a:r>
            <a:endParaRPr sz="1537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37"/>
          </a:p>
        </p:txBody>
      </p:sp>
      <p:sp>
        <p:nvSpPr>
          <p:cNvPr id="973" name="Google Shape;973;g3274abaa9e9_0_263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7221"/>
              <a:buNone/>
            </a:pPr>
            <a:r>
              <a:rPr lang="zh-TW"/>
              <a:t>singularity 容器 印象檔製作方法與指令</a:t>
            </a:r>
            <a:endParaRPr/>
          </a:p>
        </p:txBody>
      </p:sp>
      <p:sp>
        <p:nvSpPr>
          <p:cNvPr id="974" name="Google Shape;974;g3274abaa9e9_0_263"/>
          <p:cNvSpPr txBox="1"/>
          <p:nvPr>
            <p:ph idx="1" type="body"/>
          </p:nvPr>
        </p:nvSpPr>
        <p:spPr>
          <a:xfrm>
            <a:off x="201625" y="770500"/>
            <a:ext cx="8520600" cy="7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286861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18"/>
              <a:buChar char="●"/>
            </a:pPr>
            <a:r>
              <a:rPr lang="zh-TW" sz="1537"/>
              <a:t>方法</a:t>
            </a:r>
            <a:r>
              <a:rPr lang="zh-TW" sz="1537"/>
              <a:t>一</a:t>
            </a:r>
            <a:r>
              <a:rPr lang="zh-TW" sz="1537"/>
              <a:t>：直接拉下 docker hub 上的印象檔 -&gt; 轉成 singularity 格式的印象檔</a:t>
            </a:r>
            <a:endParaRPr sz="1537"/>
          </a:p>
          <a:p>
            <a:pPr indent="-267176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8"/>
              <a:buChar char="○"/>
            </a:pPr>
            <a:r>
              <a:rPr lang="zh-TW" sz="1382"/>
              <a:t>直接從 Docker Hub 或 Singularity Hub 下載預建的映像檔，然後使用 `singularity build` 指令來生成 Singularity 格式的映像檔</a:t>
            </a:r>
            <a:endParaRPr sz="1382"/>
          </a:p>
        </p:txBody>
      </p:sp>
      <p:sp>
        <p:nvSpPr>
          <p:cNvPr id="975" name="Google Shape;975;g3274abaa9e9_0_263"/>
          <p:cNvSpPr txBox="1"/>
          <p:nvPr/>
        </p:nvSpPr>
        <p:spPr>
          <a:xfrm>
            <a:off x="1222225" y="1480125"/>
            <a:ext cx="6479400" cy="393600"/>
          </a:xfrm>
          <a:prstGeom prst="rect">
            <a:avLst/>
          </a:prstGeom>
          <a:solidFill>
            <a:schemeClr val="dk1"/>
          </a:solidFill>
          <a:ln cap="flat" cmpd="sng" w="28575">
            <a:solidFill>
              <a:srgbClr val="88888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300">
                <a:solidFill>
                  <a:schemeClr val="lt1"/>
                </a:solidFill>
              </a:rPr>
              <a:t>$ </a:t>
            </a:r>
            <a:r>
              <a:rPr b="0" i="0" lang="zh-TW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singularity </a:t>
            </a:r>
            <a:r>
              <a:rPr lang="zh-TW" sz="1300">
                <a:solidFill>
                  <a:schemeClr val="lt1"/>
                </a:solidFill>
              </a:rPr>
              <a:t>pull</a:t>
            </a:r>
            <a:r>
              <a:rPr b="0" i="0" lang="zh-TW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&lt;my_image&gt;.sif docker://&lt;url&gt;/&lt;repo_nam</a:t>
            </a:r>
            <a:r>
              <a:rPr b="0" i="0" lang="zh-TW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e&gt;</a:t>
            </a:r>
            <a:endParaRPr sz="13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sz="1300">
              <a:solidFill>
                <a:schemeClr val="lt1"/>
              </a:solidFill>
            </a:endParaRPr>
          </a:p>
        </p:txBody>
      </p:sp>
      <p:sp>
        <p:nvSpPr>
          <p:cNvPr id="976" name="Google Shape;976;g3274abaa9e9_0_26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977" name="Google Shape;977;g3274abaa9e9_0_2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9100" y="3845350"/>
            <a:ext cx="5577599" cy="117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8" name="Google Shape;978;g3274abaa9e9_0_26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78195" y="3995225"/>
            <a:ext cx="2510825" cy="632150"/>
          </a:xfrm>
          <a:prstGeom prst="rect">
            <a:avLst/>
          </a:prstGeom>
          <a:noFill/>
          <a:ln>
            <a:noFill/>
          </a:ln>
        </p:spPr>
      </p:pic>
      <p:sp>
        <p:nvSpPr>
          <p:cNvPr id="979" name="Google Shape;979;g3274abaa9e9_0_263"/>
          <p:cNvSpPr/>
          <p:nvPr/>
        </p:nvSpPr>
        <p:spPr>
          <a:xfrm>
            <a:off x="749100" y="3859525"/>
            <a:ext cx="2068200" cy="572700"/>
          </a:xfrm>
          <a:prstGeom prst="rect">
            <a:avLst/>
          </a:prstGeom>
          <a:noFill/>
          <a:ln cap="flat" cmpd="sng" w="28575">
            <a:solidFill>
              <a:srgbClr val="D7000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980" name="Google Shape;980;g3274abaa9e9_0_263"/>
          <p:cNvSpPr/>
          <p:nvPr/>
        </p:nvSpPr>
        <p:spPr>
          <a:xfrm>
            <a:off x="6562825" y="3996900"/>
            <a:ext cx="1726200" cy="632100"/>
          </a:xfrm>
          <a:prstGeom prst="rect">
            <a:avLst/>
          </a:prstGeom>
          <a:noFill/>
          <a:ln cap="flat" cmpd="sng" w="28575">
            <a:solidFill>
              <a:srgbClr val="D7000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981" name="Google Shape;981;g3274abaa9e9_0_263"/>
          <p:cNvCxnSpPr/>
          <p:nvPr/>
        </p:nvCxnSpPr>
        <p:spPr>
          <a:xfrm>
            <a:off x="5702550" y="3395475"/>
            <a:ext cx="1430400" cy="5454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dash"/>
            <a:round/>
            <a:headEnd len="med" w="med" type="none"/>
            <a:tailEnd len="med" w="med" type="triangle"/>
          </a:ln>
        </p:spPr>
      </p:cxnSp>
      <p:pic>
        <p:nvPicPr>
          <p:cNvPr id="982" name="Google Shape;982;g3274abaa9e9_0_26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22200" y="1873800"/>
            <a:ext cx="6479400" cy="2899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38d19e5575_1_102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本課程 RoadMap</a:t>
            </a:r>
            <a:endParaRPr/>
          </a:p>
        </p:txBody>
      </p:sp>
      <p:sp>
        <p:nvSpPr>
          <p:cNvPr id="105" name="Google Shape;105;g338d19e5575_1_102"/>
          <p:cNvSpPr txBox="1"/>
          <p:nvPr>
            <p:ph idx="1" type="body"/>
          </p:nvPr>
        </p:nvSpPr>
        <p:spPr>
          <a:xfrm>
            <a:off x="4572000" y="649775"/>
            <a:ext cx="4189200" cy="11973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/>
              <a:t>預期你已經有</a:t>
            </a:r>
            <a:endParaRPr sz="16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zh-TW" sz="1600"/>
              <a:t>有iService 帳號，且有計畫</a:t>
            </a:r>
            <a:endParaRPr sz="16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zh-TW" sz="1600"/>
              <a:t>熟悉 Linux 指令與SSH連線</a:t>
            </a:r>
            <a:endParaRPr sz="1600"/>
          </a:p>
          <a:p>
            <a:pPr indent="-254000" lvl="1" marL="914400" rtl="0" algn="l">
              <a:spcBef>
                <a:spcPts val="0"/>
              </a:spcBef>
              <a:spcAft>
                <a:spcPts val="0"/>
              </a:spcAft>
              <a:buSzPts val="400"/>
              <a:buChar char="○"/>
            </a:pPr>
            <a:r>
              <a:rPr lang="zh-TW" sz="1400"/>
              <a:t>vim文字編輯器</a:t>
            </a:r>
            <a:endParaRPr sz="1400"/>
          </a:p>
        </p:txBody>
      </p:sp>
      <p:sp>
        <p:nvSpPr>
          <p:cNvPr id="106" name="Google Shape;106;g338d19e5575_1_10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07" name="Google Shape;107;g338d19e5575_1_102"/>
          <p:cNvSpPr txBox="1"/>
          <p:nvPr>
            <p:ph idx="1" type="body"/>
          </p:nvPr>
        </p:nvSpPr>
        <p:spPr>
          <a:xfrm>
            <a:off x="4572000" y="1907001"/>
            <a:ext cx="4189200" cy="15300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942"/>
              <a:t>這門課不會提到</a:t>
            </a:r>
            <a:endParaRPr sz="1942"/>
          </a:p>
          <a:p>
            <a:pPr indent="-284843" lvl="0" marL="457200" rtl="0" algn="l">
              <a:spcBef>
                <a:spcPts val="0"/>
              </a:spcBef>
              <a:spcAft>
                <a:spcPts val="0"/>
              </a:spcAft>
              <a:buSzPct val="58823"/>
              <a:buChar char="●"/>
            </a:pPr>
            <a:r>
              <a:rPr lang="zh-TW" sz="1942"/>
              <a:t>Python / Pytorch 程式碼</a:t>
            </a:r>
            <a:endParaRPr sz="1942"/>
          </a:p>
          <a:p>
            <a:pPr indent="-284843" lvl="0" marL="457200" rtl="0" algn="l">
              <a:spcBef>
                <a:spcPts val="0"/>
              </a:spcBef>
              <a:spcAft>
                <a:spcPts val="0"/>
              </a:spcAft>
              <a:buSzPct val="58823"/>
              <a:buChar char="●"/>
            </a:pPr>
            <a:r>
              <a:rPr lang="zh-TW" sz="1942"/>
              <a:t>Yolov9 電腦視覺技術原理</a:t>
            </a:r>
            <a:endParaRPr sz="1942"/>
          </a:p>
          <a:p>
            <a:pPr indent="-284843" lvl="0" marL="457200" rtl="0" algn="l">
              <a:spcBef>
                <a:spcPts val="0"/>
              </a:spcBef>
              <a:spcAft>
                <a:spcPts val="0"/>
              </a:spcAft>
              <a:buSzPct val="58823"/>
              <a:buChar char="●"/>
            </a:pPr>
            <a:r>
              <a:rPr lang="zh-TW" sz="1942"/>
              <a:t>平行分散任務技術細節</a:t>
            </a:r>
            <a:endParaRPr sz="1942"/>
          </a:p>
          <a:p>
            <a:pPr indent="-284843" lvl="0" marL="457200" rtl="0" algn="l">
              <a:spcBef>
                <a:spcPts val="0"/>
              </a:spcBef>
              <a:spcAft>
                <a:spcPts val="0"/>
              </a:spcAft>
              <a:buSzPct val="58823"/>
              <a:buChar char="●"/>
            </a:pPr>
            <a:r>
              <a:rPr lang="zh-TW" sz="1942"/>
              <a:t>mpi / openacc 等使用gpu 方式</a:t>
            </a:r>
            <a:endParaRPr sz="1942"/>
          </a:p>
          <a:p>
            <a:pPr indent="-284843" lvl="0" marL="457200" rtl="0" algn="l">
              <a:spcBef>
                <a:spcPts val="0"/>
              </a:spcBef>
              <a:spcAft>
                <a:spcPts val="0"/>
              </a:spcAft>
              <a:buSzPct val="58823"/>
              <a:buChar char="●"/>
            </a:pPr>
            <a:r>
              <a:rPr lang="zh-TW" sz="1942"/>
              <a:t>VS code IDE 整合工具開發 </a:t>
            </a:r>
            <a:endParaRPr sz="1942"/>
          </a:p>
        </p:txBody>
      </p:sp>
      <p:sp>
        <p:nvSpPr>
          <p:cNvPr id="108" name="Google Shape;108;g338d19e5575_1_102"/>
          <p:cNvSpPr txBox="1"/>
          <p:nvPr>
            <p:ph idx="1" type="body"/>
          </p:nvPr>
        </p:nvSpPr>
        <p:spPr>
          <a:xfrm>
            <a:off x="154525" y="3464975"/>
            <a:ext cx="4189200" cy="13059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預期</a:t>
            </a:r>
            <a:r>
              <a:rPr lang="zh-TW"/>
              <a:t>上完這門課你</a:t>
            </a:r>
            <a:r>
              <a:rPr lang="zh-TW"/>
              <a:t>會</a:t>
            </a:r>
            <a:br>
              <a:rPr lang="zh-TW"/>
            </a:br>
            <a:r>
              <a:rPr lang="zh-TW" sz="1400">
                <a:solidFill>
                  <a:srgbClr val="0000FF"/>
                </a:solidFill>
              </a:rPr>
              <a:t>* 了解國網中心的HPC平台</a:t>
            </a:r>
            <a:br>
              <a:rPr lang="zh-TW" sz="1400">
                <a:solidFill>
                  <a:srgbClr val="0000FF"/>
                </a:solidFill>
              </a:rPr>
            </a:br>
            <a:r>
              <a:rPr lang="zh-TW" sz="1400">
                <a:solidFill>
                  <a:srgbClr val="0000FF"/>
                </a:solidFill>
              </a:rPr>
              <a:t>* 了解提交與查看 Slurm 任務與執行日誌</a:t>
            </a:r>
            <a:br>
              <a:rPr lang="zh-TW" sz="1400">
                <a:solidFill>
                  <a:srgbClr val="0000FF"/>
                </a:solidFill>
              </a:rPr>
            </a:br>
            <a:r>
              <a:rPr lang="zh-TW" sz="1400">
                <a:solidFill>
                  <a:srgbClr val="0000FF"/>
                </a:solidFill>
              </a:rPr>
              <a:t>* 如何將實際的大型專案yolov9跨節點運算</a:t>
            </a:r>
            <a:br>
              <a:rPr lang="zh-TW" sz="1400">
                <a:solidFill>
                  <a:srgbClr val="0000FF"/>
                </a:solidFill>
              </a:rPr>
            </a:br>
            <a:r>
              <a:rPr lang="zh-TW" sz="1400">
                <a:solidFill>
                  <a:srgbClr val="0000FF"/>
                </a:solidFill>
              </a:rPr>
              <a:t>* 如何用singularity打包需要的計算環境到平台上使用</a:t>
            </a:r>
            <a:endParaRPr/>
          </a:p>
        </p:txBody>
      </p:sp>
      <p:sp>
        <p:nvSpPr>
          <p:cNvPr id="109" name="Google Shape;109;g338d19e5575_1_102"/>
          <p:cNvSpPr txBox="1"/>
          <p:nvPr>
            <p:ph idx="1" type="body"/>
          </p:nvPr>
        </p:nvSpPr>
        <p:spPr>
          <a:xfrm>
            <a:off x="4572000" y="3464981"/>
            <a:ext cx="4189200" cy="15918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國網</a:t>
            </a:r>
            <a:r>
              <a:rPr lang="zh-TW"/>
              <a:t>其他補充課程</a:t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zh-TW"/>
              <a:t>CPU 主機課程</a:t>
            </a:r>
            <a:endParaRPr/>
          </a:p>
          <a:p>
            <a:pPr indent="-266700" lvl="1" marL="914400" rtl="0" algn="l">
              <a:spcBef>
                <a:spcPts val="0"/>
              </a:spcBef>
              <a:spcAft>
                <a:spcPts val="0"/>
              </a:spcAft>
              <a:buSzPts val="600"/>
              <a:buChar char="○"/>
            </a:pPr>
            <a:r>
              <a:rPr lang="zh-TW"/>
              <a:t>實體 8hrs / 線上 2 hrs</a:t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zh-TW"/>
              <a:t>GPU 主機課程</a:t>
            </a:r>
            <a:endParaRPr/>
          </a:p>
          <a:p>
            <a:pPr indent="-266700" lvl="1" marL="914400" rtl="0" algn="l">
              <a:spcBef>
                <a:spcPts val="0"/>
              </a:spcBef>
              <a:spcAft>
                <a:spcPts val="0"/>
              </a:spcAft>
              <a:buSzPts val="600"/>
              <a:buChar char="○"/>
            </a:pPr>
            <a:r>
              <a:rPr lang="zh-TW"/>
              <a:t>實體 8hrs / </a:t>
            </a:r>
            <a:r>
              <a:rPr lang="zh-TW">
                <a:highlight>
                  <a:srgbClr val="D9EAD3"/>
                </a:highlight>
              </a:rPr>
              <a:t>線上 2 hrs</a:t>
            </a:r>
            <a:endParaRPr>
              <a:highlight>
                <a:srgbClr val="D9EAD3"/>
              </a:highlight>
            </a:endParaRPr>
          </a:p>
        </p:txBody>
      </p:sp>
      <p:sp>
        <p:nvSpPr>
          <p:cNvPr id="110" name="Google Shape;110;g338d19e5575_1_102"/>
          <p:cNvSpPr txBox="1"/>
          <p:nvPr>
            <p:ph idx="1" type="body"/>
          </p:nvPr>
        </p:nvSpPr>
        <p:spPr>
          <a:xfrm>
            <a:off x="154525" y="649775"/>
            <a:ext cx="4189200" cy="2561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900"/>
              <a:t>這門課會</a:t>
            </a:r>
            <a:r>
              <a:rPr lang="zh-TW" sz="1900"/>
              <a:t>講解</a:t>
            </a:r>
            <a:br>
              <a:rPr lang="zh-TW" sz="1900"/>
            </a:br>
            <a:r>
              <a:rPr lang="zh-TW" sz="1500">
                <a:solidFill>
                  <a:srgbClr val="0000FF"/>
                </a:solidFill>
              </a:rPr>
              <a:t>* </a:t>
            </a:r>
            <a:r>
              <a:rPr lang="zh-TW" sz="1500">
                <a:solidFill>
                  <a:srgbClr val="0000FF"/>
                </a:solidFill>
              </a:rPr>
              <a:t>國網中心 HPC 平台介紹</a:t>
            </a:r>
            <a:br>
              <a:rPr lang="zh-TW" sz="1500">
                <a:solidFill>
                  <a:srgbClr val="0000FF"/>
                </a:solidFill>
              </a:rPr>
            </a:br>
            <a:r>
              <a:rPr lang="zh-TW" sz="1500">
                <a:solidFill>
                  <a:srgbClr val="0000FF"/>
                </a:solidFill>
              </a:rPr>
              <a:t>* Slurm </a:t>
            </a:r>
            <a:r>
              <a:rPr lang="zh-TW" sz="1500">
                <a:solidFill>
                  <a:srgbClr val="0000FF"/>
                </a:solidFill>
              </a:rPr>
              <a:t>任務派送與瀏覽</a:t>
            </a:r>
            <a:endParaRPr sz="1500">
              <a:solidFill>
                <a:srgbClr val="0000FF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500"/>
              <a:buChar char="-"/>
            </a:pPr>
            <a:r>
              <a:rPr lang="zh-TW" sz="1500">
                <a:solidFill>
                  <a:srgbClr val="0000FF"/>
                </a:solidFill>
              </a:rPr>
              <a:t>3 種sbatch 非pytorch 任務</a:t>
            </a:r>
            <a:endParaRPr sz="15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rgbClr val="0000FF"/>
                </a:solidFill>
              </a:rPr>
              <a:t>* 使用大型專案 Yolov9 跨節點平行訓練</a:t>
            </a:r>
            <a:endParaRPr sz="1500">
              <a:solidFill>
                <a:srgbClr val="0000FF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500"/>
              <a:buChar char="-"/>
            </a:pPr>
            <a:r>
              <a:rPr lang="zh-TW" sz="1500">
                <a:solidFill>
                  <a:srgbClr val="0000FF"/>
                </a:solidFill>
              </a:rPr>
              <a:t>程式運作流程</a:t>
            </a:r>
            <a:endParaRPr sz="1500">
              <a:solidFill>
                <a:srgbClr val="0000FF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500"/>
              <a:buChar char="-"/>
            </a:pPr>
            <a:r>
              <a:rPr lang="zh-TW" sz="1500">
                <a:solidFill>
                  <a:srgbClr val="0000FF"/>
                </a:solidFill>
              </a:rPr>
              <a:t>多個 pytorch 任務</a:t>
            </a:r>
            <a:endParaRPr sz="15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chemeClr val="hlink"/>
                </a:solidFill>
              </a:rPr>
              <a:t>* Singularity 製作與運作原理</a:t>
            </a:r>
            <a:endParaRPr sz="1500">
              <a:solidFill>
                <a:schemeClr val="hlink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500"/>
              <a:buChar char="-"/>
            </a:pPr>
            <a:r>
              <a:rPr lang="zh-TW" sz="1500">
                <a:solidFill>
                  <a:schemeClr val="hlink"/>
                </a:solidFill>
              </a:rPr>
              <a:t>3種製作 sif 方法</a:t>
            </a:r>
            <a:endParaRPr sz="1500">
              <a:solidFill>
                <a:schemeClr val="hlink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38d19e5575_1_111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課前檢查</a:t>
            </a:r>
            <a:endParaRPr/>
          </a:p>
        </p:txBody>
      </p:sp>
      <p:sp>
        <p:nvSpPr>
          <p:cNvPr id="116" name="Google Shape;116;g338d19e5575_1_1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17" name="Google Shape;117;g338d19e5575_1_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3425" y="969088"/>
            <a:ext cx="4449149" cy="12357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8" name="Google Shape;118;g338d19e5575_1_111"/>
          <p:cNvSpPr txBox="1"/>
          <p:nvPr/>
        </p:nvSpPr>
        <p:spPr>
          <a:xfrm>
            <a:off x="225975" y="1895075"/>
            <a:ext cx="4266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 u="sng">
                <a:solidFill>
                  <a:schemeClr val="hlink"/>
                </a:solidFill>
                <a:hlinkClick r:id="rId4"/>
              </a:rPr>
              <a:t>https://iservice.nchc.org.tw/module_page.php?module=nchc_service#nchc_service/nchc_service.php?action=nchc_motp_unix_account_edit_v3</a:t>
            </a:r>
            <a:endParaRPr sz="1000"/>
          </a:p>
        </p:txBody>
      </p:sp>
      <p:pic>
        <p:nvPicPr>
          <p:cNvPr id="119" name="Google Shape;119;g338d19e5575_1_1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6000" y="948325"/>
            <a:ext cx="4265950" cy="9938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20" name="Google Shape;120;g338d19e5575_1_111"/>
          <p:cNvSpPr/>
          <p:nvPr/>
        </p:nvSpPr>
        <p:spPr>
          <a:xfrm>
            <a:off x="866350" y="572700"/>
            <a:ext cx="2599200" cy="4227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主機帳號 / 密碼 / OTP開通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21" name="Google Shape;121;g338d19e5575_1_111"/>
          <p:cNvSpPr/>
          <p:nvPr/>
        </p:nvSpPr>
        <p:spPr>
          <a:xfrm>
            <a:off x="5548400" y="572700"/>
            <a:ext cx="2599200" cy="4227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有效計畫 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22" name="Google Shape;122;g338d19e5575_1_111"/>
          <p:cNvSpPr txBox="1"/>
          <p:nvPr/>
        </p:nvSpPr>
        <p:spPr>
          <a:xfrm>
            <a:off x="4623350" y="3191400"/>
            <a:ext cx="4341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0000FF"/>
                </a:solidFill>
              </a:rPr>
              <a:t>iService登入-&gt;會員中心 -&gt; 計畫管理 -&gt;我的計畫</a:t>
            </a:r>
            <a:endParaRPr sz="1200">
              <a:solidFill>
                <a:srgbClr val="0000FF"/>
              </a:solidFill>
            </a:endParaRPr>
          </a:p>
        </p:txBody>
      </p:sp>
      <p:grpSp>
        <p:nvGrpSpPr>
          <p:cNvPr id="123" name="Google Shape;123;g338d19e5575_1_111"/>
          <p:cNvGrpSpPr/>
          <p:nvPr/>
        </p:nvGrpSpPr>
        <p:grpSpPr>
          <a:xfrm>
            <a:off x="226000" y="2741982"/>
            <a:ext cx="4265951" cy="1921005"/>
            <a:chOff x="226000" y="3046775"/>
            <a:chExt cx="4265951" cy="2010050"/>
          </a:xfrm>
        </p:grpSpPr>
        <p:pic>
          <p:nvPicPr>
            <p:cNvPr id="124" name="Google Shape;124;g338d19e5575_1_111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26000" y="3046775"/>
              <a:ext cx="4265951" cy="201005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pic>
        <p:pic>
          <p:nvPicPr>
            <p:cNvPr id="125" name="Google Shape;125;g338d19e5575_1_111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383200" y="4806803"/>
              <a:ext cx="3951600" cy="21059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26" name="Google Shape;126;g338d19e5575_1_111" title="螢幕快照 2025-03-20 於 16.01.43 下午.png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623425" y="2197575"/>
            <a:ext cx="4449150" cy="9938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27" name="Google Shape;127;g338d19e5575_1_111"/>
          <p:cNvSpPr txBox="1"/>
          <p:nvPr/>
        </p:nvSpPr>
        <p:spPr>
          <a:xfrm>
            <a:off x="226000" y="4582975"/>
            <a:ext cx="5038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0000FF"/>
                </a:solidFill>
              </a:rPr>
              <a:t>iService登入-&gt;會員中心 -&gt; 計畫管理 -&gt;我的計畫</a:t>
            </a:r>
            <a:br>
              <a:rPr lang="zh-TW" sz="1200">
                <a:solidFill>
                  <a:srgbClr val="0000FF"/>
                </a:solidFill>
              </a:rPr>
            </a:br>
            <a:r>
              <a:rPr lang="zh-TW" sz="1200">
                <a:solidFill>
                  <a:srgbClr val="0000FF"/>
                </a:solidFill>
              </a:rPr>
              <a:t>點選某一</a:t>
            </a:r>
            <a:r>
              <a:rPr lang="zh-TW" sz="1200">
                <a:solidFill>
                  <a:srgbClr val="0000FF"/>
                </a:solidFill>
              </a:rPr>
              <a:t>計畫-&gt;</a:t>
            </a:r>
            <a:r>
              <a:rPr lang="zh-TW" sz="1200">
                <a:solidFill>
                  <a:srgbClr val="0000FF"/>
                </a:solidFill>
              </a:rPr>
              <a:t>服務啟用狀態</a:t>
            </a:r>
            <a:endParaRPr sz="1200">
              <a:solidFill>
                <a:srgbClr val="0000FF"/>
              </a:solidFill>
            </a:endParaRPr>
          </a:p>
        </p:txBody>
      </p:sp>
      <p:sp>
        <p:nvSpPr>
          <p:cNvPr id="128" name="Google Shape;128;g338d19e5575_1_111"/>
          <p:cNvSpPr/>
          <p:nvPr/>
        </p:nvSpPr>
        <p:spPr>
          <a:xfrm>
            <a:off x="1645570" y="2366477"/>
            <a:ext cx="1426800" cy="4227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服務狀態啟用</a:t>
            </a: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38d19e5575_1_87"/>
          <p:cNvSpPr txBox="1"/>
          <p:nvPr>
            <p:ph type="ctrTitle"/>
          </p:nvPr>
        </p:nvSpPr>
        <p:spPr>
          <a:xfrm>
            <a:off x="685800" y="1597825"/>
            <a:ext cx="6017400" cy="1659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23809"/>
              <a:buNone/>
            </a:pPr>
            <a:r>
              <a:rPr lang="zh-TW"/>
              <a:t>國網中心HPC跨節點運算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23809"/>
              <a:buNone/>
            </a:pPr>
            <a:r>
              <a:rPr lang="zh-TW"/>
              <a:t>（一）</a:t>
            </a:r>
            <a:endParaRPr/>
          </a:p>
        </p:txBody>
      </p:sp>
      <p:sp>
        <p:nvSpPr>
          <p:cNvPr id="134" name="Google Shape;134;g338d19e5575_1_87"/>
          <p:cNvSpPr txBox="1"/>
          <p:nvPr>
            <p:ph idx="1" type="subTitle"/>
          </p:nvPr>
        </p:nvSpPr>
        <p:spPr>
          <a:xfrm>
            <a:off x="267425" y="3951000"/>
            <a:ext cx="8520600" cy="11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16664"/>
              <a:buNone/>
            </a:pPr>
            <a:r>
              <a:rPr b="1" lang="zh-TW">
                <a:solidFill>
                  <a:schemeClr val="lt1"/>
                </a:solidFill>
              </a:rPr>
              <a:t>國網中心 陳威宇</a:t>
            </a:r>
            <a:endParaRPr b="1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16664"/>
              <a:buNone/>
            </a:pPr>
            <a:r>
              <a:rPr b="1" lang="zh-TW" u="sng">
                <a:solidFill>
                  <a:schemeClr val="lt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waue0920@gmail.com</a:t>
            </a:r>
            <a:endParaRPr b="1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16664"/>
              <a:buFont typeface="Arial"/>
              <a:buNone/>
            </a:pPr>
            <a:r>
              <a:rPr b="1" lang="zh-TW">
                <a:solidFill>
                  <a:schemeClr val="lt1"/>
                </a:solidFill>
              </a:rPr>
              <a:t>Mar.2025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35" name="Google Shape;135;g338d19e5575_1_87"/>
          <p:cNvSpPr txBox="1"/>
          <p:nvPr/>
        </p:nvSpPr>
        <p:spPr>
          <a:xfrm>
            <a:off x="6651550" y="1757725"/>
            <a:ext cx="223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u="sng">
                <a:solidFill>
                  <a:srgbClr val="0000FF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https://ppt.cc/fWW9Ex</a:t>
            </a:r>
            <a:endParaRPr/>
          </a:p>
        </p:txBody>
      </p:sp>
      <p:pic>
        <p:nvPicPr>
          <p:cNvPr id="136" name="Google Shape;136;g338d19e5575_1_8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25450" y="675525"/>
            <a:ext cx="1192500" cy="119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g338d19e5575_1_87"/>
          <p:cNvSpPr txBox="1"/>
          <p:nvPr/>
        </p:nvSpPr>
        <p:spPr>
          <a:xfrm>
            <a:off x="6461525" y="3729800"/>
            <a:ext cx="2629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u="sng">
                <a:solidFill>
                  <a:schemeClr val="hlink"/>
                </a:solidFill>
                <a:hlinkClick r:id="rId6"/>
              </a:rPr>
              <a:t>https://github.com/waue0920/nchc_hpc_slurm_example</a:t>
            </a:r>
            <a:endParaRPr b="1"/>
          </a:p>
        </p:txBody>
      </p:sp>
      <p:pic>
        <p:nvPicPr>
          <p:cNvPr id="138" name="Google Shape;138;g338d19e5575_1_8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075188" y="2571750"/>
            <a:ext cx="1293019" cy="1293019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g338d19e5575_1_87"/>
          <p:cNvSpPr txBox="1"/>
          <p:nvPr/>
        </p:nvSpPr>
        <p:spPr>
          <a:xfrm>
            <a:off x="7288000" y="206225"/>
            <a:ext cx="962400" cy="5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6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文件</a:t>
            </a:r>
            <a:endParaRPr sz="26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40" name="Google Shape;140;g338d19e5575_1_87"/>
          <p:cNvSpPr txBox="1"/>
          <p:nvPr/>
        </p:nvSpPr>
        <p:spPr>
          <a:xfrm>
            <a:off x="7024875" y="2157925"/>
            <a:ext cx="1534800" cy="5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6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範例程式</a:t>
            </a:r>
            <a:endParaRPr sz="26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274abaa9e9_0_110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Agenda</a:t>
            </a:r>
            <a:endParaRPr/>
          </a:p>
        </p:txBody>
      </p:sp>
      <p:sp>
        <p:nvSpPr>
          <p:cNvPr id="146" name="Google Shape;146;g3274abaa9e9_0_110"/>
          <p:cNvSpPr txBox="1"/>
          <p:nvPr>
            <p:ph idx="1" type="body"/>
          </p:nvPr>
        </p:nvSpPr>
        <p:spPr>
          <a:xfrm>
            <a:off x="201625" y="770500"/>
            <a:ext cx="4327800" cy="38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zh-TW"/>
              <a:t>引言</a:t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zh-TW"/>
              <a:t>NCHC 服務一覽表</a:t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zh-TW"/>
              <a:t>NCHC GPU 運算介紹</a:t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zh-TW"/>
              <a:t>Slurm 介紹</a:t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zh-TW"/>
              <a:t>TWCC HPC Jobs</a:t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zh-TW"/>
              <a:t>動手做</a:t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zh-TW"/>
              <a:t>提醒與整理</a:t>
            </a:r>
            <a:endParaRPr/>
          </a:p>
        </p:txBody>
      </p:sp>
      <p:sp>
        <p:nvSpPr>
          <p:cNvPr id="147" name="Google Shape;147;g3274abaa9e9_0_1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48" name="Google Shape;148;g3274abaa9e9_0_110"/>
          <p:cNvSpPr/>
          <p:nvPr/>
        </p:nvSpPr>
        <p:spPr>
          <a:xfrm>
            <a:off x="25" y="4932600"/>
            <a:ext cx="2152500" cy="210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646B8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wentieth Century"/>
                <a:ea typeface="Twentieth Century"/>
                <a:cs typeface="Twentieth Century"/>
                <a:sym typeface="Twentieth Century"/>
              </a:rPr>
              <a:t>NCHC服務一覽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49" name="Google Shape;149;g3274abaa9e9_0_110"/>
          <p:cNvSpPr/>
          <p:nvPr/>
        </p:nvSpPr>
        <p:spPr>
          <a:xfrm>
            <a:off x="2152588" y="4932575"/>
            <a:ext cx="2476500" cy="210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46B8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wentieth Century"/>
                <a:ea typeface="Twentieth Century"/>
                <a:cs typeface="Twentieth Century"/>
                <a:sym typeface="Twentieth Century"/>
              </a:rPr>
              <a:t>Slurm</a:t>
            </a:r>
            <a:r>
              <a:rPr lang="zh-TW">
                <a:latin typeface="Twentieth Century"/>
                <a:ea typeface="Twentieth Century"/>
                <a:cs typeface="Twentieth Century"/>
                <a:sym typeface="Twentieth Century"/>
              </a:rPr>
              <a:t>介紹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50" name="Google Shape;150;g3274abaa9e9_0_110"/>
          <p:cNvSpPr/>
          <p:nvPr/>
        </p:nvSpPr>
        <p:spPr>
          <a:xfrm>
            <a:off x="4572025" y="4932575"/>
            <a:ext cx="2286000" cy="210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46B8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wentieth Century"/>
                <a:ea typeface="Twentieth Century"/>
                <a:cs typeface="Twentieth Century"/>
                <a:sym typeface="Twentieth Century"/>
              </a:rPr>
              <a:t>HPC Jobs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51" name="Google Shape;151;g3274abaa9e9_0_110"/>
          <p:cNvSpPr/>
          <p:nvPr/>
        </p:nvSpPr>
        <p:spPr>
          <a:xfrm>
            <a:off x="6858025" y="4932575"/>
            <a:ext cx="2286000" cy="210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46B8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wentieth Century"/>
                <a:ea typeface="Twentieth Century"/>
                <a:cs typeface="Twentieth Century"/>
                <a:sym typeface="Twentieth Century"/>
              </a:rPr>
              <a:t>動手做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pSp>
        <p:nvGrpSpPr>
          <p:cNvPr id="152" name="Google Shape;152;g3274abaa9e9_0_110"/>
          <p:cNvGrpSpPr/>
          <p:nvPr/>
        </p:nvGrpSpPr>
        <p:grpSpPr>
          <a:xfrm>
            <a:off x="5297623" y="768018"/>
            <a:ext cx="3424595" cy="3811045"/>
            <a:chOff x="5728863" y="2510450"/>
            <a:chExt cx="2519938" cy="2932475"/>
          </a:xfrm>
        </p:grpSpPr>
        <p:sp>
          <p:nvSpPr>
            <p:cNvPr id="153" name="Google Shape;153;g3274abaa9e9_0_110"/>
            <p:cNvSpPr txBox="1"/>
            <p:nvPr/>
          </p:nvSpPr>
          <p:spPr>
            <a:xfrm>
              <a:off x="5728863" y="3927695"/>
              <a:ext cx="970500" cy="35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>
                  <a:solidFill>
                    <a:srgbClr val="0000FF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slurm</a:t>
              </a:r>
              <a:endParaRPr>
                <a:solidFill>
                  <a:srgbClr val="0000FF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54" name="Google Shape;154;g3274abaa9e9_0_110"/>
            <p:cNvSpPr/>
            <p:nvPr/>
          </p:nvSpPr>
          <p:spPr>
            <a:xfrm>
              <a:off x="7333200" y="3451013"/>
              <a:ext cx="915600" cy="476700"/>
            </a:xfrm>
            <a:prstGeom prst="rect">
              <a:avLst/>
            </a:prstGeom>
            <a:solidFill>
              <a:srgbClr val="FCE5CD"/>
            </a:solidFill>
            <a:ln cap="flat" cmpd="sng" w="9525">
              <a:solidFill>
                <a:srgbClr val="646B8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>
                  <a:latin typeface="Twentieth Century"/>
                  <a:ea typeface="Twentieth Century"/>
                  <a:cs typeface="Twentieth Century"/>
                  <a:sym typeface="Twentieth Century"/>
                </a:rPr>
                <a:t>Linux VM</a:t>
              </a:r>
              <a:endParaRPr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55" name="Google Shape;155;g3274abaa9e9_0_110"/>
            <p:cNvSpPr/>
            <p:nvPr/>
          </p:nvSpPr>
          <p:spPr>
            <a:xfrm>
              <a:off x="5811875" y="3451013"/>
              <a:ext cx="915600" cy="476700"/>
            </a:xfrm>
            <a:prstGeom prst="rect">
              <a:avLst/>
            </a:prstGeom>
            <a:solidFill>
              <a:srgbClr val="FCE5CD"/>
            </a:solidFill>
            <a:ln cap="flat" cmpd="sng" w="9525">
              <a:solidFill>
                <a:srgbClr val="646B8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200">
                  <a:latin typeface="Twentieth Century"/>
                  <a:ea typeface="Twentieth Century"/>
                  <a:cs typeface="Twentieth Century"/>
                  <a:sym typeface="Twentieth Century"/>
                </a:rPr>
                <a:t>登入節點</a:t>
              </a:r>
              <a:endParaRPr sz="1200"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56" name="Google Shape;156;g3274abaa9e9_0_110"/>
            <p:cNvSpPr/>
            <p:nvPr/>
          </p:nvSpPr>
          <p:spPr>
            <a:xfrm>
              <a:off x="6524125" y="2510450"/>
              <a:ext cx="915600" cy="476700"/>
            </a:xfrm>
            <a:prstGeom prst="rect">
              <a:avLst/>
            </a:prstGeom>
            <a:solidFill>
              <a:srgbClr val="FCE5CD"/>
            </a:solidFill>
            <a:ln cap="flat" cmpd="sng" w="9525">
              <a:solidFill>
                <a:srgbClr val="646B8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>
                  <a:latin typeface="Twentieth Century"/>
                  <a:ea typeface="Twentieth Century"/>
                  <a:cs typeface="Twentieth Century"/>
                  <a:sym typeface="Twentieth Century"/>
                </a:rPr>
                <a:t>Client</a:t>
              </a:r>
              <a:endParaRPr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cxnSp>
          <p:nvCxnSpPr>
            <p:cNvPr id="157" name="Google Shape;157;g3274abaa9e9_0_110"/>
            <p:cNvCxnSpPr>
              <a:stCxn id="156" idx="2"/>
              <a:endCxn id="154" idx="0"/>
            </p:cNvCxnSpPr>
            <p:nvPr/>
          </p:nvCxnSpPr>
          <p:spPr>
            <a:xfrm>
              <a:off x="6981925" y="2987150"/>
              <a:ext cx="809100" cy="463800"/>
            </a:xfrm>
            <a:prstGeom prst="straightConnector1">
              <a:avLst/>
            </a:prstGeom>
            <a:noFill/>
            <a:ln cap="flat" cmpd="sng" w="9525">
              <a:solidFill>
                <a:srgbClr val="0000FF"/>
              </a:solidFill>
              <a:prstDash val="dash"/>
              <a:round/>
              <a:headEnd len="med" w="med" type="none"/>
              <a:tailEnd len="med" w="med" type="stealth"/>
            </a:ln>
          </p:spPr>
        </p:cxnSp>
        <p:cxnSp>
          <p:nvCxnSpPr>
            <p:cNvPr id="158" name="Google Shape;158;g3274abaa9e9_0_110"/>
            <p:cNvCxnSpPr>
              <a:stCxn id="156" idx="2"/>
              <a:endCxn id="155" idx="0"/>
            </p:cNvCxnSpPr>
            <p:nvPr/>
          </p:nvCxnSpPr>
          <p:spPr>
            <a:xfrm flipH="1">
              <a:off x="6269725" y="2987150"/>
              <a:ext cx="712200" cy="463800"/>
            </a:xfrm>
            <a:prstGeom prst="straightConnector1">
              <a:avLst/>
            </a:prstGeom>
            <a:noFill/>
            <a:ln cap="flat" cmpd="sng" w="9525">
              <a:solidFill>
                <a:srgbClr val="0000FF"/>
              </a:solidFill>
              <a:prstDash val="dash"/>
              <a:round/>
              <a:headEnd len="med" w="med" type="none"/>
              <a:tailEnd len="med" w="med" type="stealth"/>
            </a:ln>
          </p:spPr>
        </p:cxnSp>
        <p:sp>
          <p:nvSpPr>
            <p:cNvPr id="159" name="Google Shape;159;g3274abaa9e9_0_110"/>
            <p:cNvSpPr/>
            <p:nvPr/>
          </p:nvSpPr>
          <p:spPr>
            <a:xfrm rot="-1852639">
              <a:off x="7021104" y="3999017"/>
              <a:ext cx="306897" cy="105472"/>
            </a:xfrm>
            <a:prstGeom prst="lef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9525">
              <a:solidFill>
                <a:srgbClr val="646B8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grpSp>
          <p:nvGrpSpPr>
            <p:cNvPr id="160" name="Google Shape;160;g3274abaa9e9_0_110"/>
            <p:cNvGrpSpPr/>
            <p:nvPr/>
          </p:nvGrpSpPr>
          <p:grpSpPr>
            <a:xfrm>
              <a:off x="5784425" y="4369825"/>
              <a:ext cx="970500" cy="1073100"/>
              <a:chOff x="5784425" y="4217425"/>
              <a:chExt cx="970500" cy="1073100"/>
            </a:xfrm>
          </p:grpSpPr>
          <p:sp>
            <p:nvSpPr>
              <p:cNvPr id="161" name="Google Shape;161;g3274abaa9e9_0_110"/>
              <p:cNvSpPr/>
              <p:nvPr/>
            </p:nvSpPr>
            <p:spPr>
              <a:xfrm>
                <a:off x="5784425" y="4217425"/>
                <a:ext cx="970500" cy="10731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646B8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b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 sz="1100"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工作節點群</a:t>
                </a:r>
                <a:endParaRPr sz="1100"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62" name="Google Shape;162;g3274abaa9e9_0_110"/>
              <p:cNvSpPr/>
              <p:nvPr/>
            </p:nvSpPr>
            <p:spPr>
              <a:xfrm>
                <a:off x="5896400" y="4329400"/>
                <a:ext cx="330900" cy="252000"/>
              </a:xfrm>
              <a:prstGeom prst="rect">
                <a:avLst/>
              </a:prstGeom>
              <a:solidFill>
                <a:srgbClr val="FFF2CC"/>
              </a:solidFill>
              <a:ln cap="flat" cmpd="sng" w="9525">
                <a:solidFill>
                  <a:srgbClr val="646B8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63" name="Google Shape;163;g3274abaa9e9_0_110"/>
              <p:cNvSpPr/>
              <p:nvPr/>
            </p:nvSpPr>
            <p:spPr>
              <a:xfrm>
                <a:off x="6319375" y="4329400"/>
                <a:ext cx="330900" cy="252000"/>
              </a:xfrm>
              <a:prstGeom prst="rect">
                <a:avLst/>
              </a:prstGeom>
              <a:solidFill>
                <a:srgbClr val="FFF2CC"/>
              </a:solidFill>
              <a:ln cap="flat" cmpd="sng" w="9525">
                <a:solidFill>
                  <a:srgbClr val="646B8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64" name="Google Shape;164;g3274abaa9e9_0_110"/>
              <p:cNvSpPr/>
              <p:nvPr/>
            </p:nvSpPr>
            <p:spPr>
              <a:xfrm>
                <a:off x="5896400" y="4649750"/>
                <a:ext cx="330900" cy="252000"/>
              </a:xfrm>
              <a:prstGeom prst="rect">
                <a:avLst/>
              </a:prstGeom>
              <a:solidFill>
                <a:srgbClr val="FFF2CC"/>
              </a:solidFill>
              <a:ln cap="flat" cmpd="sng" w="9525">
                <a:solidFill>
                  <a:srgbClr val="646B8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65" name="Google Shape;165;g3274abaa9e9_0_110"/>
              <p:cNvSpPr/>
              <p:nvPr/>
            </p:nvSpPr>
            <p:spPr>
              <a:xfrm>
                <a:off x="6319375" y="4649750"/>
                <a:ext cx="330900" cy="252000"/>
              </a:xfrm>
              <a:prstGeom prst="rect">
                <a:avLst/>
              </a:prstGeom>
              <a:solidFill>
                <a:srgbClr val="FFF2CC"/>
              </a:solidFill>
              <a:ln cap="flat" cmpd="sng" w="9525">
                <a:solidFill>
                  <a:srgbClr val="646B8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</p:grpSp>
        <p:cxnSp>
          <p:nvCxnSpPr>
            <p:cNvPr id="166" name="Google Shape;166;g3274abaa9e9_0_110"/>
            <p:cNvCxnSpPr>
              <a:stCxn id="155" idx="2"/>
              <a:endCxn id="161" idx="0"/>
            </p:cNvCxnSpPr>
            <p:nvPr/>
          </p:nvCxnSpPr>
          <p:spPr>
            <a:xfrm>
              <a:off x="6269675" y="3927713"/>
              <a:ext cx="0" cy="442200"/>
            </a:xfrm>
            <a:prstGeom prst="straightConnector1">
              <a:avLst/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med" w="med" type="stealth"/>
              <a:tailEnd len="med" w="med" type="stealth"/>
            </a:ln>
          </p:spPr>
        </p:cxnSp>
        <p:sp>
          <p:nvSpPr>
            <p:cNvPr id="167" name="Google Shape;167;g3274abaa9e9_0_110"/>
            <p:cNvSpPr/>
            <p:nvPr/>
          </p:nvSpPr>
          <p:spPr>
            <a:xfrm>
              <a:off x="7315025" y="3825950"/>
              <a:ext cx="410400" cy="289800"/>
            </a:xfrm>
            <a:prstGeom prst="roundRect">
              <a:avLst>
                <a:gd fmla="val 16667" name="adj"/>
              </a:avLst>
            </a:prstGeom>
            <a:solidFill>
              <a:srgbClr val="CFE2F3"/>
            </a:solidFill>
            <a:ln cap="flat" cmpd="sng" w="9525">
              <a:solidFill>
                <a:srgbClr val="646B8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>
                  <a:latin typeface="Twentieth Century"/>
                  <a:ea typeface="Twentieth Century"/>
                  <a:cs typeface="Twentieth Century"/>
                  <a:sym typeface="Twentieth Century"/>
                </a:rPr>
                <a:t>sif</a:t>
              </a:r>
              <a:endParaRPr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68" name="Google Shape;168;g3274abaa9e9_0_110"/>
            <p:cNvSpPr/>
            <p:nvPr/>
          </p:nvSpPr>
          <p:spPr>
            <a:xfrm>
              <a:off x="6555600" y="4079975"/>
              <a:ext cx="410400" cy="289800"/>
            </a:xfrm>
            <a:prstGeom prst="roundRect">
              <a:avLst>
                <a:gd fmla="val 16667" name="adj"/>
              </a:avLst>
            </a:prstGeom>
            <a:solidFill>
              <a:srgbClr val="CFE2F3"/>
            </a:solidFill>
            <a:ln cap="flat" cmpd="sng" w="9525">
              <a:solidFill>
                <a:srgbClr val="646B8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>
                  <a:latin typeface="Twentieth Century"/>
                  <a:ea typeface="Twentieth Century"/>
                  <a:cs typeface="Twentieth Century"/>
                  <a:sym typeface="Twentieth Century"/>
                </a:rPr>
                <a:t>sif</a:t>
              </a:r>
              <a:endParaRPr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69" name="Google Shape;169;g3274abaa9e9_0_110"/>
            <p:cNvSpPr/>
            <p:nvPr/>
          </p:nvSpPr>
          <p:spPr>
            <a:xfrm>
              <a:off x="6555600" y="3790175"/>
              <a:ext cx="410400" cy="289800"/>
            </a:xfrm>
            <a:prstGeom prst="roundRect">
              <a:avLst>
                <a:gd fmla="val 16667" name="adj"/>
              </a:avLst>
            </a:prstGeom>
            <a:solidFill>
              <a:srgbClr val="CFE2F3"/>
            </a:solidFill>
            <a:ln cap="flat" cmpd="sng" w="9525">
              <a:solidFill>
                <a:srgbClr val="646B8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>
                  <a:latin typeface="Twentieth Century"/>
                  <a:ea typeface="Twentieth Century"/>
                  <a:cs typeface="Twentieth Century"/>
                  <a:sym typeface="Twentieth Century"/>
                </a:rPr>
                <a:t>code</a:t>
              </a:r>
              <a:endParaRPr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70" name="Google Shape;170;g3274abaa9e9_0_110"/>
            <p:cNvSpPr/>
            <p:nvPr/>
          </p:nvSpPr>
          <p:spPr>
            <a:xfrm>
              <a:off x="6571525" y="3388650"/>
              <a:ext cx="410400" cy="289800"/>
            </a:xfrm>
            <a:prstGeom prst="roundRect">
              <a:avLst>
                <a:gd fmla="val 16667" name="adj"/>
              </a:avLst>
            </a:prstGeom>
            <a:solidFill>
              <a:srgbClr val="D9D2E9"/>
            </a:solidFill>
            <a:ln cap="flat" cmpd="sng" w="9525">
              <a:solidFill>
                <a:srgbClr val="646B8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>
                  <a:latin typeface="Twentieth Century"/>
                  <a:ea typeface="Twentieth Century"/>
                  <a:cs typeface="Twentieth Century"/>
                  <a:sym typeface="Twentieth Century"/>
                </a:rPr>
                <a:t>result</a:t>
              </a:r>
              <a:endParaRPr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71" name="Google Shape;171;g3274abaa9e9_0_110"/>
            <p:cNvSpPr txBox="1"/>
            <p:nvPr/>
          </p:nvSpPr>
          <p:spPr>
            <a:xfrm>
              <a:off x="6800875" y="2926520"/>
              <a:ext cx="970500" cy="35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>
                  <a:solidFill>
                    <a:srgbClr val="0000FF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ssh</a:t>
              </a:r>
              <a:endParaRPr>
                <a:solidFill>
                  <a:srgbClr val="0000FF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sp>
        <p:nvSpPr>
          <p:cNvPr id="172" name="Google Shape;172;g3274abaa9e9_0_110"/>
          <p:cNvSpPr/>
          <p:nvPr/>
        </p:nvSpPr>
        <p:spPr>
          <a:xfrm>
            <a:off x="4927325" y="1677200"/>
            <a:ext cx="2236200" cy="3098400"/>
          </a:xfrm>
          <a:prstGeom prst="rect">
            <a:avLst/>
          </a:prstGeom>
          <a:noFill/>
          <a:ln cap="flat" cmpd="sng" w="28575">
            <a:solidFill>
              <a:srgbClr val="EA9999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佈景主題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