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EB6A29-32F9-4022-A2CB-B9F1880BB424}">
  <a:tblStyle styleId="{DCEB6A29-32F9-4022-A2CB-B9F1880BB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555f27d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555f27d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555f27d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555f27d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555f27d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555f27d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555f27d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555f27d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949d54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949d54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949d54e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949d54e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339ac7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339ac7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4f66e48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4f66e48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13a49d6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13a49d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4846f7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14846f7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13a49d6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13a49d6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映像檔像是一片光碟，我們可以用光碟安裝應用程式，而映像檔就是建立容器，所以可以說是容器的安裝檔。https://ithelp.ithome.com.tw/m/articles/10330486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14846f7b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14846f7b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14846f7b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14846f7b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4f66e48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4f66e48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555f27d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555f27d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po.anaconda.com/miniconda/Miniconda3-latest-Linux-x86_64.sh" TargetMode="External"/><Relationship Id="rId4" Type="http://schemas.openxmlformats.org/officeDocument/2006/relationships/hyperlink" Target="https://github.com/wu101179/airpollution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Taiwan Computing Cloud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使用說明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雲端物件儲存－使用流程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005"/>
              <a:t>透過指令 s3cmd ls s3://</a:t>
            </a:r>
            <a:r>
              <a:rPr lang="zh-TW" sz="1005">
                <a:solidFill>
                  <a:srgbClr val="FF9900"/>
                </a:solidFill>
              </a:rPr>
              <a:t>airpollutiondata</a:t>
            </a:r>
            <a:r>
              <a:rPr lang="zh-TW" sz="1005"/>
              <a:t>/ 列出位於該儲存體的所有檔案</a:t>
            </a:r>
            <a:endParaRPr sz="10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005"/>
              <a:t>建立欲放置Data之資料夾 mkdir -p ~/</a:t>
            </a:r>
            <a:r>
              <a:rPr lang="zh-TW" sz="1005">
                <a:solidFill>
                  <a:srgbClr val="FF9900"/>
                </a:solidFill>
              </a:rPr>
              <a:t>airpollution</a:t>
            </a:r>
            <a:r>
              <a:rPr lang="zh-TW" sz="1005"/>
              <a:t>/</a:t>
            </a:r>
            <a:r>
              <a:rPr lang="zh-TW" sz="1005">
                <a:solidFill>
                  <a:srgbClr val="FF9900"/>
                </a:solidFill>
              </a:rPr>
              <a:t>Data</a:t>
            </a:r>
            <a:endParaRPr sz="1005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005"/>
              <a:t>連結至該資料夾 cd ~/</a:t>
            </a:r>
            <a:r>
              <a:rPr lang="zh-TW" sz="1005">
                <a:solidFill>
                  <a:srgbClr val="FF9900"/>
                </a:solidFill>
              </a:rPr>
              <a:t>airpollution</a:t>
            </a:r>
            <a:endParaRPr sz="1005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005"/>
              <a:t>執行 s3cmd get s3://</a:t>
            </a:r>
            <a:r>
              <a:rPr lang="zh-TW" sz="1005">
                <a:solidFill>
                  <a:srgbClr val="FF9900"/>
                </a:solidFill>
              </a:rPr>
              <a:t>airpollutiondata</a:t>
            </a:r>
            <a:r>
              <a:rPr lang="zh-TW" sz="1005"/>
              <a:t>/</a:t>
            </a:r>
            <a:r>
              <a:rPr lang="zh-TW" sz="1005">
                <a:solidFill>
                  <a:srgbClr val="FF9900"/>
                </a:solidFill>
              </a:rPr>
              <a:t>*.csv</a:t>
            </a:r>
            <a:r>
              <a:rPr lang="zh-TW" sz="1005"/>
              <a:t> ~/</a:t>
            </a:r>
            <a:r>
              <a:rPr lang="zh-TW" sz="1005">
                <a:solidFill>
                  <a:srgbClr val="FF9900"/>
                </a:solidFill>
              </a:rPr>
              <a:t>airpollution</a:t>
            </a:r>
            <a:r>
              <a:rPr lang="zh-TW" sz="1005"/>
              <a:t>/</a:t>
            </a:r>
            <a:r>
              <a:rPr lang="zh-TW" sz="1005">
                <a:solidFill>
                  <a:srgbClr val="FF9900"/>
                </a:solidFill>
              </a:rPr>
              <a:t>Data</a:t>
            </a:r>
            <a:r>
              <a:rPr lang="zh-TW" sz="1005"/>
              <a:t>/   (一次存取該資料夾內所有csv檔案)</a:t>
            </a:r>
            <a:endParaRPr sz="10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005">
                <a:solidFill>
                  <a:srgbClr val="FF9900"/>
                </a:solidFill>
              </a:rPr>
              <a:t>*** 橘色字樣需要自行更改***</a:t>
            </a:r>
            <a:endParaRPr sz="1005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5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25" y="1926600"/>
            <a:ext cx="4417850" cy="11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雲端物件儲存－使用流程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23576" t="0"/>
          <a:stretch/>
        </p:blipFill>
        <p:spPr>
          <a:xfrm>
            <a:off x="1297496" y="1567550"/>
            <a:ext cx="538970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設定開發環境－使用流程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1.</a:t>
            </a:r>
            <a:r>
              <a:rPr lang="zh-TW" sz="1000"/>
              <a:t> </a:t>
            </a:r>
            <a:r>
              <a:rPr lang="zh-TW" sz="1000"/>
              <a:t>Jupyter Notebook ➝ New ➝ Terminal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2. 安裝 Miniconda：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wget </a:t>
            </a:r>
            <a:r>
              <a:rPr lang="zh-TW" sz="1000" u="sng">
                <a:solidFill>
                  <a:schemeClr val="hlink"/>
                </a:solidFill>
                <a:hlinkClick r:id="rId3"/>
              </a:rPr>
              <a:t>https://repo.anaconda.com/miniconda/Miniconda3-latest-Linux-x86_64.sh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bash Miniconda3-latest-Linux-x86_64.sh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3. Clone Github repository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git clone </a:t>
            </a:r>
            <a:r>
              <a:rPr lang="zh-TW" sz="1000" u="sng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https://github.com/wu101179/airpollution.git</a:t>
            </a:r>
            <a:endParaRPr sz="10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cd </a:t>
            </a:r>
            <a:r>
              <a:rPr lang="zh-TW" sz="1000">
                <a:solidFill>
                  <a:srgbClr val="FF9900"/>
                </a:solidFill>
              </a:rPr>
              <a:t>airpollution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4. 安裝環境包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make install-dev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***橘色字樣</a:t>
            </a:r>
            <a:r>
              <a:rPr lang="zh-TW" sz="1005">
                <a:solidFill>
                  <a:srgbClr val="FF9900"/>
                </a:solidFill>
              </a:rPr>
              <a:t>需要自行更改***</a:t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設定開發環境</a:t>
            </a:r>
            <a:r>
              <a:rPr lang="zh-TW"/>
              <a:t>－使用流程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5</a:t>
            </a:r>
            <a:r>
              <a:rPr lang="zh-TW" sz="1000"/>
              <a:t>.</a:t>
            </a:r>
            <a:r>
              <a:rPr lang="zh-TW" sz="1000"/>
              <a:t> 確認環境包是否存在於list中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	conda env list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6. conda activate </a:t>
            </a:r>
            <a:r>
              <a:rPr lang="zh-TW" sz="1000">
                <a:solidFill>
                  <a:srgbClr val="FF9900"/>
                </a:solidFill>
              </a:rPr>
              <a:t>air-pollution</a:t>
            </a:r>
            <a:r>
              <a:rPr lang="zh-TW" sz="1000"/>
              <a:t> ➝ pip install ipykernel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7. </a:t>
            </a:r>
            <a:r>
              <a:rPr lang="zh-TW" sz="1000"/>
              <a:t>手動讓Jupyter識別環境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python -m ipykernel install --user --name=</a:t>
            </a:r>
            <a:r>
              <a:rPr lang="zh-TW" sz="1000">
                <a:solidFill>
                  <a:srgbClr val="FF9900"/>
                </a:solidFill>
              </a:rPr>
              <a:t>air-pollution</a:t>
            </a:r>
            <a:r>
              <a:rPr lang="zh-TW" sz="1000"/>
              <a:t> --display-name "</a:t>
            </a:r>
            <a:r>
              <a:rPr lang="zh-TW" sz="1000">
                <a:solidFill>
                  <a:srgbClr val="FF9900"/>
                </a:solidFill>
              </a:rPr>
              <a:t>Python (air-pollution)</a:t>
            </a:r>
            <a:r>
              <a:rPr lang="zh-TW" sz="1000"/>
              <a:t>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000"/>
              <a:t>8.</a:t>
            </a:r>
            <a:r>
              <a:rPr lang="zh-TW" sz="1000"/>
              <a:t> 打開 Jupyter Notebook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000"/>
              <a:t>9. 切換環境 (Kernel)</a:t>
            </a:r>
            <a:endParaRPr sz="10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700" y="1740850"/>
            <a:ext cx="2944509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650" y="3270450"/>
            <a:ext cx="6200599" cy="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575" y="3906875"/>
            <a:ext cx="1842250" cy="9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>
            <a:off x="6961600" y="3605150"/>
            <a:ext cx="722700" cy="21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3367100" y="2000250"/>
            <a:ext cx="595200" cy="1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 登入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/>
              <a:t>Connect to TWCC from terminal</a:t>
            </a:r>
            <a:endParaRPr sz="1000"/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842" r="0" t="0"/>
          <a:stretch/>
        </p:blipFill>
        <p:spPr>
          <a:xfrm>
            <a:off x="1297500" y="2057700"/>
            <a:ext cx="4830149" cy="24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2890300" y="2027875"/>
            <a:ext cx="1973400" cy="17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4610825" y="2623150"/>
            <a:ext cx="252900" cy="17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2637425" y="2829925"/>
            <a:ext cx="555900" cy="13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Screen + Papermill 執行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cd /home/</a:t>
            </a:r>
            <a:r>
              <a:rPr lang="zh-TW" sz="1000">
                <a:solidFill>
                  <a:srgbClr val="FF9900"/>
                </a:solidFill>
              </a:rPr>
              <a:t>andrew0228/airpollution</a:t>
            </a:r>
            <a:r>
              <a:rPr lang="zh-TW" sz="1000"/>
              <a:t>     切換到airpollution (Github)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git checkout -b </a:t>
            </a:r>
            <a:r>
              <a:rPr lang="zh-TW" sz="1000">
                <a:solidFill>
                  <a:srgbClr val="FF9900"/>
                </a:solidFill>
              </a:rPr>
              <a:t>experiment/full-model-simulation-example</a:t>
            </a:r>
            <a:r>
              <a:rPr lang="zh-TW" sz="1000">
                <a:solidFill>
                  <a:srgbClr val="FF9900"/>
                </a:solidFill>
              </a:rPr>
              <a:t> origin/</a:t>
            </a:r>
            <a:r>
              <a:rPr lang="zh-TW" sz="1000">
                <a:solidFill>
                  <a:srgbClr val="FF9900"/>
                </a:solidFill>
              </a:rPr>
              <a:t>experiment/full-model-simulation-example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screen -S </a:t>
            </a:r>
            <a:r>
              <a:rPr lang="zh-TW" sz="1000">
                <a:solidFill>
                  <a:srgbClr val="FF9900"/>
                </a:solidFill>
              </a:rPr>
              <a:t>simulation_run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mkdir -p </a:t>
            </a:r>
            <a:r>
              <a:rPr lang="zh-TW" sz="1000">
                <a:solidFill>
                  <a:srgbClr val="FF9900"/>
                </a:solidFill>
              </a:rPr>
              <a:t>output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papermill </a:t>
            </a:r>
            <a:r>
              <a:rPr lang="zh-TW" sz="1000">
                <a:solidFill>
                  <a:srgbClr val="FF9900"/>
                </a:solidFill>
              </a:rPr>
              <a:t>notebook/simulation_deep_spatial_kriging.ipynb</a:t>
            </a:r>
            <a:r>
              <a:rPr lang="zh-TW" sz="1000"/>
              <a:t> </a:t>
            </a:r>
            <a:r>
              <a:rPr lang="zh-TW" sz="1000">
                <a:solidFill>
                  <a:srgbClr val="FF9900"/>
                </a:solidFill>
              </a:rPr>
              <a:t>output/simulation_output.ipynb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Ctrl + A, D 關閉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00"/>
              <a:t>screen -r </a:t>
            </a:r>
            <a:r>
              <a:rPr lang="zh-TW" sz="1000">
                <a:solidFill>
                  <a:srgbClr val="FF9900"/>
                </a:solidFill>
              </a:rPr>
              <a:t>simulation_run </a:t>
            </a:r>
            <a:r>
              <a:rPr lang="zh-TW" sz="1000"/>
              <a:t>連接回該操作screen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執行TWCC上的Tensorboard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打開 服務埠(關聯)</a:t>
            </a:r>
            <a:r>
              <a:rPr lang="zh-TW" sz="1000"/>
              <a:t> ➝ 選擇500x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➝ terminal執行 (base) andrew0228@sla2jjctr1742806404884-6q2pl:~/airpollution/0325/tb_logs/</a:t>
            </a:r>
            <a:r>
              <a:rPr lang="zh-TW" sz="1000">
                <a:solidFill>
                  <a:srgbClr val="FF9900"/>
                </a:solidFill>
              </a:rPr>
              <a:t>deep_spatial_kriging</a:t>
            </a:r>
            <a:r>
              <a:rPr lang="zh-TW" sz="1000"/>
              <a:t>$ tensorboard --logdir . --port </a:t>
            </a:r>
            <a:r>
              <a:rPr lang="zh-TW" sz="1000">
                <a:solidFill>
                  <a:srgbClr val="FF9900"/>
                </a:solidFill>
              </a:rPr>
              <a:t>5001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➝ local端執行 (base) PS C:\Users\User&gt; ssh -L </a:t>
            </a:r>
            <a:r>
              <a:rPr lang="zh-TW" sz="1000">
                <a:solidFill>
                  <a:srgbClr val="FF9900"/>
                </a:solidFill>
              </a:rPr>
              <a:t>5001</a:t>
            </a:r>
            <a:r>
              <a:rPr lang="zh-TW" sz="1000"/>
              <a:t>:localhost:</a:t>
            </a:r>
            <a:r>
              <a:rPr lang="zh-TW" sz="1000">
                <a:solidFill>
                  <a:srgbClr val="FF9900"/>
                </a:solidFill>
              </a:rPr>
              <a:t>5001</a:t>
            </a:r>
            <a:r>
              <a:rPr lang="zh-TW" sz="1000"/>
              <a:t> </a:t>
            </a:r>
            <a:r>
              <a:rPr lang="zh-TW" sz="1000">
                <a:solidFill>
                  <a:srgbClr val="FF9900"/>
                </a:solidFill>
              </a:rPr>
              <a:t>andrew0228@203.145.216.231 -p 50611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00"/>
              <a:t>➝ 打開 http://localhost:</a:t>
            </a:r>
            <a:r>
              <a:rPr lang="zh-TW" sz="1000">
                <a:solidFill>
                  <a:srgbClr val="FF9900"/>
                </a:solidFill>
              </a:rPr>
              <a:t>5001</a:t>
            </a:r>
            <a:r>
              <a:rPr lang="zh-TW" sz="1000"/>
              <a:t>/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服務項目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容器運算服務：開發型容器、任務型容器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HPC高速運算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虛擬運算服務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700"/>
              <a:t>雲端儲存功能：雲端物件儲存、高速檔案系統</a:t>
            </a:r>
            <a:endParaRPr b="1"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50" y="1227400"/>
            <a:ext cx="1726150" cy="23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容器運算服務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ontserrat"/>
                <a:ea typeface="Montserrat"/>
                <a:cs typeface="Montserrat"/>
                <a:sym typeface="Montserrat"/>
              </a:rPr>
              <a:t>開發型容器 (Interactive Container)、任務型容器 (Scheduled Container)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快速佈建開發環境，依據個人需求選擇AI框架，提供存放資料與模型雲端空間。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－ 簡單易用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－ 快速部署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－ 彈性選擇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－ 高效儲存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容器運算服務－計價方式</a:t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1297500" y="12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{DCEB6A29-32F9-4022-A2CB-B9F1880BB424}</a:tableStyleId>
              </a:tblPr>
              <a:tblGrid>
                <a:gridCol w="979875"/>
                <a:gridCol w="979875"/>
                <a:gridCol w="979875"/>
                <a:gridCol w="979875"/>
                <a:gridCol w="979875"/>
                <a:gridCol w="979875"/>
              </a:tblGrid>
              <a:tr h="33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容器型號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GPU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CPU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記憶體</a:t>
                      </a:r>
                      <a:endParaRPr sz="8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共享記憶體</a:t>
                      </a:r>
                      <a:endParaRPr sz="8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隨用隨付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50">
                          <a:solidFill>
                            <a:schemeClr val="lt1"/>
                          </a:solidFill>
                        </a:rPr>
                        <a:t>c.super</a:t>
                      </a:r>
                      <a:endParaRPr sz="10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4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90⁕⁕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-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$86.10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c.xsuper</a:t>
                      </a:r>
                      <a:endParaRPr sz="9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2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8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180⁕⁕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-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$172.20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c.2xsuper</a:t>
                      </a:r>
                      <a:endParaRPr sz="9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4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16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360⁕⁕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-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$344.40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c.4xsuper</a:t>
                      </a:r>
                      <a:endParaRPr sz="9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8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32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720⁕⁕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-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$688.80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cm.super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4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60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$86.10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cm.xsuper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2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8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120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60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$172.20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cm.2xsuper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4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16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240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120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$344.40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cm.4xsuper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8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32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480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240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$688.80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50">
                          <a:solidFill>
                            <a:schemeClr val="lt1"/>
                          </a:solidFill>
                        </a:rPr>
                        <a:t>cm1.4xsuper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8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32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360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360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150">
                          <a:solidFill>
                            <a:schemeClr val="lt1"/>
                          </a:solidFill>
                        </a:rPr>
                        <a:t>$688.80</a:t>
                      </a:r>
                      <a:endParaRPr sz="115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容器運算服務－使用流程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8" u="sng"/>
              <a:t>開發型容器</a:t>
            </a:r>
            <a:endParaRPr sz="1308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建立</a:t>
            </a:r>
            <a:r>
              <a:rPr lang="zh-TW" sz="1200"/>
              <a:t> ➝</a:t>
            </a:r>
            <a:r>
              <a:rPr lang="zh-TW" sz="1200"/>
              <a:t> 選擇映像檔類型 (提供</a:t>
            </a:r>
            <a:r>
              <a:rPr lang="zh-TW" sz="1200">
                <a:solidFill>
                  <a:srgbClr val="FFFF00"/>
                </a:solidFill>
              </a:rPr>
              <a:t>Custom</a:t>
            </a:r>
            <a:r>
              <a:rPr lang="zh-TW" sz="1200"/>
              <a:t>, TensorFlow, PyTorch…等多樣化映像檔)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 ➝ 選擇映像檔 ➝ 選擇基本設定 (e.g. GPU, CPU, RAM) ➝ 檢閱+建立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8" u="sng"/>
              <a:t>任務型容器</a:t>
            </a:r>
            <a:endParaRPr sz="1308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建立 ➝ 選擇映像檔 ➝ 選擇基本設定 (e.g. GPU, CPU, RAM) ➝ </a:t>
            </a:r>
            <a:r>
              <a:rPr lang="zh-TW" sz="1200">
                <a:solidFill>
                  <a:srgbClr val="FFFF00"/>
                </a:solidFill>
              </a:rPr>
              <a:t>排程</a:t>
            </a:r>
            <a:r>
              <a:rPr lang="zh-TW" sz="1200"/>
              <a:t> ➝ 檢閱+建立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Attention!!!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容器運算服務計價方式是以「建立～刪除」之間的使用時間做計價，使用完畢後務必進行「刪除」。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容器運算服務－操作介面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00" y="1401341"/>
            <a:ext cx="6782398" cy="32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容器運算服務－操作介面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25" y="1401475"/>
            <a:ext cx="6783750" cy="32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雲端物件儲存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提供儲存資料於TWCC系統中，支援加密上傳與下載，並可於容器服務內使用。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00" y="2265250"/>
            <a:ext cx="6443799" cy="22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6319850" y="2605100"/>
            <a:ext cx="14334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6272225" y="2733675"/>
            <a:ext cx="1476300" cy="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481611" y="3780485"/>
            <a:ext cx="2914509" cy="1177475"/>
          </a:xfrm>
          <a:prstGeom prst="wedgeRoundRectCallout">
            <a:avLst>
              <a:gd fmla="val -60612" name="adj1"/>
              <a:gd fmla="val -30254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-1040" r="1040" t="0"/>
          <a:stretch/>
        </p:blipFill>
        <p:spPr>
          <a:xfrm>
            <a:off x="2532075" y="3830725"/>
            <a:ext cx="2782876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雲端物件儲存－使用流程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Jupyter Notebook ➝ New ➝ Terminal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 ➝ </a:t>
            </a:r>
            <a:r>
              <a:rPr lang="zh-TW" sz="1000"/>
              <a:t>輸入 pip install s3cmd ➝ 輸入 s3cmd </a:t>
            </a:r>
            <a:r>
              <a:rPr lang="zh-TW" sz="1000"/>
              <a:t>--</a:t>
            </a:r>
            <a:r>
              <a:rPr lang="zh-TW" sz="1000"/>
              <a:t>configure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 ➝ </a:t>
            </a:r>
            <a:r>
              <a:rPr lang="zh-TW" sz="1000"/>
              <a:t>輸入 </a:t>
            </a:r>
            <a:r>
              <a:rPr lang="zh-TW" sz="1000" u="sng"/>
              <a:t>Access Key &amp; Secret Key</a:t>
            </a:r>
            <a:r>
              <a:rPr lang="zh-TW" sz="1000"/>
              <a:t> (參見：TWCC ➝ 服務列表 ➝ 雲端物件儲存 ➝ 連線資訊)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 ➝ </a:t>
            </a:r>
            <a:r>
              <a:rPr lang="zh-TW" sz="1000" u="sng"/>
              <a:t>Defult Region</a:t>
            </a:r>
            <a:r>
              <a:rPr lang="zh-TW" sz="1000"/>
              <a:t> </a:t>
            </a:r>
            <a:r>
              <a:rPr lang="zh-TW" sz="1000">
                <a:solidFill>
                  <a:srgbClr val="FFFF00"/>
                </a:solidFill>
              </a:rPr>
              <a:t>按Enter</a:t>
            </a:r>
            <a:r>
              <a:rPr lang="zh-TW" sz="1000"/>
              <a:t> ➝ </a:t>
            </a:r>
            <a:r>
              <a:rPr lang="zh-TW" sz="1000" u="sng"/>
              <a:t>Endpoint</a:t>
            </a:r>
            <a:r>
              <a:rPr lang="zh-TW" sz="1000"/>
              <a:t> </a:t>
            </a:r>
            <a:r>
              <a:rPr lang="zh-TW" sz="1000">
                <a:solidFill>
                  <a:srgbClr val="FFFF00"/>
                </a:solidFill>
              </a:rPr>
              <a:t>輸入cos.twcc.ai</a:t>
            </a:r>
            <a:r>
              <a:rPr lang="zh-TW" sz="1000"/>
              <a:t> ➝ </a:t>
            </a:r>
            <a:r>
              <a:rPr lang="zh-TW" sz="1000" u="sng"/>
              <a:t>DNS-style</a:t>
            </a:r>
            <a:r>
              <a:rPr lang="zh-TW" sz="1000"/>
              <a:t> </a:t>
            </a:r>
            <a:r>
              <a:rPr lang="zh-TW" sz="1000">
                <a:solidFill>
                  <a:srgbClr val="FFFF00"/>
                </a:solidFill>
              </a:rPr>
              <a:t>輸入cos.twcc.ai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 ➝ </a:t>
            </a:r>
            <a:r>
              <a:rPr lang="zh-TW" sz="1000" u="sng"/>
              <a:t>Password</a:t>
            </a:r>
            <a:r>
              <a:rPr lang="zh-TW" sz="1000"/>
              <a:t> 如有需要加密再設定密碼即可，不需要則直接Enter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 ➝ </a:t>
            </a:r>
            <a:r>
              <a:rPr lang="zh-TW" sz="1000" u="sng"/>
              <a:t>ath to GPG program</a:t>
            </a:r>
            <a:r>
              <a:rPr lang="zh-TW" sz="1000"/>
              <a:t> </a:t>
            </a:r>
            <a:r>
              <a:rPr lang="zh-TW" sz="1000">
                <a:solidFill>
                  <a:srgbClr val="FFFF00"/>
                </a:solidFill>
              </a:rPr>
              <a:t>按Enter</a:t>
            </a:r>
            <a:r>
              <a:rPr lang="zh-TW" sz="1000"/>
              <a:t> ➝ </a:t>
            </a:r>
            <a:r>
              <a:rPr lang="zh-TW" sz="1000">
                <a:solidFill>
                  <a:srgbClr val="FFFF00"/>
                </a:solidFill>
              </a:rPr>
              <a:t>輸入Yes</a:t>
            </a:r>
            <a:r>
              <a:rPr lang="zh-TW" sz="1000"/>
              <a:t> ➝ </a:t>
            </a:r>
            <a:r>
              <a:rPr lang="zh-TW" sz="1000">
                <a:solidFill>
                  <a:srgbClr val="FFFF00"/>
                </a:solidFill>
              </a:rPr>
              <a:t>按Enter</a:t>
            </a:r>
            <a:r>
              <a:rPr lang="zh-TW" sz="1000"/>
              <a:t> ➝ </a:t>
            </a:r>
            <a:r>
              <a:rPr lang="zh-TW" sz="1000" u="sng"/>
              <a:t>Test acces</a:t>
            </a:r>
            <a:r>
              <a:rPr lang="zh-TW" sz="1000" u="sng"/>
              <a:t>s</a:t>
            </a:r>
            <a:r>
              <a:rPr lang="zh-TW" sz="1000"/>
              <a:t> </a:t>
            </a:r>
            <a:r>
              <a:rPr lang="zh-TW" sz="1000">
                <a:solidFill>
                  <a:srgbClr val="FFFF00"/>
                </a:solidFill>
              </a:rPr>
              <a:t>輸入n</a:t>
            </a:r>
            <a:r>
              <a:rPr lang="zh-TW" sz="1000"/>
              <a:t> ➝ </a:t>
            </a:r>
            <a:r>
              <a:rPr lang="zh-TW" sz="1000" u="sng"/>
              <a:t>Save settings</a:t>
            </a:r>
            <a:r>
              <a:rPr lang="zh-TW" sz="1000"/>
              <a:t> </a:t>
            </a:r>
            <a:r>
              <a:rPr lang="zh-TW" sz="1000">
                <a:solidFill>
                  <a:srgbClr val="FFFF00"/>
                </a:solidFill>
              </a:rPr>
              <a:t>輸入y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00"/>
              <a:t> ➝ </a:t>
            </a:r>
            <a:r>
              <a:rPr lang="zh-TW" sz="1000"/>
              <a:t>完成並獲得設定檔的儲存路徑與檔名 e.g. '/home/andrew0228/.s3cfg'</a:t>
            </a:r>
            <a:endParaRPr sz="10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150" y="1743425"/>
            <a:ext cx="2352749" cy="12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