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6" r:id="rId9"/>
    <p:sldId id="267" r:id="rId10"/>
    <p:sldId id="268" r:id="rId11"/>
    <p:sldId id="269" r:id="rId12"/>
    <p:sldId id="271" r:id="rId13"/>
    <p:sldId id="272" r:id="rId14"/>
    <p:sldId id="270" r:id="rId15"/>
  </p:sldIdLst>
  <p:sldSz cx="12192000" cy="6858000"/>
  <p:notesSz cx="6858000" cy="9144000"/>
  <p:defaultText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p:scale>
          <a:sx n="75" d="100"/>
          <a:sy n="75" d="100"/>
        </p:scale>
        <p:origin x="196"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4A8DC-C4AF-4652-AC32-ADFAD1738180}"/>
              </a:ext>
            </a:extLst>
          </p:cNvPr>
          <p:cNvSpPr>
            <a:spLocks noGrp="1"/>
          </p:cNvSpPr>
          <p:nvPr>
            <p:ph type="ctrTitle"/>
          </p:nvPr>
        </p:nvSpPr>
        <p:spPr>
          <a:xfrm>
            <a:off x="1524000" y="1122363"/>
            <a:ext cx="9144000" cy="2387600"/>
          </a:xfrm>
        </p:spPr>
        <p:txBody>
          <a:bodyPr anchor="b"/>
          <a:lstStyle>
            <a:lvl1pPr algn="ctr">
              <a:defRPr sz="6000"/>
            </a:lvl1pPr>
          </a:lstStyle>
          <a:p>
            <a:r>
              <a:rPr lang="fr-CA"/>
              <a:t>Modifiez le style du titre</a:t>
            </a:r>
          </a:p>
        </p:txBody>
      </p:sp>
      <p:sp>
        <p:nvSpPr>
          <p:cNvPr id="3" name="Sous-titre 2">
            <a:extLst>
              <a:ext uri="{FF2B5EF4-FFF2-40B4-BE49-F238E27FC236}">
                <a16:creationId xmlns:a16="http://schemas.microsoft.com/office/drawing/2014/main" id="{3847FE07-1509-4618-BFDD-2F2A07A12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883199F-26E1-4DB1-9CA8-7E8CED47D5B0}"/>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5" name="Espace réservé du pied de page 4">
            <a:extLst>
              <a:ext uri="{FF2B5EF4-FFF2-40B4-BE49-F238E27FC236}">
                <a16:creationId xmlns:a16="http://schemas.microsoft.com/office/drawing/2014/main" id="{878972CB-BD9A-4995-92F2-5CC190BFA2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C0CFE87-B16B-4990-9241-968139C62E0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6243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405F9-9DFF-4742-9857-F192A455EA4B}"/>
              </a:ext>
            </a:extLst>
          </p:cNvPr>
          <p:cNvSpPr>
            <a:spLocks noGrp="1"/>
          </p:cNvSpPr>
          <p:nvPr>
            <p:ph type="title"/>
          </p:nvPr>
        </p:nvSpPr>
        <p:spPr/>
        <p:txBody>
          <a:bodyPr/>
          <a:lstStyle/>
          <a:p>
            <a:r>
              <a:rPr lang="fr-CA"/>
              <a:t>Modifiez le style du titre</a:t>
            </a:r>
          </a:p>
        </p:txBody>
      </p:sp>
      <p:sp>
        <p:nvSpPr>
          <p:cNvPr id="3" name="Espace réservé du texte vertical 2">
            <a:extLst>
              <a:ext uri="{FF2B5EF4-FFF2-40B4-BE49-F238E27FC236}">
                <a16:creationId xmlns:a16="http://schemas.microsoft.com/office/drawing/2014/main" id="{6A7E0B7C-2D83-463E-8FBF-B5C1896806B5}"/>
              </a:ext>
            </a:extLst>
          </p:cNvPr>
          <p:cNvSpPr>
            <a:spLocks noGrp="1"/>
          </p:cNvSpPr>
          <p:nvPr>
            <p:ph type="body" orient="vert" idx="1"/>
          </p:nvPr>
        </p:nvSpPr>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898AF828-D8A2-445A-9F05-B6C6E20EC721}"/>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5" name="Espace réservé du pied de page 4">
            <a:extLst>
              <a:ext uri="{FF2B5EF4-FFF2-40B4-BE49-F238E27FC236}">
                <a16:creationId xmlns:a16="http://schemas.microsoft.com/office/drawing/2014/main" id="{26E58E7C-83BF-4AD8-9C5D-C611998294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E92182-C482-4E0F-B08D-1366FDD1D31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71180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E969EE-D58A-4102-801C-5E0126DD9109}"/>
              </a:ext>
            </a:extLst>
          </p:cNvPr>
          <p:cNvSpPr>
            <a:spLocks noGrp="1"/>
          </p:cNvSpPr>
          <p:nvPr>
            <p:ph type="title" orient="vert"/>
          </p:nvPr>
        </p:nvSpPr>
        <p:spPr>
          <a:xfrm>
            <a:off x="8724900" y="365125"/>
            <a:ext cx="2628900" cy="5811838"/>
          </a:xfrm>
        </p:spPr>
        <p:txBody>
          <a:bodyPr vert="eaVert"/>
          <a:lstStyle/>
          <a:p>
            <a:r>
              <a:rPr lang="fr-CA"/>
              <a:t>Modifiez le style du titre</a:t>
            </a:r>
          </a:p>
        </p:txBody>
      </p:sp>
      <p:sp>
        <p:nvSpPr>
          <p:cNvPr id="3" name="Espace réservé du texte vertical 2">
            <a:extLst>
              <a:ext uri="{FF2B5EF4-FFF2-40B4-BE49-F238E27FC236}">
                <a16:creationId xmlns:a16="http://schemas.microsoft.com/office/drawing/2014/main" id="{A0D73470-3533-4D82-9B78-D347A794D930}"/>
              </a:ext>
            </a:extLst>
          </p:cNvPr>
          <p:cNvSpPr>
            <a:spLocks noGrp="1"/>
          </p:cNvSpPr>
          <p:nvPr>
            <p:ph type="body" orient="vert" idx="1"/>
          </p:nvPr>
        </p:nvSpPr>
        <p:spPr>
          <a:xfrm>
            <a:off x="838200" y="365125"/>
            <a:ext cx="7734300" cy="5811838"/>
          </a:xfrm>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D558D78-E782-4B90-BA62-E390635F2521}"/>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5" name="Espace réservé du pied de page 4">
            <a:extLst>
              <a:ext uri="{FF2B5EF4-FFF2-40B4-BE49-F238E27FC236}">
                <a16:creationId xmlns:a16="http://schemas.microsoft.com/office/drawing/2014/main" id="{39380A4C-292A-49BF-8242-23B985FB0F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8B678AC-A9FC-4025-A2BA-C102B4D1D057}"/>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8744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0A43-A785-43F0-8AA7-AC17391A63ED}"/>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5585E074-1D09-47C4-A46B-064D1B3C87E4}"/>
              </a:ext>
            </a:extLst>
          </p:cNvPr>
          <p:cNvSpPr>
            <a:spLocks noGrp="1"/>
          </p:cNvSpPr>
          <p:nvPr>
            <p:ph idx="1"/>
          </p:nvPr>
        </p:nvSpPr>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6640D95-E024-4ACF-95D4-78E3288C9D2A}"/>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5" name="Espace réservé du pied de page 4">
            <a:extLst>
              <a:ext uri="{FF2B5EF4-FFF2-40B4-BE49-F238E27FC236}">
                <a16:creationId xmlns:a16="http://schemas.microsoft.com/office/drawing/2014/main" id="{5BD43D00-AD54-43BB-8A14-13A12C3F28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7467E55-6C86-4043-BBFB-E556A2890C4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36331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3D82C-E584-4782-931A-D51D73EA300E}"/>
              </a:ext>
            </a:extLst>
          </p:cNvPr>
          <p:cNvSpPr>
            <a:spLocks noGrp="1"/>
          </p:cNvSpPr>
          <p:nvPr>
            <p:ph type="title"/>
          </p:nvPr>
        </p:nvSpPr>
        <p:spPr>
          <a:xfrm>
            <a:off x="831850" y="1709738"/>
            <a:ext cx="10515600" cy="2852737"/>
          </a:xfrm>
        </p:spPr>
        <p:txBody>
          <a:bodyPr anchor="b"/>
          <a:lstStyle>
            <a:lvl1pPr>
              <a:defRPr sz="6000"/>
            </a:lvl1pPr>
          </a:lstStyle>
          <a:p>
            <a:r>
              <a:rPr lang="fr-CA"/>
              <a:t>Modifiez le style du titre</a:t>
            </a:r>
          </a:p>
        </p:txBody>
      </p:sp>
      <p:sp>
        <p:nvSpPr>
          <p:cNvPr id="3" name="Espace réservé du texte 2">
            <a:extLst>
              <a:ext uri="{FF2B5EF4-FFF2-40B4-BE49-F238E27FC236}">
                <a16:creationId xmlns:a16="http://schemas.microsoft.com/office/drawing/2014/main" id="{73127DEC-569E-438D-9D27-57F5BA6D4C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CA"/>
              <a:t>Modifier les styles du texte du masque</a:t>
            </a:r>
          </a:p>
        </p:txBody>
      </p:sp>
      <p:sp>
        <p:nvSpPr>
          <p:cNvPr id="4" name="Espace réservé de la date 3">
            <a:extLst>
              <a:ext uri="{FF2B5EF4-FFF2-40B4-BE49-F238E27FC236}">
                <a16:creationId xmlns:a16="http://schemas.microsoft.com/office/drawing/2014/main" id="{A42A6EAB-7978-428A-BCCC-2035D003D52A}"/>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5" name="Espace réservé du pied de page 4">
            <a:extLst>
              <a:ext uri="{FF2B5EF4-FFF2-40B4-BE49-F238E27FC236}">
                <a16:creationId xmlns:a16="http://schemas.microsoft.com/office/drawing/2014/main" id="{E6D8126A-EF0E-41E0-8629-D6C6B7CBC2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CCED88-001B-4D14-BB72-1D848781AED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600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8DA14-A54C-4B6C-8BFD-6480D4487E60}"/>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BEEBBF4F-1C1D-4B75-BCF6-827B12EBB6D8}"/>
              </a:ext>
            </a:extLst>
          </p:cNvPr>
          <p:cNvSpPr>
            <a:spLocks noGrp="1"/>
          </p:cNvSpPr>
          <p:nvPr>
            <p:ph sz="half" idx="1"/>
          </p:nvPr>
        </p:nvSpPr>
        <p:spPr>
          <a:xfrm>
            <a:off x="838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6E3D5836-D4AE-4771-B4E8-FA427937C40E}"/>
              </a:ext>
            </a:extLst>
          </p:cNvPr>
          <p:cNvSpPr>
            <a:spLocks noGrp="1"/>
          </p:cNvSpPr>
          <p:nvPr>
            <p:ph sz="half" idx="2"/>
          </p:nvPr>
        </p:nvSpPr>
        <p:spPr>
          <a:xfrm>
            <a:off x="6172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33A8E883-F68A-46FF-A17F-BE871585EE58}"/>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6" name="Espace réservé du pied de page 5">
            <a:extLst>
              <a:ext uri="{FF2B5EF4-FFF2-40B4-BE49-F238E27FC236}">
                <a16:creationId xmlns:a16="http://schemas.microsoft.com/office/drawing/2014/main" id="{E2A726C6-D85A-4303-B69F-95C43747B0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120E401-FF19-4C9C-938F-23874992156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476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ED65-165B-4F21-9346-DEEA150FCD28}"/>
              </a:ext>
            </a:extLst>
          </p:cNvPr>
          <p:cNvSpPr>
            <a:spLocks noGrp="1"/>
          </p:cNvSpPr>
          <p:nvPr>
            <p:ph type="title"/>
          </p:nvPr>
        </p:nvSpPr>
        <p:spPr>
          <a:xfrm>
            <a:off x="839788" y="365125"/>
            <a:ext cx="10515600" cy="1325563"/>
          </a:xfrm>
        </p:spPr>
        <p:txBody>
          <a:bodyPr/>
          <a:lstStyle/>
          <a:p>
            <a:r>
              <a:rPr lang="fr-CA"/>
              <a:t>Modifiez le style du titre</a:t>
            </a:r>
          </a:p>
        </p:txBody>
      </p:sp>
      <p:sp>
        <p:nvSpPr>
          <p:cNvPr id="3" name="Espace réservé du texte 2">
            <a:extLst>
              <a:ext uri="{FF2B5EF4-FFF2-40B4-BE49-F238E27FC236}">
                <a16:creationId xmlns:a16="http://schemas.microsoft.com/office/drawing/2014/main" id="{B0C55C23-F218-4028-82D4-26506EB7E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4" name="Espace réservé du contenu 3">
            <a:extLst>
              <a:ext uri="{FF2B5EF4-FFF2-40B4-BE49-F238E27FC236}">
                <a16:creationId xmlns:a16="http://schemas.microsoft.com/office/drawing/2014/main" id="{F3AA1FE5-6935-46E4-BAB5-F2102BA9D35E}"/>
              </a:ext>
            </a:extLst>
          </p:cNvPr>
          <p:cNvSpPr>
            <a:spLocks noGrp="1"/>
          </p:cNvSpPr>
          <p:nvPr>
            <p:ph sz="half" idx="2"/>
          </p:nvPr>
        </p:nvSpPr>
        <p:spPr>
          <a:xfrm>
            <a:off x="839788" y="2505075"/>
            <a:ext cx="5157787"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DC925E6B-CC53-42AE-ABD6-24F6728EC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6" name="Espace réservé du contenu 5">
            <a:extLst>
              <a:ext uri="{FF2B5EF4-FFF2-40B4-BE49-F238E27FC236}">
                <a16:creationId xmlns:a16="http://schemas.microsoft.com/office/drawing/2014/main" id="{0CA9E9DA-B1D6-4260-82D4-5DD5191202FC}"/>
              </a:ext>
            </a:extLst>
          </p:cNvPr>
          <p:cNvSpPr>
            <a:spLocks noGrp="1"/>
          </p:cNvSpPr>
          <p:nvPr>
            <p:ph sz="quarter" idx="4"/>
          </p:nvPr>
        </p:nvSpPr>
        <p:spPr>
          <a:xfrm>
            <a:off x="6172200" y="2505075"/>
            <a:ext cx="5183188"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84EF37AF-B11E-4861-8F3F-E7167F1D7588}"/>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8" name="Espace réservé du pied de page 7">
            <a:extLst>
              <a:ext uri="{FF2B5EF4-FFF2-40B4-BE49-F238E27FC236}">
                <a16:creationId xmlns:a16="http://schemas.microsoft.com/office/drawing/2014/main" id="{7D1A84F1-A5F7-4393-BD31-E7FFCC7476B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09911845-779A-4E9B-AA29-E6688FDC8B74}"/>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3976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417A0-29EC-4C25-ACD7-F57E45BF9B96}"/>
              </a:ext>
            </a:extLst>
          </p:cNvPr>
          <p:cNvSpPr>
            <a:spLocks noGrp="1"/>
          </p:cNvSpPr>
          <p:nvPr>
            <p:ph type="title"/>
          </p:nvPr>
        </p:nvSpPr>
        <p:spPr/>
        <p:txBody>
          <a:bodyPr/>
          <a:lstStyle/>
          <a:p>
            <a:r>
              <a:rPr lang="fr-CA"/>
              <a:t>Modifiez le style du titre</a:t>
            </a:r>
          </a:p>
        </p:txBody>
      </p:sp>
      <p:sp>
        <p:nvSpPr>
          <p:cNvPr id="3" name="Espace réservé de la date 2">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4" name="Espace réservé du pied de page 3">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66452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3" name="Espace réservé du pied de page 2">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181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CFBE-0450-4DCB-A2A4-33530269FF4D}"/>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du contenu 2">
            <a:extLst>
              <a:ext uri="{FF2B5EF4-FFF2-40B4-BE49-F238E27FC236}">
                <a16:creationId xmlns:a16="http://schemas.microsoft.com/office/drawing/2014/main" id="{92B87E0F-6A58-4F4B-8701-85A38AF3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1AD191F1-2C4A-4163-9CFC-9E355CBB2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2ED4F01F-3C8D-4081-A8D6-1080982C0E6C}"/>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6" name="Espace réservé du pied de page 5">
            <a:extLst>
              <a:ext uri="{FF2B5EF4-FFF2-40B4-BE49-F238E27FC236}">
                <a16:creationId xmlns:a16="http://schemas.microsoft.com/office/drawing/2014/main" id="{E28FC714-3204-4BCF-BE19-1C5F41D31BD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748F61-7DCD-44C1-B55E-46842A457C2B}"/>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7162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A1516-2FDA-4214-AD7B-304867BCFD62}"/>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pour une image  2">
            <a:extLst>
              <a:ext uri="{FF2B5EF4-FFF2-40B4-BE49-F238E27FC236}">
                <a16:creationId xmlns:a16="http://schemas.microsoft.com/office/drawing/2014/main" id="{C1AB3FAF-630F-42F3-ACC3-86572AF5E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C9350950-C105-41DC-AE5B-8FD1234C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CD119FC2-C928-42DD-8C06-688C404BFF27}"/>
              </a:ext>
            </a:extLst>
          </p:cNvPr>
          <p:cNvSpPr>
            <a:spLocks noGrp="1"/>
          </p:cNvSpPr>
          <p:nvPr>
            <p:ph type="dt" sz="half" idx="10"/>
          </p:nvPr>
        </p:nvSpPr>
        <p:spPr/>
        <p:txBody>
          <a:bodyPr/>
          <a:lstStyle/>
          <a:p>
            <a:fld id="{0F83F41A-0AC9-46AE-80E5-213A985D2FBC}" type="datetimeFigureOut">
              <a:rPr lang="fr-CA" smtClean="0"/>
              <a:t>2025-06-10</a:t>
            </a:fld>
            <a:endParaRPr lang="fr-CA"/>
          </a:p>
        </p:txBody>
      </p:sp>
      <p:sp>
        <p:nvSpPr>
          <p:cNvPr id="6" name="Espace réservé du pied de page 5">
            <a:extLst>
              <a:ext uri="{FF2B5EF4-FFF2-40B4-BE49-F238E27FC236}">
                <a16:creationId xmlns:a16="http://schemas.microsoft.com/office/drawing/2014/main" id="{8125B4E9-BA30-4571-AB97-93CF700A7E1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5EA017F-EFBE-433E-A23D-28DB82985BF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9232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239FE0-7C23-49D6-9493-47D4D11FD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Modifiez le style du titre</a:t>
            </a:r>
          </a:p>
        </p:txBody>
      </p:sp>
      <p:sp>
        <p:nvSpPr>
          <p:cNvPr id="3" name="Espace réservé du texte 2">
            <a:extLst>
              <a:ext uri="{FF2B5EF4-FFF2-40B4-BE49-F238E27FC236}">
                <a16:creationId xmlns:a16="http://schemas.microsoft.com/office/drawing/2014/main" id="{7A032DBC-96EA-4E25-A233-66395E3D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9442B95-01A5-48D3-BC5F-4DF713F2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83F41A-0AC9-46AE-80E5-213A985D2FBC}" type="datetimeFigureOut">
              <a:rPr lang="fr-CA" smtClean="0"/>
              <a:t>2025-06-10</a:t>
            </a:fld>
            <a:endParaRPr lang="fr-CA"/>
          </a:p>
        </p:txBody>
      </p:sp>
      <p:sp>
        <p:nvSpPr>
          <p:cNvPr id="5" name="Espace réservé du pied de page 4">
            <a:extLst>
              <a:ext uri="{FF2B5EF4-FFF2-40B4-BE49-F238E27FC236}">
                <a16:creationId xmlns:a16="http://schemas.microsoft.com/office/drawing/2014/main" id="{D689C65C-841D-41BE-BA1A-DCEA6F77C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92D1C6A3-3E42-4155-8258-05F0292F3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48EC9D-5697-4E5B-8ED7-1432B59ABEA1}" type="slidenum">
              <a:rPr lang="fr-CA" smtClean="0"/>
              <a:t>‹N°›</a:t>
            </a:fld>
            <a:endParaRPr lang="fr-CA"/>
          </a:p>
        </p:txBody>
      </p:sp>
    </p:spTree>
    <p:extLst>
      <p:ext uri="{BB962C8B-B14F-4D97-AF65-F5344CB8AC3E}">
        <p14:creationId xmlns:p14="http://schemas.microsoft.com/office/powerpoint/2010/main" val="190705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4FCA-09AC-BD2E-C9E5-029082D82520}"/>
              </a:ext>
            </a:extLst>
          </p:cNvPr>
          <p:cNvSpPr>
            <a:spLocks noGrp="1"/>
          </p:cNvSpPr>
          <p:nvPr>
            <p:ph type="title"/>
          </p:nvPr>
        </p:nvSpPr>
        <p:spPr>
          <a:xfrm>
            <a:off x="838200" y="666035"/>
            <a:ext cx="10515600" cy="1325563"/>
          </a:xfrm>
        </p:spPr>
        <p:txBody>
          <a:bodyPr>
            <a:normAutofit/>
          </a:bodyPr>
          <a:lstStyle/>
          <a:p>
            <a:r>
              <a:rPr lang="fr-CA" sz="5400" dirty="0"/>
              <a:t>Cas d'utilisations</a:t>
            </a:r>
          </a:p>
        </p:txBody>
      </p:sp>
      <p:sp>
        <p:nvSpPr>
          <p:cNvPr id="4" name="ZoneTexte 3">
            <a:extLst>
              <a:ext uri="{FF2B5EF4-FFF2-40B4-BE49-F238E27FC236}">
                <a16:creationId xmlns:a16="http://schemas.microsoft.com/office/drawing/2014/main" id="{DCD8A20C-CBE6-B2F6-A68C-2337C82F105B}"/>
              </a:ext>
            </a:extLst>
          </p:cNvPr>
          <p:cNvSpPr txBox="1"/>
          <p:nvPr/>
        </p:nvSpPr>
        <p:spPr>
          <a:xfrm>
            <a:off x="838200" y="2168326"/>
            <a:ext cx="4871720" cy="4253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fr-CA" sz="2000" dirty="0">
                <a:ea typeface="+mn-lt"/>
                <a:cs typeface="+mn-lt"/>
              </a:rPr>
              <a:t>  </a:t>
            </a:r>
            <a:r>
              <a:rPr lang="fr-CA" dirty="0">
                <a:ea typeface="+mn-lt"/>
                <a:cs typeface="+mn-lt"/>
              </a:rPr>
              <a:t>Cette section présente les besoins fonctionnels de l'application MaVille. On peut y retrouver une courte description de tous les cas d'utilisations ainsi qu'une description complète des cas d'utilisation suivants : « Signaler un problème », « Mettre à jour » , « Consulter les projets en cours ou à venir» ainsi que  « Soumettre ma candidature ».  À la toute fin ont peut également y retrouver le diagramme de cas d’utilisation complet.</a:t>
            </a:r>
            <a:endParaRPr lang="fr-FR" sz="2000" dirty="0"/>
          </a:p>
        </p:txBody>
      </p:sp>
      <p:pic>
        <p:nvPicPr>
          <p:cNvPr id="3" name="Image 2">
            <a:extLst>
              <a:ext uri="{FF2B5EF4-FFF2-40B4-BE49-F238E27FC236}">
                <a16:creationId xmlns:a16="http://schemas.microsoft.com/office/drawing/2014/main" id="{952F4A49-2B22-5B9F-12EA-426240E5A2C6}"/>
              </a:ext>
            </a:extLst>
          </p:cNvPr>
          <p:cNvPicPr>
            <a:picLocks noChangeAspect="1"/>
          </p:cNvPicPr>
          <p:nvPr/>
        </p:nvPicPr>
        <p:blipFill>
          <a:blip r:embed="rId2"/>
          <a:stretch>
            <a:fillRect/>
          </a:stretch>
        </p:blipFill>
        <p:spPr>
          <a:xfrm>
            <a:off x="6248400" y="2332300"/>
            <a:ext cx="4944143" cy="3505481"/>
          </a:xfrm>
          <a:prstGeom prst="rect">
            <a:avLst/>
          </a:prstGeom>
          <a:ln w="28575">
            <a:solidFill>
              <a:schemeClr val="tx1"/>
            </a:solidFill>
          </a:ln>
        </p:spPr>
      </p:pic>
    </p:spTree>
    <p:extLst>
      <p:ext uri="{BB962C8B-B14F-4D97-AF65-F5344CB8AC3E}">
        <p14:creationId xmlns:p14="http://schemas.microsoft.com/office/powerpoint/2010/main" val="334147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53CDE-FB45-F05F-A997-8BD2C87635C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09AC79-B7D4-3310-D7B1-90C9B30D75D0}"/>
              </a:ext>
            </a:extLst>
          </p:cNvPr>
          <p:cNvSpPr>
            <a:spLocks noGrp="1"/>
          </p:cNvSpPr>
          <p:nvPr>
            <p:ph type="ctrTitle"/>
          </p:nvPr>
        </p:nvSpPr>
        <p:spPr>
          <a:xfrm>
            <a:off x="955728" y="82650"/>
            <a:ext cx="5966849" cy="902346"/>
          </a:xfrm>
        </p:spPr>
        <p:txBody>
          <a:bodyPr>
            <a:normAutofit/>
          </a:bodyPr>
          <a:lstStyle/>
          <a:p>
            <a:pPr algn="l"/>
            <a:r>
              <a:rPr lang="fr-CA" sz="3200" dirty="0"/>
              <a:t>13. &lt;Soumettre une candidature&gt;</a:t>
            </a:r>
            <a:endParaRPr lang="fr-FR" dirty="0"/>
          </a:p>
        </p:txBody>
      </p:sp>
      <p:sp>
        <p:nvSpPr>
          <p:cNvPr id="4" name="ZoneTexte 3">
            <a:extLst>
              <a:ext uri="{FF2B5EF4-FFF2-40B4-BE49-F238E27FC236}">
                <a16:creationId xmlns:a16="http://schemas.microsoft.com/office/drawing/2014/main" id="{3113A0D6-AFE8-00BA-73F6-1A693B8BAEAE}"/>
              </a:ext>
            </a:extLst>
          </p:cNvPr>
          <p:cNvSpPr txBox="1"/>
          <p:nvPr/>
        </p:nvSpPr>
        <p:spPr>
          <a:xfrm>
            <a:off x="956500" y="1021369"/>
            <a:ext cx="530237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a:t>
            </a:r>
            <a:r>
              <a:rPr lang="fr-CA" sz="1400" dirty="0"/>
              <a:t> </a:t>
            </a:r>
            <a:r>
              <a:rPr lang="fr-CA" sz="1400" dirty="0">
                <a:ea typeface="+mn-lt"/>
                <a:cs typeface="+mn-lt"/>
              </a:rPr>
              <a:t>Le prestataire peut sélectionner une fiche problème disponible et soumettre sa candidature en remplissant le formulaire de candidature. Ceci permettra d'envoyer sa proposition de travaux aux agents de la STPM qui pourront la traiter en fonction du budget municipal.</a:t>
            </a:r>
          </a:p>
        </p:txBody>
      </p:sp>
      <p:sp>
        <p:nvSpPr>
          <p:cNvPr id="3" name="ZoneTexte 2">
            <a:extLst>
              <a:ext uri="{FF2B5EF4-FFF2-40B4-BE49-F238E27FC236}">
                <a16:creationId xmlns:a16="http://schemas.microsoft.com/office/drawing/2014/main" id="{1D924B3A-D903-2969-32B7-370DC970DE41}"/>
              </a:ext>
            </a:extLst>
          </p:cNvPr>
          <p:cNvSpPr txBox="1"/>
          <p:nvPr/>
        </p:nvSpPr>
        <p:spPr>
          <a:xfrm>
            <a:off x="955985" y="2223027"/>
            <a:ext cx="530289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Pré-conditions:</a:t>
            </a:r>
            <a:r>
              <a:rPr lang="fr-CA" sz="1400" dirty="0"/>
              <a:t> </a:t>
            </a:r>
            <a:r>
              <a:rPr lang="fr-CA" sz="1400" dirty="0">
                <a:ea typeface="+mn-lt"/>
                <a:cs typeface="+mn-lt"/>
              </a:rPr>
              <a:t>Le prestataire doit sélectionner une fiche problème (qui contient </a:t>
            </a:r>
            <a:r>
              <a:rPr lang="fr-CA" sz="1400" dirty="0">
                <a:solidFill>
                  <a:srgbClr val="000000"/>
                </a:solidFill>
                <a:latin typeface="Aptos"/>
                <a:ea typeface="+mn-lt"/>
                <a:cs typeface="Segoe UI"/>
              </a:rPr>
              <a:t>la description du problème, son type, sa localisation, le nom du résident qui a signalé et une note de priorité).</a:t>
            </a:r>
            <a:r>
              <a:rPr lang="fr-CA" sz="1400" dirty="0">
                <a:solidFill>
                  <a:srgbClr val="000000"/>
                </a:solidFill>
                <a:latin typeface="Aptos"/>
                <a:ea typeface="+mn-lt"/>
                <a:cs typeface="+mn-lt"/>
              </a:rPr>
              <a:t> </a:t>
            </a:r>
            <a:r>
              <a:rPr lang="fr-CA" sz="1400" dirty="0">
                <a:ea typeface="+mn-lt"/>
                <a:cs typeface="+mn-lt"/>
              </a:rPr>
              <a:t>Il y a au moins une fiche problème disponible. </a:t>
            </a:r>
            <a:r>
              <a:rPr lang="fr-CA" sz="1400" dirty="0">
                <a:solidFill>
                  <a:srgbClr val="000000"/>
                </a:solidFill>
                <a:latin typeface="Aptos"/>
                <a:ea typeface="+mn-lt"/>
                <a:cs typeface="Segoe UI"/>
              </a:rPr>
              <a:t>Le prestataire n'a pas déjà envoyé sa candidature pour ce problème. Le prestataire possède un numéro d'entreprise officiel.</a:t>
            </a:r>
            <a:endParaRPr lang="fr-CA" sz="1100" dirty="0">
              <a:solidFill>
                <a:srgbClr val="0B113A"/>
              </a:solidFill>
              <a:latin typeface="Segoe UI"/>
              <a:ea typeface="+mn-lt"/>
              <a:cs typeface="Segoe UI"/>
            </a:endParaRPr>
          </a:p>
        </p:txBody>
      </p:sp>
      <p:sp>
        <p:nvSpPr>
          <p:cNvPr id="5" name="ZoneTexte 4">
            <a:extLst>
              <a:ext uri="{FF2B5EF4-FFF2-40B4-BE49-F238E27FC236}">
                <a16:creationId xmlns:a16="http://schemas.microsoft.com/office/drawing/2014/main" id="{F407BF55-0558-72E7-E4C4-D1210D78325E}"/>
              </a:ext>
            </a:extLst>
          </p:cNvPr>
          <p:cNvSpPr txBox="1"/>
          <p:nvPr/>
        </p:nvSpPr>
        <p:spPr>
          <a:xfrm>
            <a:off x="955728" y="4633651"/>
            <a:ext cx="1002142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a:t>
            </a:r>
            <a:r>
              <a:rPr lang="fr-CA" sz="1400" dirty="0"/>
              <a:t> Une notification est envoyée aux agents de la STPM après soumission. Le CU "Remplir un formulaire" est obligatoirement inclus dans ce cas d'utilisation.</a:t>
            </a:r>
            <a:r>
              <a:rPr lang="fr-CA" sz="1400" dirty="0">
                <a:solidFill>
                  <a:srgbClr val="000000"/>
                </a:solidFill>
                <a:ea typeface="+mn-lt"/>
                <a:cs typeface="+mn-lt"/>
              </a:rPr>
              <a:t> Le formulaire demande obligatoirement au prestataire de fournir son numéro d'entreprise(NE), le titre du projet, les problèmes ciblés, une description du projet, le type de travaux, le lieu, le coût estimé et les dates de début et de fin prévu. Lorsque la candidature est traitée par l’agent de la STPM </a:t>
            </a:r>
            <a:r>
              <a:rPr lang="fr-CA" sz="1400" dirty="0">
                <a:ea typeface="+mn-lt"/>
                <a:cs typeface="+mn-lt"/>
              </a:rPr>
              <a:t>si elle est acceptée, le prestataire et le résident lié sont notifié. Si la candidature est refusée, le prestataire est notifié.</a:t>
            </a:r>
            <a:endParaRPr lang="fr-CA" sz="1400" dirty="0">
              <a:solidFill>
                <a:srgbClr val="000000"/>
              </a:solidFill>
              <a:latin typeface="Aptos"/>
              <a:cs typeface="Segoe UI"/>
            </a:endParaRPr>
          </a:p>
        </p:txBody>
      </p:sp>
      <p:sp>
        <p:nvSpPr>
          <p:cNvPr id="12" name="ZoneTexte 11">
            <a:extLst>
              <a:ext uri="{FF2B5EF4-FFF2-40B4-BE49-F238E27FC236}">
                <a16:creationId xmlns:a16="http://schemas.microsoft.com/office/drawing/2014/main" id="{3CB36538-AC23-E6B5-8F1D-128F28A8DC70}"/>
              </a:ext>
            </a:extLst>
          </p:cNvPr>
          <p:cNvSpPr txBox="1"/>
          <p:nvPr/>
        </p:nvSpPr>
        <p:spPr>
          <a:xfrm>
            <a:off x="955728" y="3643783"/>
            <a:ext cx="100214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Post-conditions:</a:t>
            </a:r>
            <a:r>
              <a:rPr lang="fr-CA" sz="1400" b="1" dirty="0">
                <a:ea typeface="+mn-lt"/>
                <a:cs typeface="+mn-lt"/>
              </a:rPr>
              <a:t> </a:t>
            </a:r>
            <a:r>
              <a:rPr lang="fr-CA" sz="1400" dirty="0">
                <a:ea typeface="+mn-lt"/>
                <a:cs typeface="+mn-lt"/>
              </a:rPr>
              <a:t> Les employés de la STPM sont notifiés. La candidature est traitée par un agent de la STPM. Si après la candidature est approuvée, la fiche problème sera automatiquement supprimé de l'espace qui contient les offres de travaux. La candidature apparait dans la section consulter mes candidatures du prestataire. Il pourra ensuite la modifier ou l'annuler si elle n’est pas encore approuvée. L'icône remplir un formulaire sera changé pour candidature soumise et sera inaccessible. </a:t>
            </a:r>
          </a:p>
        </p:txBody>
      </p:sp>
      <p:sp>
        <p:nvSpPr>
          <p:cNvPr id="13" name="ZoneTexte 12">
            <a:extLst>
              <a:ext uri="{FF2B5EF4-FFF2-40B4-BE49-F238E27FC236}">
                <a16:creationId xmlns:a16="http://schemas.microsoft.com/office/drawing/2014/main" id="{8AC94CAB-C33F-4888-8894-01FEA0EDA9D5}"/>
              </a:ext>
            </a:extLst>
          </p:cNvPr>
          <p:cNvSpPr txBox="1"/>
          <p:nvPr/>
        </p:nvSpPr>
        <p:spPr>
          <a:xfrm>
            <a:off x="955728" y="5836631"/>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Les informations du prestataire doivent être sécurisées lors de la soumission. La soumission doit pouvoir se faire en moins de 5 secondes. Lors de l'envoi la date et l'heure d'envoi sont enregistrées avec la soumission pour savoir quelle candidature priorisée si deux sont aussi valides l'une que l'autre.</a:t>
            </a:r>
            <a:endParaRPr lang="fr-FR" dirty="0"/>
          </a:p>
        </p:txBody>
      </p:sp>
      <p:pic>
        <p:nvPicPr>
          <p:cNvPr id="7" name="Image 6">
            <a:extLst>
              <a:ext uri="{FF2B5EF4-FFF2-40B4-BE49-F238E27FC236}">
                <a16:creationId xmlns:a16="http://schemas.microsoft.com/office/drawing/2014/main" id="{19A75134-6D63-F292-ADE8-62442164369B}"/>
              </a:ext>
            </a:extLst>
          </p:cNvPr>
          <p:cNvPicPr>
            <a:picLocks noChangeAspect="1"/>
          </p:cNvPicPr>
          <p:nvPr/>
        </p:nvPicPr>
        <p:blipFill>
          <a:blip r:embed="rId2"/>
          <a:stretch>
            <a:fillRect/>
          </a:stretch>
        </p:blipFill>
        <p:spPr>
          <a:xfrm>
            <a:off x="6516110" y="1048618"/>
            <a:ext cx="4257377" cy="2336903"/>
          </a:xfrm>
          <a:prstGeom prst="rect">
            <a:avLst/>
          </a:prstGeom>
        </p:spPr>
      </p:pic>
    </p:spTree>
    <p:extLst>
      <p:ext uri="{BB962C8B-B14F-4D97-AF65-F5344CB8AC3E}">
        <p14:creationId xmlns:p14="http://schemas.microsoft.com/office/powerpoint/2010/main" val="310500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3D549-4DC7-6A71-E14F-3D16F47DD0F5}"/>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CD6B22BE-1D62-0218-4B20-4D7B321D70A4}"/>
              </a:ext>
            </a:extLst>
          </p:cNvPr>
          <p:cNvSpPr txBox="1"/>
          <p:nvPr/>
        </p:nvSpPr>
        <p:spPr>
          <a:xfrm>
            <a:off x="741834" y="1736229"/>
            <a:ext cx="5189847"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algn="just"/>
            <a:endParaRPr lang="fr-CA" sz="1400" b="1" dirty="0"/>
          </a:p>
          <a:p>
            <a:pPr marL="342900" indent="-342900" algn="just">
              <a:buAutoNum type="arabicPeriod"/>
            </a:pPr>
            <a:r>
              <a:rPr lang="fr-CA" sz="1400" dirty="0"/>
              <a:t>Le prestataire termine le CU « Remplir un formulaire » pour la fiche problème qu’il a choisi</a:t>
            </a:r>
          </a:p>
          <a:p>
            <a:pPr algn="just"/>
            <a:r>
              <a:rPr lang="fr-CA" sz="1400" dirty="0"/>
              <a:t>2.     Le client "click" sur Envoyer.</a:t>
            </a:r>
          </a:p>
          <a:p>
            <a:pPr algn="just"/>
            <a:r>
              <a:rPr lang="fr-CA" sz="1400" dirty="0"/>
              <a:t>3.     Le formulaire est enregistré et envoyé à un agent de la STPM.</a:t>
            </a:r>
          </a:p>
          <a:p>
            <a:pPr algn="just"/>
            <a:r>
              <a:rPr lang="fr-CA" sz="1400" dirty="0"/>
              <a:t>4.     Un message de confirmation est affiché.</a:t>
            </a:r>
          </a:p>
          <a:p>
            <a:pPr marL="342900" indent="-342900" algn="just">
              <a:buAutoNum type="arabicPeriod" startAt="5"/>
            </a:pPr>
            <a:r>
              <a:rPr lang="fr-CA" sz="1400" dirty="0"/>
              <a:t>Un agent de la STPM traite la candidature.</a:t>
            </a:r>
          </a:p>
          <a:p>
            <a:pPr algn="just"/>
            <a:r>
              <a:rPr lang="fr-CA" sz="1400" dirty="0"/>
              <a:t>5.1       La candidature est acceptée, une notification est envoyée au prestataire et au résident.</a:t>
            </a:r>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BAA9B4AD-F16A-DD91-AE4B-F5A8E6118509}"/>
              </a:ext>
            </a:extLst>
          </p:cNvPr>
          <p:cNvSpPr>
            <a:spLocks noGrp="1"/>
          </p:cNvSpPr>
          <p:nvPr>
            <p:ph type="ctrTitle"/>
          </p:nvPr>
        </p:nvSpPr>
        <p:spPr>
          <a:xfrm>
            <a:off x="741834" y="459849"/>
            <a:ext cx="5966849" cy="902346"/>
          </a:xfrm>
        </p:spPr>
        <p:txBody>
          <a:bodyPr>
            <a:normAutofit/>
          </a:bodyPr>
          <a:lstStyle/>
          <a:p>
            <a:pPr algn="l"/>
            <a:r>
              <a:rPr lang="fr-CA" sz="3200" dirty="0"/>
              <a:t>13. &lt;Soumettre une candidature&gt;</a:t>
            </a:r>
            <a:endParaRPr lang="fr-FR" dirty="0"/>
          </a:p>
        </p:txBody>
      </p:sp>
      <p:sp>
        <p:nvSpPr>
          <p:cNvPr id="16" name="Content Placeholder 2">
            <a:extLst>
              <a:ext uri="{FF2B5EF4-FFF2-40B4-BE49-F238E27FC236}">
                <a16:creationId xmlns:a16="http://schemas.microsoft.com/office/drawing/2014/main" id="{05DFDD3A-5939-56F3-B8F7-147E2C35B223}"/>
              </a:ext>
            </a:extLst>
          </p:cNvPr>
          <p:cNvSpPr txBox="1">
            <a:spLocks/>
          </p:cNvSpPr>
          <p:nvPr/>
        </p:nvSpPr>
        <p:spPr>
          <a:xfrm>
            <a:off x="6028411" y="1736229"/>
            <a:ext cx="5031314" cy="425431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fr-CA" sz="1400" b="1" dirty="0"/>
              <a:t>Scénario alternatif/exceptionnel:</a:t>
            </a:r>
          </a:p>
          <a:p>
            <a:pPr algn="just">
              <a:lnSpc>
                <a:spcPct val="100000"/>
              </a:lnSpc>
              <a:spcBef>
                <a:spcPts val="0"/>
              </a:spcBef>
            </a:pPr>
            <a:endParaRPr lang="en-US" sz="1400" dirty="0"/>
          </a:p>
          <a:p>
            <a:pPr algn="l">
              <a:lnSpc>
                <a:spcPct val="100000"/>
              </a:lnSpc>
              <a:spcBef>
                <a:spcPts val="0"/>
              </a:spcBef>
            </a:pPr>
            <a:r>
              <a:rPr lang="fr-CA" sz="1400" dirty="0"/>
              <a:t>2.a.1  Le prestataire ne remplis pas correctement le formulaire.</a:t>
            </a:r>
          </a:p>
          <a:p>
            <a:pPr algn="l">
              <a:lnSpc>
                <a:spcPct val="100000"/>
              </a:lnSpc>
              <a:spcBef>
                <a:spcPts val="0"/>
              </a:spcBef>
            </a:pPr>
            <a:r>
              <a:rPr lang="fr-CA" sz="1400" dirty="0"/>
              <a:t>2.a.2  La soumission n'est pas effectuée.</a:t>
            </a:r>
          </a:p>
          <a:p>
            <a:pPr algn="l">
              <a:lnSpc>
                <a:spcPct val="100000"/>
              </a:lnSpc>
              <a:spcBef>
                <a:spcPts val="0"/>
              </a:spcBef>
            </a:pPr>
            <a:r>
              <a:rPr lang="fr-CA" sz="1400" dirty="0"/>
              <a:t>2.a.3  Un message d'erreur est affiché.</a:t>
            </a:r>
          </a:p>
          <a:p>
            <a:pPr algn="l">
              <a:lnSpc>
                <a:spcPct val="100000"/>
              </a:lnSpc>
              <a:spcBef>
                <a:spcPts val="0"/>
              </a:spcBef>
            </a:pPr>
            <a:r>
              <a:rPr lang="fr-CA" sz="1400" dirty="0"/>
              <a:t>2.a.4  Le prestataire peut recommencer au #1</a:t>
            </a:r>
          </a:p>
          <a:p>
            <a:pPr algn="l">
              <a:lnSpc>
                <a:spcPct val="100000"/>
              </a:lnSpc>
              <a:spcBef>
                <a:spcPts val="0"/>
              </a:spcBef>
            </a:pPr>
            <a:r>
              <a:rPr lang="fr-CA" sz="1400" dirty="0"/>
              <a:t>2.b.1 Un problème de connexion survient.</a:t>
            </a:r>
            <a:endParaRPr lang="en-US" sz="1400" dirty="0"/>
          </a:p>
          <a:p>
            <a:pPr algn="l">
              <a:lnSpc>
                <a:spcPct val="100000"/>
              </a:lnSpc>
              <a:spcBef>
                <a:spcPts val="0"/>
              </a:spcBef>
            </a:pPr>
            <a:r>
              <a:rPr lang="fr-CA" sz="1400" dirty="0"/>
              <a:t>2.b.2 Le formulaire est enregistré localement et un message indique qu'il sera envoyé dès que la connexion est établie.</a:t>
            </a:r>
          </a:p>
          <a:p>
            <a:pPr algn="l">
              <a:lnSpc>
                <a:spcPct val="100000"/>
              </a:lnSpc>
              <a:spcBef>
                <a:spcPts val="0"/>
              </a:spcBef>
            </a:pPr>
            <a:r>
              <a:rPr lang="fr-CA" sz="1400" dirty="0"/>
              <a:t>5.1.a.1 Le candidature est refusée, le prestataire uniquement est notifié</a:t>
            </a:r>
          </a:p>
        </p:txBody>
      </p:sp>
    </p:spTree>
    <p:extLst>
      <p:ext uri="{BB962C8B-B14F-4D97-AF65-F5344CB8AC3E}">
        <p14:creationId xmlns:p14="http://schemas.microsoft.com/office/powerpoint/2010/main" val="170956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48F48-3B64-A622-9E88-F1C66CB323C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3B75B73-9804-289F-3415-061852599555}"/>
              </a:ext>
            </a:extLst>
          </p:cNvPr>
          <p:cNvSpPr>
            <a:spLocks noGrp="1"/>
          </p:cNvSpPr>
          <p:nvPr>
            <p:ph type="ctrTitle"/>
          </p:nvPr>
        </p:nvSpPr>
        <p:spPr>
          <a:xfrm>
            <a:off x="955727" y="82650"/>
            <a:ext cx="7187245" cy="902346"/>
          </a:xfrm>
        </p:spPr>
        <p:txBody>
          <a:bodyPr>
            <a:normAutofit fontScale="90000"/>
          </a:bodyPr>
          <a:lstStyle/>
          <a:p>
            <a:pPr algn="l"/>
            <a:r>
              <a:rPr lang="fr-CA" sz="3200" dirty="0"/>
              <a:t>14. &lt;Consulter les projets en cours ou à venir&gt;</a:t>
            </a:r>
            <a:endParaRPr lang="fr-FR" dirty="0"/>
          </a:p>
        </p:txBody>
      </p:sp>
      <p:sp>
        <p:nvSpPr>
          <p:cNvPr id="4" name="ZoneTexte 3">
            <a:extLst>
              <a:ext uri="{FF2B5EF4-FFF2-40B4-BE49-F238E27FC236}">
                <a16:creationId xmlns:a16="http://schemas.microsoft.com/office/drawing/2014/main" id="{D5066B20-7BB0-72B8-8577-0A17CE41856E}"/>
              </a:ext>
            </a:extLst>
          </p:cNvPr>
          <p:cNvSpPr txBox="1"/>
          <p:nvPr/>
        </p:nvSpPr>
        <p:spPr>
          <a:xfrm>
            <a:off x="956756" y="1333321"/>
            <a:ext cx="530237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a:t>
            </a:r>
            <a:r>
              <a:rPr lang="fr-CA" sz="1400" dirty="0"/>
              <a:t> </a:t>
            </a:r>
            <a:r>
              <a:rPr lang="fr-CA" sz="1400" dirty="0">
                <a:ea typeface="+mn-lt"/>
                <a:cs typeface="+mn-lt"/>
              </a:rPr>
              <a:t>Un résident peut consulter les projets en cours ou à venir dans les 3 prochains mois. Il lui est possible de rechercher un projet en fonction du type ou du quartier. Le résident a la possibilité de s’abonner à un projet particulier ou plusieurs projets qui affectent une rue/quartier. Il sera alors notifié de toutes les mises à jour.</a:t>
            </a:r>
          </a:p>
        </p:txBody>
      </p:sp>
      <p:sp>
        <p:nvSpPr>
          <p:cNvPr id="3" name="ZoneTexte 2">
            <a:extLst>
              <a:ext uri="{FF2B5EF4-FFF2-40B4-BE49-F238E27FC236}">
                <a16:creationId xmlns:a16="http://schemas.microsoft.com/office/drawing/2014/main" id="{C2BDF140-158C-FA85-41E7-4D37CA834FB5}"/>
              </a:ext>
            </a:extLst>
          </p:cNvPr>
          <p:cNvSpPr txBox="1"/>
          <p:nvPr/>
        </p:nvSpPr>
        <p:spPr>
          <a:xfrm>
            <a:off x="955727" y="2768160"/>
            <a:ext cx="53028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Pré-conditions: </a:t>
            </a:r>
            <a:r>
              <a:rPr lang="fr-CA" sz="1400" dirty="0"/>
              <a:t>Être connecté sur l’application </a:t>
            </a:r>
            <a:r>
              <a:rPr lang="fr-CA" sz="1400" dirty="0" err="1"/>
              <a:t>MaVille</a:t>
            </a:r>
            <a:r>
              <a:rPr lang="fr-CA" sz="1400" dirty="0"/>
              <a:t>. </a:t>
            </a:r>
            <a:endParaRPr lang="fr-CA" sz="1100" dirty="0">
              <a:solidFill>
                <a:srgbClr val="0B113A"/>
              </a:solidFill>
              <a:latin typeface="Segoe UI"/>
              <a:ea typeface="+mn-lt"/>
              <a:cs typeface="Segoe UI"/>
            </a:endParaRPr>
          </a:p>
        </p:txBody>
      </p:sp>
      <p:sp>
        <p:nvSpPr>
          <p:cNvPr id="5" name="ZoneTexte 4">
            <a:extLst>
              <a:ext uri="{FF2B5EF4-FFF2-40B4-BE49-F238E27FC236}">
                <a16:creationId xmlns:a16="http://schemas.microsoft.com/office/drawing/2014/main" id="{84DB7273-7D8C-E920-33AF-26440A488A71}"/>
              </a:ext>
            </a:extLst>
          </p:cNvPr>
          <p:cNvSpPr txBox="1"/>
          <p:nvPr/>
        </p:nvSpPr>
        <p:spPr>
          <a:xfrm>
            <a:off x="955727" y="4031507"/>
            <a:ext cx="100214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a:t>
            </a:r>
            <a:r>
              <a:rPr lang="fr-CA" sz="1400" dirty="0"/>
              <a:t> Le résident peut consulter les travaux en cours ou à venir. Il peut les filtrer selon le type ou quartier. Il peut ajouter ou supprimer un abonnement. Le résident peut s’abonner aux notifications pour les mises à jour liées à un quartier, une rue ou un projet. Il peut rechercher selon le type de projet out le quartier. Les données vont provenir de l’API de la ville de Montréal. Les projets sont affichés en ordre chronologique du début des travaux. Le résident peut consulter les informations détaillées de chaque projet affiché. Chaque projet contient ces informations: quartier, statut, priorité, type de travail, dates importantes, le prestataire, la catégorie de prestataire et un numéro d’ID de projet.</a:t>
            </a:r>
            <a:endParaRPr lang="fr-CA" sz="1400" dirty="0">
              <a:solidFill>
                <a:srgbClr val="000000"/>
              </a:solidFill>
              <a:latin typeface="Aptos"/>
              <a:cs typeface="Segoe UI"/>
            </a:endParaRPr>
          </a:p>
        </p:txBody>
      </p:sp>
      <p:sp>
        <p:nvSpPr>
          <p:cNvPr id="12" name="ZoneTexte 11">
            <a:extLst>
              <a:ext uri="{FF2B5EF4-FFF2-40B4-BE49-F238E27FC236}">
                <a16:creationId xmlns:a16="http://schemas.microsoft.com/office/drawing/2014/main" id="{002E2AD4-D816-E18F-10D1-F9163F962126}"/>
              </a:ext>
            </a:extLst>
          </p:cNvPr>
          <p:cNvSpPr txBox="1"/>
          <p:nvPr/>
        </p:nvSpPr>
        <p:spPr>
          <a:xfrm>
            <a:off x="955728" y="3188543"/>
            <a:ext cx="10021427"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Post-conditions: </a:t>
            </a:r>
            <a:r>
              <a:rPr lang="fr-FR" sz="1400" dirty="0"/>
              <a:t>Les projets sélectionnés sont ajoutés à la liste des abonnements de l’utilisateur. L’application connecte le compte de l’utilisateur à l’envoi automatique de notification pour l’abonnement demandé. Le résident peut consulter la fiche détaillée des projets.</a:t>
            </a:r>
            <a:endParaRPr lang="fr-CA" sz="1400" dirty="0">
              <a:ea typeface="+mn-lt"/>
              <a:cs typeface="+mn-lt"/>
            </a:endParaRPr>
          </a:p>
        </p:txBody>
      </p:sp>
      <p:sp>
        <p:nvSpPr>
          <p:cNvPr id="13" name="ZoneTexte 12">
            <a:extLst>
              <a:ext uri="{FF2B5EF4-FFF2-40B4-BE49-F238E27FC236}">
                <a16:creationId xmlns:a16="http://schemas.microsoft.com/office/drawing/2014/main" id="{61DCD1C2-4E2F-D67B-6C46-19DA27A9A7DC}"/>
              </a:ext>
            </a:extLst>
          </p:cNvPr>
          <p:cNvSpPr txBox="1"/>
          <p:nvPr/>
        </p:nvSpPr>
        <p:spPr>
          <a:xfrm>
            <a:off x="955727" y="5520802"/>
            <a:ext cx="100214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Le délai de traitement pour le filtrage de recherche ne doit pas prendre plus de 2 secondes. Si l’API est temporairement hors d’usage un message d’erreur doit s’afficher.</a:t>
            </a:r>
            <a:endParaRPr lang="fr-FR" dirty="0"/>
          </a:p>
        </p:txBody>
      </p:sp>
      <p:pic>
        <p:nvPicPr>
          <p:cNvPr id="7" name="Image 6">
            <a:extLst>
              <a:ext uri="{FF2B5EF4-FFF2-40B4-BE49-F238E27FC236}">
                <a16:creationId xmlns:a16="http://schemas.microsoft.com/office/drawing/2014/main" id="{A1C20150-D30A-1D33-4965-53A5B8C23EC4}"/>
              </a:ext>
            </a:extLst>
          </p:cNvPr>
          <p:cNvPicPr>
            <a:picLocks noChangeAspect="1"/>
          </p:cNvPicPr>
          <p:nvPr/>
        </p:nvPicPr>
        <p:blipFill>
          <a:blip r:embed="rId2"/>
          <a:stretch>
            <a:fillRect/>
          </a:stretch>
        </p:blipFill>
        <p:spPr>
          <a:xfrm>
            <a:off x="6816584" y="1249208"/>
            <a:ext cx="3614349" cy="1835035"/>
          </a:xfrm>
          <a:prstGeom prst="rect">
            <a:avLst/>
          </a:prstGeom>
        </p:spPr>
      </p:pic>
    </p:spTree>
    <p:extLst>
      <p:ext uri="{BB962C8B-B14F-4D97-AF65-F5344CB8AC3E}">
        <p14:creationId xmlns:p14="http://schemas.microsoft.com/office/powerpoint/2010/main" val="1468388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C04B3-8DE5-892D-61DD-C49A8FC1D611}"/>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A3E5144B-897E-E93D-2529-668A5C8D9D39}"/>
              </a:ext>
            </a:extLst>
          </p:cNvPr>
          <p:cNvSpPr txBox="1"/>
          <p:nvPr/>
        </p:nvSpPr>
        <p:spPr>
          <a:xfrm>
            <a:off x="758566" y="1604470"/>
            <a:ext cx="5189847"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marL="342900" indent="-342900" algn="just">
              <a:buAutoNum type="arabicPeriod"/>
            </a:pPr>
            <a:endParaRPr lang="fr-CA" sz="1400" dirty="0"/>
          </a:p>
          <a:p>
            <a:pPr algn="just"/>
            <a:r>
              <a:rPr lang="fr-CA" sz="1400" dirty="0"/>
              <a:t>1.   L’utilisateur sélectionne l’onglet consulter les travaux.</a:t>
            </a:r>
          </a:p>
          <a:p>
            <a:pPr algn="just"/>
            <a:r>
              <a:rPr lang="fr-CA" sz="1400" dirty="0"/>
              <a:t>2.  L’application affiche les projets en cours ou prévus pour les 3 prochains mois grâce à l’API de la ville.</a:t>
            </a:r>
          </a:p>
          <a:p>
            <a:pPr algn="just"/>
            <a:r>
              <a:rPr lang="fr-CA" sz="1400" dirty="0"/>
              <a:t>3.   L’utilisateur sélectionne un projet</a:t>
            </a:r>
          </a:p>
          <a:p>
            <a:pPr algn="just"/>
            <a:r>
              <a:rPr lang="fr-CA" sz="1400" dirty="0"/>
              <a:t>4.   La fiche détaillée du projet apparait.</a:t>
            </a:r>
          </a:p>
          <a:p>
            <a:pPr algn="just"/>
            <a:r>
              <a:rPr lang="fr-CA" sz="1400" dirty="0"/>
              <a:t>5.   L’utilisateur « click » sur s’abonner au projet.</a:t>
            </a:r>
          </a:p>
          <a:p>
            <a:pPr algn="just"/>
            <a:r>
              <a:rPr lang="fr-CA" sz="1400" dirty="0"/>
              <a:t>6.   Un message de confirmation d’abonnement s’affiche.</a:t>
            </a:r>
          </a:p>
          <a:p>
            <a:pPr algn="just"/>
            <a:r>
              <a:rPr lang="fr-CA" sz="1400" dirty="0"/>
              <a:t>7.   Le système enregistre l’abonnement de l’utilisateur au projet afin qu’il reçoive les notifications associées.</a:t>
            </a:r>
          </a:p>
          <a:p>
            <a:pPr algn="just"/>
            <a:endParaRPr lang="fr-CA" sz="1400" dirty="0"/>
          </a:p>
          <a:p>
            <a:pPr algn="just"/>
            <a:endParaRPr lang="fr-CA" dirty="0"/>
          </a:p>
        </p:txBody>
      </p:sp>
      <p:sp>
        <p:nvSpPr>
          <p:cNvPr id="14" name="Titre 1">
            <a:extLst>
              <a:ext uri="{FF2B5EF4-FFF2-40B4-BE49-F238E27FC236}">
                <a16:creationId xmlns:a16="http://schemas.microsoft.com/office/drawing/2014/main" id="{D200F5B4-CA1C-1769-EEC4-CB7684785A96}"/>
              </a:ext>
            </a:extLst>
          </p:cNvPr>
          <p:cNvSpPr>
            <a:spLocks noGrp="1"/>
          </p:cNvSpPr>
          <p:nvPr>
            <p:ph type="ctrTitle"/>
          </p:nvPr>
        </p:nvSpPr>
        <p:spPr>
          <a:xfrm>
            <a:off x="758566" y="360833"/>
            <a:ext cx="8382915" cy="902346"/>
          </a:xfrm>
        </p:spPr>
        <p:txBody>
          <a:bodyPr>
            <a:normAutofit/>
          </a:bodyPr>
          <a:lstStyle/>
          <a:p>
            <a:pPr algn="l"/>
            <a:r>
              <a:rPr lang="fr-CA" sz="3200" dirty="0"/>
              <a:t>14. &lt;Consulter les projets en cours ou à venir&gt;</a:t>
            </a:r>
            <a:endParaRPr lang="fr-FR" dirty="0"/>
          </a:p>
        </p:txBody>
      </p:sp>
      <p:sp>
        <p:nvSpPr>
          <p:cNvPr id="16" name="Content Placeholder 2">
            <a:extLst>
              <a:ext uri="{FF2B5EF4-FFF2-40B4-BE49-F238E27FC236}">
                <a16:creationId xmlns:a16="http://schemas.microsoft.com/office/drawing/2014/main" id="{8C8D949F-BD77-6EA5-E44B-6259C287781E}"/>
              </a:ext>
            </a:extLst>
          </p:cNvPr>
          <p:cNvSpPr txBox="1">
            <a:spLocks/>
          </p:cNvSpPr>
          <p:nvPr/>
        </p:nvSpPr>
        <p:spPr>
          <a:xfrm>
            <a:off x="5948413" y="1604470"/>
            <a:ext cx="5031314" cy="498583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fr-CA" sz="1400" b="1" dirty="0"/>
              <a:t>Scénario alternatif/exceptionnel:</a:t>
            </a:r>
          </a:p>
          <a:p>
            <a:pPr algn="just">
              <a:lnSpc>
                <a:spcPct val="100000"/>
              </a:lnSpc>
              <a:spcBef>
                <a:spcPts val="0"/>
              </a:spcBef>
            </a:pPr>
            <a:endParaRPr lang="en-US" sz="1400" dirty="0"/>
          </a:p>
          <a:p>
            <a:pPr algn="just">
              <a:lnSpc>
                <a:spcPct val="100000"/>
              </a:lnSpc>
              <a:spcBef>
                <a:spcPts val="0"/>
              </a:spcBef>
            </a:pPr>
            <a:r>
              <a:rPr lang="en-US" sz="1400" dirty="0"/>
              <a:t>2.a.1   L’API </a:t>
            </a:r>
            <a:r>
              <a:rPr lang="en-US" sz="1400" dirty="0" err="1"/>
              <a:t>est</a:t>
            </a:r>
            <a:r>
              <a:rPr lang="en-US" sz="1400" dirty="0"/>
              <a:t> </a:t>
            </a:r>
            <a:r>
              <a:rPr lang="en-US" sz="1400" dirty="0" err="1"/>
              <a:t>indisponible</a:t>
            </a:r>
            <a:endParaRPr lang="en-US" sz="1400" dirty="0"/>
          </a:p>
          <a:p>
            <a:pPr algn="just">
              <a:lnSpc>
                <a:spcPct val="100000"/>
              </a:lnSpc>
              <a:spcBef>
                <a:spcPts val="0"/>
              </a:spcBef>
            </a:pPr>
            <a:r>
              <a:rPr lang="en-US" sz="1400" dirty="0"/>
              <a:t>2.a.2   Un message </a:t>
            </a:r>
            <a:r>
              <a:rPr lang="en-US" sz="1400" dirty="0" err="1"/>
              <a:t>d’erreur</a:t>
            </a:r>
            <a:r>
              <a:rPr lang="en-US" sz="1400" dirty="0"/>
              <a:t> </a:t>
            </a:r>
            <a:r>
              <a:rPr lang="en-US" sz="1400" dirty="0" err="1"/>
              <a:t>s’affiche</a:t>
            </a:r>
            <a:r>
              <a:rPr lang="en-US" sz="1400" dirty="0"/>
              <a:t>.</a:t>
            </a:r>
          </a:p>
          <a:p>
            <a:pPr algn="just">
              <a:lnSpc>
                <a:spcPct val="100000"/>
              </a:lnSpc>
              <a:spcBef>
                <a:spcPts val="0"/>
              </a:spcBef>
            </a:pPr>
            <a:r>
              <a:rPr lang="en-US" sz="1400" dirty="0"/>
              <a:t>2.a.3   L’utilisateur </a:t>
            </a:r>
            <a:r>
              <a:rPr lang="en-US" sz="1400" dirty="0" err="1"/>
              <a:t>est</a:t>
            </a:r>
            <a:r>
              <a:rPr lang="en-US" sz="1400" dirty="0"/>
              <a:t> </a:t>
            </a:r>
            <a:r>
              <a:rPr lang="en-US" sz="1400" dirty="0" err="1"/>
              <a:t>redirigé</a:t>
            </a:r>
            <a:r>
              <a:rPr lang="en-US" sz="1400" dirty="0"/>
              <a:t> au menu principal.</a:t>
            </a:r>
          </a:p>
          <a:p>
            <a:pPr algn="just">
              <a:lnSpc>
                <a:spcPct val="100000"/>
              </a:lnSpc>
              <a:spcBef>
                <a:spcPts val="0"/>
              </a:spcBef>
            </a:pPr>
            <a:r>
              <a:rPr lang="en-US" sz="1400" dirty="0"/>
              <a:t>3.a.1   L’utilisateur </a:t>
            </a:r>
            <a:r>
              <a:rPr lang="en-US" sz="1400" dirty="0" err="1"/>
              <a:t>filtre</a:t>
            </a:r>
            <a:r>
              <a:rPr lang="en-US" sz="1400" dirty="0"/>
              <a:t> les </a:t>
            </a:r>
            <a:r>
              <a:rPr lang="en-US" sz="1400" dirty="0" err="1"/>
              <a:t>projets</a:t>
            </a:r>
            <a:r>
              <a:rPr lang="en-US" sz="1400" dirty="0"/>
              <a:t> par type de </a:t>
            </a:r>
            <a:r>
              <a:rPr lang="en-US" sz="1400" dirty="0" err="1"/>
              <a:t>projet</a:t>
            </a:r>
            <a:r>
              <a:rPr lang="en-US" sz="1400" dirty="0"/>
              <a:t>. </a:t>
            </a:r>
          </a:p>
          <a:p>
            <a:pPr algn="just">
              <a:lnSpc>
                <a:spcPct val="100000"/>
              </a:lnSpc>
              <a:spcBef>
                <a:spcPts val="0"/>
              </a:spcBef>
            </a:pPr>
            <a:r>
              <a:rPr lang="en-US" sz="1400" dirty="0"/>
              <a:t>3.a.2 L’utilisateur sélectionne </a:t>
            </a:r>
            <a:r>
              <a:rPr lang="en-US" sz="1400" dirty="0" err="1"/>
              <a:t>une</a:t>
            </a:r>
            <a:r>
              <a:rPr lang="en-US" sz="1400" dirty="0"/>
              <a:t> des options </a:t>
            </a:r>
            <a:r>
              <a:rPr lang="en-US" sz="1400" dirty="0" err="1"/>
              <a:t>offertes</a:t>
            </a:r>
            <a:r>
              <a:rPr lang="en-US" sz="1400" dirty="0"/>
              <a:t>: (travaux </a:t>
            </a:r>
            <a:r>
              <a:rPr lang="en-US" sz="1400" dirty="0" err="1"/>
              <a:t>routiers</a:t>
            </a:r>
            <a:r>
              <a:rPr lang="en-US" sz="1400" dirty="0"/>
              <a:t>, travaux de </a:t>
            </a:r>
            <a:r>
              <a:rPr lang="en-US" sz="1400" dirty="0" err="1"/>
              <a:t>gaz</a:t>
            </a:r>
            <a:r>
              <a:rPr lang="en-US" sz="1400" dirty="0"/>
              <a:t> </a:t>
            </a:r>
            <a:r>
              <a:rPr lang="en-US" sz="1400" dirty="0" err="1"/>
              <a:t>ou</a:t>
            </a:r>
            <a:r>
              <a:rPr lang="en-US" sz="1400" dirty="0"/>
              <a:t> </a:t>
            </a:r>
            <a:r>
              <a:rPr lang="en-US" sz="1400" dirty="0" err="1"/>
              <a:t>électricité</a:t>
            </a:r>
            <a:r>
              <a:rPr lang="en-US" sz="1400" dirty="0"/>
              <a:t>, etc.).</a:t>
            </a:r>
          </a:p>
          <a:p>
            <a:pPr algn="just">
              <a:lnSpc>
                <a:spcPct val="100000"/>
              </a:lnSpc>
              <a:spcBef>
                <a:spcPts val="0"/>
              </a:spcBef>
            </a:pPr>
            <a:r>
              <a:rPr lang="en-US" sz="1400" dirty="0"/>
              <a:t>3.a.3  L’utilisateur sélectionne un </a:t>
            </a:r>
            <a:r>
              <a:rPr lang="en-US" sz="1400" dirty="0" err="1"/>
              <a:t>projet</a:t>
            </a:r>
            <a:r>
              <a:rPr lang="en-US" sz="1400" dirty="0"/>
              <a:t>. </a:t>
            </a:r>
          </a:p>
          <a:p>
            <a:pPr algn="just">
              <a:lnSpc>
                <a:spcPct val="100000"/>
              </a:lnSpc>
              <a:spcBef>
                <a:spcPts val="0"/>
              </a:spcBef>
            </a:pPr>
            <a:r>
              <a:rPr lang="en-US" sz="1400" dirty="0"/>
              <a:t>3.a.4   Le scenario </a:t>
            </a:r>
            <a:r>
              <a:rPr lang="en-US" sz="1400" dirty="0" err="1"/>
              <a:t>reprends</a:t>
            </a:r>
            <a:r>
              <a:rPr lang="en-US" sz="1400" dirty="0"/>
              <a:t> </a:t>
            </a:r>
            <a:r>
              <a:rPr lang="en-US" sz="1400" dirty="0" err="1"/>
              <a:t>normalement</a:t>
            </a:r>
            <a:r>
              <a:rPr lang="en-US" sz="1400" dirty="0"/>
              <a:t> au # 4.</a:t>
            </a:r>
          </a:p>
          <a:p>
            <a:pPr algn="just">
              <a:lnSpc>
                <a:spcPct val="100000"/>
              </a:lnSpc>
              <a:spcBef>
                <a:spcPts val="0"/>
              </a:spcBef>
            </a:pPr>
            <a:r>
              <a:rPr lang="en-US" sz="1400" dirty="0"/>
              <a:t>3.a.1</a:t>
            </a:r>
            <a:r>
              <a:rPr lang="fr-CA" sz="1800" dirty="0"/>
              <a:t>||  </a:t>
            </a:r>
            <a:r>
              <a:rPr lang="fr-CA" sz="1400" dirty="0"/>
              <a:t>Aucun projet n’est en cours ou à venir pour ce type.</a:t>
            </a:r>
          </a:p>
          <a:p>
            <a:pPr algn="just">
              <a:lnSpc>
                <a:spcPct val="100000"/>
              </a:lnSpc>
              <a:spcBef>
                <a:spcPts val="0"/>
              </a:spcBef>
            </a:pPr>
            <a:r>
              <a:rPr lang="en-US" sz="1400" dirty="0"/>
              <a:t>3.a.2</a:t>
            </a:r>
            <a:r>
              <a:rPr lang="fr-CA" sz="1800" dirty="0"/>
              <a:t>||  </a:t>
            </a:r>
            <a:r>
              <a:rPr lang="fr-CA" sz="1400" dirty="0"/>
              <a:t>L’inscription « Aucun projet trouvé » s’affiche.</a:t>
            </a:r>
          </a:p>
          <a:p>
            <a:pPr algn="just">
              <a:lnSpc>
                <a:spcPct val="100000"/>
              </a:lnSpc>
              <a:spcBef>
                <a:spcPts val="0"/>
              </a:spcBef>
            </a:pPr>
            <a:r>
              <a:rPr lang="en-US" sz="1400" dirty="0"/>
              <a:t>3.b.1  L’utilisateur </a:t>
            </a:r>
            <a:r>
              <a:rPr lang="en-US" sz="1400" dirty="0" err="1"/>
              <a:t>filtre</a:t>
            </a:r>
            <a:r>
              <a:rPr lang="en-US" sz="1400" dirty="0"/>
              <a:t> les </a:t>
            </a:r>
            <a:r>
              <a:rPr lang="en-US" sz="1400" dirty="0" err="1"/>
              <a:t>projets</a:t>
            </a:r>
            <a:r>
              <a:rPr lang="en-US" sz="1400" dirty="0"/>
              <a:t> par quartiers.</a:t>
            </a:r>
          </a:p>
          <a:p>
            <a:pPr algn="just">
              <a:lnSpc>
                <a:spcPct val="100000"/>
              </a:lnSpc>
              <a:spcBef>
                <a:spcPts val="0"/>
              </a:spcBef>
            </a:pPr>
            <a:r>
              <a:rPr lang="en-US" sz="1400" dirty="0"/>
              <a:t>3.b.2  L’utilisateur sélectionne un quartier de Montréal.</a:t>
            </a:r>
          </a:p>
          <a:p>
            <a:pPr algn="just">
              <a:lnSpc>
                <a:spcPct val="100000"/>
              </a:lnSpc>
              <a:spcBef>
                <a:spcPts val="0"/>
              </a:spcBef>
            </a:pPr>
            <a:r>
              <a:rPr lang="en-US" sz="1400" dirty="0"/>
              <a:t>3.b.3  L’utilisateur sélectionne un </a:t>
            </a:r>
            <a:r>
              <a:rPr lang="en-US" sz="1400" dirty="0" err="1"/>
              <a:t>projet</a:t>
            </a:r>
            <a:r>
              <a:rPr lang="en-US" sz="1400" dirty="0"/>
              <a:t>. </a:t>
            </a:r>
          </a:p>
          <a:p>
            <a:pPr algn="just">
              <a:lnSpc>
                <a:spcPct val="100000"/>
              </a:lnSpc>
              <a:spcBef>
                <a:spcPts val="0"/>
              </a:spcBef>
            </a:pPr>
            <a:r>
              <a:rPr lang="en-US" sz="1400" dirty="0"/>
              <a:t>3.b.4   Le scenario </a:t>
            </a:r>
            <a:r>
              <a:rPr lang="en-US" sz="1400" dirty="0" err="1"/>
              <a:t>reprends</a:t>
            </a:r>
            <a:r>
              <a:rPr lang="en-US" sz="1400" dirty="0"/>
              <a:t> </a:t>
            </a:r>
            <a:r>
              <a:rPr lang="en-US" sz="1400" dirty="0" err="1"/>
              <a:t>normalement</a:t>
            </a:r>
            <a:r>
              <a:rPr lang="en-US" sz="1400" dirty="0"/>
              <a:t> à 4.</a:t>
            </a:r>
          </a:p>
          <a:p>
            <a:pPr algn="just">
              <a:lnSpc>
                <a:spcPct val="100000"/>
              </a:lnSpc>
              <a:spcBef>
                <a:spcPts val="0"/>
              </a:spcBef>
            </a:pPr>
            <a:r>
              <a:rPr lang="en-US" sz="1400" dirty="0"/>
              <a:t>3.b.1</a:t>
            </a:r>
            <a:r>
              <a:rPr lang="fr-CA" sz="1800" dirty="0"/>
              <a:t>||  </a:t>
            </a:r>
            <a:r>
              <a:rPr lang="fr-CA" sz="1400" dirty="0"/>
              <a:t>Aucun projet n’est en cours ou à venir pour ce quartier.</a:t>
            </a:r>
          </a:p>
          <a:p>
            <a:pPr algn="just">
              <a:lnSpc>
                <a:spcPct val="100000"/>
              </a:lnSpc>
              <a:spcBef>
                <a:spcPts val="0"/>
              </a:spcBef>
            </a:pPr>
            <a:r>
              <a:rPr lang="en-US" sz="1400" dirty="0"/>
              <a:t>3.b.2</a:t>
            </a:r>
            <a:r>
              <a:rPr lang="fr-CA" sz="1800" dirty="0"/>
              <a:t>||  </a:t>
            </a:r>
            <a:r>
              <a:rPr lang="fr-CA" sz="1400" dirty="0"/>
              <a:t>L’inscription « Aucun projet trouvé » s’affiche.</a:t>
            </a:r>
            <a:endParaRPr lang="en-US" sz="1400" dirty="0"/>
          </a:p>
          <a:p>
            <a:pPr algn="just">
              <a:lnSpc>
                <a:spcPct val="100000"/>
              </a:lnSpc>
              <a:spcBef>
                <a:spcPts val="0"/>
              </a:spcBef>
            </a:pPr>
            <a:r>
              <a:rPr lang="en-US" sz="1400" dirty="0"/>
              <a:t>5.a.1 L’utilisateur se </a:t>
            </a:r>
            <a:r>
              <a:rPr lang="en-US" sz="1400" dirty="0" err="1"/>
              <a:t>désabonne</a:t>
            </a:r>
            <a:r>
              <a:rPr lang="en-US" sz="1400" dirty="0"/>
              <a:t> du </a:t>
            </a:r>
            <a:r>
              <a:rPr lang="en-US" sz="1400" dirty="0" err="1"/>
              <a:t>projet</a:t>
            </a:r>
            <a:r>
              <a:rPr lang="en-US" sz="1400" dirty="0"/>
              <a:t>.</a:t>
            </a:r>
          </a:p>
          <a:p>
            <a:pPr algn="just">
              <a:lnSpc>
                <a:spcPct val="100000"/>
              </a:lnSpc>
              <a:spcBef>
                <a:spcPts val="0"/>
              </a:spcBef>
            </a:pPr>
            <a:r>
              <a:rPr lang="en-US" sz="1400" dirty="0"/>
              <a:t>5.a.2. Un message de confirmation </a:t>
            </a:r>
            <a:r>
              <a:rPr lang="en-US" sz="1400" dirty="0" err="1"/>
              <a:t>s’affiche</a:t>
            </a:r>
            <a:r>
              <a:rPr lang="en-US" sz="1400" dirty="0"/>
              <a:t>.</a:t>
            </a:r>
          </a:p>
          <a:p>
            <a:pPr algn="just">
              <a:lnSpc>
                <a:spcPct val="100000"/>
              </a:lnSpc>
              <a:spcBef>
                <a:spcPts val="0"/>
              </a:spcBef>
            </a:pPr>
            <a:r>
              <a:rPr lang="en-US" sz="1400" dirty="0"/>
              <a:t>5.a.3. Le </a:t>
            </a:r>
            <a:r>
              <a:rPr lang="en-US" sz="1400" dirty="0" err="1"/>
              <a:t>système</a:t>
            </a:r>
            <a:r>
              <a:rPr lang="en-US" sz="1400" dirty="0"/>
              <a:t> </a:t>
            </a:r>
            <a:r>
              <a:rPr lang="en-US" sz="1400" dirty="0" err="1"/>
              <a:t>enregistre</a:t>
            </a:r>
            <a:r>
              <a:rPr lang="en-US" sz="1400" dirty="0"/>
              <a:t> le </a:t>
            </a:r>
            <a:r>
              <a:rPr lang="en-US" sz="1400" dirty="0" err="1"/>
              <a:t>désabonnement</a:t>
            </a:r>
            <a:r>
              <a:rPr lang="en-US" sz="1400" dirty="0"/>
              <a:t>.</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p:txBody>
      </p:sp>
    </p:spTree>
    <p:extLst>
      <p:ext uri="{BB962C8B-B14F-4D97-AF65-F5344CB8AC3E}">
        <p14:creationId xmlns:p14="http://schemas.microsoft.com/office/powerpoint/2010/main" val="336340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E03A18DE-F4F8-DB2E-6609-9A480460E6B7}"/>
              </a:ext>
            </a:extLst>
          </p:cNvPr>
          <p:cNvPicPr>
            <a:picLocks noChangeAspect="1"/>
          </p:cNvPicPr>
          <p:nvPr/>
        </p:nvPicPr>
        <p:blipFill>
          <a:blip r:embed="rId2"/>
          <a:stretch>
            <a:fillRect/>
          </a:stretch>
        </p:blipFill>
        <p:spPr>
          <a:xfrm>
            <a:off x="1970821" y="107950"/>
            <a:ext cx="8250357" cy="6642100"/>
          </a:xfrm>
          <a:prstGeom prst="rect">
            <a:avLst/>
          </a:prstGeom>
        </p:spPr>
      </p:pic>
    </p:spTree>
    <p:extLst>
      <p:ext uri="{BB962C8B-B14F-4D97-AF65-F5344CB8AC3E}">
        <p14:creationId xmlns:p14="http://schemas.microsoft.com/office/powerpoint/2010/main" val="133182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CDF2D-3639-4EE9-A4F1-0D9F3235A2AD}"/>
              </a:ext>
            </a:extLst>
          </p:cNvPr>
          <p:cNvSpPr>
            <a:spLocks noGrp="1"/>
          </p:cNvSpPr>
          <p:nvPr>
            <p:ph type="ctrTitle"/>
          </p:nvPr>
        </p:nvSpPr>
        <p:spPr>
          <a:xfrm>
            <a:off x="955728" y="441888"/>
            <a:ext cx="5966849" cy="902346"/>
          </a:xfrm>
        </p:spPr>
        <p:txBody>
          <a:bodyPr>
            <a:normAutofit/>
          </a:bodyPr>
          <a:lstStyle/>
          <a:p>
            <a:pPr algn="l"/>
            <a:r>
              <a:rPr lang="fr-CA" sz="3200" dirty="0"/>
              <a:t>1. &lt;Choisir son profil&gt;</a:t>
            </a:r>
            <a:endParaRPr lang="fr-FR" dirty="0"/>
          </a:p>
        </p:txBody>
      </p:sp>
      <p:sp>
        <p:nvSpPr>
          <p:cNvPr id="4" name="ZoneTexte 3">
            <a:extLst>
              <a:ext uri="{FF2B5EF4-FFF2-40B4-BE49-F238E27FC236}">
                <a16:creationId xmlns:a16="http://schemas.microsoft.com/office/drawing/2014/main" id="{E8F1C243-CDA8-64C8-1F55-1BFC8B49D2BF}"/>
              </a:ext>
            </a:extLst>
          </p:cNvPr>
          <p:cNvSpPr txBox="1"/>
          <p:nvPr/>
        </p:nvSpPr>
        <p:spPr>
          <a:xfrm>
            <a:off x="961312" y="1339337"/>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t>L'utilisateur sélectionne son profil (résident ou prestataire) afin d'accéder aux fonctionnalités en lien avec le rôle choisi. L'authentification est prise en charge par un service central de la Ville de Montréal et ne fait pas partie de cette application.</a:t>
            </a:r>
            <a:endParaRPr lang="fr-FR" dirty="0"/>
          </a:p>
        </p:txBody>
      </p:sp>
      <p:sp>
        <p:nvSpPr>
          <p:cNvPr id="8" name="Titre 1">
            <a:extLst>
              <a:ext uri="{FF2B5EF4-FFF2-40B4-BE49-F238E27FC236}">
                <a16:creationId xmlns:a16="http://schemas.microsoft.com/office/drawing/2014/main" id="{282B7E64-DC27-B10B-1A97-E914CDA74055}"/>
              </a:ext>
            </a:extLst>
          </p:cNvPr>
          <p:cNvSpPr txBox="1">
            <a:spLocks/>
          </p:cNvSpPr>
          <p:nvPr/>
        </p:nvSpPr>
        <p:spPr>
          <a:xfrm>
            <a:off x="955728" y="2198030"/>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2. &lt;Consulter ses notifications&gt;</a:t>
            </a:r>
            <a:endParaRPr lang="fr-FR" sz="3200" dirty="0"/>
          </a:p>
        </p:txBody>
      </p:sp>
      <p:sp>
        <p:nvSpPr>
          <p:cNvPr id="9" name="ZoneTexte 8">
            <a:extLst>
              <a:ext uri="{FF2B5EF4-FFF2-40B4-BE49-F238E27FC236}">
                <a16:creationId xmlns:a16="http://schemas.microsoft.com/office/drawing/2014/main" id="{C2B88B83-A2DB-86BB-AF7D-48C210A6D55A}"/>
              </a:ext>
            </a:extLst>
          </p:cNvPr>
          <p:cNvSpPr txBox="1"/>
          <p:nvPr/>
        </p:nvSpPr>
        <p:spPr>
          <a:xfrm>
            <a:off x="954045" y="3100376"/>
            <a:ext cx="971395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latin typeface="Aptos"/>
              </a:rPr>
              <a:t>Les utilisateurs peuvent consulter leurs notifications personnelles dans un espace dédié à cet effet. Pour un profil résident il est automatique abonné aux notifications de son quartier et de la prise en charge/mise à jour de ses signalements. Il peut également recevoir des notifications pour un projet particulier auquel il s’est abonné. Pour un profil prestataire, il est possible de consulter des notifications pour ses candidatures à des fiches problèmes.</a:t>
            </a:r>
          </a:p>
          <a:p>
            <a:pPr algn="just"/>
            <a:endParaRPr lang="fr-CA" dirty="0">
              <a:solidFill>
                <a:srgbClr val="000000"/>
              </a:solidFill>
              <a:latin typeface="Aptos"/>
            </a:endParaRPr>
          </a:p>
          <a:p>
            <a:pPr algn="just"/>
            <a:endParaRPr lang="fr-FR" dirty="0"/>
          </a:p>
        </p:txBody>
      </p:sp>
      <p:sp>
        <p:nvSpPr>
          <p:cNvPr id="3" name="Titre 1">
            <a:extLst>
              <a:ext uri="{FF2B5EF4-FFF2-40B4-BE49-F238E27FC236}">
                <a16:creationId xmlns:a16="http://schemas.microsoft.com/office/drawing/2014/main" id="{86E70618-780E-7191-351D-F6DD621BFFB5}"/>
              </a:ext>
            </a:extLst>
          </p:cNvPr>
          <p:cNvSpPr txBox="1">
            <a:spLocks/>
          </p:cNvSpPr>
          <p:nvPr/>
        </p:nvSpPr>
        <p:spPr>
          <a:xfrm>
            <a:off x="954045" y="4405345"/>
            <a:ext cx="5966849"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a:t>3. &lt;Consulter mes signalements&gt;</a:t>
            </a:r>
            <a:endParaRPr lang="fr-FR" dirty="0"/>
          </a:p>
        </p:txBody>
      </p:sp>
      <p:sp>
        <p:nvSpPr>
          <p:cNvPr id="5" name="ZoneTexte 4">
            <a:extLst>
              <a:ext uri="{FF2B5EF4-FFF2-40B4-BE49-F238E27FC236}">
                <a16:creationId xmlns:a16="http://schemas.microsoft.com/office/drawing/2014/main" id="{587FD2DA-6CA6-3D08-5032-12B67C9D00D1}"/>
              </a:ext>
            </a:extLst>
          </p:cNvPr>
          <p:cNvSpPr txBox="1"/>
          <p:nvPr/>
        </p:nvSpPr>
        <p:spPr>
          <a:xfrm>
            <a:off x="961312" y="5307691"/>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résident accède à la liste de ses signalements soumis afin de suivre leur statut, plus précisément à savoir si  le formulaire de signalement a été traité avec un agent de la STPM ou si le  projet a été lancé avec un prestataire.</a:t>
            </a:r>
          </a:p>
        </p:txBody>
      </p:sp>
    </p:spTree>
    <p:extLst>
      <p:ext uri="{BB962C8B-B14F-4D97-AF65-F5344CB8AC3E}">
        <p14:creationId xmlns:p14="http://schemas.microsoft.com/office/powerpoint/2010/main" val="95408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618A5-8315-F5F2-A858-679557029411}"/>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D9C521E2-C832-4875-6AA9-B169AFE0691E}"/>
              </a:ext>
            </a:extLst>
          </p:cNvPr>
          <p:cNvSpPr txBox="1">
            <a:spLocks/>
          </p:cNvSpPr>
          <p:nvPr/>
        </p:nvSpPr>
        <p:spPr>
          <a:xfrm>
            <a:off x="971161" y="372258"/>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4. &lt;Consulter les fiches problèmes&gt;</a:t>
            </a:r>
            <a:endParaRPr lang="fr-FR" sz="3200" dirty="0"/>
          </a:p>
        </p:txBody>
      </p:sp>
      <p:sp>
        <p:nvSpPr>
          <p:cNvPr id="9" name="ZoneTexte 8">
            <a:extLst>
              <a:ext uri="{FF2B5EF4-FFF2-40B4-BE49-F238E27FC236}">
                <a16:creationId xmlns:a16="http://schemas.microsoft.com/office/drawing/2014/main" id="{8435114A-7BBF-40EE-637C-589BA5CF4E4C}"/>
              </a:ext>
            </a:extLst>
          </p:cNvPr>
          <p:cNvSpPr txBox="1"/>
          <p:nvPr/>
        </p:nvSpPr>
        <p:spPr>
          <a:xfrm>
            <a:off x="971161" y="1350005"/>
            <a:ext cx="97139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Un prestataire peut consulter les fiches problèmes créées par un agent de la STPM (à partir des formulaires de signalement) afin d’identifier les problèmes pour lesquels il peut soumettre une candidature. Ces requêtes peuvent être filtrées en fonction du type, localisation et date de début des travaux.</a:t>
            </a:r>
          </a:p>
          <a:p>
            <a:pPr algn="just"/>
            <a:endParaRPr lang="fr-CA" dirty="0">
              <a:solidFill>
                <a:srgbClr val="000000"/>
              </a:solidFill>
              <a:ea typeface="+mn-lt"/>
              <a:cs typeface="+mn-lt"/>
            </a:endParaRPr>
          </a:p>
        </p:txBody>
      </p:sp>
      <p:sp>
        <p:nvSpPr>
          <p:cNvPr id="10" name="Titre 1">
            <a:extLst>
              <a:ext uri="{FF2B5EF4-FFF2-40B4-BE49-F238E27FC236}">
                <a16:creationId xmlns:a16="http://schemas.microsoft.com/office/drawing/2014/main" id="{B6E15D09-AEAA-8A8F-6A23-B58A709F5BA0}"/>
              </a:ext>
            </a:extLst>
          </p:cNvPr>
          <p:cNvSpPr txBox="1">
            <a:spLocks/>
          </p:cNvSpPr>
          <p:nvPr/>
        </p:nvSpPr>
        <p:spPr>
          <a:xfrm>
            <a:off x="981011" y="2531752"/>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5. &lt;Remplir un formulaire&gt;</a:t>
            </a:r>
            <a:endParaRPr lang="fr-FR" sz="3200" dirty="0"/>
          </a:p>
        </p:txBody>
      </p:sp>
      <p:sp>
        <p:nvSpPr>
          <p:cNvPr id="11" name="ZoneTexte 10">
            <a:extLst>
              <a:ext uri="{FF2B5EF4-FFF2-40B4-BE49-F238E27FC236}">
                <a16:creationId xmlns:a16="http://schemas.microsoft.com/office/drawing/2014/main" id="{926ACA3A-21F6-AB09-6C4B-B1133E82A8FF}"/>
              </a:ext>
            </a:extLst>
          </p:cNvPr>
          <p:cNvSpPr txBox="1"/>
          <p:nvPr/>
        </p:nvSpPr>
        <p:spPr>
          <a:xfrm>
            <a:off x="971161" y="3434098"/>
            <a:ext cx="972212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dirty="0"/>
              <a:t>Selon le type de demande, il faut obligatoirement remplir un formulaire approprié avant de pouvoir les transmettre à un agent. Les précisions des formulaires sont propres à chaque type de demande et chaque champ de ces derniers doivent être remplis pour être valide à la transmission. Lors du signalement d’un problème un résident doit indiquer </a:t>
            </a:r>
            <a:r>
              <a:rPr lang="fr-CA" dirty="0"/>
              <a:t>le lieu, le type, ses coordonnées et une brève description. Lors d’une soumission de candidature, le prestataire doit indiquer, les problèmes ciblés, la description du projet, le type de travaux, le lieu du projet, la date de début, la date de fin, le coût estimé ainsi que son numéro d’entreprise.</a:t>
            </a:r>
            <a:br>
              <a:rPr lang="fr-CA" dirty="0"/>
            </a:br>
            <a:br>
              <a:rPr lang="fr-CA" dirty="0"/>
            </a:br>
            <a:endParaRPr lang="fr-FR" dirty="0"/>
          </a:p>
        </p:txBody>
      </p:sp>
    </p:spTree>
    <p:extLst>
      <p:ext uri="{BB962C8B-B14F-4D97-AF65-F5344CB8AC3E}">
        <p14:creationId xmlns:p14="http://schemas.microsoft.com/office/powerpoint/2010/main" val="10254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12261-34C1-1116-D4C6-3CAD12793E3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099819-75E5-36D7-B41B-BBA7D0A2C091}"/>
              </a:ext>
            </a:extLst>
          </p:cNvPr>
          <p:cNvSpPr>
            <a:spLocks noGrp="1"/>
          </p:cNvSpPr>
          <p:nvPr>
            <p:ph type="ctrTitle"/>
          </p:nvPr>
        </p:nvSpPr>
        <p:spPr>
          <a:xfrm>
            <a:off x="955728" y="683245"/>
            <a:ext cx="5966849" cy="902346"/>
          </a:xfrm>
        </p:spPr>
        <p:txBody>
          <a:bodyPr>
            <a:normAutofit/>
          </a:bodyPr>
          <a:lstStyle/>
          <a:p>
            <a:pPr algn="l"/>
            <a:r>
              <a:rPr lang="fr-CA" sz="3200" dirty="0"/>
              <a:t>6. &lt;Consulter mes candidatures&gt;</a:t>
            </a:r>
            <a:endParaRPr lang="fr-FR" dirty="0"/>
          </a:p>
        </p:txBody>
      </p:sp>
      <p:sp>
        <p:nvSpPr>
          <p:cNvPr id="4" name="ZoneTexte 3">
            <a:extLst>
              <a:ext uri="{FF2B5EF4-FFF2-40B4-BE49-F238E27FC236}">
                <a16:creationId xmlns:a16="http://schemas.microsoft.com/office/drawing/2014/main" id="{EC686317-5EB7-6669-EB82-D31A44DA8C55}"/>
              </a:ext>
            </a:extLst>
          </p:cNvPr>
          <p:cNvSpPr txBox="1"/>
          <p:nvPr/>
        </p:nvSpPr>
        <p:spPr>
          <a:xfrm>
            <a:off x="961313" y="1587713"/>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prestataire consulte ses candidatures soumises préalablement afin d’en suivre le statut, plus précisément pour savoir si elles ont été approuvées ou non par la STPM.</a:t>
            </a:r>
            <a:endParaRPr lang="fr-FR" dirty="0">
              <a:ea typeface="+mn-lt"/>
              <a:cs typeface="+mn-lt"/>
            </a:endParaRPr>
          </a:p>
        </p:txBody>
      </p:sp>
      <p:sp>
        <p:nvSpPr>
          <p:cNvPr id="8" name="Titre 1">
            <a:extLst>
              <a:ext uri="{FF2B5EF4-FFF2-40B4-BE49-F238E27FC236}">
                <a16:creationId xmlns:a16="http://schemas.microsoft.com/office/drawing/2014/main" id="{85DD3295-CF38-4CE8-BDF4-CE3A3FE4F57D}"/>
              </a:ext>
            </a:extLst>
          </p:cNvPr>
          <p:cNvSpPr txBox="1">
            <a:spLocks/>
          </p:cNvSpPr>
          <p:nvPr/>
        </p:nvSpPr>
        <p:spPr>
          <a:xfrm>
            <a:off x="966060" y="2234344"/>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7. &lt;Modifier une candidature&gt;</a:t>
            </a:r>
            <a:endParaRPr lang="fr-FR" sz="3200" dirty="0"/>
          </a:p>
        </p:txBody>
      </p:sp>
      <p:sp>
        <p:nvSpPr>
          <p:cNvPr id="9" name="ZoneTexte 8">
            <a:extLst>
              <a:ext uri="{FF2B5EF4-FFF2-40B4-BE49-F238E27FC236}">
                <a16:creationId xmlns:a16="http://schemas.microsoft.com/office/drawing/2014/main" id="{00EAA691-3FD5-8E73-F90C-1EC61D7C7642}"/>
              </a:ext>
            </a:extLst>
          </p:cNvPr>
          <p:cNvSpPr txBox="1"/>
          <p:nvPr/>
        </p:nvSpPr>
        <p:spPr>
          <a:xfrm>
            <a:off x="961312" y="3140490"/>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Le prestataire peut modifier une candidature déjà soumise tant qu’elle n’a pas encore été approuvée par un agent de la STPM. Il peut ajuster les informations fournies telles que par exemple les dates prévues ou le coût estimé pour la réalisation du projet.</a:t>
            </a:r>
            <a:endParaRPr lang="fr-FR">
              <a:ea typeface="+mn-lt"/>
              <a:cs typeface="+mn-lt"/>
            </a:endParaRPr>
          </a:p>
        </p:txBody>
      </p:sp>
      <p:sp>
        <p:nvSpPr>
          <p:cNvPr id="10" name="Titre 1">
            <a:extLst>
              <a:ext uri="{FF2B5EF4-FFF2-40B4-BE49-F238E27FC236}">
                <a16:creationId xmlns:a16="http://schemas.microsoft.com/office/drawing/2014/main" id="{42C7EDB0-F28C-A8ED-4E52-BD511AC13207}"/>
              </a:ext>
            </a:extLst>
          </p:cNvPr>
          <p:cNvSpPr txBox="1">
            <a:spLocks/>
          </p:cNvSpPr>
          <p:nvPr/>
        </p:nvSpPr>
        <p:spPr>
          <a:xfrm>
            <a:off x="966512" y="4064005"/>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8. &lt;Annuler une candidature&gt;</a:t>
            </a:r>
            <a:endParaRPr lang="fr-FR" sz="3200" dirty="0"/>
          </a:p>
        </p:txBody>
      </p:sp>
      <p:sp>
        <p:nvSpPr>
          <p:cNvPr id="11" name="ZoneTexte 10">
            <a:extLst>
              <a:ext uri="{FF2B5EF4-FFF2-40B4-BE49-F238E27FC236}">
                <a16:creationId xmlns:a16="http://schemas.microsoft.com/office/drawing/2014/main" id="{006392B9-6705-ED17-E644-3EAFF4C6939D}"/>
              </a:ext>
            </a:extLst>
          </p:cNvPr>
          <p:cNvSpPr txBox="1"/>
          <p:nvPr/>
        </p:nvSpPr>
        <p:spPr>
          <a:xfrm>
            <a:off x="961311" y="4957688"/>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Le prestataire peut annuler une candidature soumise tant qu’elle n’a pas encore été approuvée par un agent de la STPM.</a:t>
            </a:r>
            <a:endParaRPr lang="fr-FR" dirty="0">
              <a:ea typeface="+mn-lt"/>
              <a:cs typeface="+mn-lt"/>
            </a:endParaRPr>
          </a:p>
        </p:txBody>
      </p:sp>
    </p:spTree>
    <p:extLst>
      <p:ext uri="{BB962C8B-B14F-4D97-AF65-F5344CB8AC3E}">
        <p14:creationId xmlns:p14="http://schemas.microsoft.com/office/powerpoint/2010/main" val="277144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1E2CA-6EB3-3E4C-A0B5-FC3AF52BAF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DB905F-49E0-0605-D624-84077522639A}"/>
              </a:ext>
            </a:extLst>
          </p:cNvPr>
          <p:cNvSpPr>
            <a:spLocks noGrp="1"/>
          </p:cNvSpPr>
          <p:nvPr>
            <p:ph type="ctrTitle"/>
          </p:nvPr>
        </p:nvSpPr>
        <p:spPr>
          <a:xfrm>
            <a:off x="955728" y="683245"/>
            <a:ext cx="5966849" cy="902346"/>
          </a:xfrm>
        </p:spPr>
        <p:txBody>
          <a:bodyPr>
            <a:normAutofit/>
          </a:bodyPr>
          <a:lstStyle/>
          <a:p>
            <a:pPr algn="l"/>
            <a:r>
              <a:rPr lang="fr-CA" sz="3200" dirty="0"/>
              <a:t>9. &lt;Consulter mes projets&gt;</a:t>
            </a:r>
            <a:endParaRPr lang="fr-FR" dirty="0"/>
          </a:p>
        </p:txBody>
      </p:sp>
      <p:sp>
        <p:nvSpPr>
          <p:cNvPr id="4" name="ZoneTexte 3">
            <a:extLst>
              <a:ext uri="{FF2B5EF4-FFF2-40B4-BE49-F238E27FC236}">
                <a16:creationId xmlns:a16="http://schemas.microsoft.com/office/drawing/2014/main" id="{3F217B5E-5CA1-0888-B6D1-CDD033A67C2C}"/>
              </a:ext>
            </a:extLst>
          </p:cNvPr>
          <p:cNvSpPr txBox="1"/>
          <p:nvPr/>
        </p:nvSpPr>
        <p:spPr>
          <a:xfrm>
            <a:off x="961313" y="1587713"/>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prestataire peut consulter la liste des projets qui sont sous sa charge. Les projets incluent ces informations suivantes: le nombre de rapports, la localisation, le statut, la priorité, le type de travail, les dates pertinentes ainsi que les détails. </a:t>
            </a:r>
            <a:endParaRPr lang="fr-FR" dirty="0">
              <a:ea typeface="+mn-lt"/>
              <a:cs typeface="+mn-lt"/>
            </a:endParaRPr>
          </a:p>
        </p:txBody>
      </p:sp>
      <p:sp>
        <p:nvSpPr>
          <p:cNvPr id="8" name="Titre 1">
            <a:extLst>
              <a:ext uri="{FF2B5EF4-FFF2-40B4-BE49-F238E27FC236}">
                <a16:creationId xmlns:a16="http://schemas.microsoft.com/office/drawing/2014/main" id="{78270E58-4F34-9196-AFA8-E045414FDFAD}"/>
              </a:ext>
            </a:extLst>
          </p:cNvPr>
          <p:cNvSpPr txBox="1">
            <a:spLocks/>
          </p:cNvSpPr>
          <p:nvPr/>
        </p:nvSpPr>
        <p:spPr>
          <a:xfrm>
            <a:off x="966060" y="2501712"/>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10. &lt;Envoyer une notification&gt;</a:t>
            </a:r>
            <a:endParaRPr lang="fr-FR" sz="3200" dirty="0"/>
          </a:p>
        </p:txBody>
      </p:sp>
      <p:sp>
        <p:nvSpPr>
          <p:cNvPr id="9" name="ZoneTexte 8">
            <a:extLst>
              <a:ext uri="{FF2B5EF4-FFF2-40B4-BE49-F238E27FC236}">
                <a16:creationId xmlns:a16="http://schemas.microsoft.com/office/drawing/2014/main" id="{3F7B4550-08C8-F460-D3E2-49BE09EC52E7}"/>
              </a:ext>
            </a:extLst>
          </p:cNvPr>
          <p:cNvSpPr txBox="1"/>
          <p:nvPr/>
        </p:nvSpPr>
        <p:spPr>
          <a:xfrm>
            <a:off x="961312" y="3434595"/>
            <a:ext cx="97139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Lorsqu’une action telle qu’un formulaire de signalement ou de candidature est soumis, qu’un projet est accepté ou refusé, ou qu’une mise à jour de projet est effectuée par le prestataire, une notification est obligatoirement envoyée aux personnes concernées dans leur boîte de notification.</a:t>
            </a:r>
            <a:endParaRPr lang="fr-FR" dirty="0">
              <a:ea typeface="+mn-lt"/>
              <a:cs typeface="+mn-lt"/>
            </a:endParaRPr>
          </a:p>
        </p:txBody>
      </p:sp>
    </p:spTree>
    <p:extLst>
      <p:ext uri="{BB962C8B-B14F-4D97-AF65-F5344CB8AC3E}">
        <p14:creationId xmlns:p14="http://schemas.microsoft.com/office/powerpoint/2010/main" val="353944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823ED-9F27-A15E-9AE0-3E59C37D635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58D22F3-A7F9-EDC9-A097-A891F21FC921}"/>
              </a:ext>
            </a:extLst>
          </p:cNvPr>
          <p:cNvSpPr>
            <a:spLocks noGrp="1"/>
          </p:cNvSpPr>
          <p:nvPr>
            <p:ph type="ctrTitle"/>
          </p:nvPr>
        </p:nvSpPr>
        <p:spPr>
          <a:xfrm>
            <a:off x="955728" y="168047"/>
            <a:ext cx="5966849" cy="902346"/>
          </a:xfrm>
        </p:spPr>
        <p:txBody>
          <a:bodyPr>
            <a:normAutofit/>
          </a:bodyPr>
          <a:lstStyle/>
          <a:p>
            <a:pPr algn="l"/>
            <a:r>
              <a:rPr lang="fr-CA" sz="3200" dirty="0"/>
              <a:t>11. &lt;Signaler un problème&gt;</a:t>
            </a:r>
            <a:endParaRPr lang="fr-FR" dirty="0"/>
          </a:p>
        </p:txBody>
      </p:sp>
      <p:sp>
        <p:nvSpPr>
          <p:cNvPr id="4" name="ZoneTexte 3">
            <a:extLst>
              <a:ext uri="{FF2B5EF4-FFF2-40B4-BE49-F238E27FC236}">
                <a16:creationId xmlns:a16="http://schemas.microsoft.com/office/drawing/2014/main" id="{106685F7-7836-442C-6277-C712F668C23F}"/>
              </a:ext>
            </a:extLst>
          </p:cNvPr>
          <p:cNvSpPr txBox="1"/>
          <p:nvPr/>
        </p:nvSpPr>
        <p:spPr>
          <a:xfrm>
            <a:off x="956242" y="1245074"/>
            <a:ext cx="530237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 </a:t>
            </a:r>
            <a:r>
              <a:rPr lang="fr-CA" sz="1400" dirty="0">
                <a:ea typeface="+mn-lt"/>
                <a:cs typeface="+mn-lt"/>
              </a:rPr>
              <a:t>Le résident peut remplir un formulaire de signalement auquel sera attaché ses coordonnées et il sera envoyé à un agent de la STPM pour signaler un problème routier. L’agent  va le traiter et créer une fiche problème (dans le cas ou le problème n’avait pas déjà été signalé par quelqu’un d’autre). Cette fiche pourra ensuite être vue par les prestataires.</a:t>
            </a:r>
          </a:p>
        </p:txBody>
      </p:sp>
      <p:sp>
        <p:nvSpPr>
          <p:cNvPr id="3" name="ZoneTexte 2">
            <a:extLst>
              <a:ext uri="{FF2B5EF4-FFF2-40B4-BE49-F238E27FC236}">
                <a16:creationId xmlns:a16="http://schemas.microsoft.com/office/drawing/2014/main" id="{34D4424B-112C-BE88-C7AE-AE46AEE814F4}"/>
              </a:ext>
            </a:extLst>
          </p:cNvPr>
          <p:cNvSpPr txBox="1"/>
          <p:nvPr/>
        </p:nvSpPr>
        <p:spPr>
          <a:xfrm>
            <a:off x="955985" y="2654884"/>
            <a:ext cx="53028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Pré-conditions:</a:t>
            </a:r>
            <a:r>
              <a:rPr lang="fr-CA" sz="1400" dirty="0"/>
              <a:t> </a:t>
            </a:r>
            <a:r>
              <a:rPr lang="fr-CA" sz="1400" dirty="0">
                <a:ea typeface="+mn-lt"/>
                <a:cs typeface="+mn-lt"/>
              </a:rPr>
              <a:t>L’utilisateur est connecté comme résident. Il doit y avoir un problème.</a:t>
            </a:r>
            <a:endParaRPr lang="fr-FR" sz="1400" dirty="0">
              <a:ea typeface="+mn-lt"/>
              <a:cs typeface="+mn-lt"/>
            </a:endParaRPr>
          </a:p>
        </p:txBody>
      </p:sp>
      <p:sp>
        <p:nvSpPr>
          <p:cNvPr id="5" name="ZoneTexte 4">
            <a:extLst>
              <a:ext uri="{FF2B5EF4-FFF2-40B4-BE49-F238E27FC236}">
                <a16:creationId xmlns:a16="http://schemas.microsoft.com/office/drawing/2014/main" id="{25A15012-239F-C4F9-154B-1E52021CF63B}"/>
              </a:ext>
            </a:extLst>
          </p:cNvPr>
          <p:cNvSpPr txBox="1"/>
          <p:nvPr/>
        </p:nvSpPr>
        <p:spPr>
          <a:xfrm>
            <a:off x="955728" y="4065656"/>
            <a:ext cx="100214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a:t>
            </a:r>
            <a:r>
              <a:rPr lang="fr-CA" sz="1400" dirty="0"/>
              <a:t> Le résident doit compléter le CU « Remplir un formulaire »  qui contient les champs : fournir le lieu du problème, le type de problème, ses coordonnées et une brève description. Pour être soumis le formulaire de signalement doit être complet. Le type de problème faire parti de cette liste: Travaux routiers, travaux de gaz ou électricité, construction ou rénovation, entretien paysager, travaux liés aux transports en commun, travaux de signalisation et éclairage, travaux souterrains, travaux résidentiels, entretien urbain et entretien des réseaux de télécommunication. </a:t>
            </a:r>
            <a:r>
              <a:rPr lang="fr-CA" sz="1400" dirty="0">
                <a:solidFill>
                  <a:srgbClr val="000000"/>
                </a:solidFill>
                <a:latin typeface="Aptos"/>
                <a:cs typeface="Segoe UI"/>
              </a:rPr>
              <a:t>Le problème peut être signalé plusieurs reprises  à différents moments. Un seul problème par demande. L’agent de la STPM reçoit une notification du signalement.</a:t>
            </a:r>
            <a:endParaRPr lang="fr-CA" sz="1100" dirty="0">
              <a:solidFill>
                <a:srgbClr val="0B113A"/>
              </a:solidFill>
              <a:latin typeface="Segoe UI"/>
              <a:cs typeface="Segoe UI"/>
            </a:endParaRPr>
          </a:p>
        </p:txBody>
      </p:sp>
      <p:sp>
        <p:nvSpPr>
          <p:cNvPr id="12" name="ZoneTexte 11">
            <a:extLst>
              <a:ext uri="{FF2B5EF4-FFF2-40B4-BE49-F238E27FC236}">
                <a16:creationId xmlns:a16="http://schemas.microsoft.com/office/drawing/2014/main" id="{28CC2040-7F84-B646-F747-F3D1B61BA8B2}"/>
              </a:ext>
            </a:extLst>
          </p:cNvPr>
          <p:cNvSpPr txBox="1"/>
          <p:nvPr/>
        </p:nvSpPr>
        <p:spPr>
          <a:xfrm>
            <a:off x="955728" y="3227733"/>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Post-conditions:</a:t>
            </a:r>
            <a:r>
              <a:rPr lang="fr-CA" sz="1400" dirty="0">
                <a:ea typeface="+mn-lt"/>
                <a:cs typeface="+mn-lt"/>
              </a:rPr>
              <a:t> Le signalement est transmis à un employé, qui dois le traiter et créer une fiche problème. L’agent y attribue un niveau de priorité. La fiche est liée aux coordonnées du résident sera abonné aux notifications de lancement de projets et mise à jour de ceux-ci. Des notifications sont aussi envoyées aux prestataires potentiellement intéressés par le problème énoncé.</a:t>
            </a:r>
          </a:p>
        </p:txBody>
      </p:sp>
      <p:sp>
        <p:nvSpPr>
          <p:cNvPr id="13" name="ZoneTexte 12">
            <a:extLst>
              <a:ext uri="{FF2B5EF4-FFF2-40B4-BE49-F238E27FC236}">
                <a16:creationId xmlns:a16="http://schemas.microsoft.com/office/drawing/2014/main" id="{42388A58-6BFC-AA34-3587-B99F6595CC22}"/>
              </a:ext>
            </a:extLst>
          </p:cNvPr>
          <p:cNvSpPr txBox="1"/>
          <p:nvPr/>
        </p:nvSpPr>
        <p:spPr>
          <a:xfrm>
            <a:off x="955728" y="5495051"/>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Le formulaire doit être adapté aux téléphones portables. Le formulaire doit pouvoir être rempli en moins de 2 minutes. Les informations personnelles des résidents doivent être sécurisés. Le système doit envoyer le formulaire en moins de 5 secondes. </a:t>
            </a:r>
          </a:p>
        </p:txBody>
      </p:sp>
      <p:pic>
        <p:nvPicPr>
          <p:cNvPr id="9" name="Image 8">
            <a:extLst>
              <a:ext uri="{FF2B5EF4-FFF2-40B4-BE49-F238E27FC236}">
                <a16:creationId xmlns:a16="http://schemas.microsoft.com/office/drawing/2014/main" id="{7DDD3FA7-7076-6932-DAE8-63BF810F49CE}"/>
              </a:ext>
            </a:extLst>
          </p:cNvPr>
          <p:cNvPicPr>
            <a:picLocks noChangeAspect="1"/>
          </p:cNvPicPr>
          <p:nvPr/>
        </p:nvPicPr>
        <p:blipFill>
          <a:blip r:embed="rId2"/>
          <a:stretch>
            <a:fillRect/>
          </a:stretch>
        </p:blipFill>
        <p:spPr>
          <a:xfrm>
            <a:off x="6723843" y="701086"/>
            <a:ext cx="4066077" cy="2298455"/>
          </a:xfrm>
          <a:prstGeom prst="rect">
            <a:avLst/>
          </a:prstGeom>
        </p:spPr>
      </p:pic>
    </p:spTree>
    <p:extLst>
      <p:ext uri="{BB962C8B-B14F-4D97-AF65-F5344CB8AC3E}">
        <p14:creationId xmlns:p14="http://schemas.microsoft.com/office/powerpoint/2010/main" val="115437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152F6-8237-B72B-6B4C-2DBBA1510020}"/>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69D4C602-8F74-2176-0551-DE40DE6955B6}"/>
              </a:ext>
            </a:extLst>
          </p:cNvPr>
          <p:cNvSpPr txBox="1"/>
          <p:nvPr/>
        </p:nvSpPr>
        <p:spPr>
          <a:xfrm>
            <a:off x="755202" y="1566193"/>
            <a:ext cx="530237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algn="just"/>
            <a:endParaRPr lang="fr-CA" sz="1400" b="1" dirty="0"/>
          </a:p>
          <a:p>
            <a:pPr algn="just"/>
            <a:r>
              <a:rPr lang="fr-CA" sz="1400" dirty="0"/>
              <a:t>1.    Le résident sélectionne l’onglet formulaire de signalement</a:t>
            </a:r>
          </a:p>
          <a:p>
            <a:pPr algn="just"/>
            <a:r>
              <a:rPr lang="fr-CA" sz="1400" dirty="0"/>
              <a:t>2.    Le système affiche le formulaire de signalement.</a:t>
            </a:r>
          </a:p>
          <a:p>
            <a:pPr algn="just"/>
            <a:r>
              <a:rPr lang="fr-CA" sz="1400" dirty="0"/>
              <a:t>3.    Le résident remplis le formulaire.</a:t>
            </a:r>
          </a:p>
          <a:p>
            <a:pPr algn="just"/>
            <a:r>
              <a:rPr lang="fr-CA" sz="1400" dirty="0"/>
              <a:t>3.1    Le résident indique l'adresse du lieu.</a:t>
            </a:r>
          </a:p>
          <a:p>
            <a:pPr algn="just"/>
            <a:r>
              <a:rPr lang="fr-CA" sz="1400" dirty="0"/>
              <a:t>3.2    Le résident choisi le type de problème.</a:t>
            </a:r>
          </a:p>
          <a:p>
            <a:pPr algn="just"/>
            <a:r>
              <a:rPr lang="fr-CA" sz="1400" dirty="0"/>
              <a:t>3.3    Le résident indique ses coordonnées personnelles.</a:t>
            </a:r>
          </a:p>
          <a:p>
            <a:pPr algn="just"/>
            <a:r>
              <a:rPr lang="fr-CA" sz="1400" dirty="0"/>
              <a:t>3.3.1     Le résident inscrit son nom complet.</a:t>
            </a:r>
          </a:p>
          <a:p>
            <a:pPr algn="just"/>
            <a:r>
              <a:rPr lang="fr-CA" sz="1400" dirty="0"/>
              <a:t>3.3.2     Le résident inscrit son adresse.</a:t>
            </a:r>
          </a:p>
          <a:p>
            <a:pPr algn="just"/>
            <a:r>
              <a:rPr lang="fr-CA" sz="1400" dirty="0"/>
              <a:t>3.3.3     Le résident inscrit son numéro de téléphone.</a:t>
            </a:r>
          </a:p>
          <a:p>
            <a:pPr algn="just"/>
            <a:r>
              <a:rPr lang="fr-CA" sz="1400" dirty="0"/>
              <a:t>3.3.4     Le résident inscrit son adresse courriel.</a:t>
            </a:r>
          </a:p>
          <a:p>
            <a:pPr algn="just"/>
            <a:r>
              <a:rPr lang="fr-CA" sz="1400" dirty="0"/>
              <a:t>3.4   Le résidant inscrit une brève description du problème.</a:t>
            </a:r>
          </a:p>
          <a:p>
            <a:pPr algn="just"/>
            <a:r>
              <a:rPr lang="fr-CA" sz="1400" dirty="0"/>
              <a:t>4.   Le résident "click" sur envoyer pour soumettre le formulaire.</a:t>
            </a:r>
          </a:p>
          <a:p>
            <a:pPr algn="just"/>
            <a:r>
              <a:rPr lang="fr-CA" sz="1400" dirty="0"/>
              <a:t>5.   Le formulaire est enregistré et transféré à un employé </a:t>
            </a:r>
          </a:p>
          <a:p>
            <a:pPr algn="just"/>
            <a:r>
              <a:rPr lang="fr-CA" sz="1400" dirty="0"/>
              <a:t>6.   Le résident reçoit une confirmation d'envoi.</a:t>
            </a:r>
          </a:p>
          <a:p>
            <a:pPr algn="just"/>
            <a:r>
              <a:rPr lang="fr-CA" sz="1400" dirty="0"/>
              <a:t>7.   L’employé reçoit une notification du signalement.</a:t>
            </a:r>
          </a:p>
          <a:p>
            <a:pPr algn="just"/>
            <a:r>
              <a:rPr lang="fr-CA" sz="1400" dirty="0"/>
              <a:t>8.   L'employé traite le signalement et crée une fiche problème.</a:t>
            </a:r>
          </a:p>
          <a:p>
            <a:pPr algn="just"/>
            <a:r>
              <a:rPr lang="fr-CA" sz="1400" dirty="0"/>
              <a:t>9.   Des notifications sont envoyées aux prestataires intéressés.</a:t>
            </a:r>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32062869-C7A8-83A9-CB6D-EC401E1DB73B}"/>
              </a:ext>
            </a:extLst>
          </p:cNvPr>
          <p:cNvSpPr>
            <a:spLocks noGrp="1"/>
          </p:cNvSpPr>
          <p:nvPr>
            <p:ph type="ctrTitle"/>
          </p:nvPr>
        </p:nvSpPr>
        <p:spPr>
          <a:xfrm>
            <a:off x="755202" y="353348"/>
            <a:ext cx="5966849" cy="902346"/>
          </a:xfrm>
        </p:spPr>
        <p:txBody>
          <a:bodyPr>
            <a:normAutofit/>
          </a:bodyPr>
          <a:lstStyle/>
          <a:p>
            <a:pPr algn="l"/>
            <a:r>
              <a:rPr lang="fr-CA" sz="3200" dirty="0"/>
              <a:t>11. &lt;Signaler un problème &gt;</a:t>
            </a:r>
            <a:endParaRPr lang="fr-FR" dirty="0"/>
          </a:p>
        </p:txBody>
      </p:sp>
      <p:sp>
        <p:nvSpPr>
          <p:cNvPr id="16" name="Content Placeholder 2">
            <a:extLst>
              <a:ext uri="{FF2B5EF4-FFF2-40B4-BE49-F238E27FC236}">
                <a16:creationId xmlns:a16="http://schemas.microsoft.com/office/drawing/2014/main" id="{7FF1CCED-37EB-2DEC-6C93-23FB40AC8AD4}"/>
              </a:ext>
            </a:extLst>
          </p:cNvPr>
          <p:cNvSpPr txBox="1">
            <a:spLocks/>
          </p:cNvSpPr>
          <p:nvPr/>
        </p:nvSpPr>
        <p:spPr>
          <a:xfrm>
            <a:off x="6381782" y="1255694"/>
            <a:ext cx="4844157" cy="425431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spcBef>
                <a:spcPts val="0"/>
              </a:spcBef>
              <a:buFont typeface="Arial" panose="020B0604020202020204" pitchFamily="34" charset="0"/>
              <a:buAutoNum type="arabicPeriod"/>
            </a:pPr>
            <a:endParaRPr lang="fr-CA" dirty="0"/>
          </a:p>
          <a:p>
            <a:pPr algn="just">
              <a:lnSpc>
                <a:spcPct val="100000"/>
              </a:lnSpc>
              <a:spcBef>
                <a:spcPts val="0"/>
              </a:spcBef>
            </a:pPr>
            <a:r>
              <a:rPr lang="fr-CA" sz="1400" b="1" dirty="0"/>
              <a:t>Scénario alternatif/exceptionnel:</a:t>
            </a:r>
          </a:p>
          <a:p>
            <a:pPr algn="just">
              <a:lnSpc>
                <a:spcPct val="100000"/>
              </a:lnSpc>
              <a:spcBef>
                <a:spcPts val="0"/>
              </a:spcBef>
            </a:pPr>
            <a:endParaRPr lang="en-US" sz="1400" dirty="0"/>
          </a:p>
          <a:p>
            <a:pPr algn="l">
              <a:lnSpc>
                <a:spcPct val="100000"/>
              </a:lnSpc>
              <a:spcBef>
                <a:spcPts val="0"/>
              </a:spcBef>
            </a:pPr>
            <a:r>
              <a:rPr lang="fr-CA" sz="1400" dirty="0"/>
              <a:t>4.a.1. Le résident ne "click" pas sur envoyer.</a:t>
            </a:r>
          </a:p>
          <a:p>
            <a:pPr algn="l">
              <a:lnSpc>
                <a:spcPct val="100000"/>
              </a:lnSpc>
              <a:spcBef>
                <a:spcPts val="0"/>
              </a:spcBef>
            </a:pPr>
            <a:r>
              <a:rPr lang="fr-CA" sz="1400" dirty="0"/>
              <a:t>4.a.2. Le formulaire n'est pas enregistré. </a:t>
            </a:r>
          </a:p>
          <a:p>
            <a:pPr algn="l">
              <a:lnSpc>
                <a:spcPct val="100000"/>
              </a:lnSpc>
              <a:spcBef>
                <a:spcPts val="0"/>
              </a:spcBef>
            </a:pPr>
            <a:r>
              <a:rPr lang="fr-CA" sz="1400" dirty="0"/>
              <a:t>4.b.1. Le résident tente d'envoyer le formulaire incomplet.</a:t>
            </a:r>
          </a:p>
          <a:p>
            <a:pPr algn="l">
              <a:lnSpc>
                <a:spcPct val="100000"/>
              </a:lnSpc>
              <a:spcBef>
                <a:spcPts val="0"/>
              </a:spcBef>
            </a:pPr>
            <a:r>
              <a:rPr lang="fr-CA" sz="1400" dirty="0"/>
              <a:t>4.b.2. Un message d'erreur s'affiche.</a:t>
            </a:r>
          </a:p>
          <a:p>
            <a:pPr algn="l">
              <a:lnSpc>
                <a:spcPct val="100000"/>
              </a:lnSpc>
              <a:spcBef>
                <a:spcPts val="0"/>
              </a:spcBef>
            </a:pPr>
            <a:r>
              <a:rPr lang="fr-CA" sz="1400" dirty="0"/>
              <a:t>4.b.3. Le résident corrige ses erreurs et poursuit normalement.</a:t>
            </a:r>
          </a:p>
          <a:p>
            <a:pPr algn="l">
              <a:lnSpc>
                <a:spcPct val="100000"/>
              </a:lnSpc>
              <a:spcBef>
                <a:spcPts val="0"/>
              </a:spcBef>
            </a:pPr>
            <a:r>
              <a:rPr lang="fr-CA" sz="1400" dirty="0"/>
              <a:t>4.c.1   Le résident entre une information dans une format invalide.</a:t>
            </a:r>
          </a:p>
          <a:p>
            <a:pPr algn="l">
              <a:lnSpc>
                <a:spcPct val="100000"/>
              </a:lnSpc>
              <a:spcBef>
                <a:spcPts val="0"/>
              </a:spcBef>
            </a:pPr>
            <a:r>
              <a:rPr lang="fr-CA" sz="1400" dirty="0"/>
              <a:t>4.c.2  Un message d'erreur s'affiche.</a:t>
            </a:r>
          </a:p>
          <a:p>
            <a:pPr algn="l">
              <a:lnSpc>
                <a:spcPct val="100000"/>
              </a:lnSpc>
              <a:spcBef>
                <a:spcPts val="0"/>
              </a:spcBef>
            </a:pPr>
            <a:r>
              <a:rPr lang="fr-CA" sz="1400" dirty="0"/>
              <a:t>5.a.1  Un problème de connexion survient.</a:t>
            </a:r>
          </a:p>
          <a:p>
            <a:pPr algn="l">
              <a:lnSpc>
                <a:spcPct val="100000"/>
              </a:lnSpc>
              <a:spcBef>
                <a:spcPts val="0"/>
              </a:spcBef>
            </a:pPr>
            <a:r>
              <a:rPr lang="fr-CA" sz="1400" dirty="0"/>
              <a:t>5.a.2   Le formulaire est enregistré localement et un message indique qu'il sera envoyé dès que la connexion est établie.</a:t>
            </a:r>
          </a:p>
        </p:txBody>
      </p:sp>
    </p:spTree>
    <p:extLst>
      <p:ext uri="{BB962C8B-B14F-4D97-AF65-F5344CB8AC3E}">
        <p14:creationId xmlns:p14="http://schemas.microsoft.com/office/powerpoint/2010/main" val="287010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EB357-51DA-A574-B292-509BB198E0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D45322E-EB0C-4FEC-9A08-EB2A4D8EDE87}"/>
              </a:ext>
            </a:extLst>
          </p:cNvPr>
          <p:cNvSpPr>
            <a:spLocks noGrp="1"/>
          </p:cNvSpPr>
          <p:nvPr>
            <p:ph type="ctrTitle"/>
          </p:nvPr>
        </p:nvSpPr>
        <p:spPr>
          <a:xfrm>
            <a:off x="959867" y="252347"/>
            <a:ext cx="8499093" cy="902346"/>
          </a:xfrm>
        </p:spPr>
        <p:txBody>
          <a:bodyPr>
            <a:normAutofit/>
          </a:bodyPr>
          <a:lstStyle/>
          <a:p>
            <a:pPr algn="l"/>
            <a:r>
              <a:rPr lang="fr-CA" sz="3200" dirty="0"/>
              <a:t>12. &lt;Mettre à jour les informations d’un projet&gt;</a:t>
            </a:r>
            <a:endParaRPr lang="fr-FR" dirty="0"/>
          </a:p>
        </p:txBody>
      </p:sp>
      <p:sp>
        <p:nvSpPr>
          <p:cNvPr id="4" name="ZoneTexte 3">
            <a:extLst>
              <a:ext uri="{FF2B5EF4-FFF2-40B4-BE49-F238E27FC236}">
                <a16:creationId xmlns:a16="http://schemas.microsoft.com/office/drawing/2014/main" id="{A595AC41-21A1-525F-5A9D-4FB371B3B15C}"/>
              </a:ext>
            </a:extLst>
          </p:cNvPr>
          <p:cNvSpPr txBox="1"/>
          <p:nvPr/>
        </p:nvSpPr>
        <p:spPr>
          <a:xfrm>
            <a:off x="961570" y="1420525"/>
            <a:ext cx="530237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a:t>
            </a:r>
            <a:r>
              <a:rPr lang="fr-CA" sz="1400" dirty="0"/>
              <a:t> Le prestataire doit obligatoirement mettre à jour l'état d'avancement des projets qui sont à sa charge. Il peut y parvenir en allant consulter ses projets et actualisant les informations. Il peut mettre à jour la description du projet, la date de fin prévue et le statut du projet (en cours, suspendu ou terminé).</a:t>
            </a:r>
            <a:endParaRPr lang="fr-CA" sz="1100" dirty="0">
              <a:solidFill>
                <a:srgbClr val="0B113A"/>
              </a:solidFill>
              <a:latin typeface="Segoe UI"/>
              <a:ea typeface="+mn-lt"/>
              <a:cs typeface="Segoe UI"/>
            </a:endParaRPr>
          </a:p>
        </p:txBody>
      </p:sp>
      <p:sp>
        <p:nvSpPr>
          <p:cNvPr id="3" name="ZoneTexte 2">
            <a:extLst>
              <a:ext uri="{FF2B5EF4-FFF2-40B4-BE49-F238E27FC236}">
                <a16:creationId xmlns:a16="http://schemas.microsoft.com/office/drawing/2014/main" id="{DA1AF6F2-C4AD-3C34-F61D-451CB8F14A96}"/>
              </a:ext>
            </a:extLst>
          </p:cNvPr>
          <p:cNvSpPr txBox="1"/>
          <p:nvPr/>
        </p:nvSpPr>
        <p:spPr>
          <a:xfrm>
            <a:off x="961055" y="2648232"/>
            <a:ext cx="53028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Pré-conditions:</a:t>
            </a:r>
            <a:r>
              <a:rPr lang="fr-CA" sz="1400" dirty="0"/>
              <a:t> </a:t>
            </a:r>
            <a:r>
              <a:rPr lang="fr-CA" sz="1400" dirty="0">
                <a:ea typeface="+mn-lt"/>
                <a:cs typeface="+mn-lt"/>
              </a:rPr>
              <a:t>L’utilisateur est connecté à son compte prestataire. L'utilisateur est dans la section de consultation de projets. Le prestataire possède au moins un projet à sa charge.</a:t>
            </a:r>
          </a:p>
        </p:txBody>
      </p:sp>
      <p:sp>
        <p:nvSpPr>
          <p:cNvPr id="5" name="ZoneTexte 4">
            <a:extLst>
              <a:ext uri="{FF2B5EF4-FFF2-40B4-BE49-F238E27FC236}">
                <a16:creationId xmlns:a16="http://schemas.microsoft.com/office/drawing/2014/main" id="{CAD1DC03-EB29-7FA9-1658-98E7C4FACCC7}"/>
              </a:ext>
            </a:extLst>
          </p:cNvPr>
          <p:cNvSpPr txBox="1"/>
          <p:nvPr/>
        </p:nvSpPr>
        <p:spPr>
          <a:xfrm>
            <a:off x="961313" y="4747853"/>
            <a:ext cx="100214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 </a:t>
            </a:r>
            <a:r>
              <a:rPr lang="fr-CA" sz="1400" dirty="0"/>
              <a:t>Le prestataire peut mettre à jour la date de fin prévue. Le prestataire peut mettre à jour le statut. Le prestataire peut mettre à jour la description du projet. Il doit y avoir au moins un changement pour avoir une mise à jour. Les dates ajoutées doivent être cohérentes (pas de dates impossible ex: terminer avant le début du projet). Toutes les mises à jour doivent être conservées.</a:t>
            </a:r>
          </a:p>
        </p:txBody>
      </p:sp>
      <p:sp>
        <p:nvSpPr>
          <p:cNvPr id="12" name="ZoneTexte 11">
            <a:extLst>
              <a:ext uri="{FF2B5EF4-FFF2-40B4-BE49-F238E27FC236}">
                <a16:creationId xmlns:a16="http://schemas.microsoft.com/office/drawing/2014/main" id="{7D6D49CA-DFC3-E269-9BC0-D4538F55695A}"/>
              </a:ext>
            </a:extLst>
          </p:cNvPr>
          <p:cNvSpPr txBox="1"/>
          <p:nvPr/>
        </p:nvSpPr>
        <p:spPr>
          <a:xfrm>
            <a:off x="959867" y="3401385"/>
            <a:ext cx="530526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Post-conditions:</a:t>
            </a:r>
            <a:r>
              <a:rPr lang="fr-CA" sz="1400" dirty="0">
                <a:ea typeface="+mn-lt"/>
                <a:cs typeface="+mn-lt"/>
              </a:rPr>
              <a:t> La mise à jour est transmise aux employés de la STPM. La mise à jour crée un envoie automatique de notification aux résidents qui ont attachés au problème. La mise à jour actualise l'état d'avancement dans l'onglet « consulter les projets ». La mise à jour actualise le projet dans la section « consulter mes projets » du prestataire.</a:t>
            </a:r>
          </a:p>
        </p:txBody>
      </p:sp>
      <p:sp>
        <p:nvSpPr>
          <p:cNvPr id="13" name="ZoneTexte 12">
            <a:extLst>
              <a:ext uri="{FF2B5EF4-FFF2-40B4-BE49-F238E27FC236}">
                <a16:creationId xmlns:a16="http://schemas.microsoft.com/office/drawing/2014/main" id="{1DC8BB36-9199-6B0A-C14B-F90A0D836B92}"/>
              </a:ext>
            </a:extLst>
          </p:cNvPr>
          <p:cNvSpPr txBox="1"/>
          <p:nvPr/>
        </p:nvSpPr>
        <p:spPr>
          <a:xfrm>
            <a:off x="961313" y="5701960"/>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Une fois envoyé la mise à jour doit se faire automatiquement sur les autres pages. Un message de confirmation doit s'afficher lorsque la mise à jour est correctement effectuée. Le formulaire doit être adapté aux téléphones portables. Le formulaire doit pouvoir être rempli en moins de 2 minutes. </a:t>
            </a:r>
          </a:p>
        </p:txBody>
      </p:sp>
      <p:pic>
        <p:nvPicPr>
          <p:cNvPr id="10" name="Image 9">
            <a:extLst>
              <a:ext uri="{FF2B5EF4-FFF2-40B4-BE49-F238E27FC236}">
                <a16:creationId xmlns:a16="http://schemas.microsoft.com/office/drawing/2014/main" id="{99C6C8EF-C13E-3B23-497B-D5393E5B61E6}"/>
              </a:ext>
            </a:extLst>
          </p:cNvPr>
          <p:cNvPicPr>
            <a:picLocks noChangeAspect="1"/>
          </p:cNvPicPr>
          <p:nvPr/>
        </p:nvPicPr>
        <p:blipFill>
          <a:blip r:embed="rId2"/>
          <a:stretch>
            <a:fillRect/>
          </a:stretch>
        </p:blipFill>
        <p:spPr>
          <a:xfrm>
            <a:off x="6549260" y="1745445"/>
            <a:ext cx="4433481" cy="2411655"/>
          </a:xfrm>
          <a:prstGeom prst="rect">
            <a:avLst/>
          </a:prstGeom>
        </p:spPr>
      </p:pic>
    </p:spTree>
    <p:extLst>
      <p:ext uri="{BB962C8B-B14F-4D97-AF65-F5344CB8AC3E}">
        <p14:creationId xmlns:p14="http://schemas.microsoft.com/office/powerpoint/2010/main" val="82512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914CE-E2E0-5039-9341-3D33A7ACAC36}"/>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D4C79E9D-4A78-D055-E5AE-474A28E27EE8}"/>
              </a:ext>
            </a:extLst>
          </p:cNvPr>
          <p:cNvSpPr txBox="1"/>
          <p:nvPr/>
        </p:nvSpPr>
        <p:spPr>
          <a:xfrm>
            <a:off x="793624" y="1525553"/>
            <a:ext cx="530237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algn="just"/>
            <a:endParaRPr lang="fr-CA" sz="1400" b="1" dirty="0"/>
          </a:p>
          <a:p>
            <a:pPr algn="just"/>
            <a:r>
              <a:rPr lang="fr-CA" sz="1400" dirty="0"/>
              <a:t>1.    Le prestataire consulte ses projets.</a:t>
            </a:r>
          </a:p>
          <a:p>
            <a:pPr algn="just"/>
            <a:r>
              <a:rPr lang="fr-CA" sz="1400" dirty="0"/>
              <a:t>2.    Le prestataire sélectionne un projet en particulier.</a:t>
            </a:r>
          </a:p>
          <a:p>
            <a:pPr algn="just"/>
            <a:r>
              <a:rPr lang="fr-CA" sz="1400" dirty="0"/>
              <a:t>3.    Le prestataire "click" sur mettre à jour.</a:t>
            </a:r>
          </a:p>
          <a:p>
            <a:pPr algn="just"/>
            <a:r>
              <a:rPr lang="fr-CA" sz="1400" dirty="0"/>
              <a:t>4.    Le prestataire fait la mise à jour.</a:t>
            </a:r>
          </a:p>
          <a:p>
            <a:pPr algn="just"/>
            <a:r>
              <a:rPr lang="fr-CA" sz="1400" dirty="0"/>
              <a:t>4.1     Il peut modifier le statut.</a:t>
            </a:r>
          </a:p>
          <a:p>
            <a:pPr algn="just"/>
            <a:r>
              <a:rPr lang="fr-CA" sz="1400" dirty="0"/>
              <a:t>4.2     Il peut modifier les dates.</a:t>
            </a:r>
          </a:p>
          <a:p>
            <a:pPr algn="just"/>
            <a:r>
              <a:rPr lang="fr-CA" sz="1400" dirty="0"/>
              <a:t>4.3     Il peut modifier la description du projet.</a:t>
            </a:r>
          </a:p>
          <a:p>
            <a:pPr algn="just"/>
            <a:r>
              <a:rPr lang="fr-CA" sz="1400" dirty="0"/>
              <a:t>5.    Le prestataire "click" sur enregistrer.</a:t>
            </a:r>
          </a:p>
          <a:p>
            <a:pPr algn="just"/>
            <a:r>
              <a:rPr lang="fr-CA" sz="1400" dirty="0"/>
              <a:t>6.    La mise à jour est enregistrée et effectuée sur la plateforme.</a:t>
            </a:r>
          </a:p>
          <a:p>
            <a:pPr algn="just"/>
            <a:r>
              <a:rPr lang="fr-CA" sz="1400" dirty="0"/>
              <a:t>7.    La mise à jour est transmise aux employés de la STPM</a:t>
            </a:r>
          </a:p>
          <a:p>
            <a:pPr algn="just"/>
            <a:r>
              <a:rPr lang="fr-CA" sz="1400" dirty="0"/>
              <a:t>8.   Une notification est envoyée aux résidents qui ont signalés ce problème.</a:t>
            </a:r>
          </a:p>
          <a:p>
            <a:pPr algn="just"/>
            <a:endParaRPr lang="fr-CA" sz="1400" dirty="0"/>
          </a:p>
          <a:p>
            <a:pPr algn="just"/>
            <a:endParaRPr lang="fr-CA" sz="1400" dirty="0"/>
          </a:p>
          <a:p>
            <a:pPr algn="just"/>
            <a:endParaRPr lang="fr-CA" sz="1400" dirty="0"/>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0CA1C974-81F3-6DA8-1AC0-B82B7D1B72E6}"/>
              </a:ext>
            </a:extLst>
          </p:cNvPr>
          <p:cNvSpPr>
            <a:spLocks noGrp="1"/>
          </p:cNvSpPr>
          <p:nvPr>
            <p:ph type="ctrTitle"/>
          </p:nvPr>
        </p:nvSpPr>
        <p:spPr>
          <a:xfrm>
            <a:off x="755202" y="353348"/>
            <a:ext cx="9282878" cy="902346"/>
          </a:xfrm>
        </p:spPr>
        <p:txBody>
          <a:bodyPr>
            <a:normAutofit/>
          </a:bodyPr>
          <a:lstStyle/>
          <a:p>
            <a:pPr algn="l"/>
            <a:r>
              <a:rPr lang="fr-CA" sz="3200" dirty="0"/>
              <a:t>12. &lt;Mettre à jour les informations d’un projet&gt;</a:t>
            </a:r>
            <a:endParaRPr lang="fr-FR" dirty="0"/>
          </a:p>
        </p:txBody>
      </p:sp>
      <p:sp>
        <p:nvSpPr>
          <p:cNvPr id="16" name="Content Placeholder 2">
            <a:extLst>
              <a:ext uri="{FF2B5EF4-FFF2-40B4-BE49-F238E27FC236}">
                <a16:creationId xmlns:a16="http://schemas.microsoft.com/office/drawing/2014/main" id="{0819B3F1-70F2-A7EE-09E3-1BEB83A3BE44}"/>
              </a:ext>
            </a:extLst>
          </p:cNvPr>
          <p:cNvSpPr txBox="1">
            <a:spLocks/>
          </p:cNvSpPr>
          <p:nvPr/>
        </p:nvSpPr>
        <p:spPr>
          <a:xfrm>
            <a:off x="6348094" y="1255694"/>
            <a:ext cx="4844157" cy="49093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0"/>
              </a:spcBef>
              <a:buFont typeface="Arial" panose="020B0604020202020204" pitchFamily="34" charset="0"/>
              <a:buAutoNum type="arabicPeriod"/>
            </a:pPr>
            <a:endParaRPr lang="fr-CA" dirty="0"/>
          </a:p>
          <a:p>
            <a:pPr algn="l">
              <a:lnSpc>
                <a:spcPct val="100000"/>
              </a:lnSpc>
              <a:spcBef>
                <a:spcPts val="0"/>
              </a:spcBef>
            </a:pPr>
            <a:r>
              <a:rPr lang="fr-CA" sz="1400" b="1" dirty="0"/>
              <a:t>Scénario alternatif/exceptionnel:</a:t>
            </a:r>
          </a:p>
          <a:p>
            <a:pPr algn="l">
              <a:lnSpc>
                <a:spcPct val="100000"/>
              </a:lnSpc>
              <a:spcBef>
                <a:spcPts val="0"/>
              </a:spcBef>
            </a:pPr>
            <a:endParaRPr lang="en-US" sz="1400" dirty="0"/>
          </a:p>
          <a:p>
            <a:pPr algn="l">
              <a:lnSpc>
                <a:spcPct val="100000"/>
              </a:lnSpc>
              <a:spcBef>
                <a:spcPts val="0"/>
              </a:spcBef>
            </a:pPr>
            <a:r>
              <a:rPr lang="fr-CA" sz="1400" dirty="0"/>
              <a:t>4.1.a.1  Le prestataire entre une date impossible.</a:t>
            </a:r>
          </a:p>
          <a:p>
            <a:pPr algn="l">
              <a:lnSpc>
                <a:spcPct val="100000"/>
              </a:lnSpc>
              <a:spcBef>
                <a:spcPts val="0"/>
              </a:spcBef>
            </a:pPr>
            <a:r>
              <a:rPr lang="fr-CA" sz="1400" dirty="0"/>
              <a:t>4.1.a.2  Un message d'erreur s'affiche.</a:t>
            </a:r>
          </a:p>
          <a:p>
            <a:pPr algn="l">
              <a:lnSpc>
                <a:spcPct val="100000"/>
              </a:lnSpc>
              <a:spcBef>
                <a:spcPts val="0"/>
              </a:spcBef>
            </a:pPr>
            <a:r>
              <a:rPr lang="fr-CA" sz="1400" dirty="0"/>
              <a:t>4.1.a.3  Le prestataire peut modifier la date.</a:t>
            </a:r>
          </a:p>
          <a:p>
            <a:pPr algn="l">
              <a:lnSpc>
                <a:spcPct val="100000"/>
              </a:lnSpc>
              <a:spcBef>
                <a:spcPts val="0"/>
              </a:spcBef>
            </a:pPr>
            <a:r>
              <a:rPr lang="fr-CA" sz="1400" dirty="0"/>
              <a:t>5.a.1  Le prestataire ne "click" pas sur enregistrer et quitte.</a:t>
            </a:r>
          </a:p>
          <a:p>
            <a:pPr algn="l">
              <a:lnSpc>
                <a:spcPct val="100000"/>
              </a:lnSpc>
              <a:spcBef>
                <a:spcPts val="0"/>
              </a:spcBef>
            </a:pPr>
            <a:r>
              <a:rPr lang="fr-CA" sz="1400" dirty="0"/>
              <a:t>5.a.2  Aucune mise à jour n'est effectuée.</a:t>
            </a:r>
          </a:p>
          <a:p>
            <a:pPr algn="l">
              <a:lnSpc>
                <a:spcPct val="100000"/>
              </a:lnSpc>
              <a:spcBef>
                <a:spcPts val="0"/>
              </a:spcBef>
            </a:pPr>
            <a:r>
              <a:rPr lang="fr-CA" sz="1400" dirty="0"/>
              <a:t>5.b.1  Le prestataire "click" sur Annuler.</a:t>
            </a:r>
          </a:p>
          <a:p>
            <a:pPr algn="l">
              <a:lnSpc>
                <a:spcPct val="100000"/>
              </a:lnSpc>
              <a:spcBef>
                <a:spcPts val="0"/>
              </a:spcBef>
            </a:pPr>
            <a:r>
              <a:rPr lang="fr-CA" sz="1400" dirty="0"/>
              <a:t>5.b.2  Le prestataire retourne à la page "Consulter mes projets"</a:t>
            </a:r>
          </a:p>
          <a:p>
            <a:pPr algn="l">
              <a:lnSpc>
                <a:spcPct val="100000"/>
              </a:lnSpc>
              <a:spcBef>
                <a:spcPts val="0"/>
              </a:spcBef>
            </a:pPr>
            <a:r>
              <a:rPr lang="fr-CA" sz="1400" dirty="0"/>
              <a:t>5.c.1 Un problème de connexion survient.</a:t>
            </a:r>
            <a:endParaRPr lang="en-US" sz="1400" dirty="0"/>
          </a:p>
          <a:p>
            <a:pPr algn="l">
              <a:lnSpc>
                <a:spcPct val="100000"/>
              </a:lnSpc>
              <a:spcBef>
                <a:spcPts val="0"/>
              </a:spcBef>
            </a:pPr>
            <a:r>
              <a:rPr lang="fr-CA" sz="1400" dirty="0"/>
              <a:t>5.c.2 Le formulaire est enregistré localement et un message indique qu'il sera envoyé dès que la connexion est établie.</a:t>
            </a:r>
            <a:endParaRPr lang="fr-CA" dirty="0"/>
          </a:p>
          <a:p>
            <a:pPr algn="l">
              <a:lnSpc>
                <a:spcPct val="100000"/>
              </a:lnSpc>
              <a:spcBef>
                <a:spcPts val="0"/>
              </a:spcBef>
            </a:pPr>
            <a:endParaRPr lang="fr-CA" sz="1400" dirty="0"/>
          </a:p>
        </p:txBody>
      </p:sp>
    </p:spTree>
    <p:extLst>
      <p:ext uri="{BB962C8B-B14F-4D97-AF65-F5344CB8AC3E}">
        <p14:creationId xmlns:p14="http://schemas.microsoft.com/office/powerpoint/2010/main" val="34838383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0B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4548</TotalTime>
  <Words>3057</Words>
  <Application>Microsoft Office PowerPoint</Application>
  <PresentationFormat>Grand écran</PresentationFormat>
  <Paragraphs>165</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Aptos</vt:lpstr>
      <vt:lpstr>Aptos Display</vt:lpstr>
      <vt:lpstr>Arial</vt:lpstr>
      <vt:lpstr>Segoe UI</vt:lpstr>
      <vt:lpstr>Thème Office</vt:lpstr>
      <vt:lpstr>Cas d'utilisations</vt:lpstr>
      <vt:lpstr>1. &lt;Choisir son profil&gt;</vt:lpstr>
      <vt:lpstr>Présentation PowerPoint</vt:lpstr>
      <vt:lpstr>6. &lt;Consulter mes candidatures&gt;</vt:lpstr>
      <vt:lpstr>9. &lt;Consulter mes projets&gt;</vt:lpstr>
      <vt:lpstr>11. &lt;Signaler un problème&gt;</vt:lpstr>
      <vt:lpstr>11. &lt;Signaler un problème &gt;</vt:lpstr>
      <vt:lpstr>12. &lt;Mettre à jour les informations d’un projet&gt;</vt:lpstr>
      <vt:lpstr>12. &lt;Mettre à jour les informations d’un projet&gt;</vt:lpstr>
      <vt:lpstr>13. &lt;Soumettre une candidature&gt;</vt:lpstr>
      <vt:lpstr>13. &lt;Soumettre une candidature&gt;</vt:lpstr>
      <vt:lpstr>14. &lt;Consulter les projets en cours ou à venir&gt;</vt:lpstr>
      <vt:lpstr>14. &lt;Consulter les projets en cours ou à venir&gt;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d'utilisations</dc:title>
  <dc:creator>Roxanne Cabedoce</dc:creator>
  <cp:lastModifiedBy>Roxanne Cabedoce</cp:lastModifiedBy>
  <cp:revision>1330</cp:revision>
  <dcterms:created xsi:type="dcterms:W3CDTF">2025-05-28T15:12:57Z</dcterms:created>
  <dcterms:modified xsi:type="dcterms:W3CDTF">2025-06-13T16:23:29Z</dcterms:modified>
</cp:coreProperties>
</file>