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6" r:id="rId9"/>
    <p:sldId id="267" r:id="rId10"/>
    <p:sldId id="268" r:id="rId11"/>
    <p:sldId id="269" r:id="rId12"/>
    <p:sldId id="270" r:id="rId13"/>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3" name="Espace réservé du pied de page 2">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2025-05-30</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83F41A-0AC9-46AE-80E5-213A985D2FBC}" type="datetimeFigureOut">
              <a:rPr lang="fr-CA" smtClean="0"/>
              <a:t>2025-05-30</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4FCA-09AC-BD2E-C9E5-029082D82520}"/>
              </a:ext>
            </a:extLst>
          </p:cNvPr>
          <p:cNvSpPr>
            <a:spLocks noGrp="1"/>
          </p:cNvSpPr>
          <p:nvPr>
            <p:ph type="title"/>
          </p:nvPr>
        </p:nvSpPr>
        <p:spPr>
          <a:xfrm>
            <a:off x="838200" y="666035"/>
            <a:ext cx="10515600" cy="1325563"/>
          </a:xfrm>
        </p:spPr>
        <p:txBody>
          <a:bodyPr>
            <a:normAutofit/>
          </a:bodyPr>
          <a:lstStyle/>
          <a:p>
            <a:r>
              <a:rPr lang="fr-CA" sz="5400" dirty="0"/>
              <a:t>Cas d'utilisations</a:t>
            </a:r>
          </a:p>
        </p:txBody>
      </p:sp>
      <p:sp>
        <p:nvSpPr>
          <p:cNvPr id="4" name="ZoneTexte 3">
            <a:extLst>
              <a:ext uri="{FF2B5EF4-FFF2-40B4-BE49-F238E27FC236}">
                <a16:creationId xmlns:a16="http://schemas.microsoft.com/office/drawing/2014/main" id="{DCD8A20C-CBE6-B2F6-A68C-2337C82F105B}"/>
              </a:ext>
            </a:extLst>
          </p:cNvPr>
          <p:cNvSpPr txBox="1"/>
          <p:nvPr/>
        </p:nvSpPr>
        <p:spPr>
          <a:xfrm>
            <a:off x="838200" y="2168327"/>
            <a:ext cx="4424680" cy="37918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fr-CA" dirty="0">
                <a:ea typeface="+mn-lt"/>
                <a:cs typeface="+mn-lt"/>
              </a:rPr>
              <a:t>  Cette section présente les besoins fonctionnels de l'application MaVille. On peut y retrouver une courte description de tous les cas d'utilisations ainsi qu'une description complète des cas d'utilisation suivants : "Signaler un problème", "Mettre à jour" et "Soumettre ma candidature".  À la toute fin ont peut également y retrouver le diagramme de cas d’utilisation complet.</a:t>
            </a:r>
            <a:endParaRPr lang="fr-FR" dirty="0"/>
          </a:p>
        </p:txBody>
      </p:sp>
      <p:pic>
        <p:nvPicPr>
          <p:cNvPr id="3" name="Image 2">
            <a:extLst>
              <a:ext uri="{FF2B5EF4-FFF2-40B4-BE49-F238E27FC236}">
                <a16:creationId xmlns:a16="http://schemas.microsoft.com/office/drawing/2014/main" id="{952F4A49-2B22-5B9F-12EA-426240E5A2C6}"/>
              </a:ext>
            </a:extLst>
          </p:cNvPr>
          <p:cNvPicPr>
            <a:picLocks noChangeAspect="1"/>
          </p:cNvPicPr>
          <p:nvPr/>
        </p:nvPicPr>
        <p:blipFill>
          <a:blip r:embed="rId2"/>
          <a:stretch>
            <a:fillRect/>
          </a:stretch>
        </p:blipFill>
        <p:spPr>
          <a:xfrm>
            <a:off x="6028657" y="2357120"/>
            <a:ext cx="4944143" cy="3505481"/>
          </a:xfrm>
          <a:prstGeom prst="rect">
            <a:avLst/>
          </a:prstGeom>
          <a:ln w="28575">
            <a:solidFill>
              <a:schemeClr val="tx1"/>
            </a:solidFill>
          </a:ln>
        </p:spPr>
      </p:pic>
    </p:spTree>
    <p:extLst>
      <p:ext uri="{BB962C8B-B14F-4D97-AF65-F5344CB8AC3E}">
        <p14:creationId xmlns:p14="http://schemas.microsoft.com/office/powerpoint/2010/main" val="334147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53CDE-FB45-F05F-A997-8BD2C87635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09AC79-B7D4-3310-D7B1-90C9B30D75D0}"/>
              </a:ext>
            </a:extLst>
          </p:cNvPr>
          <p:cNvSpPr>
            <a:spLocks noGrp="1"/>
          </p:cNvSpPr>
          <p:nvPr>
            <p:ph type="ctrTitle"/>
          </p:nvPr>
        </p:nvSpPr>
        <p:spPr>
          <a:xfrm>
            <a:off x="955728" y="168047"/>
            <a:ext cx="5966849" cy="902346"/>
          </a:xfrm>
        </p:spPr>
        <p:txBody>
          <a:bodyPr>
            <a:normAutofit/>
          </a:bodyPr>
          <a:lstStyle/>
          <a:p>
            <a:pPr algn="l"/>
            <a:r>
              <a:rPr lang="fr-CA" sz="3200" dirty="0"/>
              <a:t>14. &lt;Soumettre ma candidature&gt;</a:t>
            </a:r>
            <a:endParaRPr lang="fr-FR" dirty="0"/>
          </a:p>
        </p:txBody>
      </p:sp>
      <p:sp>
        <p:nvSpPr>
          <p:cNvPr id="4" name="ZoneTexte 3">
            <a:extLst>
              <a:ext uri="{FF2B5EF4-FFF2-40B4-BE49-F238E27FC236}">
                <a16:creationId xmlns:a16="http://schemas.microsoft.com/office/drawing/2014/main" id="{3113A0D6-AFE8-00BA-73F6-1A693B8BAEAE}"/>
              </a:ext>
            </a:extLst>
          </p:cNvPr>
          <p:cNvSpPr txBox="1"/>
          <p:nvPr/>
        </p:nvSpPr>
        <p:spPr>
          <a:xfrm>
            <a:off x="956243" y="1196945"/>
            <a:ext cx="53023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a:t>
            </a:r>
            <a:r>
              <a:rPr lang="fr-CA" sz="1400" dirty="0">
                <a:ea typeface="+mn-lt"/>
                <a:cs typeface="+mn-lt"/>
              </a:rPr>
              <a:t>Le prestataire sélectionne une fiche problème disponible et soumet sa candidature en remplissant un formulaire. Ceci permettra d'envoyer son offre de travail aux employés de la STPM qui pourront la traiter en fonction du budget municipal.</a:t>
            </a:r>
          </a:p>
        </p:txBody>
      </p:sp>
      <p:sp>
        <p:nvSpPr>
          <p:cNvPr id="3" name="ZoneTexte 2">
            <a:extLst>
              <a:ext uri="{FF2B5EF4-FFF2-40B4-BE49-F238E27FC236}">
                <a16:creationId xmlns:a16="http://schemas.microsoft.com/office/drawing/2014/main" id="{1D924B3A-D903-2969-32B7-370DC970DE41}"/>
              </a:ext>
            </a:extLst>
          </p:cNvPr>
          <p:cNvSpPr txBox="1"/>
          <p:nvPr/>
        </p:nvSpPr>
        <p:spPr>
          <a:xfrm>
            <a:off x="955728" y="2195915"/>
            <a:ext cx="530289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err="1"/>
              <a:t>Pré-conditions</a:t>
            </a:r>
            <a:r>
              <a:rPr lang="fr-CA" sz="1400" b="1" dirty="0"/>
              <a:t>:</a:t>
            </a:r>
            <a:r>
              <a:rPr lang="fr-CA" sz="1400" dirty="0"/>
              <a:t> </a:t>
            </a:r>
            <a:r>
              <a:rPr lang="fr-CA" sz="1400" dirty="0">
                <a:ea typeface="+mn-lt"/>
                <a:cs typeface="+mn-lt"/>
              </a:rPr>
              <a:t>Le prestataire doit sélectionner une fiche problème qui contient </a:t>
            </a:r>
            <a:r>
              <a:rPr lang="fr-CA" sz="1400" dirty="0">
                <a:solidFill>
                  <a:srgbClr val="000000"/>
                </a:solidFill>
                <a:latin typeface="Aptos"/>
                <a:ea typeface="+mn-lt"/>
                <a:cs typeface="Segoe UI"/>
              </a:rPr>
              <a:t>la description du problème, son type, sa localisation, le nom du résident qui a signalé et une note de priorité.</a:t>
            </a:r>
            <a:r>
              <a:rPr lang="fr-CA" sz="1400" dirty="0">
                <a:solidFill>
                  <a:srgbClr val="000000"/>
                </a:solidFill>
                <a:latin typeface="Aptos"/>
                <a:ea typeface="+mn-lt"/>
                <a:cs typeface="+mn-lt"/>
              </a:rPr>
              <a:t> </a:t>
            </a:r>
            <a:r>
              <a:rPr lang="fr-CA" sz="1400" dirty="0">
                <a:ea typeface="+mn-lt"/>
                <a:cs typeface="+mn-lt"/>
              </a:rPr>
              <a:t>Il y a au moins une fiche problème disponible. </a:t>
            </a:r>
            <a:r>
              <a:rPr lang="fr-CA" sz="1400" dirty="0">
                <a:solidFill>
                  <a:srgbClr val="000000"/>
                </a:solidFill>
                <a:latin typeface="Aptos"/>
                <a:ea typeface="+mn-lt"/>
                <a:cs typeface="Segoe UI"/>
              </a:rPr>
              <a:t>Le prestataire n'a pas déjà envoyé sa candidature pour ce problème. Le prestataire possède un numéro d'entreprise officiel.</a:t>
            </a:r>
            <a:endParaRPr lang="fr-CA" sz="1100" dirty="0">
              <a:solidFill>
                <a:srgbClr val="0B113A"/>
              </a:solidFill>
              <a:latin typeface="Segoe UI"/>
              <a:ea typeface="+mn-lt"/>
              <a:cs typeface="Segoe UI"/>
            </a:endParaRPr>
          </a:p>
        </p:txBody>
      </p:sp>
      <p:sp>
        <p:nvSpPr>
          <p:cNvPr id="5" name="ZoneTexte 4">
            <a:extLst>
              <a:ext uri="{FF2B5EF4-FFF2-40B4-BE49-F238E27FC236}">
                <a16:creationId xmlns:a16="http://schemas.microsoft.com/office/drawing/2014/main" id="{F407BF55-0558-72E7-E4C4-D1210D78325E}"/>
              </a:ext>
            </a:extLst>
          </p:cNvPr>
          <p:cNvSpPr txBox="1"/>
          <p:nvPr/>
        </p:nvSpPr>
        <p:spPr>
          <a:xfrm>
            <a:off x="955728" y="4768484"/>
            <a:ext cx="1002142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Une notification est envoyée aux agents de la STPM après soumission. Le CU "Remplir un formulaire" est obligatoirement inclus dans ce cas d'utilisation.</a:t>
            </a:r>
            <a:r>
              <a:rPr lang="fr-CA" sz="1400" dirty="0">
                <a:solidFill>
                  <a:srgbClr val="000000"/>
                </a:solidFill>
                <a:ea typeface="+mn-lt"/>
                <a:cs typeface="+mn-lt"/>
              </a:rPr>
              <a:t> Le formulaire demande obligatoirement au prestataire de fournir son numéro d'entreprise(NE), le problème ciblé, une description du projet, le coût estimé et les dates de début et de fin prévu. Lorsque la candidature est traitée par l’agent de la STPM </a:t>
            </a:r>
            <a:r>
              <a:rPr lang="fr-CA" sz="1400" dirty="0">
                <a:ea typeface="+mn-lt"/>
                <a:cs typeface="+mn-lt"/>
              </a:rPr>
              <a:t>si elle est acceptée, le prestataire et le résident lié sont notifié. Si la candidature est refusée, le prestataire est notifié.</a:t>
            </a:r>
            <a:endParaRPr lang="fr-CA" sz="1400" dirty="0">
              <a:solidFill>
                <a:srgbClr val="000000"/>
              </a:solidFill>
              <a:latin typeface="Aptos"/>
              <a:cs typeface="Segoe UI"/>
            </a:endParaRPr>
          </a:p>
        </p:txBody>
      </p:sp>
      <p:sp>
        <p:nvSpPr>
          <p:cNvPr id="12" name="ZoneTexte 11">
            <a:extLst>
              <a:ext uri="{FF2B5EF4-FFF2-40B4-BE49-F238E27FC236}">
                <a16:creationId xmlns:a16="http://schemas.microsoft.com/office/drawing/2014/main" id="{3CB36538-AC23-E6B5-8F1D-128F28A8DC70}"/>
              </a:ext>
            </a:extLst>
          </p:cNvPr>
          <p:cNvSpPr txBox="1"/>
          <p:nvPr/>
        </p:nvSpPr>
        <p:spPr>
          <a:xfrm>
            <a:off x="955728" y="3625773"/>
            <a:ext cx="1002142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err="1"/>
              <a:t>Post-conditions</a:t>
            </a:r>
            <a:r>
              <a:rPr lang="fr-CA" sz="1400" b="1" dirty="0"/>
              <a:t>:</a:t>
            </a:r>
            <a:r>
              <a:rPr lang="fr-CA" sz="1400" b="1" dirty="0">
                <a:ea typeface="+mn-lt"/>
                <a:cs typeface="+mn-lt"/>
              </a:rPr>
              <a:t> </a:t>
            </a:r>
            <a:r>
              <a:rPr lang="fr-CA" sz="1400" dirty="0">
                <a:ea typeface="+mn-lt"/>
                <a:cs typeface="+mn-lt"/>
              </a:rPr>
              <a:t> Les employés de la STPM sont notifiés de la nouvelle candidature. La candidature est traitée par un agent de la STPM en fonction du budget. Si après la soumission la candidature est approuvée, la fiche problème sera automatiquement supprimé de l'espace qui contient les fiches. La candidature apparait dans la section consulter mes candidatures du prestataire. Il pourra ensuite la modifier ou l'annuler si elle n’est pas encore approuvée. L'icône remplir un formulaire sera changé pour candidature soumise et sera inaccessible. </a:t>
            </a:r>
          </a:p>
        </p:txBody>
      </p:sp>
      <p:sp>
        <p:nvSpPr>
          <p:cNvPr id="13" name="ZoneTexte 12">
            <a:extLst>
              <a:ext uri="{FF2B5EF4-FFF2-40B4-BE49-F238E27FC236}">
                <a16:creationId xmlns:a16="http://schemas.microsoft.com/office/drawing/2014/main" id="{8AC94CAB-C33F-4888-8894-01FEA0EDA9D5}"/>
              </a:ext>
            </a:extLst>
          </p:cNvPr>
          <p:cNvSpPr txBox="1"/>
          <p:nvPr/>
        </p:nvSpPr>
        <p:spPr>
          <a:xfrm>
            <a:off x="955728" y="5927629"/>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Les informations du prestataire doivent être sécurisées lors de la soumission. La soumission doit pouvoir se faire en moins de 5 secondes. Lors de l'envoi la date et l'heure d'envoi sont enregistrées avec la soumission pour savoir quelle candidature priorisée si deux sont aussi valides l'une que l'autre.</a:t>
            </a:r>
            <a:endParaRPr lang="fr-FR" dirty="0"/>
          </a:p>
        </p:txBody>
      </p:sp>
      <p:pic>
        <p:nvPicPr>
          <p:cNvPr id="9" name="Image 8">
            <a:extLst>
              <a:ext uri="{FF2B5EF4-FFF2-40B4-BE49-F238E27FC236}">
                <a16:creationId xmlns:a16="http://schemas.microsoft.com/office/drawing/2014/main" id="{05FFDC09-7E73-6558-3786-4F1A6EBB3438}"/>
              </a:ext>
            </a:extLst>
          </p:cNvPr>
          <p:cNvPicPr>
            <a:picLocks noChangeAspect="1"/>
          </p:cNvPicPr>
          <p:nvPr/>
        </p:nvPicPr>
        <p:blipFill>
          <a:blip r:embed="rId2"/>
          <a:stretch>
            <a:fillRect/>
          </a:stretch>
        </p:blipFill>
        <p:spPr>
          <a:xfrm>
            <a:off x="6527950" y="905063"/>
            <a:ext cx="4449206" cy="2467186"/>
          </a:xfrm>
          <a:prstGeom prst="rect">
            <a:avLst/>
          </a:prstGeom>
        </p:spPr>
      </p:pic>
    </p:spTree>
    <p:extLst>
      <p:ext uri="{BB962C8B-B14F-4D97-AF65-F5344CB8AC3E}">
        <p14:creationId xmlns:p14="http://schemas.microsoft.com/office/powerpoint/2010/main" val="310500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D549-4DC7-6A71-E14F-3D16F47DD0F5}"/>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CD6B22BE-1D62-0218-4B20-4D7B321D70A4}"/>
              </a:ext>
            </a:extLst>
          </p:cNvPr>
          <p:cNvSpPr txBox="1"/>
          <p:nvPr/>
        </p:nvSpPr>
        <p:spPr>
          <a:xfrm>
            <a:off x="758566" y="1951672"/>
            <a:ext cx="5329112"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marL="342900" indent="-342900" algn="just">
              <a:buAutoNum type="arabicPeriod"/>
            </a:pPr>
            <a:r>
              <a:rPr lang="fr-CA" sz="1400" dirty="0"/>
              <a:t>Le prestataire termine le CU "Remplir un formulaire"</a:t>
            </a:r>
          </a:p>
          <a:p>
            <a:pPr algn="just"/>
            <a:r>
              <a:rPr lang="fr-CA" sz="1400" dirty="0"/>
              <a:t>2.  Le client "click" sur Envoyer.</a:t>
            </a:r>
          </a:p>
          <a:p>
            <a:pPr algn="just"/>
            <a:r>
              <a:rPr lang="fr-CA" sz="1400" dirty="0"/>
              <a:t>3.  Le formulaire est enregistré et envoyé à un agent de la STPM.</a:t>
            </a:r>
          </a:p>
          <a:p>
            <a:pPr algn="just"/>
            <a:r>
              <a:rPr lang="fr-CA" sz="1400" dirty="0"/>
              <a:t>4.  Un message de confirmation est affiché.</a:t>
            </a:r>
          </a:p>
          <a:p>
            <a:pPr marL="342900" indent="-342900" algn="just">
              <a:buAutoNum type="arabicPeriod" startAt="5"/>
            </a:pPr>
            <a:r>
              <a:rPr lang="fr-CA" sz="1400" dirty="0"/>
              <a:t>Un agent de la STPM traite la candidature.</a:t>
            </a:r>
          </a:p>
          <a:p>
            <a:pPr algn="just"/>
            <a:r>
              <a:rPr lang="fr-CA" sz="1400" dirty="0"/>
              <a:t>5.1  La candidature est acceptée, une notification est envoyée au prestataire et au résident.</a:t>
            </a:r>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BAA9B4AD-F16A-DD91-AE4B-F5A8E6118509}"/>
              </a:ext>
            </a:extLst>
          </p:cNvPr>
          <p:cNvSpPr>
            <a:spLocks noGrp="1"/>
          </p:cNvSpPr>
          <p:nvPr>
            <p:ph type="ctrTitle"/>
          </p:nvPr>
        </p:nvSpPr>
        <p:spPr>
          <a:xfrm>
            <a:off x="741834" y="620716"/>
            <a:ext cx="5966849" cy="902346"/>
          </a:xfrm>
        </p:spPr>
        <p:txBody>
          <a:bodyPr>
            <a:normAutofit/>
          </a:bodyPr>
          <a:lstStyle/>
          <a:p>
            <a:pPr algn="l"/>
            <a:r>
              <a:rPr lang="fr-CA" sz="3200" dirty="0"/>
              <a:t>14. &lt;Soumettre ma candidature&gt;</a:t>
            </a:r>
            <a:endParaRPr lang="fr-FR" dirty="0"/>
          </a:p>
        </p:txBody>
      </p:sp>
      <p:sp>
        <p:nvSpPr>
          <p:cNvPr id="16" name="Content Placeholder 2">
            <a:extLst>
              <a:ext uri="{FF2B5EF4-FFF2-40B4-BE49-F238E27FC236}">
                <a16:creationId xmlns:a16="http://schemas.microsoft.com/office/drawing/2014/main" id="{05DFDD3A-5939-56F3-B8F7-147E2C35B223}"/>
              </a:ext>
            </a:extLst>
          </p:cNvPr>
          <p:cNvSpPr txBox="1">
            <a:spLocks/>
          </p:cNvSpPr>
          <p:nvPr/>
        </p:nvSpPr>
        <p:spPr>
          <a:xfrm>
            <a:off x="6087678" y="1982974"/>
            <a:ext cx="5031314" cy="425431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fr-CA" sz="1400" b="1" dirty="0"/>
              <a:t>Scénario alternatif/exceptionnel:</a:t>
            </a:r>
            <a:endParaRPr lang="en-US" sz="1400" dirty="0"/>
          </a:p>
          <a:p>
            <a:pPr algn="l">
              <a:lnSpc>
                <a:spcPct val="100000"/>
              </a:lnSpc>
              <a:spcBef>
                <a:spcPts val="0"/>
              </a:spcBef>
            </a:pPr>
            <a:r>
              <a:rPr lang="fr-CA" sz="1400" dirty="0"/>
              <a:t>2.a.1  Le prestataire ne remplis pas correctement le formulaire.</a:t>
            </a:r>
          </a:p>
          <a:p>
            <a:pPr algn="l">
              <a:lnSpc>
                <a:spcPct val="100000"/>
              </a:lnSpc>
              <a:spcBef>
                <a:spcPts val="0"/>
              </a:spcBef>
            </a:pPr>
            <a:r>
              <a:rPr lang="fr-CA" sz="1400" dirty="0"/>
              <a:t>2.a.2  La soumission n'est pas effectuée.</a:t>
            </a:r>
          </a:p>
          <a:p>
            <a:pPr algn="l">
              <a:lnSpc>
                <a:spcPct val="100000"/>
              </a:lnSpc>
              <a:spcBef>
                <a:spcPts val="0"/>
              </a:spcBef>
            </a:pPr>
            <a:r>
              <a:rPr lang="fr-CA" sz="1400" dirty="0"/>
              <a:t>2.a.3  Un message d'erreur est affiché.</a:t>
            </a:r>
          </a:p>
          <a:p>
            <a:pPr algn="l">
              <a:lnSpc>
                <a:spcPct val="100000"/>
              </a:lnSpc>
              <a:spcBef>
                <a:spcPts val="0"/>
              </a:spcBef>
            </a:pPr>
            <a:r>
              <a:rPr lang="fr-CA" sz="1400" dirty="0"/>
              <a:t>2.a.4  Le prestataire peut recommencer au #1</a:t>
            </a:r>
          </a:p>
          <a:p>
            <a:pPr algn="l">
              <a:lnSpc>
                <a:spcPct val="100000"/>
              </a:lnSpc>
              <a:spcBef>
                <a:spcPts val="0"/>
              </a:spcBef>
            </a:pPr>
            <a:r>
              <a:rPr lang="fr-CA" sz="1400" dirty="0"/>
              <a:t>2.b.1 Un problème de connexion survient.</a:t>
            </a:r>
            <a:endParaRPr lang="en-US" sz="1400" dirty="0"/>
          </a:p>
          <a:p>
            <a:pPr algn="l">
              <a:lnSpc>
                <a:spcPct val="100000"/>
              </a:lnSpc>
              <a:spcBef>
                <a:spcPts val="0"/>
              </a:spcBef>
            </a:pPr>
            <a:r>
              <a:rPr lang="fr-CA" sz="1400" dirty="0"/>
              <a:t>2.b.2 Le formulaire est </a:t>
            </a:r>
            <a:r>
              <a:rPr lang="fr-CA" sz="1400"/>
              <a:t>enregistré localement </a:t>
            </a:r>
            <a:r>
              <a:rPr lang="fr-CA" sz="1400" dirty="0"/>
              <a:t>et un message indique qu'il sera envoyé dès que la connexion est établie.</a:t>
            </a:r>
          </a:p>
          <a:p>
            <a:pPr algn="l">
              <a:lnSpc>
                <a:spcPct val="100000"/>
              </a:lnSpc>
              <a:spcBef>
                <a:spcPts val="0"/>
              </a:spcBef>
            </a:pPr>
            <a:r>
              <a:rPr lang="fr-CA" sz="1400" dirty="0"/>
              <a:t>5.1.a.1 Le candidature est refusée, le prestataire uniquement est notifié</a:t>
            </a:r>
          </a:p>
        </p:txBody>
      </p:sp>
    </p:spTree>
    <p:extLst>
      <p:ext uri="{BB962C8B-B14F-4D97-AF65-F5344CB8AC3E}">
        <p14:creationId xmlns:p14="http://schemas.microsoft.com/office/powerpoint/2010/main" val="1709561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87435AA-135A-F9BC-EF42-80CDC92391EC}"/>
              </a:ext>
            </a:extLst>
          </p:cNvPr>
          <p:cNvPicPr>
            <a:picLocks noChangeAspect="1"/>
          </p:cNvPicPr>
          <p:nvPr/>
        </p:nvPicPr>
        <p:blipFill>
          <a:blip r:embed="rId2"/>
          <a:stretch>
            <a:fillRect/>
          </a:stretch>
        </p:blipFill>
        <p:spPr>
          <a:xfrm>
            <a:off x="2356915" y="432969"/>
            <a:ext cx="7478169" cy="5992061"/>
          </a:xfrm>
          <a:prstGeom prst="rect">
            <a:avLst/>
          </a:prstGeom>
        </p:spPr>
      </p:pic>
    </p:spTree>
    <p:extLst>
      <p:ext uri="{BB962C8B-B14F-4D97-AF65-F5344CB8AC3E}">
        <p14:creationId xmlns:p14="http://schemas.microsoft.com/office/powerpoint/2010/main" val="133182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955728" y="683245"/>
            <a:ext cx="5966849" cy="902346"/>
          </a:xfrm>
        </p:spPr>
        <p:txBody>
          <a:bodyPr>
            <a:normAutofit/>
          </a:bodyPr>
          <a:lstStyle/>
          <a:p>
            <a:pPr algn="l"/>
            <a:r>
              <a:rPr lang="fr-CA" sz="3200" dirty="0"/>
              <a:t>1. &lt;Choisir son profil&gt;</a:t>
            </a:r>
            <a:endParaRPr lang="fr-FR" dirty="0"/>
          </a:p>
        </p:txBody>
      </p:sp>
      <p:sp>
        <p:nvSpPr>
          <p:cNvPr id="4" name="ZoneTexte 3">
            <a:extLst>
              <a:ext uri="{FF2B5EF4-FFF2-40B4-BE49-F238E27FC236}">
                <a16:creationId xmlns:a16="http://schemas.microsoft.com/office/drawing/2014/main" id="{E8F1C243-CDA8-64C8-1F55-1BFC8B49D2BF}"/>
              </a:ext>
            </a:extLst>
          </p:cNvPr>
          <p:cNvSpPr txBox="1"/>
          <p:nvPr/>
        </p:nvSpPr>
        <p:spPr>
          <a:xfrm>
            <a:off x="961313" y="1587713"/>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t>L'utilisateur sélectionne son profil (résident ou prestataire) afin d'accéder aux fonctionnalités en lien avec le rôle choisi. L'authentification est prise en charge par un service central de la Ville de Montréal et ne fait pas partie de cette application.</a:t>
            </a:r>
            <a:endParaRPr lang="fr-FR"/>
          </a:p>
        </p:txBody>
      </p:sp>
      <p:sp>
        <p:nvSpPr>
          <p:cNvPr id="8" name="Titre 1">
            <a:extLst>
              <a:ext uri="{FF2B5EF4-FFF2-40B4-BE49-F238E27FC236}">
                <a16:creationId xmlns:a16="http://schemas.microsoft.com/office/drawing/2014/main" id="{282B7E64-DC27-B10B-1A97-E914CDA74055}"/>
              </a:ext>
            </a:extLst>
          </p:cNvPr>
          <p:cNvSpPr txBox="1">
            <a:spLocks/>
          </p:cNvSpPr>
          <p:nvPr/>
        </p:nvSpPr>
        <p:spPr>
          <a:xfrm>
            <a:off x="966060" y="250171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2. &lt;Consulter ses notifications&gt;</a:t>
            </a:r>
            <a:endParaRPr lang="fr-FR" sz="3200" dirty="0"/>
          </a:p>
        </p:txBody>
      </p:sp>
      <p:sp>
        <p:nvSpPr>
          <p:cNvPr id="9" name="ZoneTexte 8">
            <a:extLst>
              <a:ext uri="{FF2B5EF4-FFF2-40B4-BE49-F238E27FC236}">
                <a16:creationId xmlns:a16="http://schemas.microsoft.com/office/drawing/2014/main" id="{C2B88B83-A2DB-86BB-AF7D-48C210A6D55A}"/>
              </a:ext>
            </a:extLst>
          </p:cNvPr>
          <p:cNvSpPr txBox="1"/>
          <p:nvPr/>
        </p:nvSpPr>
        <p:spPr>
          <a:xfrm>
            <a:off x="961312" y="3434595"/>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latin typeface="Aptos"/>
              </a:rPr>
              <a:t>L'utilisateur consulte ses notifications reçues pour suivre les mises à jour liées à ses signalements, projets ou candidatures.</a:t>
            </a:r>
            <a:endParaRPr lang="fr-FR" dirty="0"/>
          </a:p>
        </p:txBody>
      </p:sp>
      <p:sp>
        <p:nvSpPr>
          <p:cNvPr id="10" name="Titre 1">
            <a:extLst>
              <a:ext uri="{FF2B5EF4-FFF2-40B4-BE49-F238E27FC236}">
                <a16:creationId xmlns:a16="http://schemas.microsoft.com/office/drawing/2014/main" id="{890FEAA3-F67B-7ED5-C61B-4F2A564ED7E3}"/>
              </a:ext>
            </a:extLst>
          </p:cNvPr>
          <p:cNvSpPr txBox="1">
            <a:spLocks/>
          </p:cNvSpPr>
          <p:nvPr/>
        </p:nvSpPr>
        <p:spPr>
          <a:xfrm>
            <a:off x="953144" y="4077373"/>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3. &lt;Consulter les projets en cours&gt;</a:t>
            </a:r>
            <a:endParaRPr lang="fr-FR" sz="3200" dirty="0"/>
          </a:p>
        </p:txBody>
      </p:sp>
      <p:sp>
        <p:nvSpPr>
          <p:cNvPr id="11" name="ZoneTexte 10">
            <a:extLst>
              <a:ext uri="{FF2B5EF4-FFF2-40B4-BE49-F238E27FC236}">
                <a16:creationId xmlns:a16="http://schemas.microsoft.com/office/drawing/2014/main" id="{853BF5D1-0132-1B95-21B7-B8DEDA01A33F}"/>
              </a:ext>
            </a:extLst>
          </p:cNvPr>
          <p:cNvSpPr txBox="1"/>
          <p:nvPr/>
        </p:nvSpPr>
        <p:spPr>
          <a:xfrm>
            <a:off x="961311" y="4984425"/>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latin typeface="Aptos"/>
              </a:rPr>
              <a:t>L'utilisateur consulte la liste des projets actuellement actif afin de s'informer sur les projets lancés ou leur état d'avancement.</a:t>
            </a:r>
            <a:endParaRPr lang="fr-CA" dirty="0"/>
          </a:p>
        </p:txBody>
      </p:sp>
    </p:spTree>
    <p:extLst>
      <p:ext uri="{BB962C8B-B14F-4D97-AF65-F5344CB8AC3E}">
        <p14:creationId xmlns:p14="http://schemas.microsoft.com/office/powerpoint/2010/main" val="95408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618A5-8315-F5F2-A858-67955702941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C554D3A-E6A7-7E01-EA08-67599685BBD5}"/>
              </a:ext>
            </a:extLst>
          </p:cNvPr>
          <p:cNvSpPr>
            <a:spLocks noGrp="1"/>
          </p:cNvSpPr>
          <p:nvPr>
            <p:ph type="ctrTitle"/>
          </p:nvPr>
        </p:nvSpPr>
        <p:spPr>
          <a:xfrm>
            <a:off x="955728" y="683245"/>
            <a:ext cx="5966849" cy="902346"/>
          </a:xfrm>
        </p:spPr>
        <p:txBody>
          <a:bodyPr>
            <a:normAutofit/>
          </a:bodyPr>
          <a:lstStyle/>
          <a:p>
            <a:pPr algn="l"/>
            <a:r>
              <a:rPr lang="fr-CA" sz="3200" dirty="0"/>
              <a:t>4. &lt;Consulter mes signalements&gt;</a:t>
            </a:r>
            <a:endParaRPr lang="fr-FR" dirty="0"/>
          </a:p>
        </p:txBody>
      </p:sp>
      <p:sp>
        <p:nvSpPr>
          <p:cNvPr id="4" name="ZoneTexte 3">
            <a:extLst>
              <a:ext uri="{FF2B5EF4-FFF2-40B4-BE49-F238E27FC236}">
                <a16:creationId xmlns:a16="http://schemas.microsoft.com/office/drawing/2014/main" id="{CF0B75FE-85AA-8CDB-7BBD-CF886FD7C75E}"/>
              </a:ext>
            </a:extLst>
          </p:cNvPr>
          <p:cNvSpPr txBox="1"/>
          <p:nvPr/>
        </p:nvSpPr>
        <p:spPr>
          <a:xfrm>
            <a:off x="961313" y="1587713"/>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résident accède à la liste de ses signalements soumis afin de suivre leur statut, plus précisément à savoir si un projet a été lancé avec un prestataire.</a:t>
            </a:r>
          </a:p>
        </p:txBody>
      </p:sp>
      <p:sp>
        <p:nvSpPr>
          <p:cNvPr id="8" name="Titre 1">
            <a:extLst>
              <a:ext uri="{FF2B5EF4-FFF2-40B4-BE49-F238E27FC236}">
                <a16:creationId xmlns:a16="http://schemas.microsoft.com/office/drawing/2014/main" id="{D9C521E2-C832-4875-6AA9-B169AFE0691E}"/>
              </a:ext>
            </a:extLst>
          </p:cNvPr>
          <p:cNvSpPr txBox="1">
            <a:spLocks/>
          </p:cNvSpPr>
          <p:nvPr/>
        </p:nvSpPr>
        <p:spPr>
          <a:xfrm>
            <a:off x="952692" y="2234344"/>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5. &lt;Consulter les fiches problèmes&gt;</a:t>
            </a:r>
            <a:endParaRPr lang="fr-FR" sz="3200" dirty="0"/>
          </a:p>
        </p:txBody>
      </p:sp>
      <p:sp>
        <p:nvSpPr>
          <p:cNvPr id="9" name="ZoneTexte 8">
            <a:extLst>
              <a:ext uri="{FF2B5EF4-FFF2-40B4-BE49-F238E27FC236}">
                <a16:creationId xmlns:a16="http://schemas.microsoft.com/office/drawing/2014/main" id="{8435114A-7BBF-40EE-637C-589BA5CF4E4C}"/>
              </a:ext>
            </a:extLst>
          </p:cNvPr>
          <p:cNvSpPr txBox="1"/>
          <p:nvPr/>
        </p:nvSpPr>
        <p:spPr>
          <a:xfrm>
            <a:off x="961312" y="3153858"/>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consulte les fiches créées par un agent de la STPM (à partir des formulaires de signalement d'un résident) afin d’identifier les problèmes pour lesquels il peut soumettre une candidature. Elles sont entre autres identifiable en fonction de leur type ou localisation.</a:t>
            </a:r>
            <a:endParaRPr lang="fr-CA" dirty="0">
              <a:ea typeface="+mn-lt"/>
              <a:cs typeface="+mn-lt"/>
            </a:endParaRPr>
          </a:p>
        </p:txBody>
      </p:sp>
      <p:sp>
        <p:nvSpPr>
          <p:cNvPr id="10" name="Titre 1">
            <a:extLst>
              <a:ext uri="{FF2B5EF4-FFF2-40B4-BE49-F238E27FC236}">
                <a16:creationId xmlns:a16="http://schemas.microsoft.com/office/drawing/2014/main" id="{B6E15D09-AEAA-8A8F-6A23-B58A709F5BA0}"/>
              </a:ext>
            </a:extLst>
          </p:cNvPr>
          <p:cNvSpPr txBox="1">
            <a:spLocks/>
          </p:cNvSpPr>
          <p:nvPr/>
        </p:nvSpPr>
        <p:spPr>
          <a:xfrm>
            <a:off x="953144" y="4077373"/>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6. &lt;Remplir un formulaire&gt;</a:t>
            </a:r>
            <a:endParaRPr lang="fr-FR" sz="3200" dirty="0"/>
          </a:p>
        </p:txBody>
      </p:sp>
      <p:sp>
        <p:nvSpPr>
          <p:cNvPr id="11" name="ZoneTexte 10">
            <a:extLst>
              <a:ext uri="{FF2B5EF4-FFF2-40B4-BE49-F238E27FC236}">
                <a16:creationId xmlns:a16="http://schemas.microsoft.com/office/drawing/2014/main" id="{926ACA3A-21F6-AB09-6C4B-B1133E82A8FF}"/>
              </a:ext>
            </a:extLst>
          </p:cNvPr>
          <p:cNvSpPr txBox="1"/>
          <p:nvPr/>
        </p:nvSpPr>
        <p:spPr>
          <a:xfrm>
            <a:off x="961311" y="4984425"/>
            <a:ext cx="97139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dirty="0"/>
              <a:t>Afin de signaler un problème ou envoyer une candidature, il faut obligatoirement remplir les formulaires appropriés avant de pouvoir les transmettre à un employé de la STPM. Les précisions du formulaire sont propres à chaque type de demande. Pour qu’un formulaire soit validement complété, tous les champs doivent être remplis.</a:t>
            </a:r>
          </a:p>
        </p:txBody>
      </p:sp>
    </p:spTree>
    <p:extLst>
      <p:ext uri="{BB962C8B-B14F-4D97-AF65-F5344CB8AC3E}">
        <p14:creationId xmlns:p14="http://schemas.microsoft.com/office/powerpoint/2010/main" val="10254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12261-34C1-1116-D4C6-3CAD12793E3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099819-75E5-36D7-B41B-BBA7D0A2C091}"/>
              </a:ext>
            </a:extLst>
          </p:cNvPr>
          <p:cNvSpPr>
            <a:spLocks noGrp="1"/>
          </p:cNvSpPr>
          <p:nvPr>
            <p:ph type="ctrTitle"/>
          </p:nvPr>
        </p:nvSpPr>
        <p:spPr>
          <a:xfrm>
            <a:off x="955728" y="683245"/>
            <a:ext cx="5966849" cy="902346"/>
          </a:xfrm>
        </p:spPr>
        <p:txBody>
          <a:bodyPr>
            <a:normAutofit/>
          </a:bodyPr>
          <a:lstStyle/>
          <a:p>
            <a:pPr algn="l"/>
            <a:r>
              <a:rPr lang="fr-CA" sz="3200" dirty="0"/>
              <a:t>7. &lt;Consulter mes candidatures&gt;</a:t>
            </a:r>
            <a:endParaRPr lang="fr-FR" dirty="0"/>
          </a:p>
        </p:txBody>
      </p:sp>
      <p:sp>
        <p:nvSpPr>
          <p:cNvPr id="4" name="ZoneTexte 3">
            <a:extLst>
              <a:ext uri="{FF2B5EF4-FFF2-40B4-BE49-F238E27FC236}">
                <a16:creationId xmlns:a16="http://schemas.microsoft.com/office/drawing/2014/main" id="{EC686317-5EB7-6669-EB82-D31A44DA8C55}"/>
              </a:ext>
            </a:extLst>
          </p:cNvPr>
          <p:cNvSpPr txBox="1"/>
          <p:nvPr/>
        </p:nvSpPr>
        <p:spPr>
          <a:xfrm>
            <a:off x="961313" y="1587713"/>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prestataire consulte ses candidatures soumises préalablement afin d’en suivre le statut, plus précisément pour savoir si elles ont été approuvées ou non par la STPM.</a:t>
            </a:r>
            <a:endParaRPr lang="fr-FR" dirty="0">
              <a:ea typeface="+mn-lt"/>
              <a:cs typeface="+mn-lt"/>
            </a:endParaRPr>
          </a:p>
        </p:txBody>
      </p:sp>
      <p:sp>
        <p:nvSpPr>
          <p:cNvPr id="8" name="Titre 1">
            <a:extLst>
              <a:ext uri="{FF2B5EF4-FFF2-40B4-BE49-F238E27FC236}">
                <a16:creationId xmlns:a16="http://schemas.microsoft.com/office/drawing/2014/main" id="{85DD3295-CF38-4CE8-BDF4-CE3A3FE4F57D}"/>
              </a:ext>
            </a:extLst>
          </p:cNvPr>
          <p:cNvSpPr txBox="1">
            <a:spLocks/>
          </p:cNvSpPr>
          <p:nvPr/>
        </p:nvSpPr>
        <p:spPr>
          <a:xfrm>
            <a:off x="966060" y="2234344"/>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8. &lt;Modifier&gt;</a:t>
            </a:r>
            <a:endParaRPr lang="fr-FR" sz="3200" dirty="0"/>
          </a:p>
        </p:txBody>
      </p:sp>
      <p:sp>
        <p:nvSpPr>
          <p:cNvPr id="9" name="ZoneTexte 8">
            <a:extLst>
              <a:ext uri="{FF2B5EF4-FFF2-40B4-BE49-F238E27FC236}">
                <a16:creationId xmlns:a16="http://schemas.microsoft.com/office/drawing/2014/main" id="{00EAA691-3FD5-8E73-F90C-1EC61D7C7642}"/>
              </a:ext>
            </a:extLst>
          </p:cNvPr>
          <p:cNvSpPr txBox="1"/>
          <p:nvPr/>
        </p:nvSpPr>
        <p:spPr>
          <a:xfrm>
            <a:off x="961312" y="3140490"/>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peut modifier une candidature déjà soumise tant qu’elle n’a pas encore été approuvée par un agent de la STPM. Il peut ajuster les informations fournies telles que par exemple les dates prévues ou le coût estimé pour la réalisation du projet.</a:t>
            </a:r>
            <a:endParaRPr lang="fr-FR">
              <a:ea typeface="+mn-lt"/>
              <a:cs typeface="+mn-lt"/>
            </a:endParaRPr>
          </a:p>
        </p:txBody>
      </p:sp>
      <p:sp>
        <p:nvSpPr>
          <p:cNvPr id="10" name="Titre 1">
            <a:extLst>
              <a:ext uri="{FF2B5EF4-FFF2-40B4-BE49-F238E27FC236}">
                <a16:creationId xmlns:a16="http://schemas.microsoft.com/office/drawing/2014/main" id="{42C7EDB0-F28C-A8ED-4E52-BD511AC13207}"/>
              </a:ext>
            </a:extLst>
          </p:cNvPr>
          <p:cNvSpPr txBox="1">
            <a:spLocks/>
          </p:cNvSpPr>
          <p:nvPr/>
        </p:nvSpPr>
        <p:spPr>
          <a:xfrm>
            <a:off x="966512" y="4064005"/>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9. &lt;Annuler&gt;</a:t>
            </a:r>
            <a:endParaRPr lang="fr-FR" sz="3200" dirty="0"/>
          </a:p>
        </p:txBody>
      </p:sp>
      <p:sp>
        <p:nvSpPr>
          <p:cNvPr id="11" name="ZoneTexte 10">
            <a:extLst>
              <a:ext uri="{FF2B5EF4-FFF2-40B4-BE49-F238E27FC236}">
                <a16:creationId xmlns:a16="http://schemas.microsoft.com/office/drawing/2014/main" id="{006392B9-6705-ED17-E644-3EAFF4C6939D}"/>
              </a:ext>
            </a:extLst>
          </p:cNvPr>
          <p:cNvSpPr txBox="1"/>
          <p:nvPr/>
        </p:nvSpPr>
        <p:spPr>
          <a:xfrm>
            <a:off x="961311" y="4957688"/>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peut annuler une candidature soumise tant qu’elle n’a pas encore été approuvée par un agent de la STPM.</a:t>
            </a:r>
            <a:endParaRPr lang="fr-FR" dirty="0">
              <a:ea typeface="+mn-lt"/>
              <a:cs typeface="+mn-lt"/>
            </a:endParaRPr>
          </a:p>
        </p:txBody>
      </p:sp>
    </p:spTree>
    <p:extLst>
      <p:ext uri="{BB962C8B-B14F-4D97-AF65-F5344CB8AC3E}">
        <p14:creationId xmlns:p14="http://schemas.microsoft.com/office/powerpoint/2010/main" val="277144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1E2CA-6EB3-3E4C-A0B5-FC3AF52BAF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DB905F-49E0-0605-D624-84077522639A}"/>
              </a:ext>
            </a:extLst>
          </p:cNvPr>
          <p:cNvSpPr>
            <a:spLocks noGrp="1"/>
          </p:cNvSpPr>
          <p:nvPr>
            <p:ph type="ctrTitle"/>
          </p:nvPr>
        </p:nvSpPr>
        <p:spPr>
          <a:xfrm>
            <a:off x="955728" y="683245"/>
            <a:ext cx="5966849" cy="902346"/>
          </a:xfrm>
        </p:spPr>
        <p:txBody>
          <a:bodyPr>
            <a:normAutofit/>
          </a:bodyPr>
          <a:lstStyle/>
          <a:p>
            <a:pPr algn="l"/>
            <a:r>
              <a:rPr lang="fr-CA" sz="3200" dirty="0"/>
              <a:t>10. &lt;Consulter mes projets&gt;</a:t>
            </a:r>
            <a:endParaRPr lang="fr-FR" dirty="0"/>
          </a:p>
        </p:txBody>
      </p:sp>
      <p:sp>
        <p:nvSpPr>
          <p:cNvPr id="4" name="ZoneTexte 3">
            <a:extLst>
              <a:ext uri="{FF2B5EF4-FFF2-40B4-BE49-F238E27FC236}">
                <a16:creationId xmlns:a16="http://schemas.microsoft.com/office/drawing/2014/main" id="{3F217B5E-5CA1-0888-B6D1-CDD033A67C2C}"/>
              </a:ext>
            </a:extLst>
          </p:cNvPr>
          <p:cNvSpPr txBox="1"/>
          <p:nvPr/>
        </p:nvSpPr>
        <p:spPr>
          <a:xfrm>
            <a:off x="961313" y="1587713"/>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prestataire peut consulter la liste des projets qui sont sous sa charge. Les projets incluent ces informations suivantes: le nombre de rapports, la localisation, le statut, la priorité, le type de travail, les dates pertinentes ainsi que les détails. </a:t>
            </a:r>
            <a:endParaRPr lang="fr-FR" dirty="0">
              <a:ea typeface="+mn-lt"/>
              <a:cs typeface="+mn-lt"/>
            </a:endParaRPr>
          </a:p>
        </p:txBody>
      </p:sp>
      <p:sp>
        <p:nvSpPr>
          <p:cNvPr id="8" name="Titre 1">
            <a:extLst>
              <a:ext uri="{FF2B5EF4-FFF2-40B4-BE49-F238E27FC236}">
                <a16:creationId xmlns:a16="http://schemas.microsoft.com/office/drawing/2014/main" id="{78270E58-4F34-9196-AFA8-E045414FDFAD}"/>
              </a:ext>
            </a:extLst>
          </p:cNvPr>
          <p:cNvSpPr txBox="1">
            <a:spLocks/>
          </p:cNvSpPr>
          <p:nvPr/>
        </p:nvSpPr>
        <p:spPr>
          <a:xfrm>
            <a:off x="966060" y="250171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11. &lt;Envoyer notification&gt;</a:t>
            </a:r>
            <a:endParaRPr lang="fr-FR" sz="3200" dirty="0"/>
          </a:p>
        </p:txBody>
      </p:sp>
      <p:sp>
        <p:nvSpPr>
          <p:cNvPr id="9" name="ZoneTexte 8">
            <a:extLst>
              <a:ext uri="{FF2B5EF4-FFF2-40B4-BE49-F238E27FC236}">
                <a16:creationId xmlns:a16="http://schemas.microsoft.com/office/drawing/2014/main" id="{3F7B4550-08C8-F460-D3E2-49BE09EC52E7}"/>
              </a:ext>
            </a:extLst>
          </p:cNvPr>
          <p:cNvSpPr txBox="1"/>
          <p:nvPr/>
        </p:nvSpPr>
        <p:spPr>
          <a:xfrm>
            <a:off x="961312" y="3434595"/>
            <a:ext cx="97139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Lorsqu’une action telle qu’un formulaire de signalement ou de candidature est soumis, qu’un projet est accepté ou refusé, ou qu’une mise à jour de projet est effectuée par le prestataire, une notification est obligatoirement envoyée aux personnes concernées dans leur boîte de notification.</a:t>
            </a:r>
            <a:endParaRPr lang="fr-FR" dirty="0">
              <a:ea typeface="+mn-lt"/>
              <a:cs typeface="+mn-lt"/>
            </a:endParaRPr>
          </a:p>
        </p:txBody>
      </p:sp>
    </p:spTree>
    <p:extLst>
      <p:ext uri="{BB962C8B-B14F-4D97-AF65-F5344CB8AC3E}">
        <p14:creationId xmlns:p14="http://schemas.microsoft.com/office/powerpoint/2010/main" val="353944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823ED-9F27-A15E-9AE0-3E59C37D635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58D22F3-A7F9-EDC9-A097-A891F21FC921}"/>
              </a:ext>
            </a:extLst>
          </p:cNvPr>
          <p:cNvSpPr>
            <a:spLocks noGrp="1"/>
          </p:cNvSpPr>
          <p:nvPr>
            <p:ph type="ctrTitle"/>
          </p:nvPr>
        </p:nvSpPr>
        <p:spPr>
          <a:xfrm>
            <a:off x="955728" y="168047"/>
            <a:ext cx="5966849" cy="902346"/>
          </a:xfrm>
        </p:spPr>
        <p:txBody>
          <a:bodyPr>
            <a:normAutofit/>
          </a:bodyPr>
          <a:lstStyle/>
          <a:p>
            <a:pPr algn="l"/>
            <a:r>
              <a:rPr lang="fr-CA" sz="3200" dirty="0"/>
              <a:t>12. &lt;Signaler un problème&gt;</a:t>
            </a:r>
            <a:endParaRPr lang="fr-FR" dirty="0"/>
          </a:p>
        </p:txBody>
      </p:sp>
      <p:sp>
        <p:nvSpPr>
          <p:cNvPr id="4" name="ZoneTexte 3">
            <a:extLst>
              <a:ext uri="{FF2B5EF4-FFF2-40B4-BE49-F238E27FC236}">
                <a16:creationId xmlns:a16="http://schemas.microsoft.com/office/drawing/2014/main" id="{106685F7-7836-442C-6277-C712F668C23F}"/>
              </a:ext>
            </a:extLst>
          </p:cNvPr>
          <p:cNvSpPr txBox="1"/>
          <p:nvPr/>
        </p:nvSpPr>
        <p:spPr>
          <a:xfrm>
            <a:off x="961313" y="1331141"/>
            <a:ext cx="530237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 </a:t>
            </a:r>
            <a:r>
              <a:rPr lang="fr-CA" sz="1400" dirty="0">
                <a:ea typeface="+mn-lt"/>
                <a:cs typeface="+mn-lt"/>
              </a:rPr>
              <a:t>Le résident remplis un formulaire qui sera envoyé à un agent de la STPM comme signalement d’un problème. Ce dernier va le traiter et créer une fiche problème si celui-ci n’avait pas déjà été signalé par quelqu’un d’autre. Cette fiche pourra ensuite être vue par les prestataires.</a:t>
            </a:r>
          </a:p>
        </p:txBody>
      </p:sp>
      <p:sp>
        <p:nvSpPr>
          <p:cNvPr id="3" name="ZoneTexte 2">
            <a:extLst>
              <a:ext uri="{FF2B5EF4-FFF2-40B4-BE49-F238E27FC236}">
                <a16:creationId xmlns:a16="http://schemas.microsoft.com/office/drawing/2014/main" id="{34D4424B-112C-BE88-C7AE-AE46AEE814F4}"/>
              </a:ext>
            </a:extLst>
          </p:cNvPr>
          <p:cNvSpPr txBox="1"/>
          <p:nvPr/>
        </p:nvSpPr>
        <p:spPr>
          <a:xfrm>
            <a:off x="955728" y="2452321"/>
            <a:ext cx="53028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err="1"/>
              <a:t>Pré-conditions</a:t>
            </a:r>
            <a:r>
              <a:rPr lang="fr-CA" sz="1400" b="1" dirty="0"/>
              <a:t>:</a:t>
            </a:r>
            <a:r>
              <a:rPr lang="fr-CA" sz="1400" dirty="0"/>
              <a:t> </a:t>
            </a:r>
            <a:r>
              <a:rPr lang="fr-CA" sz="1400" dirty="0">
                <a:ea typeface="+mn-lt"/>
                <a:cs typeface="+mn-lt"/>
              </a:rPr>
              <a:t>L’utilisateur est connecté comme résident. Il doit y avoir un problème.</a:t>
            </a:r>
            <a:endParaRPr lang="fr-FR" sz="1400" dirty="0">
              <a:ea typeface="+mn-lt"/>
              <a:cs typeface="+mn-lt"/>
            </a:endParaRPr>
          </a:p>
        </p:txBody>
      </p:sp>
      <p:sp>
        <p:nvSpPr>
          <p:cNvPr id="5" name="ZoneTexte 4">
            <a:extLst>
              <a:ext uri="{FF2B5EF4-FFF2-40B4-BE49-F238E27FC236}">
                <a16:creationId xmlns:a16="http://schemas.microsoft.com/office/drawing/2014/main" id="{25A15012-239F-C4F9-154B-1E52021CF63B}"/>
              </a:ext>
            </a:extLst>
          </p:cNvPr>
          <p:cNvSpPr txBox="1"/>
          <p:nvPr/>
        </p:nvSpPr>
        <p:spPr>
          <a:xfrm>
            <a:off x="955728" y="3928507"/>
            <a:ext cx="100214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Le résident doit compléter le CU « Remplir un formulaire »  qui contient les champs : fournir le lieu du problème, le type de problème, ses coordonnées et une brève description. Pour être soumis le formulaire de signalement doit être complet. Le type de problème doit être un des suivant: Travaux routiers, travaux de gaz ou électricité, construction ou rénovation, entretien paysager, travaux liés aux transports en commun, travaux de signalisation et éclairage, travaux souterrains, travaux résidentiels, entretien urbain et entretien des réseaux de télécommunication. </a:t>
            </a:r>
            <a:r>
              <a:rPr lang="fr-CA" sz="1400" dirty="0">
                <a:solidFill>
                  <a:srgbClr val="000000"/>
                </a:solidFill>
                <a:latin typeface="Aptos"/>
                <a:cs typeface="Segoe UI"/>
              </a:rPr>
              <a:t>Le problème peut être signalé plusieurs fois à différents moments. Un seul problème par demande. L’agent de la STPM reçoit une notification.</a:t>
            </a:r>
            <a:endParaRPr lang="fr-CA" sz="1100" dirty="0">
              <a:solidFill>
                <a:srgbClr val="0B113A"/>
              </a:solidFill>
              <a:latin typeface="Segoe UI"/>
              <a:cs typeface="Segoe UI"/>
            </a:endParaRPr>
          </a:p>
        </p:txBody>
      </p:sp>
      <p:sp>
        <p:nvSpPr>
          <p:cNvPr id="12" name="ZoneTexte 11">
            <a:extLst>
              <a:ext uri="{FF2B5EF4-FFF2-40B4-BE49-F238E27FC236}">
                <a16:creationId xmlns:a16="http://schemas.microsoft.com/office/drawing/2014/main" id="{28CC2040-7F84-B646-F747-F3D1B61BA8B2}"/>
              </a:ext>
            </a:extLst>
          </p:cNvPr>
          <p:cNvSpPr txBox="1"/>
          <p:nvPr/>
        </p:nvSpPr>
        <p:spPr>
          <a:xfrm>
            <a:off x="955728" y="2976604"/>
            <a:ext cx="10021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err="1"/>
              <a:t>Post-conditions</a:t>
            </a:r>
            <a:r>
              <a:rPr lang="fr-CA" sz="1400" b="1" dirty="0"/>
              <a:t>:</a:t>
            </a:r>
            <a:r>
              <a:rPr lang="fr-CA" sz="1400" dirty="0">
                <a:ea typeface="+mn-lt"/>
                <a:cs typeface="+mn-lt"/>
              </a:rPr>
              <a:t> Le signalement est transmis à un employé, qui devra le traiter et créer une fiche problème. L'employé de la STPM y attribuera un niveau de priorité. La fiche est liée au compte du résident qui recevra des notifications pour le lancement du projet et les mises à jour de celui ci. Des notifications sont aussi envoyées aux prestataires potentiellement intéressés par le problème énoncé.</a:t>
            </a:r>
          </a:p>
        </p:txBody>
      </p:sp>
      <p:sp>
        <p:nvSpPr>
          <p:cNvPr id="13" name="ZoneTexte 12">
            <a:extLst>
              <a:ext uri="{FF2B5EF4-FFF2-40B4-BE49-F238E27FC236}">
                <a16:creationId xmlns:a16="http://schemas.microsoft.com/office/drawing/2014/main" id="{42388A58-6BFC-AA34-3587-B99F6595CC22}"/>
              </a:ext>
            </a:extLst>
          </p:cNvPr>
          <p:cNvSpPr txBox="1"/>
          <p:nvPr/>
        </p:nvSpPr>
        <p:spPr>
          <a:xfrm>
            <a:off x="955728" y="5309937"/>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 formulaire doit être adapté aux téléphones portables. Le formulaire doit pouvoir être rempli en moins de 2 minutes. Les informations personnelles des résidents doivent être sécurisés. Le système doit envoyer le formulaire en moins de 5 secondes.</a:t>
            </a:r>
          </a:p>
        </p:txBody>
      </p:sp>
      <p:pic>
        <p:nvPicPr>
          <p:cNvPr id="9" name="Image 8">
            <a:extLst>
              <a:ext uri="{FF2B5EF4-FFF2-40B4-BE49-F238E27FC236}">
                <a16:creationId xmlns:a16="http://schemas.microsoft.com/office/drawing/2014/main" id="{7DDD3FA7-7076-6932-DAE8-63BF810F49CE}"/>
              </a:ext>
            </a:extLst>
          </p:cNvPr>
          <p:cNvPicPr>
            <a:picLocks noChangeAspect="1"/>
          </p:cNvPicPr>
          <p:nvPr/>
        </p:nvPicPr>
        <p:blipFill>
          <a:blip r:embed="rId2"/>
          <a:stretch>
            <a:fillRect/>
          </a:stretch>
        </p:blipFill>
        <p:spPr>
          <a:xfrm>
            <a:off x="6449523" y="448898"/>
            <a:ext cx="4336727" cy="2451447"/>
          </a:xfrm>
          <a:prstGeom prst="rect">
            <a:avLst/>
          </a:prstGeom>
        </p:spPr>
      </p:pic>
    </p:spTree>
    <p:extLst>
      <p:ext uri="{BB962C8B-B14F-4D97-AF65-F5344CB8AC3E}">
        <p14:creationId xmlns:p14="http://schemas.microsoft.com/office/powerpoint/2010/main" val="115437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52F6-8237-B72B-6B4C-2DBBA1510020}"/>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69D4C602-8F74-2176-0551-DE40DE6955B6}"/>
              </a:ext>
            </a:extLst>
          </p:cNvPr>
          <p:cNvSpPr txBox="1"/>
          <p:nvPr/>
        </p:nvSpPr>
        <p:spPr>
          <a:xfrm>
            <a:off x="755202" y="1566193"/>
            <a:ext cx="5302376"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marL="342900" indent="-342900" algn="just">
              <a:buAutoNum type="arabicPeriod"/>
            </a:pPr>
            <a:r>
              <a:rPr lang="fr-CA" sz="1400" dirty="0"/>
              <a:t>Le résident sélectionne l’onglet formulaire de signalement</a:t>
            </a:r>
          </a:p>
          <a:p>
            <a:pPr algn="just"/>
            <a:r>
              <a:rPr lang="fr-CA" sz="1400" dirty="0"/>
              <a:t>2.    Le système affiche le formulaire de signalement.</a:t>
            </a:r>
          </a:p>
          <a:p>
            <a:pPr algn="just"/>
            <a:r>
              <a:rPr lang="fr-CA" sz="1400" dirty="0"/>
              <a:t>3.    Le résident remplis le formulaire.</a:t>
            </a:r>
          </a:p>
          <a:p>
            <a:pPr algn="just"/>
            <a:r>
              <a:rPr lang="fr-CA" sz="1400" dirty="0"/>
              <a:t>3.1  Le résident indique l'adresse du lieu.</a:t>
            </a:r>
          </a:p>
          <a:p>
            <a:pPr algn="just"/>
            <a:r>
              <a:rPr lang="fr-CA" sz="1400" dirty="0"/>
              <a:t>3.2 Le résident choisis dans la liste préétablie le type de problème.</a:t>
            </a:r>
          </a:p>
          <a:p>
            <a:pPr algn="just"/>
            <a:r>
              <a:rPr lang="fr-CA" sz="1400" dirty="0"/>
              <a:t>3.3   Le résident indique ses coordonnées personnelles.</a:t>
            </a:r>
          </a:p>
          <a:p>
            <a:pPr algn="just"/>
            <a:r>
              <a:rPr lang="fr-CA" sz="1400" dirty="0"/>
              <a:t>3.3.1    Le résident inscrit son nom complet.</a:t>
            </a:r>
          </a:p>
          <a:p>
            <a:pPr algn="just"/>
            <a:r>
              <a:rPr lang="fr-CA" sz="1400" dirty="0"/>
              <a:t>3.3.2    Le résident inscrit son adresse.</a:t>
            </a:r>
          </a:p>
          <a:p>
            <a:pPr algn="just"/>
            <a:r>
              <a:rPr lang="fr-CA" sz="1400" dirty="0"/>
              <a:t>3.3.3    Le résident inscrit son numéro de téléphone.</a:t>
            </a:r>
          </a:p>
          <a:p>
            <a:pPr algn="just"/>
            <a:r>
              <a:rPr lang="fr-CA" sz="1400" dirty="0"/>
              <a:t>3.3.4    Le résident inscrit son adresse courriel.</a:t>
            </a:r>
          </a:p>
          <a:p>
            <a:pPr algn="just"/>
            <a:r>
              <a:rPr lang="fr-CA" sz="1400" dirty="0"/>
              <a:t>3.4   Le résidant inscrit une brève description du problème.</a:t>
            </a:r>
          </a:p>
          <a:p>
            <a:pPr algn="just"/>
            <a:r>
              <a:rPr lang="fr-CA" sz="1400" dirty="0"/>
              <a:t>4.     Le résident "click" sur envoyer pour soumettre le formulaire.</a:t>
            </a:r>
          </a:p>
          <a:p>
            <a:pPr algn="just"/>
            <a:r>
              <a:rPr lang="fr-CA" sz="1400" dirty="0"/>
              <a:t>5.     Le formulaire est enregistré et transféré à un employé </a:t>
            </a:r>
          </a:p>
          <a:p>
            <a:pPr marL="342900" indent="-342900" algn="just">
              <a:buAutoNum type="arabicPeriod" startAt="6"/>
            </a:pPr>
            <a:r>
              <a:rPr lang="fr-CA" sz="1400" dirty="0"/>
              <a:t>Le résident reçoit une confirmation d'envoie.</a:t>
            </a:r>
          </a:p>
          <a:p>
            <a:pPr marL="342900" indent="-342900" algn="just">
              <a:buAutoNum type="arabicPeriod" startAt="6"/>
            </a:pPr>
            <a:r>
              <a:rPr lang="fr-CA" sz="1400" dirty="0"/>
              <a:t>L’employé reçoit une notification du signalement.</a:t>
            </a:r>
          </a:p>
          <a:p>
            <a:pPr algn="just"/>
            <a:r>
              <a:rPr lang="fr-CA" sz="1400" dirty="0"/>
              <a:t>8.     L'employé traite le signalement et crée une fiche problème.</a:t>
            </a:r>
          </a:p>
          <a:p>
            <a:pPr algn="just"/>
            <a:r>
              <a:rPr lang="fr-CA" sz="1400" dirty="0"/>
              <a:t>9.     Des notifications sont envoyées aux prestataires intéressés.</a:t>
            </a:r>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32062869-C7A8-83A9-CB6D-EC401E1DB73B}"/>
              </a:ext>
            </a:extLst>
          </p:cNvPr>
          <p:cNvSpPr>
            <a:spLocks noGrp="1"/>
          </p:cNvSpPr>
          <p:nvPr>
            <p:ph type="ctrTitle"/>
          </p:nvPr>
        </p:nvSpPr>
        <p:spPr>
          <a:xfrm>
            <a:off x="755202" y="353348"/>
            <a:ext cx="5966849" cy="902346"/>
          </a:xfrm>
        </p:spPr>
        <p:txBody>
          <a:bodyPr>
            <a:normAutofit/>
          </a:bodyPr>
          <a:lstStyle/>
          <a:p>
            <a:pPr algn="l"/>
            <a:r>
              <a:rPr lang="fr-CA" sz="3200" dirty="0"/>
              <a:t>12. &lt;Signaler un problème &gt;</a:t>
            </a:r>
            <a:endParaRPr lang="fr-FR" dirty="0"/>
          </a:p>
        </p:txBody>
      </p:sp>
      <p:sp>
        <p:nvSpPr>
          <p:cNvPr id="16" name="Content Placeholder 2">
            <a:extLst>
              <a:ext uri="{FF2B5EF4-FFF2-40B4-BE49-F238E27FC236}">
                <a16:creationId xmlns:a16="http://schemas.microsoft.com/office/drawing/2014/main" id="{7FF1CCED-37EB-2DEC-6C93-23FB40AC8AD4}"/>
              </a:ext>
            </a:extLst>
          </p:cNvPr>
          <p:cNvSpPr txBox="1">
            <a:spLocks/>
          </p:cNvSpPr>
          <p:nvPr/>
        </p:nvSpPr>
        <p:spPr>
          <a:xfrm>
            <a:off x="6381782" y="1255694"/>
            <a:ext cx="4844157" cy="425431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spcBef>
                <a:spcPts val="0"/>
              </a:spcBef>
              <a:buFont typeface="Arial" panose="020B0604020202020204" pitchFamily="34" charset="0"/>
              <a:buAutoNum type="arabicPeriod"/>
            </a:pPr>
            <a:endParaRPr lang="fr-CA" dirty="0"/>
          </a:p>
          <a:p>
            <a:pPr algn="just">
              <a:lnSpc>
                <a:spcPct val="100000"/>
              </a:lnSpc>
              <a:spcBef>
                <a:spcPts val="0"/>
              </a:spcBef>
            </a:pPr>
            <a:r>
              <a:rPr lang="fr-CA" sz="1400" b="1" dirty="0"/>
              <a:t>Scénario alternatif/exceptionnel:</a:t>
            </a:r>
            <a:endParaRPr lang="en-US" sz="1400" dirty="0"/>
          </a:p>
          <a:p>
            <a:pPr algn="l">
              <a:lnSpc>
                <a:spcPct val="100000"/>
              </a:lnSpc>
              <a:spcBef>
                <a:spcPts val="0"/>
              </a:spcBef>
            </a:pPr>
            <a:r>
              <a:rPr lang="fr-CA" sz="1400" dirty="0"/>
              <a:t>4.a.1. Le résident ne "click" pas sur envoyer.</a:t>
            </a:r>
          </a:p>
          <a:p>
            <a:pPr algn="l">
              <a:lnSpc>
                <a:spcPct val="100000"/>
              </a:lnSpc>
              <a:spcBef>
                <a:spcPts val="0"/>
              </a:spcBef>
            </a:pPr>
            <a:r>
              <a:rPr lang="fr-CA" sz="1400" dirty="0"/>
              <a:t>4.a.2. Le formulaire n'est pas enregistré. </a:t>
            </a:r>
          </a:p>
          <a:p>
            <a:pPr algn="l">
              <a:lnSpc>
                <a:spcPct val="100000"/>
              </a:lnSpc>
              <a:spcBef>
                <a:spcPts val="0"/>
              </a:spcBef>
            </a:pPr>
            <a:r>
              <a:rPr lang="fr-CA" sz="1400" dirty="0"/>
              <a:t>4.b.1. Le résident tente d'envoyer le formulaire incomplet.</a:t>
            </a:r>
          </a:p>
          <a:p>
            <a:pPr algn="l">
              <a:lnSpc>
                <a:spcPct val="100000"/>
              </a:lnSpc>
              <a:spcBef>
                <a:spcPts val="0"/>
              </a:spcBef>
            </a:pPr>
            <a:r>
              <a:rPr lang="fr-CA" sz="1400" dirty="0"/>
              <a:t>4.b.2. Un message d'erreur s'affiche.</a:t>
            </a:r>
          </a:p>
          <a:p>
            <a:pPr algn="l">
              <a:lnSpc>
                <a:spcPct val="100000"/>
              </a:lnSpc>
              <a:spcBef>
                <a:spcPts val="0"/>
              </a:spcBef>
            </a:pPr>
            <a:r>
              <a:rPr lang="fr-CA" sz="1400" dirty="0"/>
              <a:t>4.b.3. Le résident corrige ses erreurs et poursuit normalement.</a:t>
            </a:r>
          </a:p>
          <a:p>
            <a:pPr algn="l">
              <a:lnSpc>
                <a:spcPct val="100000"/>
              </a:lnSpc>
              <a:spcBef>
                <a:spcPts val="0"/>
              </a:spcBef>
            </a:pPr>
            <a:r>
              <a:rPr lang="fr-CA" sz="1400" dirty="0"/>
              <a:t>4.c.1   Le résident entre une information dans une format invalide.</a:t>
            </a:r>
          </a:p>
          <a:p>
            <a:pPr algn="l">
              <a:lnSpc>
                <a:spcPct val="100000"/>
              </a:lnSpc>
              <a:spcBef>
                <a:spcPts val="0"/>
              </a:spcBef>
            </a:pPr>
            <a:r>
              <a:rPr lang="fr-CA" sz="1400" dirty="0"/>
              <a:t>4.c.2  Un message d'erreur s'affiche.</a:t>
            </a:r>
          </a:p>
          <a:p>
            <a:pPr algn="l">
              <a:lnSpc>
                <a:spcPct val="100000"/>
              </a:lnSpc>
              <a:spcBef>
                <a:spcPts val="0"/>
              </a:spcBef>
            </a:pPr>
            <a:r>
              <a:rPr lang="fr-CA" sz="1400" dirty="0"/>
              <a:t>5.a.1  Un problème de connexion survient.</a:t>
            </a:r>
          </a:p>
          <a:p>
            <a:pPr algn="l">
              <a:lnSpc>
                <a:spcPct val="100000"/>
              </a:lnSpc>
              <a:spcBef>
                <a:spcPts val="0"/>
              </a:spcBef>
            </a:pPr>
            <a:r>
              <a:rPr lang="fr-CA" sz="1400" dirty="0"/>
              <a:t>5.a.2   Le formulaire est enregistré localement et un message indique qu'il sera envoyé dès que la connexion est établie.</a:t>
            </a:r>
          </a:p>
        </p:txBody>
      </p:sp>
    </p:spTree>
    <p:extLst>
      <p:ext uri="{BB962C8B-B14F-4D97-AF65-F5344CB8AC3E}">
        <p14:creationId xmlns:p14="http://schemas.microsoft.com/office/powerpoint/2010/main" val="2870100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B357-51DA-A574-B292-509BB198E0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45322E-EB0C-4FEC-9A08-EB2A4D8EDE87}"/>
              </a:ext>
            </a:extLst>
          </p:cNvPr>
          <p:cNvSpPr>
            <a:spLocks noGrp="1"/>
          </p:cNvSpPr>
          <p:nvPr>
            <p:ph type="ctrTitle"/>
          </p:nvPr>
        </p:nvSpPr>
        <p:spPr>
          <a:xfrm>
            <a:off x="955728" y="168047"/>
            <a:ext cx="5966849" cy="902346"/>
          </a:xfrm>
        </p:spPr>
        <p:txBody>
          <a:bodyPr>
            <a:normAutofit/>
          </a:bodyPr>
          <a:lstStyle/>
          <a:p>
            <a:pPr algn="l"/>
            <a:r>
              <a:rPr lang="fr-CA" sz="3200" dirty="0"/>
              <a:t>13. &lt;Mettre à jour&gt;</a:t>
            </a:r>
            <a:endParaRPr lang="fr-FR" dirty="0"/>
          </a:p>
        </p:txBody>
      </p:sp>
      <p:sp>
        <p:nvSpPr>
          <p:cNvPr id="4" name="ZoneTexte 3">
            <a:extLst>
              <a:ext uri="{FF2B5EF4-FFF2-40B4-BE49-F238E27FC236}">
                <a16:creationId xmlns:a16="http://schemas.microsoft.com/office/drawing/2014/main" id="{A595AC41-21A1-525F-5A9D-4FB371B3B15C}"/>
              </a:ext>
            </a:extLst>
          </p:cNvPr>
          <p:cNvSpPr txBox="1"/>
          <p:nvPr/>
        </p:nvSpPr>
        <p:spPr>
          <a:xfrm>
            <a:off x="961313" y="1331141"/>
            <a:ext cx="53023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Le prestataire doit obligatoirement mettre à jour l'état d'avancement des projets qui sont à sa charge. Il peut y parvenir en allant consulter ses projets et faire la mise à jour. Il doit entre autre y indiquer, les nouvelles dates, les suspensions, l'achèvement..</a:t>
            </a:r>
            <a:endParaRPr lang="fr-CA" sz="1100" dirty="0">
              <a:solidFill>
                <a:srgbClr val="0B113A"/>
              </a:solidFill>
              <a:latin typeface="Segoe UI"/>
              <a:ea typeface="+mn-lt"/>
              <a:cs typeface="Segoe UI"/>
            </a:endParaRPr>
          </a:p>
        </p:txBody>
      </p:sp>
      <p:sp>
        <p:nvSpPr>
          <p:cNvPr id="3" name="ZoneTexte 2">
            <a:extLst>
              <a:ext uri="{FF2B5EF4-FFF2-40B4-BE49-F238E27FC236}">
                <a16:creationId xmlns:a16="http://schemas.microsoft.com/office/drawing/2014/main" id="{DA1AF6F2-C4AD-3C34-F61D-451CB8F14A96}"/>
              </a:ext>
            </a:extLst>
          </p:cNvPr>
          <p:cNvSpPr txBox="1"/>
          <p:nvPr/>
        </p:nvSpPr>
        <p:spPr>
          <a:xfrm>
            <a:off x="961055" y="2455313"/>
            <a:ext cx="53028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err="1"/>
              <a:t>Pré-conditions</a:t>
            </a:r>
            <a:r>
              <a:rPr lang="fr-CA" sz="1400" b="1" dirty="0"/>
              <a:t>:</a:t>
            </a:r>
            <a:r>
              <a:rPr lang="fr-CA" sz="1400" dirty="0"/>
              <a:t> </a:t>
            </a:r>
            <a:r>
              <a:rPr lang="fr-CA" sz="1400" dirty="0">
                <a:ea typeface="+mn-lt"/>
                <a:cs typeface="+mn-lt"/>
              </a:rPr>
              <a:t>L’utilisateur est connecté à son compte prestataire. L'utilisateur est dans la section de consultation de projets. Le prestataire possède un projet à sa charge.</a:t>
            </a:r>
          </a:p>
        </p:txBody>
      </p:sp>
      <p:sp>
        <p:nvSpPr>
          <p:cNvPr id="5" name="ZoneTexte 4">
            <a:extLst>
              <a:ext uri="{FF2B5EF4-FFF2-40B4-BE49-F238E27FC236}">
                <a16:creationId xmlns:a16="http://schemas.microsoft.com/office/drawing/2014/main" id="{CAD1DC03-EB29-7FA9-1658-98E7C4FACCC7}"/>
              </a:ext>
            </a:extLst>
          </p:cNvPr>
          <p:cNvSpPr txBox="1"/>
          <p:nvPr/>
        </p:nvSpPr>
        <p:spPr>
          <a:xfrm>
            <a:off x="961313" y="4397533"/>
            <a:ext cx="10021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 </a:t>
            </a:r>
            <a:r>
              <a:rPr lang="fr-CA" sz="1400" dirty="0"/>
              <a:t>Le prestataire peut mettre à jour les dates. Le prestataire peut mettre à jour la localisation. Le prestataire peut mettre à jour le statut. Le prestataire peut y ajouter un commentaire explicatif. Il doit y avoir au moins un changement pour avoir une mise à jour. Les dates ajoutées doivent être cohérentes (pas de dates impossible ex: terminer avant le début du projet). Toutes les mises à jour doivent être conservées.</a:t>
            </a:r>
          </a:p>
        </p:txBody>
      </p:sp>
      <p:sp>
        <p:nvSpPr>
          <p:cNvPr id="12" name="ZoneTexte 11">
            <a:extLst>
              <a:ext uri="{FF2B5EF4-FFF2-40B4-BE49-F238E27FC236}">
                <a16:creationId xmlns:a16="http://schemas.microsoft.com/office/drawing/2014/main" id="{7D6D49CA-DFC3-E269-9BC0-D4538F55695A}"/>
              </a:ext>
            </a:extLst>
          </p:cNvPr>
          <p:cNvSpPr txBox="1"/>
          <p:nvPr/>
        </p:nvSpPr>
        <p:spPr>
          <a:xfrm>
            <a:off x="959867" y="3147301"/>
            <a:ext cx="5305266"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err="1"/>
              <a:t>Post-conditions</a:t>
            </a:r>
            <a:r>
              <a:rPr lang="fr-CA" sz="1400" b="1" dirty="0"/>
              <a:t>:</a:t>
            </a:r>
            <a:r>
              <a:rPr lang="fr-CA" sz="1400" dirty="0">
                <a:ea typeface="+mn-lt"/>
                <a:cs typeface="+mn-lt"/>
              </a:rPr>
              <a:t> La mise à jour est transmise aux employés de la STPM. La mise à jour crée un envoie automatique de notification aux résidents qui ont signalés le problème. La mise à jour actualise l'état d'avancement dans l'onglet consulter les projets. La mise à jour actualise le projet dans les projets du prestataire.</a:t>
            </a:r>
          </a:p>
        </p:txBody>
      </p:sp>
      <p:sp>
        <p:nvSpPr>
          <p:cNvPr id="13" name="ZoneTexte 12">
            <a:extLst>
              <a:ext uri="{FF2B5EF4-FFF2-40B4-BE49-F238E27FC236}">
                <a16:creationId xmlns:a16="http://schemas.microsoft.com/office/drawing/2014/main" id="{1DC8BB36-9199-6B0A-C14B-F90A0D836B92}"/>
              </a:ext>
            </a:extLst>
          </p:cNvPr>
          <p:cNvSpPr txBox="1"/>
          <p:nvPr/>
        </p:nvSpPr>
        <p:spPr>
          <a:xfrm>
            <a:off x="961313" y="5395646"/>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Une fois envoyé la mise à jour doit se faire automatiquement sur les autres pages. Un message de confirmation doit s'afficher lorsque la mise à jour est correctement effectuée. Le formulaire doit être adapté aux téléphones portables. Le formulaire doit pouvoir être rempli rapidement.</a:t>
            </a:r>
          </a:p>
        </p:txBody>
      </p:sp>
      <p:pic>
        <p:nvPicPr>
          <p:cNvPr id="8" name="Image 7">
            <a:extLst>
              <a:ext uri="{FF2B5EF4-FFF2-40B4-BE49-F238E27FC236}">
                <a16:creationId xmlns:a16="http://schemas.microsoft.com/office/drawing/2014/main" id="{ADB56C75-1BC7-5CB1-7027-B5D58782F9F3}"/>
              </a:ext>
            </a:extLst>
          </p:cNvPr>
          <p:cNvPicPr>
            <a:picLocks noChangeAspect="1"/>
          </p:cNvPicPr>
          <p:nvPr/>
        </p:nvPicPr>
        <p:blipFill>
          <a:blip r:embed="rId2"/>
          <a:stretch>
            <a:fillRect/>
          </a:stretch>
        </p:blipFill>
        <p:spPr>
          <a:xfrm>
            <a:off x="6380931" y="1320731"/>
            <a:ext cx="4440856" cy="2233174"/>
          </a:xfrm>
          <a:prstGeom prst="rect">
            <a:avLst/>
          </a:prstGeom>
        </p:spPr>
      </p:pic>
    </p:spTree>
    <p:extLst>
      <p:ext uri="{BB962C8B-B14F-4D97-AF65-F5344CB8AC3E}">
        <p14:creationId xmlns:p14="http://schemas.microsoft.com/office/powerpoint/2010/main" val="82512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914CE-E2E0-5039-9341-3D33A7ACAC36}"/>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D4C79E9D-4A78-D055-E5AE-474A28E27EE8}"/>
              </a:ext>
            </a:extLst>
          </p:cNvPr>
          <p:cNvSpPr txBox="1"/>
          <p:nvPr/>
        </p:nvSpPr>
        <p:spPr>
          <a:xfrm>
            <a:off x="793624" y="1525553"/>
            <a:ext cx="530237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r>
              <a:rPr lang="fr-CA" sz="1400" dirty="0"/>
              <a:t>1.    Le prestataire consulte ses projets.</a:t>
            </a:r>
          </a:p>
          <a:p>
            <a:pPr algn="just"/>
            <a:r>
              <a:rPr lang="fr-CA" sz="1400" dirty="0"/>
              <a:t>2.    Le prestataire sélectionne un projet en particulier.</a:t>
            </a:r>
          </a:p>
          <a:p>
            <a:pPr algn="just"/>
            <a:r>
              <a:rPr lang="fr-CA" sz="1400" dirty="0"/>
              <a:t>3.    Le prestataire "click" sur mettre à jour.</a:t>
            </a:r>
          </a:p>
          <a:p>
            <a:pPr algn="just"/>
            <a:r>
              <a:rPr lang="fr-CA" sz="1400" dirty="0"/>
              <a:t>4.    Le prestataire fait la mise à jour.</a:t>
            </a:r>
          </a:p>
          <a:p>
            <a:pPr algn="just"/>
            <a:r>
              <a:rPr lang="fr-CA" sz="1400" dirty="0"/>
              <a:t>4.1  Il peut modifier le statut.</a:t>
            </a:r>
          </a:p>
          <a:p>
            <a:pPr algn="just"/>
            <a:r>
              <a:rPr lang="fr-CA" sz="1400" dirty="0"/>
              <a:t>4.2  Il peut modifier les dates.</a:t>
            </a:r>
          </a:p>
          <a:p>
            <a:pPr algn="just"/>
            <a:r>
              <a:rPr lang="fr-CA" sz="1400" dirty="0"/>
              <a:t>4.3  Il peut modifier la localisation.</a:t>
            </a:r>
          </a:p>
          <a:p>
            <a:pPr algn="just"/>
            <a:r>
              <a:rPr lang="fr-CA" sz="1400" dirty="0"/>
              <a:t>4.4  Il peut ajouter rapport d'avancement.</a:t>
            </a:r>
          </a:p>
          <a:p>
            <a:pPr algn="just"/>
            <a:r>
              <a:rPr lang="fr-CA" sz="1400" dirty="0"/>
              <a:t>5.    Le prestataire "click" sur enregistrer.</a:t>
            </a:r>
          </a:p>
          <a:p>
            <a:pPr algn="just"/>
            <a:r>
              <a:rPr lang="fr-CA" sz="1400" dirty="0"/>
              <a:t>6.    La mise à jour est enregistrée et effectuée sur la plateforme.</a:t>
            </a:r>
          </a:p>
          <a:p>
            <a:pPr algn="just"/>
            <a:r>
              <a:rPr lang="fr-CA" sz="1400" dirty="0"/>
              <a:t>7.    La mise à jour est transmise aux employés de la STPM</a:t>
            </a:r>
          </a:p>
          <a:p>
            <a:pPr algn="just"/>
            <a:r>
              <a:rPr lang="fr-CA" sz="1400" dirty="0"/>
              <a:t>8.   Une notification est envoyée aux résidents qui ont signalés ce problème.</a:t>
            </a:r>
          </a:p>
          <a:p>
            <a:pPr algn="just"/>
            <a:endParaRPr lang="fr-CA" sz="1400" dirty="0"/>
          </a:p>
          <a:p>
            <a:pPr algn="just"/>
            <a:endParaRPr lang="fr-CA" sz="1400" dirty="0"/>
          </a:p>
          <a:p>
            <a:pPr algn="just"/>
            <a:endParaRPr lang="fr-CA" sz="1400" dirty="0"/>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0CA1C974-81F3-6DA8-1AC0-B82B7D1B72E6}"/>
              </a:ext>
            </a:extLst>
          </p:cNvPr>
          <p:cNvSpPr>
            <a:spLocks noGrp="1"/>
          </p:cNvSpPr>
          <p:nvPr>
            <p:ph type="ctrTitle"/>
          </p:nvPr>
        </p:nvSpPr>
        <p:spPr>
          <a:xfrm>
            <a:off x="755202" y="353348"/>
            <a:ext cx="5966849" cy="902346"/>
          </a:xfrm>
        </p:spPr>
        <p:txBody>
          <a:bodyPr>
            <a:normAutofit/>
          </a:bodyPr>
          <a:lstStyle/>
          <a:p>
            <a:pPr algn="l"/>
            <a:r>
              <a:rPr lang="fr-CA" sz="3200" dirty="0"/>
              <a:t>13. &lt;Mettre à jour &gt;</a:t>
            </a:r>
            <a:endParaRPr lang="fr-FR" dirty="0"/>
          </a:p>
        </p:txBody>
      </p:sp>
      <p:sp>
        <p:nvSpPr>
          <p:cNvPr id="16" name="Content Placeholder 2">
            <a:extLst>
              <a:ext uri="{FF2B5EF4-FFF2-40B4-BE49-F238E27FC236}">
                <a16:creationId xmlns:a16="http://schemas.microsoft.com/office/drawing/2014/main" id="{0819B3F1-70F2-A7EE-09E3-1BEB83A3BE44}"/>
              </a:ext>
            </a:extLst>
          </p:cNvPr>
          <p:cNvSpPr txBox="1">
            <a:spLocks/>
          </p:cNvSpPr>
          <p:nvPr/>
        </p:nvSpPr>
        <p:spPr>
          <a:xfrm>
            <a:off x="6348094" y="1255694"/>
            <a:ext cx="4844157" cy="49093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0"/>
              </a:spcBef>
              <a:buFont typeface="Arial" panose="020B0604020202020204" pitchFamily="34" charset="0"/>
              <a:buAutoNum type="arabicPeriod"/>
            </a:pPr>
            <a:endParaRPr lang="fr-CA" dirty="0"/>
          </a:p>
          <a:p>
            <a:pPr algn="l">
              <a:lnSpc>
                <a:spcPct val="100000"/>
              </a:lnSpc>
              <a:spcBef>
                <a:spcPts val="0"/>
              </a:spcBef>
            </a:pPr>
            <a:r>
              <a:rPr lang="fr-CA" sz="1400" b="1" dirty="0"/>
              <a:t>Scénario alternatif/exceptionnel:</a:t>
            </a:r>
            <a:endParaRPr lang="en-US" sz="1400" dirty="0"/>
          </a:p>
          <a:p>
            <a:pPr algn="l">
              <a:lnSpc>
                <a:spcPct val="100000"/>
              </a:lnSpc>
              <a:spcBef>
                <a:spcPts val="0"/>
              </a:spcBef>
            </a:pPr>
            <a:r>
              <a:rPr lang="fr-CA" sz="1400" dirty="0"/>
              <a:t>4.1.a.1  Le prestataire entre une date impossible.</a:t>
            </a:r>
          </a:p>
          <a:p>
            <a:pPr algn="l">
              <a:lnSpc>
                <a:spcPct val="100000"/>
              </a:lnSpc>
              <a:spcBef>
                <a:spcPts val="0"/>
              </a:spcBef>
            </a:pPr>
            <a:r>
              <a:rPr lang="fr-CA" sz="1400" dirty="0"/>
              <a:t>4.1.a.2  Un message d'erreur s'affiche.</a:t>
            </a:r>
          </a:p>
          <a:p>
            <a:pPr algn="l">
              <a:lnSpc>
                <a:spcPct val="100000"/>
              </a:lnSpc>
              <a:spcBef>
                <a:spcPts val="0"/>
              </a:spcBef>
            </a:pPr>
            <a:r>
              <a:rPr lang="fr-CA" sz="1400" dirty="0"/>
              <a:t>4.1.a.3  Le prestataire peut modifier la date.</a:t>
            </a:r>
          </a:p>
          <a:p>
            <a:pPr algn="l">
              <a:lnSpc>
                <a:spcPct val="100000"/>
              </a:lnSpc>
              <a:spcBef>
                <a:spcPts val="0"/>
              </a:spcBef>
            </a:pPr>
            <a:r>
              <a:rPr lang="fr-CA" sz="1400" dirty="0"/>
              <a:t>4.3.a.1 Le prestataire entre une localisation erronée</a:t>
            </a:r>
          </a:p>
          <a:p>
            <a:pPr algn="l">
              <a:lnSpc>
                <a:spcPct val="100000"/>
              </a:lnSpc>
              <a:spcBef>
                <a:spcPts val="0"/>
              </a:spcBef>
            </a:pPr>
            <a:r>
              <a:rPr lang="fr-CA" sz="1400" dirty="0"/>
              <a:t>4.3.a.2 Un message d'erreur s'affiche.</a:t>
            </a:r>
            <a:endParaRPr lang="en-US" sz="1400" dirty="0"/>
          </a:p>
          <a:p>
            <a:pPr algn="l">
              <a:lnSpc>
                <a:spcPct val="100000"/>
              </a:lnSpc>
              <a:spcBef>
                <a:spcPts val="0"/>
              </a:spcBef>
            </a:pPr>
            <a:r>
              <a:rPr lang="fr-CA" sz="1400" dirty="0"/>
              <a:t>4.3.a.3 Le prestataire peut modifier la localisation.</a:t>
            </a:r>
            <a:endParaRPr lang="fr-CA" dirty="0"/>
          </a:p>
          <a:p>
            <a:pPr algn="l">
              <a:lnSpc>
                <a:spcPct val="100000"/>
              </a:lnSpc>
              <a:spcBef>
                <a:spcPts val="0"/>
              </a:spcBef>
            </a:pPr>
            <a:r>
              <a:rPr lang="fr-CA" sz="1400" dirty="0"/>
              <a:t>5.a.1  Le prestataire ne "click" pas sur enregistrer et quitte.</a:t>
            </a:r>
          </a:p>
          <a:p>
            <a:pPr algn="l">
              <a:lnSpc>
                <a:spcPct val="100000"/>
              </a:lnSpc>
              <a:spcBef>
                <a:spcPts val="0"/>
              </a:spcBef>
            </a:pPr>
            <a:r>
              <a:rPr lang="fr-CA" sz="1400" dirty="0"/>
              <a:t>5.a.2  Aucune mise à jour n'est effectuée.</a:t>
            </a:r>
          </a:p>
          <a:p>
            <a:pPr algn="l">
              <a:lnSpc>
                <a:spcPct val="100000"/>
              </a:lnSpc>
              <a:spcBef>
                <a:spcPts val="0"/>
              </a:spcBef>
            </a:pPr>
            <a:r>
              <a:rPr lang="fr-CA" sz="1400" dirty="0"/>
              <a:t>5.b.1  Le prestataire "click" sur Annuler.</a:t>
            </a:r>
          </a:p>
          <a:p>
            <a:pPr algn="l">
              <a:lnSpc>
                <a:spcPct val="100000"/>
              </a:lnSpc>
              <a:spcBef>
                <a:spcPts val="0"/>
              </a:spcBef>
            </a:pPr>
            <a:r>
              <a:rPr lang="fr-CA" sz="1400" dirty="0"/>
              <a:t>5.b.2  Le prestataire retourne à la page "Consulter mes projets"</a:t>
            </a:r>
          </a:p>
          <a:p>
            <a:pPr algn="l">
              <a:lnSpc>
                <a:spcPct val="100000"/>
              </a:lnSpc>
              <a:spcBef>
                <a:spcPts val="0"/>
              </a:spcBef>
            </a:pPr>
            <a:r>
              <a:rPr lang="fr-CA" sz="1400" dirty="0"/>
              <a:t>5.c.1 Un problème de connexion survient.</a:t>
            </a:r>
            <a:endParaRPr lang="en-US" sz="1400" dirty="0"/>
          </a:p>
          <a:p>
            <a:pPr algn="l">
              <a:lnSpc>
                <a:spcPct val="100000"/>
              </a:lnSpc>
              <a:spcBef>
                <a:spcPts val="0"/>
              </a:spcBef>
            </a:pPr>
            <a:r>
              <a:rPr lang="fr-CA" sz="1400" dirty="0"/>
              <a:t>5.c.2 Le formulaire est enregistré localement et un message indique qu'il sera envoyé dès que la connexion est établie.</a:t>
            </a:r>
            <a:endParaRPr lang="fr-CA" dirty="0"/>
          </a:p>
          <a:p>
            <a:pPr algn="l">
              <a:lnSpc>
                <a:spcPct val="100000"/>
              </a:lnSpc>
              <a:spcBef>
                <a:spcPts val="0"/>
              </a:spcBef>
            </a:pPr>
            <a:endParaRPr lang="fr-CA" sz="1400" dirty="0"/>
          </a:p>
        </p:txBody>
      </p:sp>
    </p:spTree>
    <p:extLst>
      <p:ext uri="{BB962C8B-B14F-4D97-AF65-F5344CB8AC3E}">
        <p14:creationId xmlns:p14="http://schemas.microsoft.com/office/powerpoint/2010/main" val="34838383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0B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TotalTime>
  <Words>2274</Words>
  <Application>Microsoft Office PowerPoint</Application>
  <PresentationFormat>Grand écran</PresentationFormat>
  <Paragraphs>128</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Aptos</vt:lpstr>
      <vt:lpstr>Aptos Display</vt:lpstr>
      <vt:lpstr>Arial</vt:lpstr>
      <vt:lpstr>Segoe UI</vt:lpstr>
      <vt:lpstr>Thème Office</vt:lpstr>
      <vt:lpstr>Cas d'utilisations</vt:lpstr>
      <vt:lpstr>1. &lt;Choisir son profil&gt;</vt:lpstr>
      <vt:lpstr>4. &lt;Consulter mes signalements&gt;</vt:lpstr>
      <vt:lpstr>7. &lt;Consulter mes candidatures&gt;</vt:lpstr>
      <vt:lpstr>10. &lt;Consulter mes projets&gt;</vt:lpstr>
      <vt:lpstr>12. &lt;Signaler un problème&gt;</vt:lpstr>
      <vt:lpstr>12. &lt;Signaler un problème &gt;</vt:lpstr>
      <vt:lpstr>13. &lt;Mettre à jour&gt;</vt:lpstr>
      <vt:lpstr>13. &lt;Mettre à jour &gt;</vt:lpstr>
      <vt:lpstr>14. &lt;Soumettre ma candidature&gt;</vt:lpstr>
      <vt:lpstr>14. &lt;Soumettre ma candidature&gt;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d'utilisations</dc:title>
  <dc:creator>Roxanne Cabedoce</dc:creator>
  <cp:lastModifiedBy>Roxanne Cabedoce</cp:lastModifiedBy>
  <cp:revision>1326</cp:revision>
  <dcterms:created xsi:type="dcterms:W3CDTF">2025-05-28T15:12:57Z</dcterms:created>
  <dcterms:modified xsi:type="dcterms:W3CDTF">2025-05-30T23:57:14Z</dcterms:modified>
</cp:coreProperties>
</file>