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57" r:id="rId4"/>
    <p:sldId id="258" r:id="rId5"/>
    <p:sldId id="259" r:id="rId6"/>
    <p:sldId id="273" r:id="rId7"/>
    <p:sldId id="260" r:id="rId8"/>
    <p:sldId id="261" r:id="rId9"/>
    <p:sldId id="266" r:id="rId10"/>
    <p:sldId id="267" r:id="rId11"/>
    <p:sldId id="268" r:id="rId12"/>
    <p:sldId id="269" r:id="rId13"/>
    <p:sldId id="271" r:id="rId14"/>
    <p:sldId id="272" r:id="rId15"/>
    <p:sldId id="270" r:id="rId16"/>
  </p:sldIdLst>
  <p:sldSz cx="12192000" cy="6858000"/>
  <p:notesSz cx="6858000" cy="9144000"/>
  <p:defaultText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63" d="100"/>
          <a:sy n="63" d="100"/>
        </p:scale>
        <p:origin x="6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4A8DC-C4AF-4652-AC32-ADFAD1738180}"/>
              </a:ext>
            </a:extLst>
          </p:cNvPr>
          <p:cNvSpPr>
            <a:spLocks noGrp="1"/>
          </p:cNvSpPr>
          <p:nvPr>
            <p:ph type="ctrTitle"/>
          </p:nvPr>
        </p:nvSpPr>
        <p:spPr>
          <a:xfrm>
            <a:off x="1524000" y="1122363"/>
            <a:ext cx="9144000" cy="2387600"/>
          </a:xfrm>
        </p:spPr>
        <p:txBody>
          <a:bodyPr anchor="b"/>
          <a:lstStyle>
            <a:lvl1pPr algn="ctr">
              <a:defRPr sz="6000"/>
            </a:lvl1pPr>
          </a:lstStyle>
          <a:p>
            <a:r>
              <a:rPr lang="fr-CA"/>
              <a:t>Modifiez le style du titre</a:t>
            </a:r>
          </a:p>
        </p:txBody>
      </p:sp>
      <p:sp>
        <p:nvSpPr>
          <p:cNvPr id="3" name="Sous-titre 2">
            <a:extLst>
              <a:ext uri="{FF2B5EF4-FFF2-40B4-BE49-F238E27FC236}">
                <a16:creationId xmlns:a16="http://schemas.microsoft.com/office/drawing/2014/main" id="{3847FE07-1509-4618-BFDD-2F2A07A123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p>
        </p:txBody>
      </p:sp>
      <p:sp>
        <p:nvSpPr>
          <p:cNvPr id="4" name="Espace réservé de la date 3">
            <a:extLst>
              <a:ext uri="{FF2B5EF4-FFF2-40B4-BE49-F238E27FC236}">
                <a16:creationId xmlns:a16="http://schemas.microsoft.com/office/drawing/2014/main" id="{E883199F-26E1-4DB1-9CA8-7E8CED47D5B0}"/>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878972CB-BD9A-4995-92F2-5CC190BFA27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DC0CFE87-B16B-4990-9241-968139C62E0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6243652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B6405F9-9DFF-4742-9857-F192A455EA4B}"/>
              </a:ext>
            </a:extLst>
          </p:cNvPr>
          <p:cNvSpPr>
            <a:spLocks noGrp="1"/>
          </p:cNvSpPr>
          <p:nvPr>
            <p:ph type="title"/>
          </p:nvPr>
        </p:nvSpPr>
        <p:spPr/>
        <p:txBody>
          <a:bodyPr/>
          <a:lstStyle/>
          <a:p>
            <a:r>
              <a:rPr lang="fr-CA"/>
              <a:t>Modifiez le style du titre</a:t>
            </a:r>
          </a:p>
        </p:txBody>
      </p:sp>
      <p:sp>
        <p:nvSpPr>
          <p:cNvPr id="3" name="Espace réservé du texte vertical 2">
            <a:extLst>
              <a:ext uri="{FF2B5EF4-FFF2-40B4-BE49-F238E27FC236}">
                <a16:creationId xmlns:a16="http://schemas.microsoft.com/office/drawing/2014/main" id="{6A7E0B7C-2D83-463E-8FBF-B5C1896806B5}"/>
              </a:ext>
            </a:extLst>
          </p:cNvPr>
          <p:cNvSpPr>
            <a:spLocks noGrp="1"/>
          </p:cNvSpPr>
          <p:nvPr>
            <p:ph type="body" orient="vert" idx="1"/>
          </p:nvPr>
        </p:nvSpPr>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898AF828-D8A2-445A-9F05-B6C6E20EC721}"/>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26E58E7C-83BF-4AD8-9C5D-C61199829429}"/>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BE92182-C482-4E0F-B08D-1366FDD1D31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7118050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BE969EE-D58A-4102-801C-5E0126DD9109}"/>
              </a:ext>
            </a:extLst>
          </p:cNvPr>
          <p:cNvSpPr>
            <a:spLocks noGrp="1"/>
          </p:cNvSpPr>
          <p:nvPr>
            <p:ph type="title" orient="vert"/>
          </p:nvPr>
        </p:nvSpPr>
        <p:spPr>
          <a:xfrm>
            <a:off x="8724900" y="365125"/>
            <a:ext cx="2628900" cy="5811838"/>
          </a:xfrm>
        </p:spPr>
        <p:txBody>
          <a:bodyPr vert="eaVert"/>
          <a:lstStyle/>
          <a:p>
            <a:r>
              <a:rPr lang="fr-CA"/>
              <a:t>Modifiez le style du titre</a:t>
            </a:r>
          </a:p>
        </p:txBody>
      </p:sp>
      <p:sp>
        <p:nvSpPr>
          <p:cNvPr id="3" name="Espace réservé du texte vertical 2">
            <a:extLst>
              <a:ext uri="{FF2B5EF4-FFF2-40B4-BE49-F238E27FC236}">
                <a16:creationId xmlns:a16="http://schemas.microsoft.com/office/drawing/2014/main" id="{A0D73470-3533-4D82-9B78-D347A794D930}"/>
              </a:ext>
            </a:extLst>
          </p:cNvPr>
          <p:cNvSpPr>
            <a:spLocks noGrp="1"/>
          </p:cNvSpPr>
          <p:nvPr>
            <p:ph type="body" orient="vert" idx="1"/>
          </p:nvPr>
        </p:nvSpPr>
        <p:spPr>
          <a:xfrm>
            <a:off x="838200" y="365125"/>
            <a:ext cx="7734300" cy="5811838"/>
          </a:xfrm>
        </p:spPr>
        <p:txBody>
          <a:bodyPr vert="eaVert"/>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D558D78-E782-4B90-BA62-E390635F2521}"/>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39380A4C-292A-49BF-8242-23B985FB0F8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8B678AC-A9FC-4025-A2BA-C102B4D1D057}"/>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874459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E0A43-A785-43F0-8AA7-AC17391A63ED}"/>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5585E074-1D09-47C4-A46B-064D1B3C87E4}"/>
              </a:ext>
            </a:extLst>
          </p:cNvPr>
          <p:cNvSpPr>
            <a:spLocks noGrp="1"/>
          </p:cNvSpPr>
          <p:nvPr>
            <p:ph idx="1"/>
          </p:nvPr>
        </p:nvSpPr>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06640D95-E024-4ACF-95D4-78E3288C9D2A}"/>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5BD43D00-AD54-43BB-8A14-13A12C3F282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47467E55-6C86-4043-BBFB-E556A2890C4C}"/>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2363319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63D82C-E584-4782-931A-D51D73EA300E}"/>
              </a:ext>
            </a:extLst>
          </p:cNvPr>
          <p:cNvSpPr>
            <a:spLocks noGrp="1"/>
          </p:cNvSpPr>
          <p:nvPr>
            <p:ph type="title"/>
          </p:nvPr>
        </p:nvSpPr>
        <p:spPr>
          <a:xfrm>
            <a:off x="831850" y="1709738"/>
            <a:ext cx="10515600" cy="2852737"/>
          </a:xfrm>
        </p:spPr>
        <p:txBody>
          <a:bodyPr anchor="b"/>
          <a:lstStyle>
            <a:lvl1pPr>
              <a:defRPr sz="6000"/>
            </a:lvl1pPr>
          </a:lstStyle>
          <a:p>
            <a:r>
              <a:rPr lang="fr-CA"/>
              <a:t>Modifiez le style du titre</a:t>
            </a:r>
          </a:p>
        </p:txBody>
      </p:sp>
      <p:sp>
        <p:nvSpPr>
          <p:cNvPr id="3" name="Espace réservé du texte 2">
            <a:extLst>
              <a:ext uri="{FF2B5EF4-FFF2-40B4-BE49-F238E27FC236}">
                <a16:creationId xmlns:a16="http://schemas.microsoft.com/office/drawing/2014/main" id="{73127DEC-569E-438D-9D27-57F5BA6D4C1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CA"/>
              <a:t>Modifier les styles du texte du masque</a:t>
            </a:r>
          </a:p>
        </p:txBody>
      </p:sp>
      <p:sp>
        <p:nvSpPr>
          <p:cNvPr id="4" name="Espace réservé de la date 3">
            <a:extLst>
              <a:ext uri="{FF2B5EF4-FFF2-40B4-BE49-F238E27FC236}">
                <a16:creationId xmlns:a16="http://schemas.microsoft.com/office/drawing/2014/main" id="{A42A6EAB-7978-428A-BCCC-2035D003D52A}"/>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E6D8126A-EF0E-41E0-8629-D6C6B7CBC2AD}"/>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02CCED88-001B-4D14-BB72-1D848781AED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60066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A8DA14-A54C-4B6C-8BFD-6480D4487E60}"/>
              </a:ext>
            </a:extLst>
          </p:cNvPr>
          <p:cNvSpPr>
            <a:spLocks noGrp="1"/>
          </p:cNvSpPr>
          <p:nvPr>
            <p:ph type="title"/>
          </p:nvPr>
        </p:nvSpPr>
        <p:spPr/>
        <p:txBody>
          <a:bodyPr/>
          <a:lstStyle/>
          <a:p>
            <a:r>
              <a:rPr lang="fr-CA"/>
              <a:t>Modifiez le style du titre</a:t>
            </a:r>
          </a:p>
        </p:txBody>
      </p:sp>
      <p:sp>
        <p:nvSpPr>
          <p:cNvPr id="3" name="Espace réservé du contenu 2">
            <a:extLst>
              <a:ext uri="{FF2B5EF4-FFF2-40B4-BE49-F238E27FC236}">
                <a16:creationId xmlns:a16="http://schemas.microsoft.com/office/drawing/2014/main" id="{BEEBBF4F-1C1D-4B75-BCF6-827B12EBB6D8}"/>
              </a:ext>
            </a:extLst>
          </p:cNvPr>
          <p:cNvSpPr>
            <a:spLocks noGrp="1"/>
          </p:cNvSpPr>
          <p:nvPr>
            <p:ph sz="half" idx="1"/>
          </p:nvPr>
        </p:nvSpPr>
        <p:spPr>
          <a:xfrm>
            <a:off x="838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contenu 3">
            <a:extLst>
              <a:ext uri="{FF2B5EF4-FFF2-40B4-BE49-F238E27FC236}">
                <a16:creationId xmlns:a16="http://schemas.microsoft.com/office/drawing/2014/main" id="{6E3D5836-D4AE-4771-B4E8-FA427937C40E}"/>
              </a:ext>
            </a:extLst>
          </p:cNvPr>
          <p:cNvSpPr>
            <a:spLocks noGrp="1"/>
          </p:cNvSpPr>
          <p:nvPr>
            <p:ph sz="half" idx="2"/>
          </p:nvPr>
        </p:nvSpPr>
        <p:spPr>
          <a:xfrm>
            <a:off x="6172200" y="1825625"/>
            <a:ext cx="5181600" cy="435133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e la date 4">
            <a:extLst>
              <a:ext uri="{FF2B5EF4-FFF2-40B4-BE49-F238E27FC236}">
                <a16:creationId xmlns:a16="http://schemas.microsoft.com/office/drawing/2014/main" id="{33A8E883-F68A-46FF-A17F-BE871585EE58}"/>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6" name="Espace réservé du pied de page 5">
            <a:extLst>
              <a:ext uri="{FF2B5EF4-FFF2-40B4-BE49-F238E27FC236}">
                <a16:creationId xmlns:a16="http://schemas.microsoft.com/office/drawing/2014/main" id="{E2A726C6-D85A-4303-B69F-95C43747B002}"/>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A120E401-FF19-4C9C-938F-23874992156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47612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BCED65-165B-4F21-9346-DEEA150FCD28}"/>
              </a:ext>
            </a:extLst>
          </p:cNvPr>
          <p:cNvSpPr>
            <a:spLocks noGrp="1"/>
          </p:cNvSpPr>
          <p:nvPr>
            <p:ph type="title"/>
          </p:nvPr>
        </p:nvSpPr>
        <p:spPr>
          <a:xfrm>
            <a:off x="839788" y="365125"/>
            <a:ext cx="10515600" cy="1325563"/>
          </a:xfrm>
        </p:spPr>
        <p:txBody>
          <a:bodyPr/>
          <a:lstStyle/>
          <a:p>
            <a:r>
              <a:rPr lang="fr-CA"/>
              <a:t>Modifiez le style du titre</a:t>
            </a:r>
          </a:p>
        </p:txBody>
      </p:sp>
      <p:sp>
        <p:nvSpPr>
          <p:cNvPr id="3" name="Espace réservé du texte 2">
            <a:extLst>
              <a:ext uri="{FF2B5EF4-FFF2-40B4-BE49-F238E27FC236}">
                <a16:creationId xmlns:a16="http://schemas.microsoft.com/office/drawing/2014/main" id="{B0C55C23-F218-4028-82D4-26506EB7E8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4" name="Espace réservé du contenu 3">
            <a:extLst>
              <a:ext uri="{FF2B5EF4-FFF2-40B4-BE49-F238E27FC236}">
                <a16:creationId xmlns:a16="http://schemas.microsoft.com/office/drawing/2014/main" id="{F3AA1FE5-6935-46E4-BAB5-F2102BA9D35E}"/>
              </a:ext>
            </a:extLst>
          </p:cNvPr>
          <p:cNvSpPr>
            <a:spLocks noGrp="1"/>
          </p:cNvSpPr>
          <p:nvPr>
            <p:ph sz="half" idx="2"/>
          </p:nvPr>
        </p:nvSpPr>
        <p:spPr>
          <a:xfrm>
            <a:off x="839788" y="2505075"/>
            <a:ext cx="5157787"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5" name="Espace réservé du texte 4">
            <a:extLst>
              <a:ext uri="{FF2B5EF4-FFF2-40B4-BE49-F238E27FC236}">
                <a16:creationId xmlns:a16="http://schemas.microsoft.com/office/drawing/2014/main" id="{DC925E6B-CC53-42AE-ABD6-24F6728ECF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Modifier les styles du texte du masque</a:t>
            </a:r>
          </a:p>
        </p:txBody>
      </p:sp>
      <p:sp>
        <p:nvSpPr>
          <p:cNvPr id="6" name="Espace réservé du contenu 5">
            <a:extLst>
              <a:ext uri="{FF2B5EF4-FFF2-40B4-BE49-F238E27FC236}">
                <a16:creationId xmlns:a16="http://schemas.microsoft.com/office/drawing/2014/main" id="{0CA9E9DA-B1D6-4260-82D4-5DD5191202FC}"/>
              </a:ext>
            </a:extLst>
          </p:cNvPr>
          <p:cNvSpPr>
            <a:spLocks noGrp="1"/>
          </p:cNvSpPr>
          <p:nvPr>
            <p:ph sz="quarter" idx="4"/>
          </p:nvPr>
        </p:nvSpPr>
        <p:spPr>
          <a:xfrm>
            <a:off x="6172200" y="2505075"/>
            <a:ext cx="5183188" cy="3684588"/>
          </a:xfrm>
        </p:spPr>
        <p:txBody>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7" name="Espace réservé de la date 6">
            <a:extLst>
              <a:ext uri="{FF2B5EF4-FFF2-40B4-BE49-F238E27FC236}">
                <a16:creationId xmlns:a16="http://schemas.microsoft.com/office/drawing/2014/main" id="{84EF37AF-B11E-4861-8F3F-E7167F1D7588}"/>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8" name="Espace réservé du pied de page 7">
            <a:extLst>
              <a:ext uri="{FF2B5EF4-FFF2-40B4-BE49-F238E27FC236}">
                <a16:creationId xmlns:a16="http://schemas.microsoft.com/office/drawing/2014/main" id="{7D1A84F1-A5F7-4393-BD31-E7FFCC7476B8}"/>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09911845-779A-4E9B-AA29-E6688FDC8B74}"/>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939761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09417A0-29EC-4C25-ACD7-F57E45BF9B96}"/>
              </a:ext>
            </a:extLst>
          </p:cNvPr>
          <p:cNvSpPr>
            <a:spLocks noGrp="1"/>
          </p:cNvSpPr>
          <p:nvPr>
            <p:ph type="title"/>
          </p:nvPr>
        </p:nvSpPr>
        <p:spPr/>
        <p:txBody>
          <a:bodyPr/>
          <a:lstStyle/>
          <a:p>
            <a:r>
              <a:rPr lang="fr-CA"/>
              <a:t>Modifiez le style du titre</a:t>
            </a:r>
          </a:p>
        </p:txBody>
      </p:sp>
      <p:sp>
        <p:nvSpPr>
          <p:cNvPr id="3" name="Espace réservé de la date 2">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4" name="Espace réservé du pied de page 3">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1664520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87955530-F545-40DA-B995-C8736F634CDB}"/>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3" name="Espace réservé du pied de page 2">
            <a:extLst>
              <a:ext uri="{FF2B5EF4-FFF2-40B4-BE49-F238E27FC236}">
                <a16:creationId xmlns:a16="http://schemas.microsoft.com/office/drawing/2014/main" id="{8E4A9854-DB18-4952-8D69-4FC903BB74E3}"/>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E9A72ACA-943A-4870-9C84-070A0070C520}"/>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18158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E3CFBE-0450-4DCB-A2A4-33530269FF4D}"/>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du contenu 2">
            <a:extLst>
              <a:ext uri="{FF2B5EF4-FFF2-40B4-BE49-F238E27FC236}">
                <a16:creationId xmlns:a16="http://schemas.microsoft.com/office/drawing/2014/main" id="{92B87E0F-6A58-4F4B-8701-85A38AF378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u texte 3">
            <a:extLst>
              <a:ext uri="{FF2B5EF4-FFF2-40B4-BE49-F238E27FC236}">
                <a16:creationId xmlns:a16="http://schemas.microsoft.com/office/drawing/2014/main" id="{1AD191F1-2C4A-4163-9CFC-9E355CBB21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2ED4F01F-3C8D-4081-A8D6-1080982C0E6C}"/>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6" name="Espace réservé du pied de page 5">
            <a:extLst>
              <a:ext uri="{FF2B5EF4-FFF2-40B4-BE49-F238E27FC236}">
                <a16:creationId xmlns:a16="http://schemas.microsoft.com/office/drawing/2014/main" id="{E28FC714-3204-4BCF-BE19-1C5F41D31BD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B3748F61-7DCD-44C1-B55E-46842A457C2B}"/>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671627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5A1516-2FDA-4214-AD7B-304867BCFD62}"/>
              </a:ext>
            </a:extLst>
          </p:cNvPr>
          <p:cNvSpPr>
            <a:spLocks noGrp="1"/>
          </p:cNvSpPr>
          <p:nvPr>
            <p:ph type="title"/>
          </p:nvPr>
        </p:nvSpPr>
        <p:spPr>
          <a:xfrm>
            <a:off x="839788" y="457200"/>
            <a:ext cx="3932237" cy="1600200"/>
          </a:xfrm>
        </p:spPr>
        <p:txBody>
          <a:bodyPr anchor="b"/>
          <a:lstStyle>
            <a:lvl1pPr>
              <a:defRPr sz="3200"/>
            </a:lvl1pPr>
          </a:lstStyle>
          <a:p>
            <a:r>
              <a:rPr lang="fr-CA"/>
              <a:t>Modifiez le style du titre</a:t>
            </a:r>
          </a:p>
        </p:txBody>
      </p:sp>
      <p:sp>
        <p:nvSpPr>
          <p:cNvPr id="3" name="Espace réservé pour une image  2">
            <a:extLst>
              <a:ext uri="{FF2B5EF4-FFF2-40B4-BE49-F238E27FC236}">
                <a16:creationId xmlns:a16="http://schemas.microsoft.com/office/drawing/2014/main" id="{C1AB3FAF-630F-42F3-ACC3-86572AF5E38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C9350950-C105-41DC-AE5B-8FD1234C5B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Modifier les styles du texte du masque</a:t>
            </a:r>
          </a:p>
        </p:txBody>
      </p:sp>
      <p:sp>
        <p:nvSpPr>
          <p:cNvPr id="5" name="Espace réservé de la date 4">
            <a:extLst>
              <a:ext uri="{FF2B5EF4-FFF2-40B4-BE49-F238E27FC236}">
                <a16:creationId xmlns:a16="http://schemas.microsoft.com/office/drawing/2014/main" id="{CD119FC2-C928-42DD-8C06-688C404BFF27}"/>
              </a:ext>
            </a:extLst>
          </p:cNvPr>
          <p:cNvSpPr>
            <a:spLocks noGrp="1"/>
          </p:cNvSpPr>
          <p:nvPr>
            <p:ph type="dt" sz="half" idx="10"/>
          </p:nvPr>
        </p:nvSpPr>
        <p:spPr/>
        <p:txBody>
          <a:bodyPr/>
          <a:lstStyle/>
          <a:p>
            <a:fld id="{0F83F41A-0AC9-46AE-80E5-213A985D2FBC}" type="datetimeFigureOut">
              <a:rPr lang="fr-CA" smtClean="0"/>
              <a:t>2025-07-31</a:t>
            </a:fld>
            <a:endParaRPr lang="fr-CA"/>
          </a:p>
        </p:txBody>
      </p:sp>
      <p:sp>
        <p:nvSpPr>
          <p:cNvPr id="6" name="Espace réservé du pied de page 5">
            <a:extLst>
              <a:ext uri="{FF2B5EF4-FFF2-40B4-BE49-F238E27FC236}">
                <a16:creationId xmlns:a16="http://schemas.microsoft.com/office/drawing/2014/main" id="{8125B4E9-BA30-4571-AB97-93CF700A7E14}"/>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5EA017F-EFBE-433E-A23D-28DB82985BFD}"/>
              </a:ext>
            </a:extLst>
          </p:cNvPr>
          <p:cNvSpPr>
            <a:spLocks noGrp="1"/>
          </p:cNvSpPr>
          <p:nvPr>
            <p:ph type="sldNum" sz="quarter" idx="12"/>
          </p:nvPr>
        </p:nvSpPr>
        <p:spPr/>
        <p:txBody>
          <a:bodyPr/>
          <a:lstStyle/>
          <a:p>
            <a:fld id="{B248EC9D-5697-4E5B-8ED7-1432B59ABEA1}" type="slidenum">
              <a:rPr lang="fr-CA" smtClean="0"/>
              <a:t>‹N°›</a:t>
            </a:fld>
            <a:endParaRPr lang="fr-CA"/>
          </a:p>
        </p:txBody>
      </p:sp>
    </p:spTree>
    <p:extLst>
      <p:ext uri="{BB962C8B-B14F-4D97-AF65-F5344CB8AC3E}">
        <p14:creationId xmlns:p14="http://schemas.microsoft.com/office/powerpoint/2010/main" val="3923216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CD239FE0-7C23-49D6-9493-47D4D11FD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CA"/>
              <a:t>Modifiez le style du titre</a:t>
            </a:r>
          </a:p>
        </p:txBody>
      </p:sp>
      <p:sp>
        <p:nvSpPr>
          <p:cNvPr id="3" name="Espace réservé du texte 2">
            <a:extLst>
              <a:ext uri="{FF2B5EF4-FFF2-40B4-BE49-F238E27FC236}">
                <a16:creationId xmlns:a16="http://schemas.microsoft.com/office/drawing/2014/main" id="{7A032DBC-96EA-4E25-A233-66395E3D7E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CA"/>
              <a:t>Modifier les styles du texte du masque</a:t>
            </a:r>
          </a:p>
          <a:p>
            <a:pPr lvl="1"/>
            <a:r>
              <a:rPr lang="fr-CA"/>
              <a:t>Deuxième niveau</a:t>
            </a:r>
          </a:p>
          <a:p>
            <a:pPr lvl="2"/>
            <a:r>
              <a:rPr lang="fr-CA"/>
              <a:t>Troisième niveau</a:t>
            </a:r>
          </a:p>
          <a:p>
            <a:pPr lvl="3"/>
            <a:r>
              <a:rPr lang="fr-CA"/>
              <a:t>Quatrième niveau</a:t>
            </a:r>
          </a:p>
          <a:p>
            <a:pPr lvl="4"/>
            <a:r>
              <a:rPr lang="fr-CA"/>
              <a:t>Cinquième niveau</a:t>
            </a:r>
          </a:p>
        </p:txBody>
      </p:sp>
      <p:sp>
        <p:nvSpPr>
          <p:cNvPr id="4" name="Espace réservé de la date 3">
            <a:extLst>
              <a:ext uri="{FF2B5EF4-FFF2-40B4-BE49-F238E27FC236}">
                <a16:creationId xmlns:a16="http://schemas.microsoft.com/office/drawing/2014/main" id="{69442B95-01A5-48D3-BC5F-4DF713F266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3F41A-0AC9-46AE-80E5-213A985D2FBC}" type="datetimeFigureOut">
              <a:rPr lang="fr-CA" smtClean="0"/>
              <a:t>2025-07-31</a:t>
            </a:fld>
            <a:endParaRPr lang="fr-CA"/>
          </a:p>
        </p:txBody>
      </p:sp>
      <p:sp>
        <p:nvSpPr>
          <p:cNvPr id="5" name="Espace réservé du pied de page 4">
            <a:extLst>
              <a:ext uri="{FF2B5EF4-FFF2-40B4-BE49-F238E27FC236}">
                <a16:creationId xmlns:a16="http://schemas.microsoft.com/office/drawing/2014/main" id="{D689C65C-841D-41BE-BA1A-DCEA6F77C1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92D1C6A3-3E42-4155-8258-05F0292F3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48EC9D-5697-4E5B-8ED7-1432B59ABEA1}" type="slidenum">
              <a:rPr lang="fr-CA" smtClean="0"/>
              <a:t>‹N°›</a:t>
            </a:fld>
            <a:endParaRPr lang="fr-CA"/>
          </a:p>
        </p:txBody>
      </p:sp>
    </p:spTree>
    <p:extLst>
      <p:ext uri="{BB962C8B-B14F-4D97-AF65-F5344CB8AC3E}">
        <p14:creationId xmlns:p14="http://schemas.microsoft.com/office/powerpoint/2010/main" val="1907054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C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54FCA-09AC-BD2E-C9E5-029082D82520}"/>
              </a:ext>
            </a:extLst>
          </p:cNvPr>
          <p:cNvSpPr>
            <a:spLocks noGrp="1"/>
          </p:cNvSpPr>
          <p:nvPr>
            <p:ph type="title"/>
          </p:nvPr>
        </p:nvSpPr>
        <p:spPr>
          <a:xfrm>
            <a:off x="838200" y="436137"/>
            <a:ext cx="10515600" cy="1325563"/>
          </a:xfrm>
        </p:spPr>
        <p:txBody>
          <a:bodyPr>
            <a:normAutofit/>
          </a:bodyPr>
          <a:lstStyle/>
          <a:p>
            <a:r>
              <a:rPr lang="fr-CA" sz="5400" dirty="0"/>
              <a:t>Cas d'utilisations</a:t>
            </a:r>
          </a:p>
        </p:txBody>
      </p:sp>
      <p:sp>
        <p:nvSpPr>
          <p:cNvPr id="4" name="ZoneTexte 3">
            <a:extLst>
              <a:ext uri="{FF2B5EF4-FFF2-40B4-BE49-F238E27FC236}">
                <a16:creationId xmlns:a16="http://schemas.microsoft.com/office/drawing/2014/main" id="{DCD8A20C-CBE6-B2F6-A68C-2337C82F105B}"/>
              </a:ext>
            </a:extLst>
          </p:cNvPr>
          <p:cNvSpPr txBox="1"/>
          <p:nvPr/>
        </p:nvSpPr>
        <p:spPr>
          <a:xfrm>
            <a:off x="838200" y="1958271"/>
            <a:ext cx="4871720" cy="42535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lnSpc>
                <a:spcPct val="150000"/>
              </a:lnSpc>
            </a:pPr>
            <a:r>
              <a:rPr lang="fr-CA" sz="2000" dirty="0">
                <a:ea typeface="+mn-lt"/>
                <a:cs typeface="+mn-lt"/>
              </a:rPr>
              <a:t>  </a:t>
            </a:r>
            <a:r>
              <a:rPr lang="fr-CA" dirty="0">
                <a:ea typeface="+mn-lt"/>
                <a:cs typeface="+mn-lt"/>
              </a:rPr>
              <a:t>Cette section présente les besoins fonctionnels de l'application MaVille. On peut y retrouver une courte description de tous les cas d'utilisations ainsi qu'une description complète des cas d'utilisation suivants : « Signaler un problème », « Mettre à jour » , « Consulter les projets en cours ou à venir» ainsi que  « Soumettre ma candidature ».  À la toute fin ont peut également y retrouver le diagramme de cas d’utilisation complet.</a:t>
            </a:r>
            <a:endParaRPr lang="fr-FR" sz="2000" dirty="0"/>
          </a:p>
        </p:txBody>
      </p:sp>
      <p:pic>
        <p:nvPicPr>
          <p:cNvPr id="3" name="Image 2">
            <a:extLst>
              <a:ext uri="{FF2B5EF4-FFF2-40B4-BE49-F238E27FC236}">
                <a16:creationId xmlns:a16="http://schemas.microsoft.com/office/drawing/2014/main" id="{952F4A49-2B22-5B9F-12EA-426240E5A2C6}"/>
              </a:ext>
            </a:extLst>
          </p:cNvPr>
          <p:cNvPicPr>
            <a:picLocks noChangeAspect="1"/>
          </p:cNvPicPr>
          <p:nvPr/>
        </p:nvPicPr>
        <p:blipFill>
          <a:blip r:embed="rId2"/>
          <a:stretch>
            <a:fillRect/>
          </a:stretch>
        </p:blipFill>
        <p:spPr>
          <a:xfrm>
            <a:off x="6258560" y="2200220"/>
            <a:ext cx="4944143" cy="3505481"/>
          </a:xfrm>
          <a:prstGeom prst="rect">
            <a:avLst/>
          </a:prstGeom>
          <a:ln w="28575">
            <a:solidFill>
              <a:schemeClr val="tx1"/>
            </a:solidFill>
          </a:ln>
        </p:spPr>
      </p:pic>
    </p:spTree>
    <p:extLst>
      <p:ext uri="{BB962C8B-B14F-4D97-AF65-F5344CB8AC3E}">
        <p14:creationId xmlns:p14="http://schemas.microsoft.com/office/powerpoint/2010/main" val="3341470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914CE-E2E0-5039-9341-3D33A7ACAC36}"/>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D4C79E9D-4A78-D055-E5AE-474A28E27EE8}"/>
              </a:ext>
            </a:extLst>
          </p:cNvPr>
          <p:cNvSpPr txBox="1"/>
          <p:nvPr/>
        </p:nvSpPr>
        <p:spPr>
          <a:xfrm>
            <a:off x="813944" y="1525553"/>
            <a:ext cx="5302376"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algn="just"/>
            <a:r>
              <a:rPr lang="fr-CA" sz="1400" dirty="0"/>
              <a:t>1.    Le prestataire consulte ses projets.</a:t>
            </a:r>
          </a:p>
          <a:p>
            <a:pPr algn="just"/>
            <a:r>
              <a:rPr lang="fr-CA" sz="1400" dirty="0"/>
              <a:t>2.    Le prestataire sélectionne un projet en particulier.</a:t>
            </a:r>
          </a:p>
          <a:p>
            <a:pPr algn="just"/>
            <a:r>
              <a:rPr lang="fr-CA" sz="1400" dirty="0"/>
              <a:t>3.    Le prestataire "click" sur mettre à jour.</a:t>
            </a:r>
          </a:p>
          <a:p>
            <a:pPr algn="just"/>
            <a:r>
              <a:rPr lang="fr-CA" sz="1400" dirty="0"/>
              <a:t>4.    Le prestataire fait la mise à jour.</a:t>
            </a:r>
          </a:p>
          <a:p>
            <a:pPr algn="just"/>
            <a:r>
              <a:rPr lang="fr-CA" sz="1400" dirty="0"/>
              <a:t>4.1     Il peut modifier le statut.</a:t>
            </a:r>
          </a:p>
          <a:p>
            <a:pPr algn="just"/>
            <a:r>
              <a:rPr lang="fr-CA" sz="1400" dirty="0"/>
              <a:t>4.2     Il peut modifier les dates.</a:t>
            </a:r>
          </a:p>
          <a:p>
            <a:pPr algn="just"/>
            <a:r>
              <a:rPr lang="fr-CA" sz="1400" dirty="0"/>
              <a:t>4.3     Il peut modifier la description du projet.</a:t>
            </a:r>
          </a:p>
          <a:p>
            <a:pPr algn="just"/>
            <a:r>
              <a:rPr lang="fr-CA" sz="1400" dirty="0"/>
              <a:t>4.4     Il peut modifier les rues affectées</a:t>
            </a:r>
          </a:p>
          <a:p>
            <a:pPr algn="just"/>
            <a:r>
              <a:rPr lang="fr-CA" sz="1400" dirty="0"/>
              <a:t>5.    Le prestataire "click" sur enregistrer.</a:t>
            </a:r>
          </a:p>
          <a:p>
            <a:pPr algn="just"/>
            <a:r>
              <a:rPr lang="fr-CA" sz="1400" dirty="0"/>
              <a:t>6.    La mise à jour est enregistrée et effectuée sur la plateforme.</a:t>
            </a:r>
          </a:p>
          <a:p>
            <a:pPr algn="just"/>
            <a:r>
              <a:rPr lang="fr-CA" sz="1400" dirty="0"/>
              <a:t>7.   Une notification est envoyée aux résidents qui ont signalés ce problème et à ceux qui sont abonnés au quartier ou à une rue affectée par le projet.</a:t>
            </a:r>
          </a:p>
          <a:p>
            <a:pPr algn="just"/>
            <a:endParaRPr lang="fr-CA" sz="1400" dirty="0"/>
          </a:p>
          <a:p>
            <a:pPr algn="just"/>
            <a:endParaRPr lang="fr-CA" sz="1400" dirty="0"/>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0CA1C974-81F3-6DA8-1AC0-B82B7D1B72E6}"/>
              </a:ext>
            </a:extLst>
          </p:cNvPr>
          <p:cNvSpPr>
            <a:spLocks noGrp="1"/>
          </p:cNvSpPr>
          <p:nvPr>
            <p:ph type="ctrTitle"/>
          </p:nvPr>
        </p:nvSpPr>
        <p:spPr>
          <a:xfrm>
            <a:off x="755202" y="353348"/>
            <a:ext cx="9282878" cy="902346"/>
          </a:xfrm>
        </p:spPr>
        <p:txBody>
          <a:bodyPr>
            <a:normAutofit/>
          </a:bodyPr>
          <a:lstStyle/>
          <a:p>
            <a:pPr algn="l"/>
            <a:r>
              <a:rPr lang="fr-CA" sz="3200" dirty="0"/>
              <a:t>15. &lt;Mettre à jour les informations d’un projet&gt;</a:t>
            </a:r>
            <a:endParaRPr lang="fr-FR" dirty="0"/>
          </a:p>
        </p:txBody>
      </p:sp>
      <p:sp>
        <p:nvSpPr>
          <p:cNvPr id="16" name="Content Placeholder 2">
            <a:extLst>
              <a:ext uri="{FF2B5EF4-FFF2-40B4-BE49-F238E27FC236}">
                <a16:creationId xmlns:a16="http://schemas.microsoft.com/office/drawing/2014/main" id="{0819B3F1-70F2-A7EE-09E3-1BEB83A3BE44}"/>
              </a:ext>
            </a:extLst>
          </p:cNvPr>
          <p:cNvSpPr txBox="1">
            <a:spLocks/>
          </p:cNvSpPr>
          <p:nvPr/>
        </p:nvSpPr>
        <p:spPr>
          <a:xfrm>
            <a:off x="6348094" y="1255694"/>
            <a:ext cx="4844157" cy="4909362"/>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lnSpc>
                <a:spcPct val="100000"/>
              </a:lnSpc>
              <a:spcBef>
                <a:spcPts val="0"/>
              </a:spcBef>
              <a:buFont typeface="Arial" panose="020B0604020202020204" pitchFamily="34" charset="0"/>
              <a:buAutoNum type="arabicPeriod"/>
            </a:pPr>
            <a:endParaRPr lang="fr-CA" dirty="0"/>
          </a:p>
          <a:p>
            <a:pPr algn="l">
              <a:lnSpc>
                <a:spcPct val="100000"/>
              </a:lnSpc>
              <a:spcBef>
                <a:spcPts val="0"/>
              </a:spcBef>
            </a:pPr>
            <a:r>
              <a:rPr lang="fr-CA" sz="1400" b="1" dirty="0"/>
              <a:t>Scénario alternatif/exceptionnel:</a:t>
            </a:r>
          </a:p>
          <a:p>
            <a:pPr algn="l">
              <a:lnSpc>
                <a:spcPct val="100000"/>
              </a:lnSpc>
              <a:spcBef>
                <a:spcPts val="0"/>
              </a:spcBef>
            </a:pPr>
            <a:endParaRPr lang="en-US" sz="1400" dirty="0"/>
          </a:p>
          <a:p>
            <a:pPr algn="l">
              <a:lnSpc>
                <a:spcPct val="100000"/>
              </a:lnSpc>
              <a:spcBef>
                <a:spcPts val="0"/>
              </a:spcBef>
            </a:pPr>
            <a:r>
              <a:rPr lang="fr-CA" sz="1400" dirty="0"/>
              <a:t>5.a.1  Le prestataire ne "click" pas sur enregistrer et quitte.</a:t>
            </a:r>
          </a:p>
          <a:p>
            <a:pPr algn="l">
              <a:lnSpc>
                <a:spcPct val="100000"/>
              </a:lnSpc>
              <a:spcBef>
                <a:spcPts val="0"/>
              </a:spcBef>
            </a:pPr>
            <a:r>
              <a:rPr lang="fr-CA" sz="1400" dirty="0"/>
              <a:t>5.a.2  Aucune mise à jour n'est effectuée.</a:t>
            </a:r>
          </a:p>
          <a:p>
            <a:pPr algn="l">
              <a:lnSpc>
                <a:spcPct val="100000"/>
              </a:lnSpc>
              <a:spcBef>
                <a:spcPts val="0"/>
              </a:spcBef>
            </a:pPr>
            <a:r>
              <a:rPr lang="fr-CA" sz="1400" dirty="0"/>
              <a:t>5.b.1  Le prestataire "click" sur Annuler.</a:t>
            </a:r>
          </a:p>
          <a:p>
            <a:pPr algn="l">
              <a:lnSpc>
                <a:spcPct val="100000"/>
              </a:lnSpc>
              <a:spcBef>
                <a:spcPts val="0"/>
              </a:spcBef>
            </a:pPr>
            <a:r>
              <a:rPr lang="fr-CA" sz="1400" dirty="0"/>
              <a:t>5.b.2  Le prestataire retourne à la page "Consulter mes projets"</a:t>
            </a:r>
          </a:p>
          <a:p>
            <a:pPr algn="l">
              <a:lnSpc>
                <a:spcPct val="100000"/>
              </a:lnSpc>
              <a:spcBef>
                <a:spcPts val="0"/>
              </a:spcBef>
            </a:pPr>
            <a:endParaRPr lang="fr-CA" sz="1400" dirty="0"/>
          </a:p>
        </p:txBody>
      </p:sp>
    </p:spTree>
    <p:extLst>
      <p:ext uri="{BB962C8B-B14F-4D97-AF65-F5344CB8AC3E}">
        <p14:creationId xmlns:p14="http://schemas.microsoft.com/office/powerpoint/2010/main" val="3483838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53CDE-FB45-F05F-A997-8BD2C87635C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09AC79-B7D4-3310-D7B1-90C9B30D75D0}"/>
              </a:ext>
            </a:extLst>
          </p:cNvPr>
          <p:cNvSpPr>
            <a:spLocks noGrp="1"/>
          </p:cNvSpPr>
          <p:nvPr>
            <p:ph type="ctrTitle"/>
          </p:nvPr>
        </p:nvSpPr>
        <p:spPr>
          <a:xfrm>
            <a:off x="955728" y="82650"/>
            <a:ext cx="5966849" cy="902346"/>
          </a:xfrm>
        </p:spPr>
        <p:txBody>
          <a:bodyPr>
            <a:normAutofit/>
          </a:bodyPr>
          <a:lstStyle/>
          <a:p>
            <a:pPr algn="l"/>
            <a:r>
              <a:rPr lang="fr-CA" sz="3200" dirty="0"/>
              <a:t>16. &lt;Soumettre une candidature&gt;</a:t>
            </a:r>
            <a:endParaRPr lang="fr-FR" dirty="0"/>
          </a:p>
        </p:txBody>
      </p:sp>
      <p:sp>
        <p:nvSpPr>
          <p:cNvPr id="4" name="ZoneTexte 3">
            <a:extLst>
              <a:ext uri="{FF2B5EF4-FFF2-40B4-BE49-F238E27FC236}">
                <a16:creationId xmlns:a16="http://schemas.microsoft.com/office/drawing/2014/main" id="{3113A0D6-AFE8-00BA-73F6-1A693B8BAEAE}"/>
              </a:ext>
            </a:extLst>
          </p:cNvPr>
          <p:cNvSpPr txBox="1"/>
          <p:nvPr/>
        </p:nvSpPr>
        <p:spPr>
          <a:xfrm>
            <a:off x="956500" y="1406558"/>
            <a:ext cx="53023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a:t>
            </a:r>
            <a:r>
              <a:rPr lang="fr-CA" sz="1400" dirty="0">
                <a:ea typeface="+mn-lt"/>
                <a:cs typeface="+mn-lt"/>
              </a:rPr>
              <a:t>Le prestataire peut sélectionner une fiche problème disponible et soumettre sa candidature en remplissant le formulaire de candidature. Ceci permettra d'envoyer sa proposition de travaux aux agents qui pourront la traiter en fonction du budget municipal.</a:t>
            </a:r>
          </a:p>
        </p:txBody>
      </p:sp>
      <p:sp>
        <p:nvSpPr>
          <p:cNvPr id="3" name="ZoneTexte 2">
            <a:extLst>
              <a:ext uri="{FF2B5EF4-FFF2-40B4-BE49-F238E27FC236}">
                <a16:creationId xmlns:a16="http://schemas.microsoft.com/office/drawing/2014/main" id="{1D924B3A-D903-2969-32B7-370DC970DE41}"/>
              </a:ext>
            </a:extLst>
          </p:cNvPr>
          <p:cNvSpPr txBox="1"/>
          <p:nvPr/>
        </p:nvSpPr>
        <p:spPr>
          <a:xfrm>
            <a:off x="956242" y="2607113"/>
            <a:ext cx="53028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L’utilisateur doit être connecté en tant que prestataire. </a:t>
            </a:r>
            <a:r>
              <a:rPr lang="fr-CA" sz="1400" dirty="0">
                <a:ea typeface="+mn-lt"/>
                <a:cs typeface="+mn-lt"/>
              </a:rPr>
              <a:t>Le prestataire doit sélectionner une fiche</a:t>
            </a:r>
            <a:r>
              <a:rPr lang="fr-CA" sz="1400" dirty="0">
                <a:solidFill>
                  <a:srgbClr val="000000"/>
                </a:solidFill>
                <a:latin typeface="Aptos"/>
                <a:ea typeface="+mn-lt"/>
                <a:cs typeface="Segoe UI"/>
              </a:rPr>
              <a:t>.</a:t>
            </a:r>
            <a:r>
              <a:rPr lang="fr-CA" sz="1400" dirty="0">
                <a:solidFill>
                  <a:srgbClr val="000000"/>
                </a:solidFill>
                <a:latin typeface="Aptos"/>
                <a:ea typeface="+mn-lt"/>
                <a:cs typeface="+mn-lt"/>
              </a:rPr>
              <a:t> </a:t>
            </a:r>
            <a:r>
              <a:rPr lang="fr-CA" sz="1400" dirty="0">
                <a:ea typeface="+mn-lt"/>
                <a:cs typeface="+mn-lt"/>
              </a:rPr>
              <a:t>Il y a au moins une fiche problème disponible. </a:t>
            </a:r>
            <a:r>
              <a:rPr lang="fr-CA" sz="1400" dirty="0">
                <a:solidFill>
                  <a:srgbClr val="000000"/>
                </a:solidFill>
                <a:latin typeface="Aptos"/>
                <a:ea typeface="+mn-lt"/>
                <a:cs typeface="Segoe UI"/>
              </a:rPr>
              <a:t>Le prestataire possède un numéro d'entreprise officiel.</a:t>
            </a:r>
            <a:endParaRPr lang="fr-CA" sz="1100" dirty="0">
              <a:solidFill>
                <a:srgbClr val="0B113A"/>
              </a:solidFill>
              <a:latin typeface="Segoe UI"/>
              <a:ea typeface="+mn-lt"/>
              <a:cs typeface="Segoe UI"/>
            </a:endParaRPr>
          </a:p>
        </p:txBody>
      </p:sp>
      <p:sp>
        <p:nvSpPr>
          <p:cNvPr id="5" name="ZoneTexte 4">
            <a:extLst>
              <a:ext uri="{FF2B5EF4-FFF2-40B4-BE49-F238E27FC236}">
                <a16:creationId xmlns:a16="http://schemas.microsoft.com/office/drawing/2014/main" id="{F407BF55-0558-72E7-E4C4-D1210D78325E}"/>
              </a:ext>
            </a:extLst>
          </p:cNvPr>
          <p:cNvSpPr txBox="1"/>
          <p:nvPr/>
        </p:nvSpPr>
        <p:spPr>
          <a:xfrm>
            <a:off x="955728" y="4524763"/>
            <a:ext cx="10021428"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Une notification est envoyée aux agents de la STPM après soumission. Le CU "Remplir un formulaire" est obligatoirement inclus dans ce cas d'utilisation.</a:t>
            </a:r>
            <a:r>
              <a:rPr lang="fr-CA" sz="1400" dirty="0">
                <a:solidFill>
                  <a:srgbClr val="000000"/>
                </a:solidFill>
                <a:ea typeface="+mn-lt"/>
                <a:cs typeface="+mn-lt"/>
              </a:rPr>
              <a:t> Le formulaire demande obligatoirement au prestataire de fournir son numéro d'entreprise(NE), le titre du projet, les problèmes ciblés, une description du projet, le type de travaux, le lieu, le coût estimé et les dates de début et de fin prévu. Lorsque la candidature est traitée par l’agent de la STPM </a:t>
            </a:r>
            <a:r>
              <a:rPr lang="fr-CA" sz="1400" dirty="0">
                <a:ea typeface="+mn-lt"/>
                <a:cs typeface="+mn-lt"/>
              </a:rPr>
              <a:t>si elle est acceptée, le prestataire et les résidents abonnés sont notifié de la création du projet. Si la candidature est refusée, le prestataire est notifié avec la raison du refus.</a:t>
            </a:r>
            <a:endParaRPr lang="fr-CA" sz="1400" dirty="0">
              <a:solidFill>
                <a:srgbClr val="000000"/>
              </a:solidFill>
              <a:latin typeface="Aptos"/>
              <a:cs typeface="Segoe UI"/>
            </a:endParaRPr>
          </a:p>
        </p:txBody>
      </p:sp>
      <p:sp>
        <p:nvSpPr>
          <p:cNvPr id="12" name="ZoneTexte 11">
            <a:extLst>
              <a:ext uri="{FF2B5EF4-FFF2-40B4-BE49-F238E27FC236}">
                <a16:creationId xmlns:a16="http://schemas.microsoft.com/office/drawing/2014/main" id="{3CB36538-AC23-E6B5-8F1D-128F28A8DC70}"/>
              </a:ext>
            </a:extLst>
          </p:cNvPr>
          <p:cNvSpPr txBox="1"/>
          <p:nvPr/>
        </p:nvSpPr>
        <p:spPr>
          <a:xfrm>
            <a:off x="955728" y="3592224"/>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b="1" dirty="0">
                <a:ea typeface="+mn-lt"/>
                <a:cs typeface="+mn-lt"/>
              </a:rPr>
              <a:t> </a:t>
            </a:r>
            <a:r>
              <a:rPr lang="fr-CA" sz="1400" dirty="0">
                <a:ea typeface="+mn-lt"/>
                <a:cs typeface="+mn-lt"/>
              </a:rPr>
              <a:t>La candidature apparait dans la section consulter mes candidatures du prestataire. Il pourra ensuite la modifier ou l’annuler si elle n’est pas encore vue. Les employés de la STPM sont notifiés. La candidature est traitée par un agent. Si après la candidature est approuvée, la fiche problème sera marqué comme traitée. </a:t>
            </a:r>
          </a:p>
        </p:txBody>
      </p:sp>
      <p:sp>
        <p:nvSpPr>
          <p:cNvPr id="13" name="ZoneTexte 12">
            <a:extLst>
              <a:ext uri="{FF2B5EF4-FFF2-40B4-BE49-F238E27FC236}">
                <a16:creationId xmlns:a16="http://schemas.microsoft.com/office/drawing/2014/main" id="{8AC94CAB-C33F-4888-8894-01FEA0EDA9D5}"/>
              </a:ext>
            </a:extLst>
          </p:cNvPr>
          <p:cNvSpPr txBox="1"/>
          <p:nvPr/>
        </p:nvSpPr>
        <p:spPr>
          <a:xfrm>
            <a:off x="955728" y="5836631"/>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Les informations du prestataire doivent être sécurisées lors de la soumission. La soumission doit pouvoir se faire en moins de 5 secondes. Lors de l'envoi la date et l'heure d'envoi sont enregistrées avec la soumission pour savoir quelle candidature priorisée si deux sont aussi valides l'une que l'autre.</a:t>
            </a:r>
            <a:endParaRPr lang="fr-FR" dirty="0"/>
          </a:p>
        </p:txBody>
      </p:sp>
      <p:pic>
        <p:nvPicPr>
          <p:cNvPr id="7" name="Image 6">
            <a:extLst>
              <a:ext uri="{FF2B5EF4-FFF2-40B4-BE49-F238E27FC236}">
                <a16:creationId xmlns:a16="http://schemas.microsoft.com/office/drawing/2014/main" id="{125CB7B0-3549-F584-AD1B-A314B390F01C}"/>
              </a:ext>
            </a:extLst>
          </p:cNvPr>
          <p:cNvPicPr>
            <a:picLocks noChangeAspect="1"/>
          </p:cNvPicPr>
          <p:nvPr/>
        </p:nvPicPr>
        <p:blipFill>
          <a:blip r:embed="rId2"/>
          <a:stretch>
            <a:fillRect/>
          </a:stretch>
        </p:blipFill>
        <p:spPr>
          <a:xfrm>
            <a:off x="6480658" y="844973"/>
            <a:ext cx="4937722" cy="2650314"/>
          </a:xfrm>
          <a:prstGeom prst="rect">
            <a:avLst/>
          </a:prstGeom>
        </p:spPr>
      </p:pic>
    </p:spTree>
    <p:extLst>
      <p:ext uri="{BB962C8B-B14F-4D97-AF65-F5344CB8AC3E}">
        <p14:creationId xmlns:p14="http://schemas.microsoft.com/office/powerpoint/2010/main" val="3105009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C3D549-4DC7-6A71-E14F-3D16F47DD0F5}"/>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CD6B22BE-1D62-0218-4B20-4D7B321D70A4}"/>
              </a:ext>
            </a:extLst>
          </p:cNvPr>
          <p:cNvSpPr txBox="1"/>
          <p:nvPr/>
        </p:nvSpPr>
        <p:spPr>
          <a:xfrm>
            <a:off x="741834" y="1736229"/>
            <a:ext cx="5189847"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marL="342900" indent="-342900" algn="just">
              <a:buAutoNum type="arabicPeriod"/>
            </a:pPr>
            <a:r>
              <a:rPr lang="fr-CA" sz="1400" dirty="0"/>
              <a:t>Le prestataire termine le CU « Remplir un formulaire » pour la fiche problème qu’il a choisi</a:t>
            </a:r>
          </a:p>
          <a:p>
            <a:pPr algn="just"/>
            <a:r>
              <a:rPr lang="fr-CA" sz="1400" dirty="0"/>
              <a:t>2.    Le client "click" sur Envoyer.</a:t>
            </a:r>
          </a:p>
          <a:p>
            <a:pPr algn="just"/>
            <a:r>
              <a:rPr lang="fr-CA" sz="1400" dirty="0"/>
              <a:t>3.  Le formulaire est enregistré et envoyé à un agent de la STPM.</a:t>
            </a:r>
          </a:p>
          <a:p>
            <a:pPr algn="just"/>
            <a:r>
              <a:rPr lang="fr-CA" sz="1400" dirty="0"/>
              <a:t>4.     Un message de confirmation est affiché.</a:t>
            </a:r>
          </a:p>
          <a:p>
            <a:pPr marL="342900" indent="-342900" algn="just">
              <a:buAutoNum type="arabicPeriod" startAt="5"/>
            </a:pPr>
            <a:r>
              <a:rPr lang="fr-CA" sz="1400" dirty="0"/>
              <a:t>Un agent de la STPM traite la candidature.</a:t>
            </a:r>
          </a:p>
          <a:p>
            <a:pPr algn="just"/>
            <a:r>
              <a:rPr lang="fr-CA" sz="1400" dirty="0"/>
              <a:t>5.1  La candidature est acceptée. </a:t>
            </a:r>
          </a:p>
          <a:p>
            <a:pPr algn="just"/>
            <a:r>
              <a:rPr lang="fr-CA" sz="1400" dirty="0"/>
              <a:t>5.2 Un nouveau projet est créé.</a:t>
            </a:r>
          </a:p>
          <a:p>
            <a:pPr algn="just"/>
            <a:r>
              <a:rPr lang="fr-CA" sz="1400" dirty="0"/>
              <a:t>5.3 Une notification est envoyée au prestataire et aux résidents concernés.</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BAA9B4AD-F16A-DD91-AE4B-F5A8E6118509}"/>
              </a:ext>
            </a:extLst>
          </p:cNvPr>
          <p:cNvSpPr>
            <a:spLocks noGrp="1"/>
          </p:cNvSpPr>
          <p:nvPr>
            <p:ph type="ctrTitle"/>
          </p:nvPr>
        </p:nvSpPr>
        <p:spPr>
          <a:xfrm>
            <a:off x="741834" y="459849"/>
            <a:ext cx="5966849" cy="902346"/>
          </a:xfrm>
        </p:spPr>
        <p:txBody>
          <a:bodyPr>
            <a:normAutofit/>
          </a:bodyPr>
          <a:lstStyle/>
          <a:p>
            <a:pPr algn="l"/>
            <a:r>
              <a:rPr lang="fr-CA" sz="3200" dirty="0"/>
              <a:t>16. &lt;Soumettre une candidature&gt;</a:t>
            </a:r>
            <a:endParaRPr lang="fr-FR" dirty="0"/>
          </a:p>
        </p:txBody>
      </p:sp>
      <p:sp>
        <p:nvSpPr>
          <p:cNvPr id="16" name="Content Placeholder 2">
            <a:extLst>
              <a:ext uri="{FF2B5EF4-FFF2-40B4-BE49-F238E27FC236}">
                <a16:creationId xmlns:a16="http://schemas.microsoft.com/office/drawing/2014/main" id="{05DFDD3A-5939-56F3-B8F7-147E2C35B223}"/>
              </a:ext>
            </a:extLst>
          </p:cNvPr>
          <p:cNvSpPr txBox="1">
            <a:spLocks/>
          </p:cNvSpPr>
          <p:nvPr/>
        </p:nvSpPr>
        <p:spPr>
          <a:xfrm>
            <a:off x="6028411" y="1736229"/>
            <a:ext cx="5031314"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l">
              <a:lnSpc>
                <a:spcPct val="100000"/>
              </a:lnSpc>
              <a:spcBef>
                <a:spcPts val="0"/>
              </a:spcBef>
            </a:pPr>
            <a:r>
              <a:rPr lang="fr-CA" sz="1400" dirty="0"/>
              <a:t>2.a.1  Le prestataire ne remplis pas correctement le formulaire.</a:t>
            </a:r>
          </a:p>
          <a:p>
            <a:pPr algn="l">
              <a:lnSpc>
                <a:spcPct val="100000"/>
              </a:lnSpc>
              <a:spcBef>
                <a:spcPts val="0"/>
              </a:spcBef>
            </a:pPr>
            <a:r>
              <a:rPr lang="fr-CA" sz="1400" dirty="0"/>
              <a:t>2.a.2  La soumission n'est pas effectuée.</a:t>
            </a:r>
          </a:p>
          <a:p>
            <a:pPr algn="l">
              <a:lnSpc>
                <a:spcPct val="100000"/>
              </a:lnSpc>
              <a:spcBef>
                <a:spcPts val="0"/>
              </a:spcBef>
            </a:pPr>
            <a:r>
              <a:rPr lang="fr-CA" sz="1400" dirty="0"/>
              <a:t>2.a.3  Un message d'erreur est affiché.</a:t>
            </a:r>
          </a:p>
          <a:p>
            <a:pPr algn="l">
              <a:lnSpc>
                <a:spcPct val="100000"/>
              </a:lnSpc>
              <a:spcBef>
                <a:spcPts val="0"/>
              </a:spcBef>
            </a:pPr>
            <a:r>
              <a:rPr lang="fr-CA" sz="1400" dirty="0"/>
              <a:t>2.a.4  Le prestataire peut recommencer au #1</a:t>
            </a:r>
          </a:p>
          <a:p>
            <a:pPr algn="l">
              <a:lnSpc>
                <a:spcPct val="100000"/>
              </a:lnSpc>
              <a:spcBef>
                <a:spcPts val="0"/>
              </a:spcBef>
            </a:pPr>
            <a:r>
              <a:rPr lang="fr-CA" sz="1400" dirty="0"/>
              <a:t>5.1.a.1 La candidature est refusée.</a:t>
            </a:r>
          </a:p>
          <a:p>
            <a:pPr algn="l">
              <a:lnSpc>
                <a:spcPct val="100000"/>
              </a:lnSpc>
              <a:spcBef>
                <a:spcPts val="0"/>
              </a:spcBef>
            </a:pPr>
            <a:r>
              <a:rPr lang="fr-CA" sz="1400" dirty="0"/>
              <a:t>5.1.a.2 L’agent entre une raison.</a:t>
            </a:r>
          </a:p>
          <a:p>
            <a:pPr algn="l">
              <a:lnSpc>
                <a:spcPct val="100000"/>
              </a:lnSpc>
              <a:spcBef>
                <a:spcPts val="0"/>
              </a:spcBef>
            </a:pPr>
            <a:r>
              <a:rPr lang="fr-CA" sz="1400" dirty="0"/>
              <a:t>5.1.a.3 Le prestataire est notifié avec la raison.</a:t>
            </a:r>
          </a:p>
        </p:txBody>
      </p:sp>
    </p:spTree>
    <p:extLst>
      <p:ext uri="{BB962C8B-B14F-4D97-AF65-F5344CB8AC3E}">
        <p14:creationId xmlns:p14="http://schemas.microsoft.com/office/powerpoint/2010/main" val="170956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48F48-3B64-A622-9E88-F1C66CB323C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B75B73-9804-289F-3415-061852599555}"/>
              </a:ext>
            </a:extLst>
          </p:cNvPr>
          <p:cNvSpPr>
            <a:spLocks noGrp="1"/>
          </p:cNvSpPr>
          <p:nvPr>
            <p:ph type="ctrTitle"/>
          </p:nvPr>
        </p:nvSpPr>
        <p:spPr>
          <a:xfrm>
            <a:off x="955727" y="82650"/>
            <a:ext cx="7187245" cy="902346"/>
          </a:xfrm>
        </p:spPr>
        <p:txBody>
          <a:bodyPr>
            <a:normAutofit fontScale="90000"/>
          </a:bodyPr>
          <a:lstStyle/>
          <a:p>
            <a:pPr algn="l"/>
            <a:r>
              <a:rPr lang="fr-CA" sz="3200" dirty="0"/>
              <a:t>17. &lt;Consulter les projets en cours ou à venir&gt;</a:t>
            </a:r>
            <a:endParaRPr lang="fr-FR" dirty="0"/>
          </a:p>
        </p:txBody>
      </p:sp>
      <p:sp>
        <p:nvSpPr>
          <p:cNvPr id="4" name="ZoneTexte 3">
            <a:extLst>
              <a:ext uri="{FF2B5EF4-FFF2-40B4-BE49-F238E27FC236}">
                <a16:creationId xmlns:a16="http://schemas.microsoft.com/office/drawing/2014/main" id="{D5066B20-7BB0-72B8-8577-0A17CE41856E}"/>
              </a:ext>
            </a:extLst>
          </p:cNvPr>
          <p:cNvSpPr txBox="1"/>
          <p:nvPr/>
        </p:nvSpPr>
        <p:spPr>
          <a:xfrm>
            <a:off x="956756" y="1333321"/>
            <a:ext cx="53023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a:t>
            </a:r>
            <a:r>
              <a:rPr lang="fr-CA" sz="1400" dirty="0">
                <a:ea typeface="+mn-lt"/>
                <a:cs typeface="+mn-lt"/>
              </a:rPr>
              <a:t>Un résident peut consulter les projets en cours ou à venir (3 mois suivant). Il lui est possible de filtrer les projets en fonction du type, du quartier ou de la priorité. </a:t>
            </a:r>
            <a:r>
              <a:rPr lang="fr-FR" sz="1400" dirty="0"/>
              <a:t>Le résident peut cliquer sur un projet pour en voir les détails.</a:t>
            </a:r>
            <a:endParaRPr lang="fr-CA" sz="1400" dirty="0">
              <a:ea typeface="+mn-lt"/>
              <a:cs typeface="+mn-lt"/>
            </a:endParaRPr>
          </a:p>
        </p:txBody>
      </p:sp>
      <p:sp>
        <p:nvSpPr>
          <p:cNvPr id="3" name="ZoneTexte 2">
            <a:extLst>
              <a:ext uri="{FF2B5EF4-FFF2-40B4-BE49-F238E27FC236}">
                <a16:creationId xmlns:a16="http://schemas.microsoft.com/office/drawing/2014/main" id="{C2BDF140-158C-FA85-41E7-4D37CA834FB5}"/>
              </a:ext>
            </a:extLst>
          </p:cNvPr>
          <p:cNvSpPr txBox="1"/>
          <p:nvPr/>
        </p:nvSpPr>
        <p:spPr>
          <a:xfrm>
            <a:off x="956498" y="2492030"/>
            <a:ext cx="5302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 </a:t>
            </a:r>
            <a:r>
              <a:rPr lang="fr-CA" sz="1400" dirty="0"/>
              <a:t>Être connecté en tant que résident sur l’application </a:t>
            </a:r>
            <a:r>
              <a:rPr lang="fr-CA" sz="1400" dirty="0" err="1"/>
              <a:t>MaVille</a:t>
            </a:r>
            <a:r>
              <a:rPr lang="fr-CA" sz="1400" dirty="0"/>
              <a:t>. Il doit avoir au moins un projet en cours ou à venir enregistré.</a:t>
            </a:r>
            <a:endParaRPr lang="fr-CA" sz="1100" dirty="0">
              <a:solidFill>
                <a:srgbClr val="0B113A"/>
              </a:solidFill>
              <a:latin typeface="Segoe UI"/>
              <a:ea typeface="+mn-lt"/>
              <a:cs typeface="Segoe UI"/>
            </a:endParaRPr>
          </a:p>
        </p:txBody>
      </p:sp>
      <p:sp>
        <p:nvSpPr>
          <p:cNvPr id="5" name="ZoneTexte 4">
            <a:extLst>
              <a:ext uri="{FF2B5EF4-FFF2-40B4-BE49-F238E27FC236}">
                <a16:creationId xmlns:a16="http://schemas.microsoft.com/office/drawing/2014/main" id="{84DB7273-7D8C-E920-33AF-26440A488A71}"/>
              </a:ext>
            </a:extLst>
          </p:cNvPr>
          <p:cNvSpPr txBox="1"/>
          <p:nvPr/>
        </p:nvSpPr>
        <p:spPr>
          <a:xfrm>
            <a:off x="955727" y="3538695"/>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Le résident peut consulter les travaux en cours ou à venir. Il peut les filtrer selon le type, le niveau de priorité ou le quartier. Les données vont provenir de l’API de la ville de Montréal et des projets des prestataires connectés sur l’application. Le résident peut consulter les informations détaillées de chaque projet affiché. Chaque projet contient les informations: quartier, statut, priorité, type de travail, dates importantes et le nom du prestataire.</a:t>
            </a:r>
            <a:endParaRPr lang="fr-CA" sz="1400" dirty="0">
              <a:solidFill>
                <a:srgbClr val="000000"/>
              </a:solidFill>
              <a:latin typeface="Aptos"/>
              <a:cs typeface="Segoe UI"/>
            </a:endParaRPr>
          </a:p>
        </p:txBody>
      </p:sp>
      <p:sp>
        <p:nvSpPr>
          <p:cNvPr id="13" name="ZoneTexte 12">
            <a:extLst>
              <a:ext uri="{FF2B5EF4-FFF2-40B4-BE49-F238E27FC236}">
                <a16:creationId xmlns:a16="http://schemas.microsoft.com/office/drawing/2014/main" id="{61DCD1C2-4E2F-D67B-6C46-19DA27A9A7DC}"/>
              </a:ext>
            </a:extLst>
          </p:cNvPr>
          <p:cNvSpPr txBox="1"/>
          <p:nvPr/>
        </p:nvSpPr>
        <p:spPr>
          <a:xfrm>
            <a:off x="955727" y="4800803"/>
            <a:ext cx="1002142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 délai de traitement pour le filtrage de recherche ne doit pas prendre plus de 5 secondes. Les informations affichées doivent être à jour. </a:t>
            </a:r>
            <a:endParaRPr lang="fr-FR" dirty="0"/>
          </a:p>
        </p:txBody>
      </p:sp>
      <p:pic>
        <p:nvPicPr>
          <p:cNvPr id="8" name="Image 7">
            <a:extLst>
              <a:ext uri="{FF2B5EF4-FFF2-40B4-BE49-F238E27FC236}">
                <a16:creationId xmlns:a16="http://schemas.microsoft.com/office/drawing/2014/main" id="{F4EAA556-6BDC-4242-59A5-D1001E99F687}"/>
              </a:ext>
            </a:extLst>
          </p:cNvPr>
          <p:cNvPicPr>
            <a:picLocks noChangeAspect="1"/>
          </p:cNvPicPr>
          <p:nvPr/>
        </p:nvPicPr>
        <p:blipFill>
          <a:blip r:embed="rId2"/>
          <a:stretch>
            <a:fillRect/>
          </a:stretch>
        </p:blipFill>
        <p:spPr>
          <a:xfrm>
            <a:off x="6729870" y="1115674"/>
            <a:ext cx="4375187" cy="2313325"/>
          </a:xfrm>
          <a:prstGeom prst="rect">
            <a:avLst/>
          </a:prstGeom>
        </p:spPr>
      </p:pic>
    </p:spTree>
    <p:extLst>
      <p:ext uri="{BB962C8B-B14F-4D97-AF65-F5344CB8AC3E}">
        <p14:creationId xmlns:p14="http://schemas.microsoft.com/office/powerpoint/2010/main" val="14683888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C04B3-8DE5-892D-61DD-C49A8FC1D611}"/>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A3E5144B-897E-E93D-2529-668A5C8D9D39}"/>
              </a:ext>
            </a:extLst>
          </p:cNvPr>
          <p:cNvSpPr txBox="1"/>
          <p:nvPr/>
        </p:nvSpPr>
        <p:spPr>
          <a:xfrm>
            <a:off x="758566" y="1604470"/>
            <a:ext cx="5189847"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marL="342900" indent="-342900" algn="just">
              <a:buAutoNum type="arabicPeriod"/>
            </a:pPr>
            <a:endParaRPr lang="fr-CA" sz="1400" dirty="0"/>
          </a:p>
          <a:p>
            <a:pPr algn="just"/>
            <a:r>
              <a:rPr lang="fr-CA" sz="1400" dirty="0"/>
              <a:t>1. L’utilisateur sélectionne l’onglet consulter les Projets de Travaux.</a:t>
            </a:r>
          </a:p>
          <a:p>
            <a:pPr algn="just"/>
            <a:r>
              <a:rPr lang="fr-CA" sz="1400" dirty="0"/>
              <a:t>2.  L’application affiche les projets en cours ou prévus pour les trois prochains mois </a:t>
            </a:r>
          </a:p>
          <a:p>
            <a:pPr algn="just"/>
            <a:r>
              <a:rPr lang="fr-CA" sz="1400" dirty="0"/>
              <a:t>3.   L’utilisateur sélectionne un projet</a:t>
            </a:r>
          </a:p>
          <a:p>
            <a:pPr algn="just"/>
            <a:r>
              <a:rPr lang="fr-CA" sz="1400" dirty="0"/>
              <a:t>4.   La fiche détaillée du projet apparait.</a:t>
            </a:r>
          </a:p>
          <a:p>
            <a:pPr marL="342900" indent="-342900" algn="just">
              <a:buAutoNum type="arabicPeriod" startAt="4"/>
            </a:pPr>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D200F5B4-CA1C-1769-EEC4-CB7684785A96}"/>
              </a:ext>
            </a:extLst>
          </p:cNvPr>
          <p:cNvSpPr>
            <a:spLocks noGrp="1"/>
          </p:cNvSpPr>
          <p:nvPr>
            <p:ph type="ctrTitle"/>
          </p:nvPr>
        </p:nvSpPr>
        <p:spPr>
          <a:xfrm>
            <a:off x="758566" y="360833"/>
            <a:ext cx="8382915" cy="902346"/>
          </a:xfrm>
        </p:spPr>
        <p:txBody>
          <a:bodyPr>
            <a:normAutofit/>
          </a:bodyPr>
          <a:lstStyle/>
          <a:p>
            <a:pPr algn="l"/>
            <a:r>
              <a:rPr lang="fr-CA" sz="3200" dirty="0"/>
              <a:t>17. &lt;Consulter les projets en cours ou à venir&gt;</a:t>
            </a:r>
            <a:endParaRPr lang="fr-FR" dirty="0"/>
          </a:p>
        </p:txBody>
      </p:sp>
      <p:sp>
        <p:nvSpPr>
          <p:cNvPr id="16" name="Content Placeholder 2">
            <a:extLst>
              <a:ext uri="{FF2B5EF4-FFF2-40B4-BE49-F238E27FC236}">
                <a16:creationId xmlns:a16="http://schemas.microsoft.com/office/drawing/2014/main" id="{8C8D949F-BD77-6EA5-E44B-6259C287781E}"/>
              </a:ext>
            </a:extLst>
          </p:cNvPr>
          <p:cNvSpPr txBox="1">
            <a:spLocks/>
          </p:cNvSpPr>
          <p:nvPr/>
        </p:nvSpPr>
        <p:spPr>
          <a:xfrm>
            <a:off x="6096000" y="1530847"/>
            <a:ext cx="5031314" cy="498583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just">
              <a:lnSpc>
                <a:spcPct val="100000"/>
              </a:lnSpc>
              <a:spcBef>
                <a:spcPts val="0"/>
              </a:spcBef>
            </a:pPr>
            <a:r>
              <a:rPr lang="en-US" sz="1400" dirty="0"/>
              <a:t>3.a.1 </a:t>
            </a:r>
            <a:r>
              <a:rPr lang="en-US" sz="1400" dirty="0" err="1"/>
              <a:t>L’utilisateur</a:t>
            </a:r>
            <a:r>
              <a:rPr lang="en-US" sz="1400" dirty="0"/>
              <a:t> </a:t>
            </a:r>
            <a:r>
              <a:rPr lang="en-US" sz="1400" dirty="0" err="1"/>
              <a:t>filtre</a:t>
            </a:r>
            <a:r>
              <a:rPr lang="en-US" sz="1400" dirty="0"/>
              <a:t> les </a:t>
            </a:r>
            <a:r>
              <a:rPr lang="en-US" sz="1400" dirty="0" err="1"/>
              <a:t>projets</a:t>
            </a:r>
            <a:r>
              <a:rPr lang="en-US" sz="1400" dirty="0"/>
              <a:t> par type de </a:t>
            </a:r>
            <a:r>
              <a:rPr lang="en-US" sz="1400" dirty="0" err="1"/>
              <a:t>projet</a:t>
            </a:r>
            <a:r>
              <a:rPr lang="en-US" sz="1400" dirty="0"/>
              <a:t> </a:t>
            </a:r>
            <a:r>
              <a:rPr lang="en-US" sz="1400" dirty="0" err="1"/>
              <a:t>ou</a:t>
            </a:r>
            <a:r>
              <a:rPr lang="en-US" sz="1400" dirty="0"/>
              <a:t> quartier, par </a:t>
            </a:r>
            <a:r>
              <a:rPr lang="en-US" sz="1400" dirty="0" err="1"/>
              <a:t>priorité</a:t>
            </a:r>
            <a:r>
              <a:rPr lang="en-US" sz="1400" dirty="0"/>
              <a:t> et par quartier</a:t>
            </a:r>
          </a:p>
          <a:p>
            <a:pPr algn="just">
              <a:lnSpc>
                <a:spcPct val="100000"/>
              </a:lnSpc>
              <a:spcBef>
                <a:spcPts val="0"/>
              </a:spcBef>
            </a:pPr>
            <a:r>
              <a:rPr lang="en-US" sz="1400" dirty="0"/>
              <a:t>3.a.2</a:t>
            </a:r>
            <a:r>
              <a:rPr lang="fr-CA" sz="1800" dirty="0"/>
              <a:t>  </a:t>
            </a:r>
            <a:r>
              <a:rPr lang="fr-CA" sz="1400" dirty="0"/>
              <a:t>Aucun projet n’est en cours ou à venir pour ce filtrage.</a:t>
            </a:r>
          </a:p>
          <a:p>
            <a:pPr algn="just">
              <a:lnSpc>
                <a:spcPct val="100000"/>
              </a:lnSpc>
              <a:spcBef>
                <a:spcPts val="0"/>
              </a:spcBef>
            </a:pPr>
            <a:r>
              <a:rPr lang="en-US" sz="1400" dirty="0"/>
              <a:t>3.a.3</a:t>
            </a:r>
            <a:r>
              <a:rPr lang="fr-CA" sz="1800" dirty="0"/>
              <a:t>  </a:t>
            </a:r>
            <a:r>
              <a:rPr lang="fr-CA" sz="1400" dirty="0"/>
              <a:t>Le message « Aucun projet trouvé » s’affiche.</a:t>
            </a:r>
          </a:p>
          <a:p>
            <a:pPr algn="just">
              <a:lnSpc>
                <a:spcPct val="100000"/>
              </a:lnSpc>
              <a:spcBef>
                <a:spcPts val="0"/>
              </a:spcBef>
            </a:pPr>
            <a:endParaRPr lang="en-US" sz="1400" dirty="0"/>
          </a:p>
          <a:p>
            <a:pPr algn="just">
              <a:lnSpc>
                <a:spcPct val="100000"/>
              </a:lnSpc>
              <a:spcBef>
                <a:spcPts val="0"/>
              </a:spcBef>
            </a:pPr>
            <a:endParaRPr lang="en-US" sz="1400" dirty="0"/>
          </a:p>
          <a:p>
            <a:pPr algn="just">
              <a:lnSpc>
                <a:spcPct val="100000"/>
              </a:lnSpc>
              <a:spcBef>
                <a:spcPts val="0"/>
              </a:spcBef>
            </a:pPr>
            <a:endParaRPr lang="en-US" sz="1400" dirty="0"/>
          </a:p>
        </p:txBody>
      </p:sp>
    </p:spTree>
    <p:extLst>
      <p:ext uri="{BB962C8B-B14F-4D97-AF65-F5344CB8AC3E}">
        <p14:creationId xmlns:p14="http://schemas.microsoft.com/office/powerpoint/2010/main" val="3363402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descr="Une image contenant texte, diagramme, capture d’écran, ligne&#10;&#10;Le contenu généré par l’IA peut être incorrect.">
            <a:extLst>
              <a:ext uri="{FF2B5EF4-FFF2-40B4-BE49-F238E27FC236}">
                <a16:creationId xmlns:a16="http://schemas.microsoft.com/office/drawing/2014/main" id="{7B032E33-6AB8-7B5D-5F1E-A458FCCB67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222" y="0"/>
            <a:ext cx="6013556" cy="6858000"/>
          </a:xfrm>
          <a:prstGeom prst="rect">
            <a:avLst/>
          </a:prstGeom>
        </p:spPr>
      </p:pic>
    </p:spTree>
    <p:extLst>
      <p:ext uri="{BB962C8B-B14F-4D97-AF65-F5344CB8AC3E}">
        <p14:creationId xmlns:p14="http://schemas.microsoft.com/office/powerpoint/2010/main" val="133182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CDF2D-3639-4EE9-A4F1-0D9F3235A2AD}"/>
              </a:ext>
            </a:extLst>
          </p:cNvPr>
          <p:cNvSpPr>
            <a:spLocks noGrp="1"/>
          </p:cNvSpPr>
          <p:nvPr>
            <p:ph type="ctrTitle"/>
          </p:nvPr>
        </p:nvSpPr>
        <p:spPr>
          <a:xfrm>
            <a:off x="954044" y="192027"/>
            <a:ext cx="5966849" cy="902346"/>
          </a:xfrm>
        </p:spPr>
        <p:txBody>
          <a:bodyPr>
            <a:normAutofit/>
          </a:bodyPr>
          <a:lstStyle/>
          <a:p>
            <a:pPr algn="l"/>
            <a:r>
              <a:rPr lang="fr-CA" sz="3200" dirty="0"/>
              <a:t>1. &lt;Choisir son profil&gt;</a:t>
            </a:r>
            <a:endParaRPr lang="fr-FR" dirty="0"/>
          </a:p>
        </p:txBody>
      </p:sp>
      <p:sp>
        <p:nvSpPr>
          <p:cNvPr id="4" name="ZoneTexte 3">
            <a:extLst>
              <a:ext uri="{FF2B5EF4-FFF2-40B4-BE49-F238E27FC236}">
                <a16:creationId xmlns:a16="http://schemas.microsoft.com/office/drawing/2014/main" id="{E8F1C243-CDA8-64C8-1F55-1BFC8B49D2BF}"/>
              </a:ext>
            </a:extLst>
          </p:cNvPr>
          <p:cNvSpPr txBox="1"/>
          <p:nvPr/>
        </p:nvSpPr>
        <p:spPr>
          <a:xfrm>
            <a:off x="961312" y="1098710"/>
            <a:ext cx="971395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t>L'authentification est prise en charge par un service central de la Ville de Montréal et ne fait pas partie de cette application. L'utilisateur sélectionne son profil (résident, STPM ou prestataire) afin d'accéder aux fonctionnalités en lien avec le rôle choisi. Le résident et le prestataire pourront sélectionner un choix d’utilisateur (Pour les besoins pédagogiques du cours)</a:t>
            </a:r>
            <a:endParaRPr lang="fr-FR" dirty="0"/>
          </a:p>
        </p:txBody>
      </p:sp>
      <p:sp>
        <p:nvSpPr>
          <p:cNvPr id="8" name="Titre 1">
            <a:extLst>
              <a:ext uri="{FF2B5EF4-FFF2-40B4-BE49-F238E27FC236}">
                <a16:creationId xmlns:a16="http://schemas.microsoft.com/office/drawing/2014/main" id="{282B7E64-DC27-B10B-1A97-E914CDA74055}"/>
              </a:ext>
            </a:extLst>
          </p:cNvPr>
          <p:cNvSpPr txBox="1">
            <a:spLocks/>
          </p:cNvSpPr>
          <p:nvPr/>
        </p:nvSpPr>
        <p:spPr>
          <a:xfrm>
            <a:off x="954043" y="218572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2. &lt;Consulter ses notifications&gt;</a:t>
            </a:r>
            <a:endParaRPr lang="fr-FR" sz="3200" dirty="0"/>
          </a:p>
        </p:txBody>
      </p:sp>
      <p:sp>
        <p:nvSpPr>
          <p:cNvPr id="9" name="ZoneTexte 8">
            <a:extLst>
              <a:ext uri="{FF2B5EF4-FFF2-40B4-BE49-F238E27FC236}">
                <a16:creationId xmlns:a16="http://schemas.microsoft.com/office/drawing/2014/main" id="{C2B88B83-A2DB-86BB-AF7D-48C210A6D55A}"/>
              </a:ext>
            </a:extLst>
          </p:cNvPr>
          <p:cNvSpPr txBox="1"/>
          <p:nvPr/>
        </p:nvSpPr>
        <p:spPr>
          <a:xfrm>
            <a:off x="954043" y="2974751"/>
            <a:ext cx="971395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latin typeface="Aptos"/>
              </a:rPr>
              <a:t>Les utilisateurs peuvent consulter leurs notifications personnelles dans un espace dédié à cet effet. Pour un profil résident il est automatiquement abonné aux notifications de son quartier et à ses signalements. Il peut également recevoir des notifications pour un  quartier ou des rues auquel il s’est abonné. Pour un profil prestataire, il peut recevoir des notifications pour les quartiers ou type de problèmes auquel il est abonné. Il reçoit aussi de notifications pour ses candidatures. L’agent de la STPM est notifié de tout nouveau signalement ou candidatures.</a:t>
            </a:r>
          </a:p>
          <a:p>
            <a:pPr algn="just"/>
            <a:endParaRPr lang="fr-FR" dirty="0"/>
          </a:p>
        </p:txBody>
      </p:sp>
      <p:sp>
        <p:nvSpPr>
          <p:cNvPr id="3" name="Titre 1">
            <a:extLst>
              <a:ext uri="{FF2B5EF4-FFF2-40B4-BE49-F238E27FC236}">
                <a16:creationId xmlns:a16="http://schemas.microsoft.com/office/drawing/2014/main" id="{86E70618-780E-7191-351D-F6DD621BFFB5}"/>
              </a:ext>
            </a:extLst>
          </p:cNvPr>
          <p:cNvSpPr txBox="1">
            <a:spLocks/>
          </p:cNvSpPr>
          <p:nvPr/>
        </p:nvSpPr>
        <p:spPr>
          <a:xfrm>
            <a:off x="954045" y="4405345"/>
            <a:ext cx="5966849"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3. &lt;Consulter mes signalements&gt;</a:t>
            </a:r>
            <a:endParaRPr lang="fr-FR" dirty="0"/>
          </a:p>
        </p:txBody>
      </p:sp>
      <p:sp>
        <p:nvSpPr>
          <p:cNvPr id="5" name="ZoneTexte 4">
            <a:extLst>
              <a:ext uri="{FF2B5EF4-FFF2-40B4-BE49-F238E27FC236}">
                <a16:creationId xmlns:a16="http://schemas.microsoft.com/office/drawing/2014/main" id="{587FD2DA-6CA6-3D08-5032-12B67C9D00D1}"/>
              </a:ext>
            </a:extLst>
          </p:cNvPr>
          <p:cNvSpPr txBox="1"/>
          <p:nvPr/>
        </p:nvSpPr>
        <p:spPr>
          <a:xfrm>
            <a:off x="961312" y="5307691"/>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résident accède à la liste de ses signalements soumis afin de suivre leur statut, plus précisément à savoir si  le formulaire de signalement a été traité par un agent. Ils peuvent être modifié ou supprimé tant qu’ils n’ont pas encore été vu par l’agent de la STPM.</a:t>
            </a:r>
          </a:p>
        </p:txBody>
      </p:sp>
    </p:spTree>
    <p:extLst>
      <p:ext uri="{BB962C8B-B14F-4D97-AF65-F5344CB8AC3E}">
        <p14:creationId xmlns:p14="http://schemas.microsoft.com/office/powerpoint/2010/main" val="9540865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618A5-8315-F5F2-A858-679557029411}"/>
            </a:ext>
          </a:extLst>
        </p:cNvPr>
        <p:cNvGrpSpPr/>
        <p:nvPr/>
      </p:nvGrpSpPr>
      <p:grpSpPr>
        <a:xfrm>
          <a:off x="0" y="0"/>
          <a:ext cx="0" cy="0"/>
          <a:chOff x="0" y="0"/>
          <a:chExt cx="0" cy="0"/>
        </a:xfrm>
      </p:grpSpPr>
      <p:sp>
        <p:nvSpPr>
          <p:cNvPr id="8" name="Titre 1">
            <a:extLst>
              <a:ext uri="{FF2B5EF4-FFF2-40B4-BE49-F238E27FC236}">
                <a16:creationId xmlns:a16="http://schemas.microsoft.com/office/drawing/2014/main" id="{D9C521E2-C832-4875-6AA9-B169AFE0691E}"/>
              </a:ext>
            </a:extLst>
          </p:cNvPr>
          <p:cNvSpPr txBox="1">
            <a:spLocks/>
          </p:cNvSpPr>
          <p:nvPr/>
        </p:nvSpPr>
        <p:spPr>
          <a:xfrm>
            <a:off x="971161" y="372258"/>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4. &lt;Consulter les fiches problèmes&gt;</a:t>
            </a:r>
            <a:endParaRPr lang="fr-FR" sz="3200" dirty="0"/>
          </a:p>
        </p:txBody>
      </p:sp>
      <p:sp>
        <p:nvSpPr>
          <p:cNvPr id="9" name="ZoneTexte 8">
            <a:extLst>
              <a:ext uri="{FF2B5EF4-FFF2-40B4-BE49-F238E27FC236}">
                <a16:creationId xmlns:a16="http://schemas.microsoft.com/office/drawing/2014/main" id="{8435114A-7BBF-40EE-637C-589BA5CF4E4C}"/>
              </a:ext>
            </a:extLst>
          </p:cNvPr>
          <p:cNvSpPr txBox="1"/>
          <p:nvPr/>
        </p:nvSpPr>
        <p:spPr>
          <a:xfrm>
            <a:off x="971161" y="1350005"/>
            <a:ext cx="97139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Un prestataire peut consulter les fiches problèmes créées par un agent de la STPM (à partir des formulaires de signalement) afin d’identifier les problèmes pour lesquels il peut soumettre une candidature. Ces requêtes peuvent être filtrées en fonction du type, priorité et quartier. Il peut regarder les fiches détaillées et éventuellement en sélectionner une pour poser sa candidature.</a:t>
            </a:r>
          </a:p>
          <a:p>
            <a:pPr algn="just"/>
            <a:endParaRPr lang="fr-CA" dirty="0">
              <a:solidFill>
                <a:srgbClr val="000000"/>
              </a:solidFill>
              <a:ea typeface="+mn-lt"/>
              <a:cs typeface="+mn-lt"/>
            </a:endParaRPr>
          </a:p>
        </p:txBody>
      </p:sp>
      <p:sp>
        <p:nvSpPr>
          <p:cNvPr id="10" name="Titre 1">
            <a:extLst>
              <a:ext uri="{FF2B5EF4-FFF2-40B4-BE49-F238E27FC236}">
                <a16:creationId xmlns:a16="http://schemas.microsoft.com/office/drawing/2014/main" id="{B6E15D09-AEAA-8A8F-6A23-B58A709F5BA0}"/>
              </a:ext>
            </a:extLst>
          </p:cNvPr>
          <p:cNvSpPr txBox="1">
            <a:spLocks/>
          </p:cNvSpPr>
          <p:nvPr/>
        </p:nvSpPr>
        <p:spPr>
          <a:xfrm>
            <a:off x="981011" y="253175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5. &lt;Remplir un formulaire&gt;</a:t>
            </a:r>
            <a:endParaRPr lang="fr-FR" sz="3200" dirty="0"/>
          </a:p>
        </p:txBody>
      </p:sp>
      <p:sp>
        <p:nvSpPr>
          <p:cNvPr id="11" name="ZoneTexte 10">
            <a:extLst>
              <a:ext uri="{FF2B5EF4-FFF2-40B4-BE49-F238E27FC236}">
                <a16:creationId xmlns:a16="http://schemas.microsoft.com/office/drawing/2014/main" id="{926ACA3A-21F6-AB09-6C4B-B1133E82A8FF}"/>
              </a:ext>
            </a:extLst>
          </p:cNvPr>
          <p:cNvSpPr txBox="1"/>
          <p:nvPr/>
        </p:nvSpPr>
        <p:spPr>
          <a:xfrm>
            <a:off x="971160" y="3434098"/>
            <a:ext cx="1007197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Selon le type de demande (nouvelle candidature ou nouveau signalement), il faut obligatoirement remplir un formulaire approprié avant de pouvoir les transmettre à un agent. Les précisions des formulaires sont propres à chaque type de demande et chaque champ de ces derniers doivent être remplis pour être valide à la transmission. Lors du signalement d’un problème un résident doit indiquer </a:t>
            </a:r>
            <a:r>
              <a:rPr lang="fr-CA" dirty="0"/>
              <a:t>le lieu, le type, ses coordonnées et une brève description. Lors d’une soumission de candidature, le prestataire doit indiquer, les problèmes ciblés, la description du projet, le type de travaux, le lieu du projet, la date de début, la date de fin, le coût estimé ainsi que son numéro d’entreprise.</a:t>
            </a:r>
            <a:br>
              <a:rPr lang="fr-CA" dirty="0"/>
            </a:br>
            <a:br>
              <a:rPr lang="fr-CA" dirty="0"/>
            </a:br>
            <a:endParaRPr lang="fr-FR" dirty="0"/>
          </a:p>
        </p:txBody>
      </p:sp>
    </p:spTree>
    <p:extLst>
      <p:ext uri="{BB962C8B-B14F-4D97-AF65-F5344CB8AC3E}">
        <p14:creationId xmlns:p14="http://schemas.microsoft.com/office/powerpoint/2010/main" val="102541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212261-34C1-1116-D4C6-3CAD12793E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099819-75E5-36D7-B41B-BBA7D0A2C091}"/>
              </a:ext>
            </a:extLst>
          </p:cNvPr>
          <p:cNvSpPr>
            <a:spLocks noGrp="1"/>
          </p:cNvSpPr>
          <p:nvPr>
            <p:ph type="ctrTitle"/>
          </p:nvPr>
        </p:nvSpPr>
        <p:spPr>
          <a:xfrm>
            <a:off x="961311" y="257006"/>
            <a:ext cx="5966849" cy="902346"/>
          </a:xfrm>
        </p:spPr>
        <p:txBody>
          <a:bodyPr>
            <a:normAutofit/>
          </a:bodyPr>
          <a:lstStyle/>
          <a:p>
            <a:pPr algn="l"/>
            <a:r>
              <a:rPr lang="fr-CA" sz="3200" dirty="0"/>
              <a:t>6. &lt;Consulter mes candidatures&gt;</a:t>
            </a:r>
            <a:endParaRPr lang="fr-FR" dirty="0"/>
          </a:p>
        </p:txBody>
      </p:sp>
      <p:sp>
        <p:nvSpPr>
          <p:cNvPr id="4" name="ZoneTexte 3">
            <a:extLst>
              <a:ext uri="{FF2B5EF4-FFF2-40B4-BE49-F238E27FC236}">
                <a16:creationId xmlns:a16="http://schemas.microsoft.com/office/drawing/2014/main" id="{EC686317-5EB7-6669-EB82-D31A44DA8C55}"/>
              </a:ext>
            </a:extLst>
          </p:cNvPr>
          <p:cNvSpPr txBox="1"/>
          <p:nvPr/>
        </p:nvSpPr>
        <p:spPr>
          <a:xfrm>
            <a:off x="961309" y="1159352"/>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consulte ses candidatures soumises préalablement afin d’en suivre le statut, plus précisément pour savoir si elles sont en attente, vu, acceptée ou refusée.</a:t>
            </a:r>
            <a:endParaRPr lang="fr-FR" dirty="0">
              <a:ea typeface="+mn-lt"/>
              <a:cs typeface="+mn-lt"/>
            </a:endParaRPr>
          </a:p>
        </p:txBody>
      </p:sp>
      <p:sp>
        <p:nvSpPr>
          <p:cNvPr id="8" name="Titre 1">
            <a:extLst>
              <a:ext uri="{FF2B5EF4-FFF2-40B4-BE49-F238E27FC236}">
                <a16:creationId xmlns:a16="http://schemas.microsoft.com/office/drawing/2014/main" id="{85DD3295-CF38-4CE8-BDF4-CE3A3FE4F57D}"/>
              </a:ext>
            </a:extLst>
          </p:cNvPr>
          <p:cNvSpPr txBox="1">
            <a:spLocks/>
          </p:cNvSpPr>
          <p:nvPr/>
        </p:nvSpPr>
        <p:spPr>
          <a:xfrm>
            <a:off x="961309" y="1586742"/>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7. &lt;Modifier une candidature&gt;</a:t>
            </a:r>
            <a:endParaRPr lang="fr-FR" sz="3200" dirty="0"/>
          </a:p>
        </p:txBody>
      </p:sp>
      <p:sp>
        <p:nvSpPr>
          <p:cNvPr id="9" name="ZoneTexte 8">
            <a:extLst>
              <a:ext uri="{FF2B5EF4-FFF2-40B4-BE49-F238E27FC236}">
                <a16:creationId xmlns:a16="http://schemas.microsoft.com/office/drawing/2014/main" id="{00EAA691-3FD5-8E73-F90C-1EC61D7C7642}"/>
              </a:ext>
            </a:extLst>
          </p:cNvPr>
          <p:cNvSpPr txBox="1"/>
          <p:nvPr/>
        </p:nvSpPr>
        <p:spPr>
          <a:xfrm>
            <a:off x="961309" y="2566469"/>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modifier une candidature déjà soumise tant qu’elle n’a pas encore été vue par un agent de la STPM. Il peut ajuster les informations fournies telles que par exemple les dates prévues ou les rues affectées par le projet.</a:t>
            </a:r>
            <a:endParaRPr lang="fr-FR" dirty="0">
              <a:ea typeface="+mn-lt"/>
              <a:cs typeface="+mn-lt"/>
            </a:endParaRPr>
          </a:p>
        </p:txBody>
      </p:sp>
      <p:sp>
        <p:nvSpPr>
          <p:cNvPr id="10" name="Titre 1">
            <a:extLst>
              <a:ext uri="{FF2B5EF4-FFF2-40B4-BE49-F238E27FC236}">
                <a16:creationId xmlns:a16="http://schemas.microsoft.com/office/drawing/2014/main" id="{42C7EDB0-F28C-A8ED-4E52-BD511AC13207}"/>
              </a:ext>
            </a:extLst>
          </p:cNvPr>
          <p:cNvSpPr txBox="1">
            <a:spLocks/>
          </p:cNvSpPr>
          <p:nvPr/>
        </p:nvSpPr>
        <p:spPr>
          <a:xfrm>
            <a:off x="961309" y="3295495"/>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8. &lt;Annuler une candidature&gt;</a:t>
            </a:r>
            <a:endParaRPr lang="fr-FR" sz="3200" dirty="0"/>
          </a:p>
        </p:txBody>
      </p:sp>
      <p:sp>
        <p:nvSpPr>
          <p:cNvPr id="11" name="ZoneTexte 10">
            <a:extLst>
              <a:ext uri="{FF2B5EF4-FFF2-40B4-BE49-F238E27FC236}">
                <a16:creationId xmlns:a16="http://schemas.microsoft.com/office/drawing/2014/main" id="{006392B9-6705-ED17-E644-3EAFF4C6939D}"/>
              </a:ext>
            </a:extLst>
          </p:cNvPr>
          <p:cNvSpPr txBox="1"/>
          <p:nvPr/>
        </p:nvSpPr>
        <p:spPr>
          <a:xfrm>
            <a:off x="961309" y="4226837"/>
            <a:ext cx="9713955"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Le prestataire peut annuler une candidature soumise tant qu’elle n’a pas encore été vue par un agent de la STPM.</a:t>
            </a:r>
            <a:endParaRPr lang="fr-FR" dirty="0">
              <a:ea typeface="+mn-lt"/>
              <a:cs typeface="+mn-lt"/>
            </a:endParaRPr>
          </a:p>
        </p:txBody>
      </p:sp>
      <p:sp>
        <p:nvSpPr>
          <p:cNvPr id="3" name="Titre 1">
            <a:extLst>
              <a:ext uri="{FF2B5EF4-FFF2-40B4-BE49-F238E27FC236}">
                <a16:creationId xmlns:a16="http://schemas.microsoft.com/office/drawing/2014/main" id="{9528594B-E23F-ACA8-82E5-9DFF4E5FBDB4}"/>
              </a:ext>
            </a:extLst>
          </p:cNvPr>
          <p:cNvSpPr txBox="1">
            <a:spLocks/>
          </p:cNvSpPr>
          <p:nvPr/>
        </p:nvSpPr>
        <p:spPr>
          <a:xfrm>
            <a:off x="961311" y="4614739"/>
            <a:ext cx="5966849"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9. &lt;Affecter une priorité&gt;</a:t>
            </a:r>
            <a:endParaRPr lang="fr-FR" dirty="0"/>
          </a:p>
        </p:txBody>
      </p:sp>
      <p:sp>
        <p:nvSpPr>
          <p:cNvPr id="5" name="ZoneTexte 4">
            <a:extLst>
              <a:ext uri="{FF2B5EF4-FFF2-40B4-BE49-F238E27FC236}">
                <a16:creationId xmlns:a16="http://schemas.microsoft.com/office/drawing/2014/main" id="{C91CAD1D-F4AA-6CB4-15EA-84A60C7646FA}"/>
              </a:ext>
            </a:extLst>
          </p:cNvPr>
          <p:cNvSpPr txBox="1"/>
          <p:nvPr/>
        </p:nvSpPr>
        <p:spPr>
          <a:xfrm>
            <a:off x="961309" y="5610206"/>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L’agent de la STPM affecte une priorité a un signalement de problème lorsque celui-ci est signalé pour la première fois. Une fiche problème peut ainsi être créée. Les prestataires intéressés sont notifiés.</a:t>
            </a:r>
            <a:endParaRPr lang="fr-FR" dirty="0">
              <a:ea typeface="+mn-lt"/>
              <a:cs typeface="+mn-lt"/>
            </a:endParaRPr>
          </a:p>
        </p:txBody>
      </p:sp>
    </p:spTree>
    <p:extLst>
      <p:ext uri="{BB962C8B-B14F-4D97-AF65-F5344CB8AC3E}">
        <p14:creationId xmlns:p14="http://schemas.microsoft.com/office/powerpoint/2010/main" val="277144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1E2CA-6EB3-3E4C-A0B5-FC3AF52BAF8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DB905F-49E0-0605-D624-84077522639A}"/>
              </a:ext>
            </a:extLst>
          </p:cNvPr>
          <p:cNvSpPr>
            <a:spLocks noGrp="1"/>
          </p:cNvSpPr>
          <p:nvPr>
            <p:ph type="ctrTitle"/>
          </p:nvPr>
        </p:nvSpPr>
        <p:spPr>
          <a:xfrm>
            <a:off x="959629" y="304598"/>
            <a:ext cx="5966849" cy="902346"/>
          </a:xfrm>
        </p:spPr>
        <p:txBody>
          <a:bodyPr>
            <a:normAutofit/>
          </a:bodyPr>
          <a:lstStyle/>
          <a:p>
            <a:pPr algn="l"/>
            <a:r>
              <a:rPr lang="fr-CA" sz="3200" dirty="0"/>
              <a:t>9. &lt;Consulter mes projets&gt;</a:t>
            </a:r>
            <a:endParaRPr lang="fr-FR" dirty="0"/>
          </a:p>
        </p:txBody>
      </p:sp>
      <p:sp>
        <p:nvSpPr>
          <p:cNvPr id="4" name="ZoneTexte 3">
            <a:extLst>
              <a:ext uri="{FF2B5EF4-FFF2-40B4-BE49-F238E27FC236}">
                <a16:creationId xmlns:a16="http://schemas.microsoft.com/office/drawing/2014/main" id="{3F217B5E-5CA1-0888-B6D1-CDD033A67C2C}"/>
              </a:ext>
            </a:extLst>
          </p:cNvPr>
          <p:cNvSpPr txBox="1"/>
          <p:nvPr/>
        </p:nvSpPr>
        <p:spPr>
          <a:xfrm>
            <a:off x="959629" y="1258465"/>
            <a:ext cx="97139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ea typeface="+mn-lt"/>
                <a:cs typeface="+mn-lt"/>
              </a:rPr>
              <a:t>Le prestataire peut consulter la liste des projets qui sont sous sa charge. Les projets incluent ces informations suivantes: le nombre de rapports, le quartier, le statut, la priorité, le type de travail,  le coût, les dates pertinentes ainsi que les détails. Il lui est possible de modifier les informations du projet. Une notification est envoyée aux résidents abonnés aux quartier ou aux rues affectées.</a:t>
            </a:r>
            <a:endParaRPr lang="fr-FR" dirty="0">
              <a:ea typeface="+mn-lt"/>
              <a:cs typeface="+mn-lt"/>
            </a:endParaRPr>
          </a:p>
        </p:txBody>
      </p:sp>
      <p:sp>
        <p:nvSpPr>
          <p:cNvPr id="8" name="Titre 1">
            <a:extLst>
              <a:ext uri="{FF2B5EF4-FFF2-40B4-BE49-F238E27FC236}">
                <a16:creationId xmlns:a16="http://schemas.microsoft.com/office/drawing/2014/main" id="{78270E58-4F34-9196-AFA8-E045414FDFAD}"/>
              </a:ext>
            </a:extLst>
          </p:cNvPr>
          <p:cNvSpPr txBox="1">
            <a:spLocks/>
          </p:cNvSpPr>
          <p:nvPr/>
        </p:nvSpPr>
        <p:spPr>
          <a:xfrm>
            <a:off x="959629" y="2442950"/>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10. &lt;Envoyer une notification&gt;</a:t>
            </a:r>
            <a:endParaRPr lang="fr-FR" sz="3200" dirty="0"/>
          </a:p>
        </p:txBody>
      </p:sp>
      <p:sp>
        <p:nvSpPr>
          <p:cNvPr id="9" name="ZoneTexte 8">
            <a:extLst>
              <a:ext uri="{FF2B5EF4-FFF2-40B4-BE49-F238E27FC236}">
                <a16:creationId xmlns:a16="http://schemas.microsoft.com/office/drawing/2014/main" id="{3F7B4550-08C8-F460-D3E2-49BE09EC52E7}"/>
              </a:ext>
            </a:extLst>
          </p:cNvPr>
          <p:cNvSpPr txBox="1"/>
          <p:nvPr/>
        </p:nvSpPr>
        <p:spPr>
          <a:xfrm>
            <a:off x="959629" y="3323499"/>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Lorsqu’un formulaire de signalement ou de candidature est soumis, qu’un projet est accepté ou refusé, ou qu’une mise à jour de projet est effectuée par le prestataire, une notification est obligatoirement envoyée aux personnes concernées dans leur boîte de notification.</a:t>
            </a:r>
            <a:endParaRPr lang="fr-FR" dirty="0">
              <a:ea typeface="+mn-lt"/>
              <a:cs typeface="+mn-lt"/>
            </a:endParaRPr>
          </a:p>
        </p:txBody>
      </p:sp>
      <p:sp>
        <p:nvSpPr>
          <p:cNvPr id="3" name="Titre 1">
            <a:extLst>
              <a:ext uri="{FF2B5EF4-FFF2-40B4-BE49-F238E27FC236}">
                <a16:creationId xmlns:a16="http://schemas.microsoft.com/office/drawing/2014/main" id="{BE2F4D3F-398C-91AC-8385-25FAE462FC54}"/>
              </a:ext>
            </a:extLst>
          </p:cNvPr>
          <p:cNvSpPr txBox="1">
            <a:spLocks/>
          </p:cNvSpPr>
          <p:nvPr/>
        </p:nvSpPr>
        <p:spPr>
          <a:xfrm>
            <a:off x="959629" y="4225032"/>
            <a:ext cx="8031971"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11. &lt;Accepter ou refuser une candidature&gt;</a:t>
            </a:r>
            <a:endParaRPr lang="fr-FR" dirty="0"/>
          </a:p>
        </p:txBody>
      </p:sp>
      <p:sp>
        <p:nvSpPr>
          <p:cNvPr id="5" name="ZoneTexte 4">
            <a:extLst>
              <a:ext uri="{FF2B5EF4-FFF2-40B4-BE49-F238E27FC236}">
                <a16:creationId xmlns:a16="http://schemas.microsoft.com/office/drawing/2014/main" id="{13226D21-09BD-0839-037F-722843F1053E}"/>
              </a:ext>
            </a:extLst>
          </p:cNvPr>
          <p:cNvSpPr txBox="1"/>
          <p:nvPr/>
        </p:nvSpPr>
        <p:spPr>
          <a:xfrm>
            <a:off x="959629" y="5178899"/>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L’agent de la STPM reçoit une notification de candidature qui a été déposée par un prestataire. L’agent peut ensuite décider d’accepter ou de refuser celle-ci. Une notification est envoyée au prestataire pour l’informer de la décision.</a:t>
            </a:r>
            <a:endParaRPr lang="fr-FR" dirty="0">
              <a:ea typeface="+mn-lt"/>
              <a:cs typeface="+mn-lt"/>
            </a:endParaRPr>
          </a:p>
        </p:txBody>
      </p:sp>
    </p:spTree>
    <p:extLst>
      <p:ext uri="{BB962C8B-B14F-4D97-AF65-F5344CB8AC3E}">
        <p14:creationId xmlns:p14="http://schemas.microsoft.com/office/powerpoint/2010/main" val="353944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FC6D93D1-2EEF-1001-020E-BCD2DCBEEBA0}"/>
              </a:ext>
            </a:extLst>
          </p:cNvPr>
          <p:cNvSpPr txBox="1">
            <a:spLocks/>
          </p:cNvSpPr>
          <p:nvPr/>
        </p:nvSpPr>
        <p:spPr>
          <a:xfrm>
            <a:off x="688695" y="404893"/>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12. &lt;Consulter son profil&gt;</a:t>
            </a:r>
            <a:endParaRPr lang="fr-FR" sz="3200" dirty="0"/>
          </a:p>
        </p:txBody>
      </p:sp>
      <p:sp>
        <p:nvSpPr>
          <p:cNvPr id="7" name="ZoneTexte 6">
            <a:extLst>
              <a:ext uri="{FF2B5EF4-FFF2-40B4-BE49-F238E27FC236}">
                <a16:creationId xmlns:a16="http://schemas.microsoft.com/office/drawing/2014/main" id="{6BC04CBB-0524-CDB5-FBB7-62683F212EFE}"/>
              </a:ext>
            </a:extLst>
          </p:cNvPr>
          <p:cNvSpPr txBox="1"/>
          <p:nvPr/>
        </p:nvSpPr>
        <p:spPr>
          <a:xfrm>
            <a:off x="687011" y="1353514"/>
            <a:ext cx="97139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Un prestataire ou un résident peut (lorsqu’il est connecté) accéder à son profil. L’application lui affiche ses informations générales et ses préférences de notifications. Il peut modifier ses préférences de notifications.</a:t>
            </a:r>
            <a:endParaRPr lang="fr-FR" dirty="0">
              <a:ea typeface="+mn-lt"/>
              <a:cs typeface="+mn-lt"/>
            </a:endParaRPr>
          </a:p>
        </p:txBody>
      </p:sp>
      <p:sp>
        <p:nvSpPr>
          <p:cNvPr id="8" name="Titre 1">
            <a:extLst>
              <a:ext uri="{FF2B5EF4-FFF2-40B4-BE49-F238E27FC236}">
                <a16:creationId xmlns:a16="http://schemas.microsoft.com/office/drawing/2014/main" id="{2227BB42-0654-A5C2-2801-93F589A42E6E}"/>
              </a:ext>
            </a:extLst>
          </p:cNvPr>
          <p:cNvSpPr txBox="1">
            <a:spLocks/>
          </p:cNvSpPr>
          <p:nvPr/>
        </p:nvSpPr>
        <p:spPr>
          <a:xfrm>
            <a:off x="687011" y="2103573"/>
            <a:ext cx="9712272" cy="90234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fr-CA" sz="3200" dirty="0"/>
              <a:t>13. &lt;Modifier les préférences de notifications&gt;</a:t>
            </a:r>
            <a:endParaRPr lang="fr-FR" sz="3200" dirty="0"/>
          </a:p>
        </p:txBody>
      </p:sp>
      <p:sp>
        <p:nvSpPr>
          <p:cNvPr id="9" name="ZoneTexte 8">
            <a:extLst>
              <a:ext uri="{FF2B5EF4-FFF2-40B4-BE49-F238E27FC236}">
                <a16:creationId xmlns:a16="http://schemas.microsoft.com/office/drawing/2014/main" id="{79A2A2F2-390C-8EE8-1477-A608DD276C96}"/>
              </a:ext>
            </a:extLst>
          </p:cNvPr>
          <p:cNvSpPr txBox="1"/>
          <p:nvPr/>
        </p:nvSpPr>
        <p:spPr>
          <a:xfrm>
            <a:off x="687011" y="3059668"/>
            <a:ext cx="971395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dirty="0">
                <a:solidFill>
                  <a:srgbClr val="000000"/>
                </a:solidFill>
                <a:ea typeface="+mn-lt"/>
                <a:cs typeface="+mn-lt"/>
              </a:rPr>
              <a:t>Un prestataire ou un résident, peut modifier ses préférences de notifications. Pour le résident, il peut modifier les quartiers et les rues auxquels il est abonné. Pour le prestataire, il peut modifier les quartiers et les types de travaux auxquels il est abonné. Lorsque les informations sont valides et que les modifications sont faites, la page est actualisée. Ces informations seront utilisées pour leurs envoyer des notifications automatiques.</a:t>
            </a:r>
            <a:endParaRPr lang="fr-FR" dirty="0">
              <a:ea typeface="+mn-lt"/>
              <a:cs typeface="+mn-lt"/>
            </a:endParaRPr>
          </a:p>
        </p:txBody>
      </p:sp>
    </p:spTree>
    <p:extLst>
      <p:ext uri="{BB962C8B-B14F-4D97-AF65-F5344CB8AC3E}">
        <p14:creationId xmlns:p14="http://schemas.microsoft.com/office/powerpoint/2010/main" val="2451417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823ED-9F27-A15E-9AE0-3E59C37D635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58D22F3-A7F9-EDC9-A097-A891F21FC921}"/>
              </a:ext>
            </a:extLst>
          </p:cNvPr>
          <p:cNvSpPr>
            <a:spLocks noGrp="1"/>
          </p:cNvSpPr>
          <p:nvPr>
            <p:ph type="ctrTitle"/>
          </p:nvPr>
        </p:nvSpPr>
        <p:spPr>
          <a:xfrm>
            <a:off x="955728" y="168047"/>
            <a:ext cx="5966849" cy="902346"/>
          </a:xfrm>
        </p:spPr>
        <p:txBody>
          <a:bodyPr>
            <a:normAutofit/>
          </a:bodyPr>
          <a:lstStyle/>
          <a:p>
            <a:pPr algn="l"/>
            <a:r>
              <a:rPr lang="fr-CA" sz="3200" dirty="0"/>
              <a:t>14. &lt;Signaler un problème&gt;</a:t>
            </a:r>
            <a:endParaRPr lang="fr-FR" dirty="0"/>
          </a:p>
        </p:txBody>
      </p:sp>
      <p:sp>
        <p:nvSpPr>
          <p:cNvPr id="4" name="ZoneTexte 3">
            <a:extLst>
              <a:ext uri="{FF2B5EF4-FFF2-40B4-BE49-F238E27FC236}">
                <a16:creationId xmlns:a16="http://schemas.microsoft.com/office/drawing/2014/main" id="{106685F7-7836-442C-6277-C712F668C23F}"/>
              </a:ext>
            </a:extLst>
          </p:cNvPr>
          <p:cNvSpPr txBox="1"/>
          <p:nvPr/>
        </p:nvSpPr>
        <p:spPr>
          <a:xfrm>
            <a:off x="956242" y="1245074"/>
            <a:ext cx="5302375"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 </a:t>
            </a:r>
            <a:r>
              <a:rPr lang="fr-CA" sz="1400" dirty="0">
                <a:ea typeface="+mn-lt"/>
                <a:cs typeface="+mn-lt"/>
              </a:rPr>
              <a:t>Le résident peut remplir un formulaire de signalement auquel sera attaché ses coordonnées et il sera envoyé à un agent. L’agent  va le traiter et créer une fiche problème (dans le cas ou le problème n’avait pas déjà été signalé par quelqu’un d’autre). Cette fiche pourra ensuite être vue par les prestataires.</a:t>
            </a:r>
          </a:p>
        </p:txBody>
      </p:sp>
      <p:sp>
        <p:nvSpPr>
          <p:cNvPr id="3" name="ZoneTexte 2">
            <a:extLst>
              <a:ext uri="{FF2B5EF4-FFF2-40B4-BE49-F238E27FC236}">
                <a16:creationId xmlns:a16="http://schemas.microsoft.com/office/drawing/2014/main" id="{34D4424B-112C-BE88-C7AE-AE46AEE814F4}"/>
              </a:ext>
            </a:extLst>
          </p:cNvPr>
          <p:cNvSpPr txBox="1"/>
          <p:nvPr/>
        </p:nvSpPr>
        <p:spPr>
          <a:xfrm>
            <a:off x="955984" y="2513884"/>
            <a:ext cx="53028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a:t>
            </a:r>
            <a:r>
              <a:rPr lang="fr-CA" sz="1400" dirty="0">
                <a:ea typeface="+mn-lt"/>
                <a:cs typeface="+mn-lt"/>
              </a:rPr>
              <a:t>L’utilisateur est connecté comme résident. Il doit y avoir un problème.</a:t>
            </a:r>
            <a:endParaRPr lang="fr-FR" sz="1400" dirty="0">
              <a:ea typeface="+mn-lt"/>
              <a:cs typeface="+mn-lt"/>
            </a:endParaRPr>
          </a:p>
        </p:txBody>
      </p:sp>
      <p:sp>
        <p:nvSpPr>
          <p:cNvPr id="5" name="ZoneTexte 4">
            <a:extLst>
              <a:ext uri="{FF2B5EF4-FFF2-40B4-BE49-F238E27FC236}">
                <a16:creationId xmlns:a16="http://schemas.microsoft.com/office/drawing/2014/main" id="{25A15012-239F-C4F9-154B-1E52021CF63B}"/>
              </a:ext>
            </a:extLst>
          </p:cNvPr>
          <p:cNvSpPr txBox="1"/>
          <p:nvPr/>
        </p:nvSpPr>
        <p:spPr>
          <a:xfrm>
            <a:off x="955728" y="4065656"/>
            <a:ext cx="10021428" cy="16004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a:t>
            </a:r>
            <a:r>
              <a:rPr lang="fr-CA" sz="1400" dirty="0"/>
              <a:t> Le résident doit compléter le CU « Remplir un formulaire »  qui contient les champs : fournir le lieu du problème, le type de problème, ses coordonnées et une brève description. Pour être soumis le formulaire de signalement doit être complet. Le type de problème faire partie de cette liste: Travaux routiers, travaux de gaz ou électricité, construction ou rénovation, entretien paysager, travaux liés aux transports en commun, travaux de signalisation et éclairage, travaux souterrains, travaux résidentiels, entretien urbain et entretien des réseaux de télécommunication. </a:t>
            </a:r>
            <a:r>
              <a:rPr lang="fr-CA" sz="1400" dirty="0">
                <a:solidFill>
                  <a:srgbClr val="000000"/>
                </a:solidFill>
                <a:latin typeface="Aptos"/>
                <a:cs typeface="Segoe UI"/>
              </a:rPr>
              <a:t>Le problème peut être signalé plusieurs reprises  à différents moments. Un seul problème par demande. L’agent de la STPM reçoit une notification du signalement.</a:t>
            </a:r>
            <a:endParaRPr lang="fr-CA" sz="1100" dirty="0">
              <a:solidFill>
                <a:srgbClr val="0B113A"/>
              </a:solidFill>
              <a:latin typeface="Segoe UI"/>
              <a:cs typeface="Segoe UI"/>
            </a:endParaRPr>
          </a:p>
        </p:txBody>
      </p:sp>
      <p:sp>
        <p:nvSpPr>
          <p:cNvPr id="12" name="ZoneTexte 11">
            <a:extLst>
              <a:ext uri="{FF2B5EF4-FFF2-40B4-BE49-F238E27FC236}">
                <a16:creationId xmlns:a16="http://schemas.microsoft.com/office/drawing/2014/main" id="{28CC2040-7F84-B646-F747-F3D1B61BA8B2}"/>
              </a:ext>
            </a:extLst>
          </p:cNvPr>
          <p:cNvSpPr txBox="1"/>
          <p:nvPr/>
        </p:nvSpPr>
        <p:spPr>
          <a:xfrm>
            <a:off x="955728" y="3156059"/>
            <a:ext cx="100214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dirty="0">
                <a:ea typeface="+mn-lt"/>
                <a:cs typeface="+mn-lt"/>
              </a:rPr>
              <a:t> Le signalement est transmis à un employé de la STPM, qui doit le traiter et créer une fiche problème. S’il s’agit d’un nouveau problème, l’agent doit y attribuer un niveau de priorité. La fiche est liée aux coordonnées du résident et ce dernier sera abonné aux notifications de lancement du projet éventuellement créé et mise à jour de celui-ci. Des notifications sont aussi envoyées aux prestataires abonnés à ce type de problème ou quartier.</a:t>
            </a:r>
          </a:p>
        </p:txBody>
      </p:sp>
      <p:sp>
        <p:nvSpPr>
          <p:cNvPr id="13" name="ZoneTexte 12">
            <a:extLst>
              <a:ext uri="{FF2B5EF4-FFF2-40B4-BE49-F238E27FC236}">
                <a16:creationId xmlns:a16="http://schemas.microsoft.com/office/drawing/2014/main" id="{42388A58-6BFC-AA34-3587-B99F6595CC22}"/>
              </a:ext>
            </a:extLst>
          </p:cNvPr>
          <p:cNvSpPr txBox="1"/>
          <p:nvPr/>
        </p:nvSpPr>
        <p:spPr>
          <a:xfrm>
            <a:off x="955728" y="5600559"/>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Le formulaire doit être adapté aux téléphones portables. Le formulaire doit pouvoir être rempli en moins de 2 minutes. Les informations personnelles des résidents doivent être sécurisés. Le système doit envoyer le formulaire en moins de 5 secondes. Des messages significatifs sont affichés lors de la soumission.</a:t>
            </a:r>
          </a:p>
        </p:txBody>
      </p:sp>
      <p:pic>
        <p:nvPicPr>
          <p:cNvPr id="8" name="Image 7">
            <a:extLst>
              <a:ext uri="{FF2B5EF4-FFF2-40B4-BE49-F238E27FC236}">
                <a16:creationId xmlns:a16="http://schemas.microsoft.com/office/drawing/2014/main" id="{37BDA60F-CF07-D4AA-A3D9-59FCECA54158}"/>
              </a:ext>
            </a:extLst>
          </p:cNvPr>
          <p:cNvPicPr>
            <a:picLocks noChangeAspect="1"/>
          </p:cNvPicPr>
          <p:nvPr/>
        </p:nvPicPr>
        <p:blipFill>
          <a:blip r:embed="rId2"/>
          <a:stretch>
            <a:fillRect/>
          </a:stretch>
        </p:blipFill>
        <p:spPr>
          <a:xfrm>
            <a:off x="6619025" y="619220"/>
            <a:ext cx="4160735" cy="2223214"/>
          </a:xfrm>
          <a:prstGeom prst="rect">
            <a:avLst/>
          </a:prstGeom>
        </p:spPr>
      </p:pic>
    </p:spTree>
    <p:extLst>
      <p:ext uri="{BB962C8B-B14F-4D97-AF65-F5344CB8AC3E}">
        <p14:creationId xmlns:p14="http://schemas.microsoft.com/office/powerpoint/2010/main" val="1154374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152F6-8237-B72B-6B4C-2DBBA1510020}"/>
            </a:ext>
          </a:extLst>
        </p:cNvPr>
        <p:cNvGrpSpPr/>
        <p:nvPr/>
      </p:nvGrpSpPr>
      <p:grpSpPr>
        <a:xfrm>
          <a:off x="0" y="0"/>
          <a:ext cx="0" cy="0"/>
          <a:chOff x="0" y="0"/>
          <a:chExt cx="0" cy="0"/>
        </a:xfrm>
      </p:grpSpPr>
      <p:sp>
        <p:nvSpPr>
          <p:cNvPr id="7" name="ZoneTexte 6">
            <a:extLst>
              <a:ext uri="{FF2B5EF4-FFF2-40B4-BE49-F238E27FC236}">
                <a16:creationId xmlns:a16="http://schemas.microsoft.com/office/drawing/2014/main" id="{69D4C602-8F74-2176-0551-DE40DE6955B6}"/>
              </a:ext>
            </a:extLst>
          </p:cNvPr>
          <p:cNvSpPr txBox="1"/>
          <p:nvPr/>
        </p:nvSpPr>
        <p:spPr>
          <a:xfrm>
            <a:off x="755202" y="1566193"/>
            <a:ext cx="5302376"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Scénario nominal:</a:t>
            </a:r>
          </a:p>
          <a:p>
            <a:pPr algn="just"/>
            <a:endParaRPr lang="fr-CA" sz="1400" b="1" dirty="0"/>
          </a:p>
          <a:p>
            <a:pPr algn="just"/>
            <a:r>
              <a:rPr lang="fr-CA" sz="1400" dirty="0"/>
              <a:t>1.   Le résident sélectionne l’onglet Signalement</a:t>
            </a:r>
          </a:p>
          <a:p>
            <a:pPr algn="just"/>
            <a:r>
              <a:rPr lang="fr-CA" sz="1400" dirty="0"/>
              <a:t>2.   Le résident sélectionne « Faire une nouveau signalement »</a:t>
            </a:r>
          </a:p>
          <a:p>
            <a:pPr algn="just"/>
            <a:r>
              <a:rPr lang="fr-CA" sz="1400" dirty="0"/>
              <a:t>3.   Le système affiche le formulaire de signalement.</a:t>
            </a:r>
          </a:p>
          <a:p>
            <a:pPr algn="just"/>
            <a:r>
              <a:rPr lang="fr-CA" sz="1400" dirty="0"/>
              <a:t>4.   Le résident remplis le formulaire.</a:t>
            </a:r>
          </a:p>
          <a:p>
            <a:pPr algn="just"/>
            <a:r>
              <a:rPr lang="fr-CA" sz="1400" dirty="0"/>
              <a:t>4.1    Le résident indique l'adresse du lieu.</a:t>
            </a:r>
          </a:p>
          <a:p>
            <a:pPr algn="just"/>
            <a:r>
              <a:rPr lang="fr-CA" sz="1400" dirty="0"/>
              <a:t>4.2    Le résident choisi le type de problème.</a:t>
            </a:r>
          </a:p>
          <a:p>
            <a:pPr algn="just"/>
            <a:r>
              <a:rPr lang="fr-CA" sz="1400" dirty="0"/>
              <a:t>4.3   Le résidant inscrit une brève description du problème.</a:t>
            </a:r>
          </a:p>
          <a:p>
            <a:pPr algn="just"/>
            <a:r>
              <a:rPr lang="fr-CA" sz="1400" dirty="0"/>
              <a:t>5.   Le résident "click" sur envoyer pour soumettre le formulaire.</a:t>
            </a:r>
          </a:p>
          <a:p>
            <a:pPr algn="just"/>
            <a:r>
              <a:rPr lang="fr-CA" sz="1400" dirty="0"/>
              <a:t>6.   Le formulaire est enregistré et transféré à un employé </a:t>
            </a:r>
          </a:p>
          <a:p>
            <a:pPr algn="just"/>
            <a:r>
              <a:rPr lang="fr-CA" sz="1400" dirty="0"/>
              <a:t>7.   Le résident peut voir une confirmation d'envoi.</a:t>
            </a:r>
          </a:p>
          <a:p>
            <a:pPr algn="just"/>
            <a:r>
              <a:rPr lang="fr-CA" sz="1400" dirty="0"/>
              <a:t>8.   L’employé reçoit une notification du signalement.</a:t>
            </a:r>
          </a:p>
          <a:p>
            <a:pPr algn="just"/>
            <a:r>
              <a:rPr lang="fr-CA" sz="1400" dirty="0"/>
              <a:t>9.  L'employé traite le signalement et crée une fiche problème. 11.  Le résident est notifié que sont signalement a été traité.</a:t>
            </a:r>
          </a:p>
          <a:p>
            <a:pPr algn="just"/>
            <a:r>
              <a:rPr lang="fr-CA" sz="1400" dirty="0"/>
              <a:t>10.  Des notifications sont envoyées aux prestataires intéressés.</a:t>
            </a:r>
          </a:p>
          <a:p>
            <a:pPr marL="342900" indent="-342900" algn="just">
              <a:buAutoNum type="arabicPeriod"/>
            </a:pPr>
            <a:endParaRPr lang="fr-CA" sz="1400" dirty="0"/>
          </a:p>
          <a:p>
            <a:pPr algn="just"/>
            <a:endParaRPr lang="fr-CA" sz="1400" dirty="0"/>
          </a:p>
          <a:p>
            <a:pPr algn="just"/>
            <a:endParaRPr lang="fr-CA" sz="1400" dirty="0"/>
          </a:p>
          <a:p>
            <a:pPr algn="just"/>
            <a:endParaRPr lang="fr-CA" sz="1400" dirty="0"/>
          </a:p>
          <a:p>
            <a:pPr algn="just"/>
            <a:endParaRPr lang="fr-CA" dirty="0"/>
          </a:p>
        </p:txBody>
      </p:sp>
      <p:sp>
        <p:nvSpPr>
          <p:cNvPr id="14" name="Titre 1">
            <a:extLst>
              <a:ext uri="{FF2B5EF4-FFF2-40B4-BE49-F238E27FC236}">
                <a16:creationId xmlns:a16="http://schemas.microsoft.com/office/drawing/2014/main" id="{32062869-C7A8-83A9-CB6D-EC401E1DB73B}"/>
              </a:ext>
            </a:extLst>
          </p:cNvPr>
          <p:cNvSpPr>
            <a:spLocks noGrp="1"/>
          </p:cNvSpPr>
          <p:nvPr>
            <p:ph type="ctrTitle"/>
          </p:nvPr>
        </p:nvSpPr>
        <p:spPr>
          <a:xfrm>
            <a:off x="755202" y="353348"/>
            <a:ext cx="5966849" cy="902346"/>
          </a:xfrm>
        </p:spPr>
        <p:txBody>
          <a:bodyPr>
            <a:normAutofit/>
          </a:bodyPr>
          <a:lstStyle/>
          <a:p>
            <a:pPr algn="l"/>
            <a:r>
              <a:rPr lang="fr-CA" sz="3200" dirty="0"/>
              <a:t>14. &lt;Signaler un problème &gt;</a:t>
            </a:r>
            <a:endParaRPr lang="fr-FR" dirty="0"/>
          </a:p>
        </p:txBody>
      </p:sp>
      <p:sp>
        <p:nvSpPr>
          <p:cNvPr id="16" name="Content Placeholder 2">
            <a:extLst>
              <a:ext uri="{FF2B5EF4-FFF2-40B4-BE49-F238E27FC236}">
                <a16:creationId xmlns:a16="http://schemas.microsoft.com/office/drawing/2014/main" id="{7FF1CCED-37EB-2DEC-6C93-23FB40AC8AD4}"/>
              </a:ext>
            </a:extLst>
          </p:cNvPr>
          <p:cNvSpPr txBox="1">
            <a:spLocks/>
          </p:cNvSpPr>
          <p:nvPr/>
        </p:nvSpPr>
        <p:spPr>
          <a:xfrm>
            <a:off x="6381782" y="1255694"/>
            <a:ext cx="4844157" cy="425431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lnSpc>
                <a:spcPct val="100000"/>
              </a:lnSpc>
              <a:spcBef>
                <a:spcPts val="0"/>
              </a:spcBef>
              <a:buFont typeface="Arial" panose="020B0604020202020204" pitchFamily="34" charset="0"/>
              <a:buAutoNum type="arabicPeriod"/>
            </a:pPr>
            <a:endParaRPr lang="fr-CA" dirty="0"/>
          </a:p>
          <a:p>
            <a:pPr algn="just">
              <a:lnSpc>
                <a:spcPct val="100000"/>
              </a:lnSpc>
              <a:spcBef>
                <a:spcPts val="0"/>
              </a:spcBef>
            </a:pPr>
            <a:r>
              <a:rPr lang="fr-CA" sz="1400" b="1" dirty="0"/>
              <a:t>Scénario alternatif/exceptionnel:</a:t>
            </a:r>
          </a:p>
          <a:p>
            <a:pPr algn="just">
              <a:lnSpc>
                <a:spcPct val="100000"/>
              </a:lnSpc>
              <a:spcBef>
                <a:spcPts val="0"/>
              </a:spcBef>
            </a:pPr>
            <a:endParaRPr lang="en-US" sz="1400" dirty="0"/>
          </a:p>
          <a:p>
            <a:pPr algn="l">
              <a:lnSpc>
                <a:spcPct val="100000"/>
              </a:lnSpc>
              <a:spcBef>
                <a:spcPts val="0"/>
              </a:spcBef>
            </a:pPr>
            <a:r>
              <a:rPr lang="fr-CA" sz="1400" dirty="0"/>
              <a:t>4.a.1. Le résident ne "click" pas sur envoyer.</a:t>
            </a:r>
          </a:p>
          <a:p>
            <a:pPr algn="l">
              <a:lnSpc>
                <a:spcPct val="100000"/>
              </a:lnSpc>
              <a:spcBef>
                <a:spcPts val="0"/>
              </a:spcBef>
            </a:pPr>
            <a:r>
              <a:rPr lang="fr-CA" sz="1400" dirty="0"/>
              <a:t>4.a.2. Le formulaire n'est pas enregistré. </a:t>
            </a:r>
          </a:p>
          <a:p>
            <a:pPr algn="l">
              <a:lnSpc>
                <a:spcPct val="100000"/>
              </a:lnSpc>
              <a:spcBef>
                <a:spcPts val="0"/>
              </a:spcBef>
            </a:pPr>
            <a:r>
              <a:rPr lang="fr-CA" sz="1400" dirty="0"/>
              <a:t>4.b.1. Le résident tente d'envoyer le formulaire incomplet.</a:t>
            </a:r>
          </a:p>
          <a:p>
            <a:pPr algn="l">
              <a:lnSpc>
                <a:spcPct val="100000"/>
              </a:lnSpc>
              <a:spcBef>
                <a:spcPts val="0"/>
              </a:spcBef>
            </a:pPr>
            <a:r>
              <a:rPr lang="fr-CA" sz="1400" dirty="0"/>
              <a:t>4.b.2. Un message d'erreur s'affiche.</a:t>
            </a:r>
          </a:p>
          <a:p>
            <a:pPr algn="l">
              <a:lnSpc>
                <a:spcPct val="100000"/>
              </a:lnSpc>
              <a:spcBef>
                <a:spcPts val="0"/>
              </a:spcBef>
            </a:pPr>
            <a:r>
              <a:rPr lang="fr-CA" sz="1400" dirty="0"/>
              <a:t>4.b.3. Le résident corrige ses erreurs et poursuit normalement.</a:t>
            </a:r>
          </a:p>
          <a:p>
            <a:pPr algn="l">
              <a:lnSpc>
                <a:spcPct val="100000"/>
              </a:lnSpc>
              <a:spcBef>
                <a:spcPts val="0"/>
              </a:spcBef>
            </a:pPr>
            <a:r>
              <a:rPr lang="fr-CA" sz="1400" dirty="0"/>
              <a:t>4.c.1   Le résident entre une information dans un format invalide.</a:t>
            </a:r>
          </a:p>
          <a:p>
            <a:pPr algn="l">
              <a:lnSpc>
                <a:spcPct val="100000"/>
              </a:lnSpc>
              <a:spcBef>
                <a:spcPts val="0"/>
              </a:spcBef>
            </a:pPr>
            <a:r>
              <a:rPr lang="fr-CA" sz="1400" dirty="0"/>
              <a:t>4.c.2  Un message d'erreur s'affiche.</a:t>
            </a:r>
          </a:p>
        </p:txBody>
      </p:sp>
    </p:spTree>
    <p:extLst>
      <p:ext uri="{BB962C8B-B14F-4D97-AF65-F5344CB8AC3E}">
        <p14:creationId xmlns:p14="http://schemas.microsoft.com/office/powerpoint/2010/main" val="2870100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B357-51DA-A574-B292-509BB198E0B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D45322E-EB0C-4FEC-9A08-EB2A4D8EDE87}"/>
              </a:ext>
            </a:extLst>
          </p:cNvPr>
          <p:cNvSpPr>
            <a:spLocks noGrp="1"/>
          </p:cNvSpPr>
          <p:nvPr>
            <p:ph type="ctrTitle"/>
          </p:nvPr>
        </p:nvSpPr>
        <p:spPr>
          <a:xfrm>
            <a:off x="959867" y="252347"/>
            <a:ext cx="8499093" cy="902346"/>
          </a:xfrm>
        </p:spPr>
        <p:txBody>
          <a:bodyPr>
            <a:normAutofit/>
          </a:bodyPr>
          <a:lstStyle/>
          <a:p>
            <a:pPr algn="l"/>
            <a:r>
              <a:rPr lang="fr-CA" sz="3200" dirty="0"/>
              <a:t>15. &lt;Mettre à jour les informations d’un projet&gt;</a:t>
            </a:r>
            <a:endParaRPr lang="fr-FR" dirty="0"/>
          </a:p>
        </p:txBody>
      </p:sp>
      <p:sp>
        <p:nvSpPr>
          <p:cNvPr id="4" name="ZoneTexte 3">
            <a:extLst>
              <a:ext uri="{FF2B5EF4-FFF2-40B4-BE49-F238E27FC236}">
                <a16:creationId xmlns:a16="http://schemas.microsoft.com/office/drawing/2014/main" id="{A595AC41-21A1-525F-5A9D-4FB371B3B15C}"/>
              </a:ext>
            </a:extLst>
          </p:cNvPr>
          <p:cNvSpPr txBox="1"/>
          <p:nvPr/>
        </p:nvSpPr>
        <p:spPr>
          <a:xfrm>
            <a:off x="961570" y="1420525"/>
            <a:ext cx="5302375"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Résumé:</a:t>
            </a:r>
            <a:r>
              <a:rPr lang="fr-CA" sz="1400" dirty="0"/>
              <a:t> Le prestataire doit obligatoirement mettre à jour l'état d'avancement des projets qui sont à sa charge. Il peut mettre à jour la description du projet, la date de fin prévue et le statut du projet (en cours, suspendu ou terminé).</a:t>
            </a:r>
            <a:endParaRPr lang="fr-CA" sz="1100" dirty="0">
              <a:solidFill>
                <a:srgbClr val="0B113A"/>
              </a:solidFill>
              <a:latin typeface="Segoe UI"/>
              <a:ea typeface="+mn-lt"/>
              <a:cs typeface="Segoe UI"/>
            </a:endParaRPr>
          </a:p>
        </p:txBody>
      </p:sp>
      <p:sp>
        <p:nvSpPr>
          <p:cNvPr id="3" name="ZoneTexte 2">
            <a:extLst>
              <a:ext uri="{FF2B5EF4-FFF2-40B4-BE49-F238E27FC236}">
                <a16:creationId xmlns:a16="http://schemas.microsoft.com/office/drawing/2014/main" id="{DA1AF6F2-C4AD-3C34-F61D-451CB8F14A96}"/>
              </a:ext>
            </a:extLst>
          </p:cNvPr>
          <p:cNvSpPr txBox="1"/>
          <p:nvPr/>
        </p:nvSpPr>
        <p:spPr>
          <a:xfrm>
            <a:off x="961055" y="2485805"/>
            <a:ext cx="5302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Pré-conditions:</a:t>
            </a:r>
            <a:r>
              <a:rPr lang="fr-CA" sz="1400" dirty="0"/>
              <a:t> </a:t>
            </a:r>
            <a:r>
              <a:rPr lang="fr-CA" sz="1400" dirty="0">
                <a:ea typeface="+mn-lt"/>
                <a:cs typeface="+mn-lt"/>
              </a:rPr>
              <a:t>L’utilisateur est connecté à son compte prestataire. L'utilisateur est dans la section de consultation de projets. Le prestataire possède au moins un projet à sa charge.</a:t>
            </a:r>
          </a:p>
        </p:txBody>
      </p:sp>
      <p:sp>
        <p:nvSpPr>
          <p:cNvPr id="5" name="ZoneTexte 4">
            <a:extLst>
              <a:ext uri="{FF2B5EF4-FFF2-40B4-BE49-F238E27FC236}">
                <a16:creationId xmlns:a16="http://schemas.microsoft.com/office/drawing/2014/main" id="{CAD1DC03-EB29-7FA9-1658-98E7C4FACCC7}"/>
              </a:ext>
            </a:extLst>
          </p:cNvPr>
          <p:cNvSpPr txBox="1"/>
          <p:nvPr/>
        </p:nvSpPr>
        <p:spPr>
          <a:xfrm>
            <a:off x="959867" y="4681994"/>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Règles fonctionnelles: </a:t>
            </a:r>
            <a:r>
              <a:rPr lang="fr-CA" sz="1400" dirty="0"/>
              <a:t>Le prestataire peut mettre à jour la date de fin prévue. Le prestataire peut mettre à jour le statut. Le prestataire peut mettre à jour la description du projet. Il peut mettre à jour les rues affectées. Toutes les mises à jour doivent être conservées.</a:t>
            </a:r>
          </a:p>
        </p:txBody>
      </p:sp>
      <p:sp>
        <p:nvSpPr>
          <p:cNvPr id="12" name="ZoneTexte 11">
            <a:extLst>
              <a:ext uri="{FF2B5EF4-FFF2-40B4-BE49-F238E27FC236}">
                <a16:creationId xmlns:a16="http://schemas.microsoft.com/office/drawing/2014/main" id="{7D6D49CA-DFC3-E269-9BC0-D4538F55695A}"/>
              </a:ext>
            </a:extLst>
          </p:cNvPr>
          <p:cNvSpPr txBox="1"/>
          <p:nvPr/>
        </p:nvSpPr>
        <p:spPr>
          <a:xfrm>
            <a:off x="959867" y="3350882"/>
            <a:ext cx="530526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Post-conditions:</a:t>
            </a:r>
            <a:r>
              <a:rPr lang="fr-CA" sz="1400" dirty="0">
                <a:ea typeface="+mn-lt"/>
                <a:cs typeface="+mn-lt"/>
              </a:rPr>
              <a:t> La mise à jour crée un envoie automatique de notification aux résidents ayant déclarés le problème ou étant abonné au quartier ou à une des rues affectées par le projet. La mise à jour actualise l'état du projet dans l'onglet « consulter les projets » des résidents. La mise à jour actualise le projet dans la section « consulter mes projets » du prestataire.</a:t>
            </a:r>
          </a:p>
        </p:txBody>
      </p:sp>
      <p:sp>
        <p:nvSpPr>
          <p:cNvPr id="13" name="ZoneTexte 12">
            <a:extLst>
              <a:ext uri="{FF2B5EF4-FFF2-40B4-BE49-F238E27FC236}">
                <a16:creationId xmlns:a16="http://schemas.microsoft.com/office/drawing/2014/main" id="{1DC8BB36-9199-6B0A-C14B-F90A0D836B92}"/>
              </a:ext>
            </a:extLst>
          </p:cNvPr>
          <p:cNvSpPr txBox="1"/>
          <p:nvPr/>
        </p:nvSpPr>
        <p:spPr>
          <a:xfrm>
            <a:off x="959867" y="5496683"/>
            <a:ext cx="10021428"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fr-CA" sz="1400" b="1" dirty="0"/>
              <a:t>Exigences non-fonctionnelles:</a:t>
            </a:r>
            <a:r>
              <a:rPr lang="fr-CA" sz="1400" dirty="0"/>
              <a:t> Une fois envoyée la mise à jour doit se faire automatiquement sur les autres pages. Un message de confirmation doit s'afficher lorsque la mise à jour est correctement effectuée. Le formulaire doit être adapté aux téléphones portables. Le formulaire doit pouvoir être rempli en moins de 2 minutes. </a:t>
            </a:r>
          </a:p>
        </p:txBody>
      </p:sp>
      <p:pic>
        <p:nvPicPr>
          <p:cNvPr id="7" name="Image 6">
            <a:extLst>
              <a:ext uri="{FF2B5EF4-FFF2-40B4-BE49-F238E27FC236}">
                <a16:creationId xmlns:a16="http://schemas.microsoft.com/office/drawing/2014/main" id="{BE47C145-F48F-E5C0-8B6E-D138B8C776BF}"/>
              </a:ext>
            </a:extLst>
          </p:cNvPr>
          <p:cNvPicPr>
            <a:picLocks noChangeAspect="1"/>
          </p:cNvPicPr>
          <p:nvPr/>
        </p:nvPicPr>
        <p:blipFill>
          <a:blip r:embed="rId2"/>
          <a:stretch>
            <a:fillRect/>
          </a:stretch>
        </p:blipFill>
        <p:spPr>
          <a:xfrm>
            <a:off x="6396160" y="1558025"/>
            <a:ext cx="5023680" cy="2919078"/>
          </a:xfrm>
          <a:prstGeom prst="rect">
            <a:avLst/>
          </a:prstGeom>
        </p:spPr>
      </p:pic>
    </p:spTree>
    <p:extLst>
      <p:ext uri="{BB962C8B-B14F-4D97-AF65-F5344CB8AC3E}">
        <p14:creationId xmlns:p14="http://schemas.microsoft.com/office/powerpoint/2010/main" val="825122200"/>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0B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4875</TotalTime>
  <Words>2863</Words>
  <Application>Microsoft Office PowerPoint</Application>
  <PresentationFormat>Grand écran</PresentationFormat>
  <Paragraphs>145</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Aptos</vt:lpstr>
      <vt:lpstr>Aptos Display</vt:lpstr>
      <vt:lpstr>Arial</vt:lpstr>
      <vt:lpstr>Segoe UI</vt:lpstr>
      <vt:lpstr>Thème Office</vt:lpstr>
      <vt:lpstr>Cas d'utilisations</vt:lpstr>
      <vt:lpstr>1. &lt;Choisir son profil&gt;</vt:lpstr>
      <vt:lpstr>Présentation PowerPoint</vt:lpstr>
      <vt:lpstr>6. &lt;Consulter mes candidatures&gt;</vt:lpstr>
      <vt:lpstr>9. &lt;Consulter mes projets&gt;</vt:lpstr>
      <vt:lpstr>Présentation PowerPoint</vt:lpstr>
      <vt:lpstr>14. &lt;Signaler un problème&gt;</vt:lpstr>
      <vt:lpstr>14. &lt;Signaler un problème &gt;</vt:lpstr>
      <vt:lpstr>15. &lt;Mettre à jour les informations d’un projet&gt;</vt:lpstr>
      <vt:lpstr>15. &lt;Mettre à jour les informations d’un projet&gt;</vt:lpstr>
      <vt:lpstr>16. &lt;Soumettre une candidature&gt;</vt:lpstr>
      <vt:lpstr>16. &lt;Soumettre une candidature&gt;</vt:lpstr>
      <vt:lpstr>17. &lt;Consulter les projets en cours ou à venir&gt;</vt:lpstr>
      <vt:lpstr>17. &lt;Consulter les projets en cours ou à venir&gt;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d'utilisations</dc:title>
  <dc:creator>Roxanne Cabedoce</dc:creator>
  <cp:lastModifiedBy>Roxanne Cabedoce</cp:lastModifiedBy>
  <cp:revision>1348</cp:revision>
  <dcterms:created xsi:type="dcterms:W3CDTF">2025-05-28T15:12:57Z</dcterms:created>
  <dcterms:modified xsi:type="dcterms:W3CDTF">2025-07-31T19:35:44Z</dcterms:modified>
</cp:coreProperties>
</file>