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70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eto\Documents\Arquivos\Outros\APS\IPCA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eto\Downloads\series_historicas%20(1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u\Downloads\pea%20Mulher%20-%20homem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Variação IPCA x INPC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125766765030078E-2"/>
          <c:y val="0.17171296296296298"/>
          <c:w val="0.88034629852059454"/>
          <c:h val="0.6456561679790026"/>
        </c:manualLayout>
      </c:layout>
      <c:lineChart>
        <c:grouping val="standard"/>
        <c:varyColors val="0"/>
        <c:ser>
          <c:idx val="0"/>
          <c:order val="0"/>
          <c:tx>
            <c:strRef>
              <c:f>series_historicas!$B$2</c:f>
              <c:strCache>
                <c:ptCount val="1"/>
                <c:pt idx="0">
                  <c:v>IPCA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396-4DAD-93B5-A3F30FF41D59}"/>
                </c:ext>
              </c:extLst>
            </c:dLbl>
            <c:dLbl>
              <c:idx val="2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96-4DAD-93B5-A3F30FF41D59}"/>
                </c:ext>
              </c:extLst>
            </c:dLbl>
            <c:dLbl>
              <c:idx val="3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96-4DAD-93B5-A3F30FF41D59}"/>
                </c:ext>
              </c:extLst>
            </c:dLbl>
            <c:dLbl>
              <c:idx val="4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96-4DAD-93B5-A3F30FF41D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series_historicas!$C$1:$AX$1</c:f>
              <c:numCache>
                <c:formatCode>mmm\-yy</c:formatCode>
                <c:ptCount val="48"/>
                <c:pt idx="0">
                  <c:v>34700</c:v>
                </c:pt>
                <c:pt idx="1">
                  <c:v>34731</c:v>
                </c:pt>
                <c:pt idx="2">
                  <c:v>34759</c:v>
                </c:pt>
                <c:pt idx="3">
                  <c:v>34790</c:v>
                </c:pt>
                <c:pt idx="4">
                  <c:v>34820</c:v>
                </c:pt>
                <c:pt idx="5">
                  <c:v>34851</c:v>
                </c:pt>
                <c:pt idx="6">
                  <c:v>34881</c:v>
                </c:pt>
                <c:pt idx="7">
                  <c:v>34912</c:v>
                </c:pt>
                <c:pt idx="8">
                  <c:v>34943</c:v>
                </c:pt>
                <c:pt idx="9">
                  <c:v>34973</c:v>
                </c:pt>
                <c:pt idx="10">
                  <c:v>35004</c:v>
                </c:pt>
                <c:pt idx="11">
                  <c:v>35034</c:v>
                </c:pt>
                <c:pt idx="12">
                  <c:v>35065</c:v>
                </c:pt>
                <c:pt idx="13">
                  <c:v>35096</c:v>
                </c:pt>
                <c:pt idx="14">
                  <c:v>35125</c:v>
                </c:pt>
                <c:pt idx="15">
                  <c:v>35156</c:v>
                </c:pt>
                <c:pt idx="16">
                  <c:v>35186</c:v>
                </c:pt>
                <c:pt idx="17">
                  <c:v>35217</c:v>
                </c:pt>
                <c:pt idx="18">
                  <c:v>35247</c:v>
                </c:pt>
                <c:pt idx="19">
                  <c:v>35278</c:v>
                </c:pt>
                <c:pt idx="20">
                  <c:v>35309</c:v>
                </c:pt>
                <c:pt idx="21">
                  <c:v>35339</c:v>
                </c:pt>
                <c:pt idx="22">
                  <c:v>35370</c:v>
                </c:pt>
                <c:pt idx="23">
                  <c:v>35400</c:v>
                </c:pt>
                <c:pt idx="24">
                  <c:v>35431</c:v>
                </c:pt>
                <c:pt idx="25">
                  <c:v>35462</c:v>
                </c:pt>
                <c:pt idx="26">
                  <c:v>35490</c:v>
                </c:pt>
                <c:pt idx="27">
                  <c:v>35521</c:v>
                </c:pt>
                <c:pt idx="28">
                  <c:v>35551</c:v>
                </c:pt>
                <c:pt idx="29">
                  <c:v>35582</c:v>
                </c:pt>
                <c:pt idx="30">
                  <c:v>35612</c:v>
                </c:pt>
                <c:pt idx="31">
                  <c:v>35643</c:v>
                </c:pt>
                <c:pt idx="32">
                  <c:v>35674</c:v>
                </c:pt>
                <c:pt idx="33">
                  <c:v>35704</c:v>
                </c:pt>
                <c:pt idx="34">
                  <c:v>35735</c:v>
                </c:pt>
                <c:pt idx="35">
                  <c:v>35765</c:v>
                </c:pt>
                <c:pt idx="36">
                  <c:v>35796</c:v>
                </c:pt>
                <c:pt idx="37">
                  <c:v>35827</c:v>
                </c:pt>
                <c:pt idx="38">
                  <c:v>35855</c:v>
                </c:pt>
                <c:pt idx="39">
                  <c:v>35886</c:v>
                </c:pt>
                <c:pt idx="40">
                  <c:v>35916</c:v>
                </c:pt>
                <c:pt idx="41">
                  <c:v>35947</c:v>
                </c:pt>
                <c:pt idx="42">
                  <c:v>35977</c:v>
                </c:pt>
                <c:pt idx="43">
                  <c:v>36008</c:v>
                </c:pt>
                <c:pt idx="44">
                  <c:v>36039</c:v>
                </c:pt>
                <c:pt idx="45">
                  <c:v>36069</c:v>
                </c:pt>
                <c:pt idx="46">
                  <c:v>36100</c:v>
                </c:pt>
                <c:pt idx="47">
                  <c:v>36130</c:v>
                </c:pt>
              </c:numCache>
            </c:numRef>
          </c:cat>
          <c:val>
            <c:numRef>
              <c:f>series_historicas!$C$2:$AX$2</c:f>
              <c:numCache>
                <c:formatCode>0.0</c:formatCode>
                <c:ptCount val="48"/>
                <c:pt idx="0">
                  <c:v>1.7</c:v>
                </c:pt>
                <c:pt idx="1">
                  <c:v>2.74</c:v>
                </c:pt>
                <c:pt idx="2">
                  <c:v>4.33</c:v>
                </c:pt>
                <c:pt idx="3">
                  <c:v>6.87</c:v>
                </c:pt>
                <c:pt idx="4">
                  <c:v>9.7200000000000006</c:v>
                </c:pt>
                <c:pt idx="5">
                  <c:v>12.2</c:v>
                </c:pt>
                <c:pt idx="6">
                  <c:v>14.84</c:v>
                </c:pt>
                <c:pt idx="7">
                  <c:v>15.98</c:v>
                </c:pt>
                <c:pt idx="8">
                  <c:v>17.13</c:v>
                </c:pt>
                <c:pt idx="9">
                  <c:v>18.78</c:v>
                </c:pt>
                <c:pt idx="10">
                  <c:v>20.53</c:v>
                </c:pt>
                <c:pt idx="11">
                  <c:v>22.41</c:v>
                </c:pt>
                <c:pt idx="12">
                  <c:v>1.34</c:v>
                </c:pt>
                <c:pt idx="13">
                  <c:v>2.38</c:v>
                </c:pt>
                <c:pt idx="14">
                  <c:v>2.74</c:v>
                </c:pt>
                <c:pt idx="15">
                  <c:v>4.04</c:v>
                </c:pt>
                <c:pt idx="16">
                  <c:v>5.31</c:v>
                </c:pt>
                <c:pt idx="17">
                  <c:v>6.56</c:v>
                </c:pt>
                <c:pt idx="18">
                  <c:v>7.74</c:v>
                </c:pt>
                <c:pt idx="19">
                  <c:v>8.2200000000000006</c:v>
                </c:pt>
                <c:pt idx="20">
                  <c:v>8.3800000000000008</c:v>
                </c:pt>
                <c:pt idx="21">
                  <c:v>8.6999999999999993</c:v>
                </c:pt>
                <c:pt idx="22">
                  <c:v>9.0500000000000007</c:v>
                </c:pt>
                <c:pt idx="23">
                  <c:v>9.56</c:v>
                </c:pt>
                <c:pt idx="24">
                  <c:v>1.18</c:v>
                </c:pt>
                <c:pt idx="25">
                  <c:v>1.69</c:v>
                </c:pt>
                <c:pt idx="26">
                  <c:v>2.21</c:v>
                </c:pt>
                <c:pt idx="27">
                  <c:v>3.1</c:v>
                </c:pt>
                <c:pt idx="28">
                  <c:v>3.53</c:v>
                </c:pt>
                <c:pt idx="29">
                  <c:v>4.09</c:v>
                </c:pt>
                <c:pt idx="30">
                  <c:v>4.3099999999999996</c:v>
                </c:pt>
                <c:pt idx="31">
                  <c:v>4.29</c:v>
                </c:pt>
                <c:pt idx="32">
                  <c:v>4.3600000000000003</c:v>
                </c:pt>
                <c:pt idx="33">
                  <c:v>4.5999999999999996</c:v>
                </c:pt>
                <c:pt idx="34">
                  <c:v>4.7699999999999996</c:v>
                </c:pt>
                <c:pt idx="35">
                  <c:v>5.22</c:v>
                </c:pt>
                <c:pt idx="36">
                  <c:v>0.71</c:v>
                </c:pt>
                <c:pt idx="37">
                  <c:v>1.17</c:v>
                </c:pt>
                <c:pt idx="38">
                  <c:v>1.52</c:v>
                </c:pt>
                <c:pt idx="39">
                  <c:v>1.76</c:v>
                </c:pt>
                <c:pt idx="40">
                  <c:v>2.27</c:v>
                </c:pt>
                <c:pt idx="41">
                  <c:v>2.29</c:v>
                </c:pt>
                <c:pt idx="42">
                  <c:v>2.17</c:v>
                </c:pt>
                <c:pt idx="43">
                  <c:v>1.65</c:v>
                </c:pt>
                <c:pt idx="44">
                  <c:v>1.42</c:v>
                </c:pt>
                <c:pt idx="45">
                  <c:v>1.44</c:v>
                </c:pt>
                <c:pt idx="46">
                  <c:v>1.32</c:v>
                </c:pt>
                <c:pt idx="47">
                  <c:v>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96-4DAD-93B5-A3F30FF41D59}"/>
            </c:ext>
          </c:extLst>
        </c:ser>
        <c:ser>
          <c:idx val="1"/>
          <c:order val="1"/>
          <c:tx>
            <c:strRef>
              <c:f>series_historicas!$B$3</c:f>
              <c:strCache>
                <c:ptCount val="1"/>
                <c:pt idx="0">
                  <c:v>INPC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5.6209150326797389E-3"/>
                  <c:y val="5.53501332564642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96-4DAD-93B5-A3F30FF41D59}"/>
                </c:ext>
              </c:extLst>
            </c:dLbl>
            <c:dLbl>
              <c:idx val="23"/>
              <c:layout>
                <c:manualLayout>
                  <c:x val="2.1221373063661099E-2"/>
                  <c:y val="1.93835308158734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96-4DAD-93B5-A3F30FF41D59}"/>
                </c:ext>
              </c:extLst>
            </c:dLbl>
            <c:dLbl>
              <c:idx val="35"/>
              <c:layout>
                <c:manualLayout>
                  <c:x val="-2.0457001698317123E-5"/>
                  <c:y val="1.16764017214611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96-4DAD-93B5-A3F30FF41D59}"/>
                </c:ext>
              </c:extLst>
            </c:dLbl>
            <c:dLbl>
              <c:idx val="4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96-4DAD-93B5-A3F30FF41D59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series_historicas!$C$1:$AX$1</c:f>
              <c:numCache>
                <c:formatCode>mmm\-yy</c:formatCode>
                <c:ptCount val="48"/>
                <c:pt idx="0">
                  <c:v>34700</c:v>
                </c:pt>
                <c:pt idx="1">
                  <c:v>34731</c:v>
                </c:pt>
                <c:pt idx="2">
                  <c:v>34759</c:v>
                </c:pt>
                <c:pt idx="3">
                  <c:v>34790</c:v>
                </c:pt>
                <c:pt idx="4">
                  <c:v>34820</c:v>
                </c:pt>
                <c:pt idx="5">
                  <c:v>34851</c:v>
                </c:pt>
                <c:pt idx="6">
                  <c:v>34881</c:v>
                </c:pt>
                <c:pt idx="7">
                  <c:v>34912</c:v>
                </c:pt>
                <c:pt idx="8">
                  <c:v>34943</c:v>
                </c:pt>
                <c:pt idx="9">
                  <c:v>34973</c:v>
                </c:pt>
                <c:pt idx="10">
                  <c:v>35004</c:v>
                </c:pt>
                <c:pt idx="11">
                  <c:v>35034</c:v>
                </c:pt>
                <c:pt idx="12">
                  <c:v>35065</c:v>
                </c:pt>
                <c:pt idx="13">
                  <c:v>35096</c:v>
                </c:pt>
                <c:pt idx="14">
                  <c:v>35125</c:v>
                </c:pt>
                <c:pt idx="15">
                  <c:v>35156</c:v>
                </c:pt>
                <c:pt idx="16">
                  <c:v>35186</c:v>
                </c:pt>
                <c:pt idx="17">
                  <c:v>35217</c:v>
                </c:pt>
                <c:pt idx="18">
                  <c:v>35247</c:v>
                </c:pt>
                <c:pt idx="19">
                  <c:v>35278</c:v>
                </c:pt>
                <c:pt idx="20">
                  <c:v>35309</c:v>
                </c:pt>
                <c:pt idx="21">
                  <c:v>35339</c:v>
                </c:pt>
                <c:pt idx="22">
                  <c:v>35370</c:v>
                </c:pt>
                <c:pt idx="23">
                  <c:v>35400</c:v>
                </c:pt>
                <c:pt idx="24">
                  <c:v>35431</c:v>
                </c:pt>
                <c:pt idx="25">
                  <c:v>35462</c:v>
                </c:pt>
                <c:pt idx="26">
                  <c:v>35490</c:v>
                </c:pt>
                <c:pt idx="27">
                  <c:v>35521</c:v>
                </c:pt>
                <c:pt idx="28">
                  <c:v>35551</c:v>
                </c:pt>
                <c:pt idx="29">
                  <c:v>35582</c:v>
                </c:pt>
                <c:pt idx="30">
                  <c:v>35612</c:v>
                </c:pt>
                <c:pt idx="31">
                  <c:v>35643</c:v>
                </c:pt>
                <c:pt idx="32">
                  <c:v>35674</c:v>
                </c:pt>
                <c:pt idx="33">
                  <c:v>35704</c:v>
                </c:pt>
                <c:pt idx="34">
                  <c:v>35735</c:v>
                </c:pt>
                <c:pt idx="35">
                  <c:v>35765</c:v>
                </c:pt>
                <c:pt idx="36">
                  <c:v>35796</c:v>
                </c:pt>
                <c:pt idx="37">
                  <c:v>35827</c:v>
                </c:pt>
                <c:pt idx="38">
                  <c:v>35855</c:v>
                </c:pt>
                <c:pt idx="39">
                  <c:v>35886</c:v>
                </c:pt>
                <c:pt idx="40">
                  <c:v>35916</c:v>
                </c:pt>
                <c:pt idx="41">
                  <c:v>35947</c:v>
                </c:pt>
                <c:pt idx="42">
                  <c:v>35977</c:v>
                </c:pt>
                <c:pt idx="43">
                  <c:v>36008</c:v>
                </c:pt>
                <c:pt idx="44">
                  <c:v>36039</c:v>
                </c:pt>
                <c:pt idx="45">
                  <c:v>36069</c:v>
                </c:pt>
                <c:pt idx="46">
                  <c:v>36100</c:v>
                </c:pt>
                <c:pt idx="47">
                  <c:v>36130</c:v>
                </c:pt>
              </c:numCache>
            </c:numRef>
          </c:cat>
          <c:val>
            <c:numRef>
              <c:f>series_historicas!$C$3:$AX$3</c:f>
              <c:numCache>
                <c:formatCode>General</c:formatCode>
                <c:ptCount val="48"/>
                <c:pt idx="0">
                  <c:v>1.44</c:v>
                </c:pt>
                <c:pt idx="1">
                  <c:v>2.46</c:v>
                </c:pt>
                <c:pt idx="2">
                  <c:v>4.13</c:v>
                </c:pt>
                <c:pt idx="3">
                  <c:v>6.72</c:v>
                </c:pt>
                <c:pt idx="4">
                  <c:v>8.9600000000000009</c:v>
                </c:pt>
                <c:pt idx="5">
                  <c:v>11.33</c:v>
                </c:pt>
                <c:pt idx="6">
                  <c:v>14.07</c:v>
                </c:pt>
                <c:pt idx="7">
                  <c:v>15.24</c:v>
                </c:pt>
                <c:pt idx="8">
                  <c:v>16.59</c:v>
                </c:pt>
                <c:pt idx="9">
                  <c:v>18.22</c:v>
                </c:pt>
                <c:pt idx="10">
                  <c:v>20</c:v>
                </c:pt>
                <c:pt idx="11">
                  <c:v>21.98</c:v>
                </c:pt>
                <c:pt idx="12">
                  <c:v>1.46</c:v>
                </c:pt>
                <c:pt idx="13">
                  <c:v>2.1800000000000002</c:v>
                </c:pt>
                <c:pt idx="14">
                  <c:v>2.48</c:v>
                </c:pt>
                <c:pt idx="15">
                  <c:v>3.43</c:v>
                </c:pt>
                <c:pt idx="16">
                  <c:v>4.75</c:v>
                </c:pt>
                <c:pt idx="17">
                  <c:v>6.15</c:v>
                </c:pt>
                <c:pt idx="18">
                  <c:v>7.42</c:v>
                </c:pt>
                <c:pt idx="19">
                  <c:v>7.96</c:v>
                </c:pt>
                <c:pt idx="20">
                  <c:v>7.98</c:v>
                </c:pt>
                <c:pt idx="21">
                  <c:v>8.39</c:v>
                </c:pt>
                <c:pt idx="22">
                  <c:v>8.77</c:v>
                </c:pt>
                <c:pt idx="23">
                  <c:v>9.1199999999999992</c:v>
                </c:pt>
                <c:pt idx="24">
                  <c:v>0.81</c:v>
                </c:pt>
                <c:pt idx="25">
                  <c:v>1.26</c:v>
                </c:pt>
                <c:pt idx="26">
                  <c:v>1.95</c:v>
                </c:pt>
                <c:pt idx="27">
                  <c:v>2.56</c:v>
                </c:pt>
                <c:pt idx="28">
                  <c:v>2.68</c:v>
                </c:pt>
                <c:pt idx="29">
                  <c:v>3.04</c:v>
                </c:pt>
                <c:pt idx="30">
                  <c:v>3.22</c:v>
                </c:pt>
                <c:pt idx="31">
                  <c:v>3.19</c:v>
                </c:pt>
                <c:pt idx="32">
                  <c:v>3.29</c:v>
                </c:pt>
                <c:pt idx="33">
                  <c:v>3.59</c:v>
                </c:pt>
                <c:pt idx="34">
                  <c:v>3.75</c:v>
                </c:pt>
                <c:pt idx="35">
                  <c:v>4.34</c:v>
                </c:pt>
                <c:pt idx="36">
                  <c:v>0.85</c:v>
                </c:pt>
                <c:pt idx="37">
                  <c:v>1.39</c:v>
                </c:pt>
                <c:pt idx="38">
                  <c:v>1.89</c:v>
                </c:pt>
                <c:pt idx="39">
                  <c:v>2.35</c:v>
                </c:pt>
                <c:pt idx="40">
                  <c:v>3.09</c:v>
                </c:pt>
                <c:pt idx="41">
                  <c:v>2.96</c:v>
                </c:pt>
                <c:pt idx="42">
                  <c:v>3.25</c:v>
                </c:pt>
                <c:pt idx="43">
                  <c:v>2.4500000000000002</c:v>
                </c:pt>
                <c:pt idx="44">
                  <c:v>2.13</c:v>
                </c:pt>
                <c:pt idx="45">
                  <c:v>2.2400000000000002</c:v>
                </c:pt>
                <c:pt idx="46">
                  <c:v>2.06</c:v>
                </c:pt>
                <c:pt idx="47">
                  <c:v>2.4900000000000002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396-4DAD-93B5-A3F30FF41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417576"/>
        <c:axId val="404419536"/>
      </c:lineChart>
      <c:dateAx>
        <c:axId val="40441757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419536"/>
        <c:crosses val="autoZero"/>
        <c:auto val="1"/>
        <c:lblOffset val="100"/>
        <c:baseTimeUnit val="months"/>
      </c:dateAx>
      <c:valAx>
        <c:axId val="4044195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crossAx val="404417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Índice de desemprego - Regiões metropolitanas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'series_historicas (1)'!$A$2</c:f>
              <c:strCache>
                <c:ptCount val="1"/>
                <c:pt idx="0">
                  <c:v>Recife - 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'series_historicas (1)'!$B$1:$J$1</c:f>
              <c:numCache>
                <c:formatCode>mmm\-yy</c:formatCode>
                <c:ptCount val="9"/>
                <c:pt idx="0">
                  <c:v>34335</c:v>
                </c:pt>
                <c:pt idx="1">
                  <c:v>34700</c:v>
                </c:pt>
                <c:pt idx="2">
                  <c:v>35065</c:v>
                </c:pt>
                <c:pt idx="3">
                  <c:v>35431</c:v>
                </c:pt>
                <c:pt idx="4">
                  <c:v>35796</c:v>
                </c:pt>
                <c:pt idx="5">
                  <c:v>36161</c:v>
                </c:pt>
                <c:pt idx="6">
                  <c:v>36526</c:v>
                </c:pt>
                <c:pt idx="7">
                  <c:v>36892</c:v>
                </c:pt>
                <c:pt idx="8">
                  <c:v>37257</c:v>
                </c:pt>
              </c:numCache>
            </c:numRef>
          </c:cat>
          <c:val>
            <c:numRef>
              <c:f>'series_historicas (1)'!$B$2:$J$2</c:f>
              <c:numCache>
                <c:formatCode>General</c:formatCode>
                <c:ptCount val="9"/>
                <c:pt idx="0">
                  <c:v>8.3000000000000007</c:v>
                </c:pt>
                <c:pt idx="1">
                  <c:v>6.4</c:v>
                </c:pt>
                <c:pt idx="2">
                  <c:v>5.3</c:v>
                </c:pt>
                <c:pt idx="3">
                  <c:v>4.8</c:v>
                </c:pt>
                <c:pt idx="4">
                  <c:v>9.3000000000000007</c:v>
                </c:pt>
                <c:pt idx="5">
                  <c:v>8.3000000000000007</c:v>
                </c:pt>
                <c:pt idx="6">
                  <c:v>7.3</c:v>
                </c:pt>
                <c:pt idx="7">
                  <c:v>7.4</c:v>
                </c:pt>
                <c:pt idx="8">
                  <c:v>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3F-4CDE-AFBD-FB96B7849732}"/>
            </c:ext>
          </c:extLst>
        </c:ser>
        <c:ser>
          <c:idx val="1"/>
          <c:order val="1"/>
          <c:tx>
            <c:strRef>
              <c:f>'series_historicas (1)'!$A$3</c:f>
              <c:strCache>
                <c:ptCount val="1"/>
                <c:pt idx="0">
                  <c:v>Salvador - BA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'series_historicas (1)'!$B$1:$J$1</c:f>
              <c:numCache>
                <c:formatCode>mmm\-yy</c:formatCode>
                <c:ptCount val="9"/>
                <c:pt idx="0">
                  <c:v>34335</c:v>
                </c:pt>
                <c:pt idx="1">
                  <c:v>34700</c:v>
                </c:pt>
                <c:pt idx="2">
                  <c:v>35065</c:v>
                </c:pt>
                <c:pt idx="3">
                  <c:v>35431</c:v>
                </c:pt>
                <c:pt idx="4">
                  <c:v>35796</c:v>
                </c:pt>
                <c:pt idx="5">
                  <c:v>36161</c:v>
                </c:pt>
                <c:pt idx="6">
                  <c:v>36526</c:v>
                </c:pt>
                <c:pt idx="7">
                  <c:v>36892</c:v>
                </c:pt>
                <c:pt idx="8">
                  <c:v>37257</c:v>
                </c:pt>
              </c:numCache>
            </c:numRef>
          </c:cat>
          <c:val>
            <c:numRef>
              <c:f>'series_historicas (1)'!$B$3:$J$3</c:f>
              <c:numCache>
                <c:formatCode>General</c:formatCode>
                <c:ptCount val="9"/>
                <c:pt idx="0">
                  <c:v>7.6</c:v>
                </c:pt>
                <c:pt idx="1">
                  <c:v>6.3</c:v>
                </c:pt>
                <c:pt idx="2">
                  <c:v>7.2</c:v>
                </c:pt>
                <c:pt idx="3">
                  <c:v>6.9</c:v>
                </c:pt>
                <c:pt idx="4">
                  <c:v>9.6</c:v>
                </c:pt>
                <c:pt idx="5">
                  <c:v>9.1</c:v>
                </c:pt>
                <c:pt idx="6">
                  <c:v>12.1</c:v>
                </c:pt>
                <c:pt idx="7">
                  <c:v>9.1999999999999993</c:v>
                </c:pt>
                <c:pt idx="8">
                  <c:v>10.5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3F-4CDE-AFBD-FB96B7849732}"/>
            </c:ext>
          </c:extLst>
        </c:ser>
        <c:ser>
          <c:idx val="2"/>
          <c:order val="2"/>
          <c:tx>
            <c:strRef>
              <c:f>'series_historicas (1)'!$A$4</c:f>
              <c:strCache>
                <c:ptCount val="1"/>
                <c:pt idx="0">
                  <c:v>Belo Horizonte - MG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'series_historicas (1)'!$B$1:$J$1</c:f>
              <c:numCache>
                <c:formatCode>mmm\-yy</c:formatCode>
                <c:ptCount val="9"/>
                <c:pt idx="0">
                  <c:v>34335</c:v>
                </c:pt>
                <c:pt idx="1">
                  <c:v>34700</c:v>
                </c:pt>
                <c:pt idx="2">
                  <c:v>35065</c:v>
                </c:pt>
                <c:pt idx="3">
                  <c:v>35431</c:v>
                </c:pt>
                <c:pt idx="4">
                  <c:v>35796</c:v>
                </c:pt>
                <c:pt idx="5">
                  <c:v>36161</c:v>
                </c:pt>
                <c:pt idx="6">
                  <c:v>36526</c:v>
                </c:pt>
                <c:pt idx="7">
                  <c:v>36892</c:v>
                </c:pt>
                <c:pt idx="8">
                  <c:v>37257</c:v>
                </c:pt>
              </c:numCache>
            </c:numRef>
          </c:cat>
          <c:val>
            <c:numRef>
              <c:f>'series_historicas (1)'!$B$4:$J$4</c:f>
              <c:numCache>
                <c:formatCode>General</c:formatCode>
                <c:ptCount val="9"/>
                <c:pt idx="0">
                  <c:v>5.4</c:v>
                </c:pt>
                <c:pt idx="1">
                  <c:v>4</c:v>
                </c:pt>
                <c:pt idx="2">
                  <c:v>4.5999999999999996</c:v>
                </c:pt>
                <c:pt idx="3">
                  <c:v>5.4</c:v>
                </c:pt>
                <c:pt idx="4">
                  <c:v>8.4</c:v>
                </c:pt>
                <c:pt idx="5">
                  <c:v>9.5</c:v>
                </c:pt>
                <c:pt idx="6">
                  <c:v>9.3000000000000007</c:v>
                </c:pt>
                <c:pt idx="7">
                  <c:v>8.4</c:v>
                </c:pt>
                <c:pt idx="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3F-4CDE-AFBD-FB96B7849732}"/>
            </c:ext>
          </c:extLst>
        </c:ser>
        <c:ser>
          <c:idx val="3"/>
          <c:order val="3"/>
          <c:tx>
            <c:strRef>
              <c:f>'series_historicas (1)'!$A$5</c:f>
              <c:strCache>
                <c:ptCount val="1"/>
                <c:pt idx="0">
                  <c:v>Rio de Janeiro - RJ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'series_historicas (1)'!$B$1:$J$1</c:f>
              <c:numCache>
                <c:formatCode>mmm\-yy</c:formatCode>
                <c:ptCount val="9"/>
                <c:pt idx="0">
                  <c:v>34335</c:v>
                </c:pt>
                <c:pt idx="1">
                  <c:v>34700</c:v>
                </c:pt>
                <c:pt idx="2">
                  <c:v>35065</c:v>
                </c:pt>
                <c:pt idx="3">
                  <c:v>35431</c:v>
                </c:pt>
                <c:pt idx="4">
                  <c:v>35796</c:v>
                </c:pt>
                <c:pt idx="5">
                  <c:v>36161</c:v>
                </c:pt>
                <c:pt idx="6">
                  <c:v>36526</c:v>
                </c:pt>
                <c:pt idx="7">
                  <c:v>36892</c:v>
                </c:pt>
                <c:pt idx="8">
                  <c:v>37257</c:v>
                </c:pt>
              </c:numCache>
            </c:numRef>
          </c:cat>
          <c:val>
            <c:numRef>
              <c:f>'series_historicas (1)'!$B$5:$J$5</c:f>
              <c:numCache>
                <c:formatCode>General</c:formatCode>
                <c:ptCount val="9"/>
                <c:pt idx="0">
                  <c:v>4.8</c:v>
                </c:pt>
                <c:pt idx="1">
                  <c:v>3.6</c:v>
                </c:pt>
                <c:pt idx="2">
                  <c:v>3.8</c:v>
                </c:pt>
                <c:pt idx="3">
                  <c:v>3.9</c:v>
                </c:pt>
                <c:pt idx="4">
                  <c:v>5.3</c:v>
                </c:pt>
                <c:pt idx="5">
                  <c:v>5.7</c:v>
                </c:pt>
                <c:pt idx="6">
                  <c:v>5.9</c:v>
                </c:pt>
                <c:pt idx="7">
                  <c:v>4.2</c:v>
                </c:pt>
                <c:pt idx="8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3F-4CDE-AFBD-FB96B7849732}"/>
            </c:ext>
          </c:extLst>
        </c:ser>
        <c:ser>
          <c:idx val="4"/>
          <c:order val="4"/>
          <c:tx>
            <c:strRef>
              <c:f>'series_historicas (1)'!$A$6</c:f>
              <c:strCache>
                <c:ptCount val="1"/>
                <c:pt idx="0">
                  <c:v>Sao Paulo - SP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'series_historicas (1)'!$B$1:$J$1</c:f>
              <c:numCache>
                <c:formatCode>mmm\-yy</c:formatCode>
                <c:ptCount val="9"/>
                <c:pt idx="0">
                  <c:v>34335</c:v>
                </c:pt>
                <c:pt idx="1">
                  <c:v>34700</c:v>
                </c:pt>
                <c:pt idx="2">
                  <c:v>35065</c:v>
                </c:pt>
                <c:pt idx="3">
                  <c:v>35431</c:v>
                </c:pt>
                <c:pt idx="4">
                  <c:v>35796</c:v>
                </c:pt>
                <c:pt idx="5">
                  <c:v>36161</c:v>
                </c:pt>
                <c:pt idx="6">
                  <c:v>36526</c:v>
                </c:pt>
                <c:pt idx="7">
                  <c:v>36892</c:v>
                </c:pt>
                <c:pt idx="8">
                  <c:v>37257</c:v>
                </c:pt>
              </c:numCache>
            </c:numRef>
          </c:cat>
          <c:val>
            <c:numRef>
              <c:f>'series_historicas (1)'!$B$6:$J$6</c:f>
              <c:numCache>
                <c:formatCode>General</c:formatCode>
                <c:ptCount val="9"/>
                <c:pt idx="0">
                  <c:v>6.4</c:v>
                </c:pt>
                <c:pt idx="1">
                  <c:v>5.3</c:v>
                </c:pt>
                <c:pt idx="2">
                  <c:v>6.5</c:v>
                </c:pt>
                <c:pt idx="3">
                  <c:v>6.3</c:v>
                </c:pt>
                <c:pt idx="4">
                  <c:v>9.1999999999999993</c:v>
                </c:pt>
                <c:pt idx="5">
                  <c:v>10.1</c:v>
                </c:pt>
                <c:pt idx="6">
                  <c:v>9.1</c:v>
                </c:pt>
                <c:pt idx="7">
                  <c:v>6.2</c:v>
                </c:pt>
                <c:pt idx="8">
                  <c:v>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B3F-4CDE-AFBD-FB96B7849732}"/>
            </c:ext>
          </c:extLst>
        </c:ser>
        <c:ser>
          <c:idx val="5"/>
          <c:order val="5"/>
          <c:tx>
            <c:strRef>
              <c:f>'series_historicas (1)'!$A$7</c:f>
              <c:strCache>
                <c:ptCount val="1"/>
                <c:pt idx="0">
                  <c:v>Porto Alegre - 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'series_historicas (1)'!$B$1:$J$1</c:f>
              <c:numCache>
                <c:formatCode>mmm\-yy</c:formatCode>
                <c:ptCount val="9"/>
                <c:pt idx="0">
                  <c:v>34335</c:v>
                </c:pt>
                <c:pt idx="1">
                  <c:v>34700</c:v>
                </c:pt>
                <c:pt idx="2">
                  <c:v>35065</c:v>
                </c:pt>
                <c:pt idx="3">
                  <c:v>35431</c:v>
                </c:pt>
                <c:pt idx="4">
                  <c:v>35796</c:v>
                </c:pt>
                <c:pt idx="5">
                  <c:v>36161</c:v>
                </c:pt>
                <c:pt idx="6">
                  <c:v>36526</c:v>
                </c:pt>
                <c:pt idx="7">
                  <c:v>36892</c:v>
                </c:pt>
                <c:pt idx="8">
                  <c:v>37257</c:v>
                </c:pt>
              </c:numCache>
            </c:numRef>
          </c:cat>
          <c:val>
            <c:numRef>
              <c:f>'series_historicas (1)'!$B$7:$J$7</c:f>
              <c:numCache>
                <c:formatCode>General</c:formatCode>
                <c:ptCount val="9"/>
                <c:pt idx="0">
                  <c:v>4.4000000000000004</c:v>
                </c:pt>
                <c:pt idx="1">
                  <c:v>3.5</c:v>
                </c:pt>
                <c:pt idx="2">
                  <c:v>5.8</c:v>
                </c:pt>
                <c:pt idx="3">
                  <c:v>5.5</c:v>
                </c:pt>
                <c:pt idx="4">
                  <c:v>6.7</c:v>
                </c:pt>
                <c:pt idx="5">
                  <c:v>6.5</c:v>
                </c:pt>
                <c:pt idx="6">
                  <c:v>7.9</c:v>
                </c:pt>
                <c:pt idx="7">
                  <c:v>6.4</c:v>
                </c:pt>
                <c:pt idx="8">
                  <c:v>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B3F-4CDE-AFBD-FB96B7849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3375552"/>
        <c:axId val="323375944"/>
      </c:lineChart>
      <c:dateAx>
        <c:axId val="323375552"/>
        <c:scaling>
          <c:orientation val="minMax"/>
        </c:scaling>
        <c:delete val="1"/>
        <c:axPos val="b"/>
        <c:numFmt formatCode="mmm\-yy" sourceLinked="1"/>
        <c:majorTickMark val="none"/>
        <c:minorTickMark val="none"/>
        <c:tickLblPos val="nextTo"/>
        <c:crossAx val="323375944"/>
        <c:crosses val="autoZero"/>
        <c:auto val="1"/>
        <c:lblOffset val="100"/>
        <c:baseTimeUnit val="years"/>
      </c:dateAx>
      <c:valAx>
        <c:axId val="323375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3375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População</a:t>
            </a:r>
            <a:r>
              <a:rPr lang="en-US" baseline="0"/>
              <a:t> Econômicamente Ativa </a:t>
            </a:r>
            <a:r>
              <a:rPr lang="en-US"/>
              <a:t>MULHERS</a:t>
            </a:r>
            <a:r>
              <a:rPr lang="en-US" baseline="0"/>
              <a:t> X HOMENS</a:t>
            </a:r>
            <a:endParaRPr lang="en-US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'Mulher - homem'!$A$2:$B$2</c:f>
              <c:strCache>
                <c:ptCount val="2"/>
                <c:pt idx="1">
                  <c:v>Homem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circle"/>
            <c:size val="6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'Mulher - homem'!$C$1:$F$1</c:f>
              <c:numCache>
                <c:formatCode>General</c:formatCode>
                <c:ptCount val="4"/>
                <c:pt idx="0">
                  <c:v>1996</c:v>
                </c:pt>
                <c:pt idx="1">
                  <c:v>1999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'Mulher - homem'!$C$2:$F$2</c:f>
              <c:numCache>
                <c:formatCode>_-* #,##0.0_-;\-* #,##0.0_-;_-* "-"??_-;_-@_-</c:formatCode>
                <c:ptCount val="4"/>
                <c:pt idx="0" formatCode="General">
                  <c:v>5.6</c:v>
                </c:pt>
                <c:pt idx="1">
                  <c:v>6</c:v>
                </c:pt>
                <c:pt idx="2" formatCode="General">
                  <c:v>6.3</c:v>
                </c:pt>
                <c:pt idx="3" formatCode="General">
                  <c:v>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F6-44F1-BA09-7FE977B81EA8}"/>
            </c:ext>
          </c:extLst>
        </c:ser>
        <c:ser>
          <c:idx val="1"/>
          <c:order val="1"/>
          <c:tx>
            <c:strRef>
              <c:f>'Mulher - homem'!$A$3:$B$3</c:f>
              <c:strCache>
                <c:ptCount val="2"/>
                <c:pt idx="1">
                  <c:v>Mulher</c:v>
                </c:pt>
              </c:strCache>
            </c:strRef>
          </c:tx>
          <c:spPr>
            <a:ln>
              <a:solidFill>
                <a:srgbClr val="00FF00"/>
              </a:solidFill>
            </a:ln>
          </c:spPr>
          <c:marker>
            <c:symbol val="diamond"/>
            <c:size val="8"/>
            <c:spPr>
              <a:solidFill>
                <a:srgbClr val="00FF00"/>
              </a:solidFill>
              <a:ln>
                <a:solidFill>
                  <a:srgbClr val="00FF00"/>
                </a:solidFill>
              </a:ln>
            </c:spPr>
          </c:marker>
          <c:dLbls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'Mulher - homem'!$C$1:$F$1</c:f>
              <c:numCache>
                <c:formatCode>General</c:formatCode>
                <c:ptCount val="4"/>
                <c:pt idx="0">
                  <c:v>1996</c:v>
                </c:pt>
                <c:pt idx="1">
                  <c:v>1999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'Mulher - homem'!$C$3:$F$3</c:f>
              <c:numCache>
                <c:formatCode>General</c:formatCode>
                <c:ptCount val="4"/>
                <c:pt idx="0">
                  <c:v>6.5</c:v>
                </c:pt>
                <c:pt idx="1">
                  <c:v>6.9</c:v>
                </c:pt>
                <c:pt idx="2">
                  <c:v>7.3</c:v>
                </c:pt>
                <c:pt idx="3">
                  <c:v>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F6-44F1-BA09-7FE977B81E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883904"/>
        <c:axId val="222618368"/>
      </c:lineChart>
      <c:catAx>
        <c:axId val="21388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22618368"/>
        <c:crosses val="autoZero"/>
        <c:auto val="1"/>
        <c:lblAlgn val="ctr"/>
        <c:lblOffset val="100"/>
        <c:noMultiLvlLbl val="0"/>
      </c:catAx>
      <c:valAx>
        <c:axId val="222618368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2138839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B02262-13BF-46D5-BF6E-4D590B20408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9E09D51-66E7-44D9-97E9-C5A20C5F2F54}" type="datetimeFigureOut">
              <a:rPr lang="pt-BR" smtClean="0"/>
              <a:t>18/05/2017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Macroeconomia fechada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Alana Mota</a:t>
            </a:r>
          </a:p>
          <a:p>
            <a:r>
              <a:rPr lang="pt-BR" dirty="0">
                <a:solidFill>
                  <a:schemeClr val="tx1"/>
                </a:solidFill>
              </a:rPr>
              <a:t>Henrique Mendes</a:t>
            </a:r>
          </a:p>
          <a:p>
            <a:r>
              <a:rPr lang="pt-BR" dirty="0">
                <a:solidFill>
                  <a:schemeClr val="tx1"/>
                </a:solidFill>
              </a:rPr>
              <a:t>Joshua Gerônimo</a:t>
            </a:r>
          </a:p>
          <a:p>
            <a:r>
              <a:rPr lang="pt-BR" dirty="0">
                <a:solidFill>
                  <a:schemeClr val="tx1"/>
                </a:solidFill>
              </a:rPr>
              <a:t>Tomas de Angelo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65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7911"/>
            <a:ext cx="5400600" cy="38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6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Recorde de empregos  formais desde 1965</a:t>
            </a:r>
          </a:p>
          <a:p>
            <a:r>
              <a:rPr lang="pt-BR" dirty="0"/>
              <a:t>Crescimento em relação a 2006</a:t>
            </a:r>
          </a:p>
          <a:p>
            <a:r>
              <a:rPr lang="pt-BR" dirty="0"/>
              <a:t>Setores que mais empregaram</a:t>
            </a:r>
          </a:p>
          <a:p>
            <a:r>
              <a:rPr lang="pt-BR" dirty="0"/>
              <a:t>Consumo das famílias  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Crise do </a:t>
            </a:r>
            <a:r>
              <a:rPr lang="pt-BR" dirty="0" err="1"/>
              <a:t>Subprime</a:t>
            </a:r>
            <a:r>
              <a:rPr lang="pt-BR" dirty="0"/>
              <a:t> </a:t>
            </a:r>
          </a:p>
          <a:p>
            <a:r>
              <a:rPr lang="pt-BR" dirty="0"/>
              <a:t>Vagas abertas</a:t>
            </a:r>
          </a:p>
          <a:p>
            <a:r>
              <a:rPr lang="pt-BR" dirty="0"/>
              <a:t>Desemprego</a:t>
            </a:r>
          </a:p>
          <a:p>
            <a:r>
              <a:rPr lang="pt-BR" dirty="0"/>
              <a:t>Empresas de alto crescimento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79348"/>
            <a:ext cx="76328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Segundo</a:t>
            </a:r>
            <a:r>
              <a:rPr lang="pt-BR" dirty="0"/>
              <a:t> 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mandato</a:t>
            </a:r>
            <a:r>
              <a:rPr lang="pt-BR" dirty="0"/>
              <a:t> 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Inácio</a:t>
            </a:r>
            <a:r>
              <a:rPr lang="pt-B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81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Menor criação de empregos desde 2003</a:t>
            </a:r>
          </a:p>
          <a:p>
            <a:r>
              <a:rPr lang="pt-BR" dirty="0"/>
              <a:t>Redução de empregos decorrentes da crise</a:t>
            </a:r>
          </a:p>
          <a:p>
            <a:r>
              <a:rPr lang="pt-BR" dirty="0"/>
              <a:t>Demissões superam contratações</a:t>
            </a:r>
          </a:p>
          <a:p>
            <a:r>
              <a:rPr lang="pt-BR" dirty="0"/>
              <a:t>Estados com saldo negativo</a:t>
            </a:r>
          </a:p>
          <a:p>
            <a:pPr marL="11430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sz="6000" dirty="0"/>
          </a:p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19600" y="2223795"/>
            <a:ext cx="3657600" cy="3951288"/>
          </a:xfrm>
        </p:spPr>
        <p:txBody>
          <a:bodyPr/>
          <a:lstStyle/>
          <a:p>
            <a:r>
              <a:rPr lang="pt-BR" dirty="0"/>
              <a:t>Novo recorde em contratações</a:t>
            </a:r>
          </a:p>
          <a:p>
            <a:r>
              <a:rPr lang="pt-BR" dirty="0"/>
              <a:t>2 milhões de empregos formais</a:t>
            </a:r>
          </a:p>
          <a:p>
            <a:r>
              <a:rPr lang="pt-BR" dirty="0"/>
              <a:t>Supera a meta estabelecida 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79348"/>
            <a:ext cx="76328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Segundo</a:t>
            </a:r>
            <a:r>
              <a:rPr lang="pt-BR" dirty="0"/>
              <a:t> 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mandato</a:t>
            </a:r>
            <a:r>
              <a:rPr lang="pt-BR" dirty="0"/>
              <a:t> </a:t>
            </a:r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Inácio</a:t>
            </a:r>
            <a:r>
              <a:rPr lang="pt-B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63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marL="114300" indent="0" algn="ctr">
              <a:buNone/>
            </a:pPr>
            <a:r>
              <a:rPr lang="pt-BR" sz="4000" i="1" dirty="0"/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23249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Emprego no período de 1994 a 2010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r>
              <a:rPr lang="pt-BR" sz="3200" dirty="0"/>
              <a:t>Governo FHC</a:t>
            </a:r>
          </a:p>
          <a:p>
            <a:r>
              <a:rPr lang="pt-BR" sz="3200" dirty="0"/>
              <a:t>Primeiro e segundo mandato </a:t>
            </a:r>
          </a:p>
          <a:p>
            <a:r>
              <a:rPr lang="pt-BR" sz="3200" dirty="0"/>
              <a:t>Governo Lula</a:t>
            </a:r>
          </a:p>
          <a:p>
            <a:r>
              <a:rPr lang="pt-BR" sz="3200" dirty="0"/>
              <a:t>Plano Real</a:t>
            </a:r>
          </a:p>
          <a:p>
            <a:r>
              <a:rPr lang="pt-BR" sz="3200" dirty="0"/>
              <a:t>Inflação</a:t>
            </a:r>
          </a:p>
          <a:p>
            <a:r>
              <a:rPr lang="pt-BR" sz="3200" dirty="0"/>
              <a:t>Desemprego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10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mandato FHC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pt-BR" dirty="0"/>
          </a:p>
          <a:p>
            <a:pPr marL="571500" indent="-457200">
              <a:buFont typeface="+mj-lt"/>
              <a:buAutoNum type="arabicPeriod"/>
            </a:pPr>
            <a:r>
              <a:rPr lang="pt-BR" sz="3200" dirty="0"/>
              <a:t>Controle inflação</a:t>
            </a:r>
          </a:p>
          <a:p>
            <a:pPr marL="571500" indent="-457200">
              <a:buFont typeface="+mj-lt"/>
              <a:buAutoNum type="arabicPeriod"/>
            </a:pPr>
            <a:r>
              <a:rPr lang="pt-BR" sz="3200" dirty="0"/>
              <a:t>Setor externo</a:t>
            </a:r>
          </a:p>
          <a:p>
            <a:pPr marL="571500" indent="-457200">
              <a:buFont typeface="+mj-lt"/>
              <a:buAutoNum type="arabicPeriod"/>
            </a:pPr>
            <a:r>
              <a:rPr lang="pt-BR" sz="3200" dirty="0"/>
              <a:t>Crises internacionais </a:t>
            </a:r>
          </a:p>
          <a:p>
            <a:pPr marL="571500" indent="-457200">
              <a:buFont typeface="+mj-lt"/>
              <a:buAutoNum type="arabicPeriod"/>
            </a:pPr>
            <a:r>
              <a:rPr lang="pt-BR" sz="3200" dirty="0"/>
              <a:t>Emprego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84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FONTE: IBGE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pt-BR" dirty="0"/>
              <a:t>Referência dezembro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03114417"/>
              </p:ext>
            </p:extLst>
          </p:nvPr>
        </p:nvGraphicFramePr>
        <p:xfrm>
          <a:off x="304800" y="381000"/>
          <a:ext cx="7772400" cy="494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0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FONTE: IBGE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pt-BR" dirty="0"/>
              <a:t>Referência janeiro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5472223"/>
              </p:ext>
            </p:extLst>
          </p:nvPr>
        </p:nvGraphicFramePr>
        <p:xfrm>
          <a:off x="304800" y="381000"/>
          <a:ext cx="7772400" cy="494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055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mandato FHC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Crise de energia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Crise argentina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Crescimento econômico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Empregabilidade entre gêneros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243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mandato Inácio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/>
          </a:p>
          <a:p>
            <a:r>
              <a:rPr lang="pt-BR" dirty="0"/>
              <a:t>Desenvolvimento  </a:t>
            </a:r>
          </a:p>
          <a:p>
            <a:r>
              <a:rPr lang="pt-BR" dirty="0"/>
              <a:t>Crescimento </a:t>
            </a:r>
          </a:p>
          <a:p>
            <a:r>
              <a:rPr lang="pt-BR" dirty="0"/>
              <a:t>Programas sociais </a:t>
            </a:r>
          </a:p>
          <a:p>
            <a:r>
              <a:rPr lang="pt-BR" dirty="0"/>
              <a:t>Distribuição do trabalho (Gênero e Classes) </a:t>
            </a:r>
          </a:p>
        </p:txBody>
      </p:sp>
    </p:spTree>
    <p:extLst>
      <p:ext uri="{BB962C8B-B14F-4D97-AF65-F5344CB8AC3E}">
        <p14:creationId xmlns:p14="http://schemas.microsoft.com/office/powerpoint/2010/main" val="314308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700808"/>
            <a:ext cx="7027510" cy="33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07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170</Words>
  <Application>Microsoft Office PowerPoint</Application>
  <PresentationFormat>Apresentação na tela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Wingdings</vt:lpstr>
      <vt:lpstr>Adjacência</vt:lpstr>
      <vt:lpstr>Macroeconomia fechada</vt:lpstr>
      <vt:lpstr>Emprego no período de 1994 a 2010</vt:lpstr>
      <vt:lpstr>Primeiro mandato FHC</vt:lpstr>
      <vt:lpstr>FONTE: IBGE</vt:lpstr>
      <vt:lpstr>FONTE: IBGE</vt:lpstr>
      <vt:lpstr>Segundo mandato FHC</vt:lpstr>
      <vt:lpstr>Apresentação do PowerPoint</vt:lpstr>
      <vt:lpstr>Primeiro mandato Inácio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macroeconomia</dc:title>
  <dc:creator>Alana Mota</dc:creator>
  <cp:lastModifiedBy>joshuaandre@gmail.com</cp:lastModifiedBy>
  <cp:revision>26</cp:revision>
  <dcterms:created xsi:type="dcterms:W3CDTF">2017-05-14T18:29:23Z</dcterms:created>
  <dcterms:modified xsi:type="dcterms:W3CDTF">2017-05-18T23:09:09Z</dcterms:modified>
</cp:coreProperties>
</file>