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14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B9F7-7BE3-4F80-9C47-7D57FBCBF02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923BE-26D9-486F-9D2B-21B44D3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ability to discern a person’s emotional state solely from their voice is an applicable function in many fields, from customer service to entertainment.</a:t>
            </a:r>
          </a:p>
          <a:p>
            <a:r>
              <a:rPr lang="en-US" dirty="0"/>
              <a:t>Being able to tell that a consumer is not satisfied with the services provided is a difficult task even for humans, at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23BE-26D9-486F-9D2B-21B44D33C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Inflection, pitch, and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23BE-26D9-486F-9D2B-21B44D33CE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 CNN model, I used two types of model. A 13 layer model, and an 18 layer model. The differences between them are here on slide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23BE-26D9-486F-9D2B-21B44D33CE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23BE-26D9-486F-9D2B-21B44D33CE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2AAF-047A-4813-9AF3-90C2E2DC2D4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B30C-0ACF-44E8-BA82-4D3B88C1D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16DD-4363-4805-97BE-815E1F75C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Human Emotions from Speech using a CNN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48A53-86B1-4E55-A8A0-35B6E696D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Garcia</a:t>
            </a:r>
          </a:p>
        </p:txBody>
      </p:sp>
    </p:spTree>
    <p:extLst>
      <p:ext uri="{BB962C8B-B14F-4D97-AF65-F5344CB8AC3E}">
        <p14:creationId xmlns:p14="http://schemas.microsoft.com/office/powerpoint/2010/main" val="334860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AFEB-F020-40AB-BF04-26B7EA2E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BAEB-C734-4259-A71A-00353004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Use a simple CNN model to differentiate between 5 different emotions. This model shows that, while this CNN is successful to a degree and would be more so with more audio files, there may be a better model out there for this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1719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460D-E080-47F4-916C-D0981798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Dataset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A72B-AE9B-46F1-A380-216183F3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emotion classifications</a:t>
            </a:r>
            <a:br>
              <a:rPr lang="en-US" sz="4000" dirty="0"/>
            </a:br>
            <a:r>
              <a:rPr lang="en-US" sz="4000" dirty="0"/>
              <a:t>(calm, happy, sad, angry, fearful)</a:t>
            </a:r>
            <a:br>
              <a:rPr lang="en-US" sz="4000" dirty="0"/>
            </a:br>
            <a:r>
              <a:rPr lang="en-US" sz="4000" dirty="0"/>
              <a:t>each for male and female speakers.</a:t>
            </a:r>
          </a:p>
          <a:p>
            <a:r>
              <a:rPr lang="en-US" sz="4000" dirty="0"/>
              <a:t>24 actors with 60 recordings each</a:t>
            </a:r>
          </a:p>
          <a:p>
            <a:r>
              <a:rPr lang="en-US" sz="4000" dirty="0"/>
              <a:t>1,440 recordings</a:t>
            </a:r>
          </a:p>
        </p:txBody>
      </p:sp>
    </p:spTree>
    <p:extLst>
      <p:ext uri="{BB962C8B-B14F-4D97-AF65-F5344CB8AC3E}">
        <p14:creationId xmlns:p14="http://schemas.microsoft.com/office/powerpoint/2010/main" val="18977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2FEF-2006-4B67-87CE-699892D7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Model Architecture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5B77-6957-4198-88AA-7C1495DD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9" y="1825625"/>
            <a:ext cx="107316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Two types of CNN were used, with varying results:</a:t>
            </a:r>
          </a:p>
          <a:p>
            <a:r>
              <a:rPr lang="en-US" sz="4000" dirty="0"/>
              <a:t>A 13-layer model (batch: 16; epoch: 500)</a:t>
            </a:r>
          </a:p>
          <a:p>
            <a:pPr lvl="1"/>
            <a:r>
              <a:rPr lang="en-US" sz="3200" dirty="0"/>
              <a:t>4 1D Convolutional Layers</a:t>
            </a:r>
          </a:p>
          <a:p>
            <a:pPr lvl="1"/>
            <a:r>
              <a:rPr lang="en-US" sz="3200" dirty="0"/>
              <a:t>1 Drop-out Layer midway</a:t>
            </a:r>
          </a:p>
          <a:p>
            <a:pPr lvl="1"/>
            <a:r>
              <a:rPr lang="en-US" sz="3200" dirty="0"/>
              <a:t>Flatten and Dense Layers at the end</a:t>
            </a:r>
          </a:p>
          <a:p>
            <a:r>
              <a:rPr lang="en-US" sz="4000" dirty="0"/>
              <a:t>and an 18-layer model (batch: 32; epoch: 1000)</a:t>
            </a:r>
          </a:p>
          <a:p>
            <a:pPr lvl="1"/>
            <a:r>
              <a:rPr lang="en-US" sz="3200" dirty="0"/>
              <a:t>6 1D Convolutional Layers</a:t>
            </a:r>
          </a:p>
          <a:p>
            <a:pPr lvl="1"/>
            <a:r>
              <a:rPr lang="en-US" sz="3200" dirty="0"/>
              <a:t>2 Drop-out Layers midway</a:t>
            </a:r>
          </a:p>
          <a:p>
            <a:pPr lvl="1"/>
            <a:r>
              <a:rPr lang="en-US" sz="3200" dirty="0"/>
              <a:t>Flatten and Dense Layers at the end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90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2FF84E-AF95-4C42-A106-560256C74181}"/>
              </a:ext>
            </a:extLst>
          </p:cNvPr>
          <p:cNvSpPr/>
          <p:nvPr/>
        </p:nvSpPr>
        <p:spPr>
          <a:xfrm>
            <a:off x="981632" y="2770515"/>
            <a:ext cx="4924425" cy="3524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69B2F-52DD-4208-8C13-6A6376B8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Results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281E2-4570-4242-AF22-58A3D236ECF9}"/>
              </a:ext>
            </a:extLst>
          </p:cNvPr>
          <p:cNvSpPr/>
          <p:nvPr/>
        </p:nvSpPr>
        <p:spPr>
          <a:xfrm>
            <a:off x="6821757" y="2774093"/>
            <a:ext cx="4924425" cy="3524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E17AB43D-0A62-4C3B-ABF2-C1A8D668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65" y="2770515"/>
            <a:ext cx="4903317" cy="35314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7CC21-0E5C-44C1-BE6C-364172DD04E3}"/>
              </a:ext>
            </a:extLst>
          </p:cNvPr>
          <p:cNvSpPr txBox="1"/>
          <p:nvPr/>
        </p:nvSpPr>
        <p:spPr>
          <a:xfrm>
            <a:off x="674255" y="1948873"/>
            <a:ext cx="5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15860E1A-A139-4952-BE2D-B8FDCDE28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0" y="2774093"/>
            <a:ext cx="4903317" cy="3531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004FBA-2961-49DE-9120-F5B0B6B699CB}"/>
              </a:ext>
            </a:extLst>
          </p:cNvPr>
          <p:cNvSpPr txBox="1"/>
          <p:nvPr/>
        </p:nvSpPr>
        <p:spPr>
          <a:xfrm>
            <a:off x="981632" y="1856540"/>
            <a:ext cx="365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layers</a:t>
            </a:r>
          </a:p>
          <a:p>
            <a:r>
              <a:rPr lang="en-US" dirty="0"/>
              <a:t>Batch: 16			~45% accuracy</a:t>
            </a:r>
          </a:p>
          <a:p>
            <a:r>
              <a:rPr lang="en-US" dirty="0"/>
              <a:t>Epoch: 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38B79-1E10-461E-AD93-1AC758EE1E3C}"/>
              </a:ext>
            </a:extLst>
          </p:cNvPr>
          <p:cNvSpPr txBox="1"/>
          <p:nvPr/>
        </p:nvSpPr>
        <p:spPr>
          <a:xfrm>
            <a:off x="6821757" y="1847185"/>
            <a:ext cx="421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layers</a:t>
            </a:r>
          </a:p>
          <a:p>
            <a:r>
              <a:rPr lang="en-US" dirty="0"/>
              <a:t>Batch: 32			~55% accuracy</a:t>
            </a:r>
          </a:p>
          <a:p>
            <a:r>
              <a:rPr lang="en-US" dirty="0"/>
              <a:t>Epoch: 1000</a:t>
            </a:r>
          </a:p>
        </p:txBody>
      </p:sp>
    </p:spTree>
    <p:extLst>
      <p:ext uri="{BB962C8B-B14F-4D97-AF65-F5344CB8AC3E}">
        <p14:creationId xmlns:p14="http://schemas.microsoft.com/office/powerpoint/2010/main" val="284173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319</TotalTime>
  <Words>287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Identifying Human Emotions from Speech using a CNN Model</vt:lpstr>
      <vt:lpstr>Purpose</vt:lpstr>
      <vt:lpstr>Dataset</vt:lpstr>
      <vt:lpstr>Model Architecture - CNN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Human Emotions from Speech</dc:title>
  <dc:creator>Joshua Garcia</dc:creator>
  <cp:lastModifiedBy>Joshua Garcia</cp:lastModifiedBy>
  <cp:revision>11</cp:revision>
  <dcterms:created xsi:type="dcterms:W3CDTF">2020-05-01T23:33:44Z</dcterms:created>
  <dcterms:modified xsi:type="dcterms:W3CDTF">2020-05-02T04:56:55Z</dcterms:modified>
</cp:coreProperties>
</file>