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0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36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88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0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6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6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77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9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3ADFF-7EAA-42EA-9AF1-B031A322B24B}" type="datetimeFigureOut">
              <a:rPr lang="en-US" smtClean="0"/>
              <a:t>10/5/2017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20DBB-DA5E-428C-B098-7BB77EEC6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74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8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38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39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Relationship Id="rId22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18" Type="http://schemas.openxmlformats.org/officeDocument/2006/relationships/image" Target="../media/image35.png"/><Relationship Id="rId3" Type="http://schemas.openxmlformats.org/officeDocument/2006/relationships/image" Target="../media/image2.png"/><Relationship Id="rId21" Type="http://schemas.openxmlformats.org/officeDocument/2006/relationships/image" Target="../media/image40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43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23" Type="http://schemas.openxmlformats.org/officeDocument/2006/relationships/image" Target="../media/image42.png"/><Relationship Id="rId10" Type="http://schemas.openxmlformats.org/officeDocument/2006/relationships/image" Target="../media/image9.png"/><Relationship Id="rId19" Type="http://schemas.openxmlformats.org/officeDocument/2006/relationships/image" Target="../media/image36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7.png"/><Relationship Id="rId2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44.png"/><Relationship Id="rId10" Type="http://schemas.openxmlformats.org/officeDocument/2006/relationships/image" Target="../media/image21.png"/><Relationship Id="rId19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7.png"/><Relationship Id="rId18" Type="http://schemas.openxmlformats.org/officeDocument/2006/relationships/image" Target="../media/image36.png"/><Relationship Id="rId3" Type="http://schemas.openxmlformats.org/officeDocument/2006/relationships/image" Target="../media/image2.png"/><Relationship Id="rId21" Type="http://schemas.openxmlformats.org/officeDocument/2006/relationships/image" Target="../media/image42.png"/><Relationship Id="rId7" Type="http://schemas.openxmlformats.org/officeDocument/2006/relationships/image" Target="../media/image6.png"/><Relationship Id="rId12" Type="http://schemas.openxmlformats.org/officeDocument/2006/relationships/image" Target="../media/image25.png"/><Relationship Id="rId17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3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31.png"/><Relationship Id="rId23" Type="http://schemas.openxmlformats.org/officeDocument/2006/relationships/image" Target="../media/image45.png"/><Relationship Id="rId10" Type="http://schemas.openxmlformats.org/officeDocument/2006/relationships/image" Target="../media/image21.png"/><Relationship Id="rId19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29.png"/><Relationship Id="rId2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1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Memory hierarchy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1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same die core’s L2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361" y="2913686"/>
            <a:ext cx="1785248" cy="156076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1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same die core’s L1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488" y="2963734"/>
            <a:ext cx="2012330" cy="148569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9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remote L3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001" y="2978666"/>
            <a:ext cx="3624983" cy="18944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6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remote memory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282" y="2951096"/>
            <a:ext cx="6397658" cy="199509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5373593"/>
            <a:ext cx="695886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0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remote L2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5373593"/>
            <a:ext cx="695886" cy="1113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276" y="2962860"/>
            <a:ext cx="4892812" cy="19703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25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remote L2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5373593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557" y="2951957"/>
            <a:ext cx="4897802" cy="1963742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</a:t>
            </a:r>
            <a:r>
              <a:rPr lang="en-US" dirty="0" err="1" smtClean="0"/>
              <a:t>PCIe</a:t>
            </a:r>
            <a:r>
              <a:rPr lang="en-US" dirty="0" smtClean="0"/>
              <a:t> round-trip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4964352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626" y="2893940"/>
            <a:ext cx="769941" cy="270673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96" y="5287886"/>
            <a:ext cx="1997958" cy="1113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5809389"/>
            <a:ext cx="1960342" cy="11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0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I/O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Essentially just sending data to and from external devices</a:t>
            </a:r>
          </a:p>
          <a:p>
            <a:r>
              <a:rPr lang="en-US" dirty="0" smtClean="0"/>
              <a:t>Modern devices communicate over </a:t>
            </a:r>
            <a:r>
              <a:rPr lang="en-US" dirty="0" err="1" smtClean="0"/>
              <a:t>PCIe</a:t>
            </a:r>
            <a:endParaRPr lang="en-US" dirty="0" smtClean="0"/>
          </a:p>
          <a:p>
            <a:pPr lvl="1"/>
            <a:r>
              <a:rPr lang="en-US" dirty="0" smtClean="0"/>
              <a:t>Well there are other popular buses, e.g., USB, SATA (disks), etc. </a:t>
            </a:r>
          </a:p>
          <a:p>
            <a:pPr lvl="1"/>
            <a:r>
              <a:rPr lang="en-US" dirty="0" smtClean="0"/>
              <a:t>Conceptually they are similar </a:t>
            </a:r>
          </a:p>
          <a:p>
            <a:r>
              <a:rPr lang="en-US" dirty="0" smtClean="0"/>
              <a:t>Devices can</a:t>
            </a:r>
          </a:p>
          <a:p>
            <a:pPr lvl="1"/>
            <a:r>
              <a:rPr lang="en-US" dirty="0" smtClean="0"/>
              <a:t>Read memory</a:t>
            </a:r>
          </a:p>
          <a:p>
            <a:pPr lvl="1"/>
            <a:r>
              <a:rPr lang="en-US" dirty="0" smtClean="0"/>
              <a:t>Send interrupts to the CPU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 memory access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4964352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96" y="5287886"/>
            <a:ext cx="1997958" cy="1113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5809389"/>
            <a:ext cx="1960342" cy="1113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245" y="4314530"/>
            <a:ext cx="2304797" cy="1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Interrupts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7" y="3687228"/>
            <a:ext cx="598953" cy="11139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46" y="3134756"/>
            <a:ext cx="598953" cy="111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4284918"/>
            <a:ext cx="603293" cy="11139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68" y="5308134"/>
            <a:ext cx="603292" cy="234372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315" y="4964352"/>
            <a:ext cx="695886" cy="1113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722" y="3589413"/>
            <a:ext cx="635509" cy="117348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154" y="3134755"/>
            <a:ext cx="603293" cy="111399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96" y="5287886"/>
            <a:ext cx="1997958" cy="111399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5809389"/>
            <a:ext cx="1960342" cy="1113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7" y="2928638"/>
            <a:ext cx="522168" cy="2675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7573" y="2601896"/>
            <a:ext cx="72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int</a:t>
            </a:r>
            <a:r>
              <a:rPr lang="en-US" sz="1400" b="1" dirty="0" smtClean="0"/>
              <a:t> 0x…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4107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Processors, cores, memory and </a:t>
            </a:r>
            <a:r>
              <a:rPr lang="en-US" dirty="0" err="1" smtClean="0"/>
              <a:t>PCIe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492510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4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I/O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7" y="2928638"/>
            <a:ext cx="522168" cy="26756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47573" y="2601896"/>
            <a:ext cx="728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 smtClean="0"/>
              <a:t>int</a:t>
            </a:r>
            <a:r>
              <a:rPr lang="en-US" sz="1400" b="1" dirty="0" smtClean="0"/>
              <a:t> 0x…</a:t>
            </a:r>
            <a:endParaRPr lang="en-US" sz="1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39166" y="1825625"/>
            <a:ext cx="4414633" cy="4351338"/>
          </a:xfrm>
        </p:spPr>
        <p:txBody>
          <a:bodyPr/>
          <a:lstStyle/>
          <a:p>
            <a:r>
              <a:rPr lang="en-US" dirty="0" smtClean="0"/>
              <a:t>Write incoming data in memory, e.g., </a:t>
            </a:r>
          </a:p>
          <a:p>
            <a:pPr lvl="1"/>
            <a:r>
              <a:rPr lang="en-US" dirty="0"/>
              <a:t>N</a:t>
            </a:r>
            <a:r>
              <a:rPr lang="en-US" dirty="0" smtClean="0"/>
              <a:t>etwork packets</a:t>
            </a:r>
          </a:p>
          <a:p>
            <a:pPr lvl="1"/>
            <a:r>
              <a:rPr lang="en-US" dirty="0" smtClean="0"/>
              <a:t>Disk requests, etc. </a:t>
            </a:r>
          </a:p>
          <a:p>
            <a:r>
              <a:rPr lang="en-US" dirty="0" smtClean="0"/>
              <a:t>Then raise an interrupt to notify the CPU</a:t>
            </a:r>
          </a:p>
          <a:p>
            <a:pPr lvl="1"/>
            <a:r>
              <a:rPr lang="en-US" dirty="0" smtClean="0"/>
              <a:t>CPU starts executing interrupt handler </a:t>
            </a:r>
          </a:p>
          <a:p>
            <a:pPr lvl="1"/>
            <a:r>
              <a:rPr lang="en-US" dirty="0" smtClean="0"/>
              <a:t>Then reads incoming packets form memory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97" y="4304692"/>
            <a:ext cx="2304797" cy="12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04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 I/O (polling mode)</a:t>
            </a:r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939166" y="1825625"/>
            <a:ext cx="4414633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Alternatively the CPU has to check for incoming data in memory periodically</a:t>
            </a:r>
          </a:p>
          <a:p>
            <a:pPr lvl="1"/>
            <a:r>
              <a:rPr lang="en-US" dirty="0" smtClean="0"/>
              <a:t>Or poll</a:t>
            </a:r>
          </a:p>
          <a:p>
            <a:r>
              <a:rPr lang="en-US" dirty="0" smtClean="0"/>
              <a:t>Rationale</a:t>
            </a:r>
          </a:p>
          <a:p>
            <a:pPr lvl="1"/>
            <a:r>
              <a:rPr lang="en-US" dirty="0" smtClean="0"/>
              <a:t>Interrupts are expensive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297" y="4304692"/>
            <a:ext cx="2304797" cy="129964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45" y="2770283"/>
            <a:ext cx="676134" cy="981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671" y="2911724"/>
            <a:ext cx="2752507" cy="192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72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Caches (load)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3" y="4928945"/>
            <a:ext cx="418649" cy="1207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32" y="2921552"/>
            <a:ext cx="127006" cy="1756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32" y="3300228"/>
            <a:ext cx="127006" cy="2304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732" y="3868360"/>
            <a:ext cx="127006" cy="32457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530" y="4456333"/>
            <a:ext cx="1196365" cy="49234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4300265"/>
            <a:ext cx="418649" cy="120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3649629"/>
            <a:ext cx="418649" cy="120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18" y="3145170"/>
            <a:ext cx="418649" cy="1207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0" y="2743866"/>
            <a:ext cx="676134" cy="98114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2874829"/>
            <a:ext cx="127006" cy="17561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314677"/>
            <a:ext cx="127006" cy="2304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886776"/>
            <a:ext cx="127006" cy="32457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74" y="3642354"/>
            <a:ext cx="418649" cy="1207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95" y="3153309"/>
            <a:ext cx="418649" cy="1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44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Cache-coherence (store)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358879"/>
            <a:ext cx="127006" cy="2304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3849172"/>
            <a:ext cx="127006" cy="3245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4300265"/>
            <a:ext cx="418649" cy="120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3649629"/>
            <a:ext cx="418649" cy="120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18" y="3145170"/>
            <a:ext cx="418649" cy="12073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910" y="2748491"/>
            <a:ext cx="676134" cy="8886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574" y="3642354"/>
            <a:ext cx="418649" cy="12073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395" y="3153309"/>
            <a:ext cx="418649" cy="12073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982" y="2895067"/>
            <a:ext cx="127006" cy="17561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47665" y="3808341"/>
            <a:ext cx="127006" cy="32457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238520" y="3373686"/>
            <a:ext cx="127006" cy="23049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567" y="3149338"/>
            <a:ext cx="412375" cy="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2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Cache-coherence (load of modified)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4300265"/>
            <a:ext cx="418649" cy="12073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136" y="3649629"/>
            <a:ext cx="418649" cy="12073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918" y="3145170"/>
            <a:ext cx="418649" cy="120733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669" y="3153213"/>
            <a:ext cx="412375" cy="1144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34344" y="3821788"/>
            <a:ext cx="127006" cy="32457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534344" y="3328632"/>
            <a:ext cx="127006" cy="23049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520" y="2915667"/>
            <a:ext cx="127006" cy="175612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82" y="3368586"/>
            <a:ext cx="127006" cy="230491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582" y="3936718"/>
            <a:ext cx="127006" cy="32457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17" y="4885634"/>
            <a:ext cx="418649" cy="12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3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7.77778E-6 L -6.25E-7 -7.77778E-6 C -0.00078 0.00462 -0.00195 0.00925 -0.00221 0.01411 C -0.00286 0.02453 -0.00221 0.0199 -0.00378 0.02823 C -0.00391 0.03078 -0.00404 0.03333 -0.0043 0.03587 C -0.00495 0.04235 -0.00586 0.04907 -0.00651 0.05578 C -0.00677 0.05972 -0.00677 0.06388 -0.00703 0.06805 C -0.00729 0.07268 -0.00768 0.07731 -0.00807 0.08217 C -0.00846 0.08842 -0.00872 0.09467 -0.00911 0.10115 C -0.00924 0.1037 -0.00937 0.10624 -0.00963 0.10856 C -0.01003 0.11226 -0.01068 0.1155 -0.0112 0.11897 C -0.01198 0.12453 -0.01198 0.12985 -0.01393 0.13518 L -0.01497 0.13796 C -0.0151 0.13911 -0.01523 0.1405 -0.01549 0.14166 C -0.01615 0.14536 -0.01706 0.14884 -0.0181 0.15208 C -0.01862 0.1537 -0.01914 0.15532 -0.01979 0.15694 C -0.02109 0.16018 -0.02279 0.16296 -0.02396 0.16643 C -0.02773 0.17638 -0.02096 0.1581 -0.02669 0.17476 C -0.02825 0.17939 -0.02799 0.17777 -0.02982 0.18147 C -0.03047 0.18263 -0.03073 0.18425 -0.03138 0.18518 C -0.03203 0.1861 -0.03294 0.18634 -0.03359 0.18703 C -0.03711 0.1912 -0.03424 0.18911 -0.03841 0.19282 C -0.0388 0.19328 -0.03945 0.19328 -0.03997 0.19374 C -0.04141 0.1949 -0.04284 0.19629 -0.04414 0.19745 C -0.04935 0.20254 -0.04427 0.19814 -0.05 0.20509 C -0.05169 0.20717 -0.05365 0.20856 -0.05534 0.21087 L -0.05911 0.2155 C -0.06185 0.22268 -0.05794 0.21319 -0.06549 0.22407 C -0.06797 0.22754 -0.06797 0.228 -0.07083 0.23055 C -0.07213 0.23194 -0.07357 0.23356 -0.075 0.23448 C -0.07552 0.23472 -0.07617 0.23495 -0.07669 0.23541 C -0.07799 0.23657 -0.07995 0.23911 -0.08138 0.24004 C -0.08229 0.2405 -0.0832 0.24073 -0.08411 0.24097 C -0.09101 0.25138 -0.08424 0.24212 -0.08945 0.24768 C -0.09674 0.25578 -0.09206 0.25138 -0.09518 0.25439 L -0.09518 0.25439 " pathEditMode="relative" ptsTypes="AAAAAAAAAAAAAAAAAAAAAAAAAAAAAAAAAAAA">
                                      <p:cBhvr>
                                        <p:cTn id="3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local L1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6486" y="2895319"/>
            <a:ext cx="117187" cy="17795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9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local L2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226" y="2924348"/>
            <a:ext cx="148844" cy="6743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local L3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6537" y="2908616"/>
            <a:ext cx="469404" cy="143499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658" y="2040295"/>
            <a:ext cx="4070684" cy="3146154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58" y="4633803"/>
            <a:ext cx="2440686" cy="503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Latencies: load from local memory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96" y="2040295"/>
            <a:ext cx="7439740" cy="4414028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115" y="3849172"/>
            <a:ext cx="2647670" cy="1200506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732" y="5021018"/>
            <a:ext cx="988348" cy="136781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58" y="2437100"/>
            <a:ext cx="1774886" cy="154375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056" y="2437100"/>
            <a:ext cx="1774886" cy="15437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159" y="2766624"/>
            <a:ext cx="676134" cy="98114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Grp="1" noChangeAspect="1"/>
          </p:cNvPicPr>
          <p:nvPr>
            <p:ph idx="1"/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2753339"/>
            <a:ext cx="457172" cy="111399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672" y="3073270"/>
            <a:ext cx="502021" cy="23437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5707" y="3570042"/>
            <a:ext cx="525168" cy="2343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928" y="4223432"/>
            <a:ext cx="529508" cy="23437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70" y="2907487"/>
            <a:ext cx="2903400" cy="202574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26" y="5317806"/>
            <a:ext cx="1426493" cy="53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17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210</Words>
  <Application>Microsoft Office PowerPoint</Application>
  <PresentationFormat>Widescreen</PresentationFormat>
  <Paragraphs>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Memory hierarchy</vt:lpstr>
      <vt:lpstr>Processors, cores, memory and PCIe</vt:lpstr>
      <vt:lpstr>Caches (load)</vt:lpstr>
      <vt:lpstr>Cache-coherence (store)</vt:lpstr>
      <vt:lpstr>Cache-coherence (load of modified)</vt:lpstr>
      <vt:lpstr>Latencies: load from local L1</vt:lpstr>
      <vt:lpstr>Latencies: load from local L2</vt:lpstr>
      <vt:lpstr>Latencies: load from local L3</vt:lpstr>
      <vt:lpstr>Latencies: load from local memory</vt:lpstr>
      <vt:lpstr>Latencies: load from same die core’s L2</vt:lpstr>
      <vt:lpstr>Latencies: load from same die core’s L1</vt:lpstr>
      <vt:lpstr>Latencies: load from remote L3</vt:lpstr>
      <vt:lpstr>Latencies: load from remote memory</vt:lpstr>
      <vt:lpstr>Latencies: load from remote L2</vt:lpstr>
      <vt:lpstr>Latencies: load from remote L2</vt:lpstr>
      <vt:lpstr>Latencies: PCIe round-trip</vt:lpstr>
      <vt:lpstr>Device I/O</vt:lpstr>
      <vt:lpstr>Direct memory access</vt:lpstr>
      <vt:lpstr>Interrupts</vt:lpstr>
      <vt:lpstr>Device I/O</vt:lpstr>
      <vt:lpstr>Device I/O (polling mode)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hierarchy</dc:title>
  <dc:creator>Anton</dc:creator>
  <cp:lastModifiedBy>Anton</cp:lastModifiedBy>
  <cp:revision>20</cp:revision>
  <dcterms:created xsi:type="dcterms:W3CDTF">2017-10-06T05:34:03Z</dcterms:created>
  <dcterms:modified xsi:type="dcterms:W3CDTF">2017-10-06T15:49:45Z</dcterms:modified>
</cp:coreProperties>
</file>