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 id="266" r:id="rId13"/>
    <p:sldId id="267" r:id="rId14"/>
    <p:sldId id="268" r:id="rId15"/>
    <p:sldId id="269" r:id="rId16"/>
    <p:sldId id="271" r:id="rId17"/>
    <p:sldId id="273" r:id="rId18"/>
    <p:sldId id="272"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72"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64AD-35A8-4D4A-9467-A98DE2E6F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79E69C-83F7-4A72-9FF5-4AE2C83DAE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7ACADC-D31C-4386-AF6A-E25E57433072}"/>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5" name="Footer Placeholder 4">
            <a:extLst>
              <a:ext uri="{FF2B5EF4-FFF2-40B4-BE49-F238E27FC236}">
                <a16:creationId xmlns:a16="http://schemas.microsoft.com/office/drawing/2014/main" id="{83BE42AB-DD04-41B5-BA72-A8787FEB2F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048E9-2317-4EF3-A643-CD97022CD517}"/>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1793529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8C788-D3FB-457B-96FD-036047A84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A76491-2AC6-4E69-AC01-0EB43369D7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7970E-8F97-414A-A0AE-A0737701D17F}"/>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5" name="Footer Placeholder 4">
            <a:extLst>
              <a:ext uri="{FF2B5EF4-FFF2-40B4-BE49-F238E27FC236}">
                <a16:creationId xmlns:a16="http://schemas.microsoft.com/office/drawing/2014/main" id="{04DAE004-B7E7-46D8-BCD2-71C868CA6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53FEA2-E531-4F38-AF27-BF4AF353733C}"/>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483025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63BBB5-375E-4953-9C55-77045EA148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FCBF3F-DDA3-4BB8-A9B5-B39BF81DF7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3832F5-E08C-4BB9-835F-596AB20CFC4A}"/>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5" name="Footer Placeholder 4">
            <a:extLst>
              <a:ext uri="{FF2B5EF4-FFF2-40B4-BE49-F238E27FC236}">
                <a16:creationId xmlns:a16="http://schemas.microsoft.com/office/drawing/2014/main" id="{BB12A1D8-5A9F-495A-ABDC-C0F0B433D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F856C-AFA2-48EF-84CC-03A0EDB6628E}"/>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411715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129C-0153-4708-BE25-78F890541E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5467F1-119B-4031-9D71-6E32832754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4F2BE-0F5A-4D94-A586-C1015142A7C2}"/>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5" name="Footer Placeholder 4">
            <a:extLst>
              <a:ext uri="{FF2B5EF4-FFF2-40B4-BE49-F238E27FC236}">
                <a16:creationId xmlns:a16="http://schemas.microsoft.com/office/drawing/2014/main" id="{9D727620-82E2-4C06-B01F-BD52531B03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CCA965-AD6B-4F7C-A2D0-3FE0C11F8C65}"/>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373075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B732-0AC7-48D3-9873-70C900E05D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96ADA1-3788-47E6-87E2-441DA49310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F8497D-D35C-4305-8F9B-D3F4C8076AEC}"/>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5" name="Footer Placeholder 4">
            <a:extLst>
              <a:ext uri="{FF2B5EF4-FFF2-40B4-BE49-F238E27FC236}">
                <a16:creationId xmlns:a16="http://schemas.microsoft.com/office/drawing/2014/main" id="{32696590-8C99-4847-8BE4-10A6D66C4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16D9AC-EC63-4F0E-81C1-B3DF4CD2FA71}"/>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1891677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B0839-76E8-4E40-AA73-48711A3BFF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9A2F55-AC16-48A9-AB9A-408DAB2B21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4AB440-3BB5-44E3-B895-6FED265FCB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DA3075-8AEC-47BD-9D66-6384399C24A1}"/>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6" name="Footer Placeholder 5">
            <a:extLst>
              <a:ext uri="{FF2B5EF4-FFF2-40B4-BE49-F238E27FC236}">
                <a16:creationId xmlns:a16="http://schemas.microsoft.com/office/drawing/2014/main" id="{4637B045-08C8-43EB-85DA-AD695BF747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CEDC5C-2EDB-405E-AB16-1A0C6549B1B1}"/>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3054242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AFC8-38FF-4440-B3BE-F39194CCC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468621-9415-4BDA-9A78-443B6E4D1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D5B9AF-634D-4049-845C-B0BEE784A3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CABDE9-353A-49EB-B981-AD415DD44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4D6049-21A5-43C1-BD00-5449279104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F606D8-7A22-4D5A-BC5D-4F3034F0AFD2}"/>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8" name="Footer Placeholder 7">
            <a:extLst>
              <a:ext uri="{FF2B5EF4-FFF2-40B4-BE49-F238E27FC236}">
                <a16:creationId xmlns:a16="http://schemas.microsoft.com/office/drawing/2014/main" id="{91B55E9E-A20F-489D-9433-1097F1C5BF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B53E1F-5198-4468-894B-2FE9771B74E3}"/>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328385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DF13-7D40-42D1-AA83-1F5249ED13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C31A7F-FD45-4D26-BB92-07A5B661A0CF}"/>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4" name="Footer Placeholder 3">
            <a:extLst>
              <a:ext uri="{FF2B5EF4-FFF2-40B4-BE49-F238E27FC236}">
                <a16:creationId xmlns:a16="http://schemas.microsoft.com/office/drawing/2014/main" id="{59DBECFA-5B25-447C-80E2-59D73FF6C5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4D75FB-7C32-4CDF-860F-EBC84C87052F}"/>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385902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D5A2DF-B91E-49D3-BC57-2470CD71D294}"/>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3" name="Footer Placeholder 2">
            <a:extLst>
              <a:ext uri="{FF2B5EF4-FFF2-40B4-BE49-F238E27FC236}">
                <a16:creationId xmlns:a16="http://schemas.microsoft.com/office/drawing/2014/main" id="{A1AE158B-4061-4FA6-A1C6-500BF59CD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BEF7F3-70C0-4F71-A49E-D44F32791655}"/>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2598451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8E12-44B1-4E5B-80D6-D4E4D5760F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85BE66-1A6D-4C64-86DE-2BD65C5932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493305-EBCA-4583-8100-E5849F570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4D533-BE4A-47B8-AE76-5DFFF808E524}"/>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6" name="Footer Placeholder 5">
            <a:extLst>
              <a:ext uri="{FF2B5EF4-FFF2-40B4-BE49-F238E27FC236}">
                <a16:creationId xmlns:a16="http://schemas.microsoft.com/office/drawing/2014/main" id="{95C8CB2C-6D44-450F-9041-595E7FEFE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C14BE-87B9-4FA0-AA3E-57C592A1A693}"/>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4060478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ADA93-3700-435F-BF64-9459FFD6DF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A2A2B3-D738-42D3-8527-B3D339E9FE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C2B8FC-69D1-4DC9-941B-7DC06402E2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DA2265-E5E8-4956-A9BE-4A7CE8C5D3A7}"/>
              </a:ext>
            </a:extLst>
          </p:cNvPr>
          <p:cNvSpPr>
            <a:spLocks noGrp="1"/>
          </p:cNvSpPr>
          <p:nvPr>
            <p:ph type="dt" sz="half" idx="10"/>
          </p:nvPr>
        </p:nvSpPr>
        <p:spPr/>
        <p:txBody>
          <a:bodyPr/>
          <a:lstStyle/>
          <a:p>
            <a:fld id="{757FEA03-0A91-487B-9A96-D6BCDBA75EDC}" type="datetimeFigureOut">
              <a:rPr lang="en-US" smtClean="0"/>
              <a:t>11/20/2020</a:t>
            </a:fld>
            <a:endParaRPr lang="en-US"/>
          </a:p>
        </p:txBody>
      </p:sp>
      <p:sp>
        <p:nvSpPr>
          <p:cNvPr id="6" name="Footer Placeholder 5">
            <a:extLst>
              <a:ext uri="{FF2B5EF4-FFF2-40B4-BE49-F238E27FC236}">
                <a16:creationId xmlns:a16="http://schemas.microsoft.com/office/drawing/2014/main" id="{CCF4E3DB-403D-4BA0-96CF-E7BAF26CB8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0AAF0-F6DA-44A0-9A83-82E78F9BA1A8}"/>
              </a:ext>
            </a:extLst>
          </p:cNvPr>
          <p:cNvSpPr>
            <a:spLocks noGrp="1"/>
          </p:cNvSpPr>
          <p:nvPr>
            <p:ph type="sldNum" sz="quarter" idx="12"/>
          </p:nvPr>
        </p:nvSpPr>
        <p:spPr/>
        <p:txBody>
          <a:bodyPr/>
          <a:lstStyle/>
          <a:p>
            <a:fld id="{0AA74F4C-08FC-48CD-A017-3841264239B9}" type="slidenum">
              <a:rPr lang="en-US" smtClean="0"/>
              <a:t>‹#›</a:t>
            </a:fld>
            <a:endParaRPr lang="en-US"/>
          </a:p>
        </p:txBody>
      </p:sp>
    </p:spTree>
    <p:extLst>
      <p:ext uri="{BB962C8B-B14F-4D97-AF65-F5344CB8AC3E}">
        <p14:creationId xmlns:p14="http://schemas.microsoft.com/office/powerpoint/2010/main" val="105954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EE9825-D927-45BC-8783-B4D913B1BB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AB5ECF-2E01-430D-8AE7-295D2A51D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9A5B98-F137-4301-B9C1-FB6499F75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7FEA03-0A91-487B-9A96-D6BCDBA75EDC}" type="datetimeFigureOut">
              <a:rPr lang="en-US" smtClean="0"/>
              <a:t>11/20/2020</a:t>
            </a:fld>
            <a:endParaRPr lang="en-US"/>
          </a:p>
        </p:txBody>
      </p:sp>
      <p:sp>
        <p:nvSpPr>
          <p:cNvPr id="5" name="Footer Placeholder 4">
            <a:extLst>
              <a:ext uri="{FF2B5EF4-FFF2-40B4-BE49-F238E27FC236}">
                <a16:creationId xmlns:a16="http://schemas.microsoft.com/office/drawing/2014/main" id="{7D5D2BC0-8F37-4334-BF46-371859C42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77F69C1-AD25-49EF-997C-05296DCCC7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A74F4C-08FC-48CD-A017-3841264239B9}" type="slidenum">
              <a:rPr lang="en-US" smtClean="0"/>
              <a:t>‹#›</a:t>
            </a:fld>
            <a:endParaRPr lang="en-US"/>
          </a:p>
        </p:txBody>
      </p:sp>
    </p:spTree>
    <p:extLst>
      <p:ext uri="{BB962C8B-B14F-4D97-AF65-F5344CB8AC3E}">
        <p14:creationId xmlns:p14="http://schemas.microsoft.com/office/powerpoint/2010/main" val="3790477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314D1-8B0A-4A97-B9AF-03F6FADC0948}"/>
              </a:ext>
            </a:extLst>
          </p:cNvPr>
          <p:cNvSpPr>
            <a:spLocks noGrp="1"/>
          </p:cNvSpPr>
          <p:nvPr>
            <p:ph type="ctrTitle"/>
          </p:nvPr>
        </p:nvSpPr>
        <p:spPr>
          <a:xfrm>
            <a:off x="1524000" y="2245809"/>
            <a:ext cx="9144000" cy="1564716"/>
          </a:xfrm>
        </p:spPr>
        <p:txBody>
          <a:bodyPr>
            <a:normAutofit/>
          </a:bodyPr>
          <a:lstStyle/>
          <a:p>
            <a:pPr algn="l"/>
            <a:r>
              <a:rPr lang="en-US" sz="4800"/>
              <a:t>CS 143A: Operating</a:t>
            </a:r>
            <a:br>
              <a:rPr lang="en-US" sz="4800"/>
            </a:br>
            <a:r>
              <a:rPr lang="en-US" sz="4800"/>
              <a:t>Systems</a:t>
            </a:r>
          </a:p>
        </p:txBody>
      </p:sp>
      <p:sp>
        <p:nvSpPr>
          <p:cNvPr id="3" name="Subtitle 2">
            <a:extLst>
              <a:ext uri="{FF2B5EF4-FFF2-40B4-BE49-F238E27FC236}">
                <a16:creationId xmlns:a16="http://schemas.microsoft.com/office/drawing/2014/main" id="{606E6AE2-3DE5-421B-908A-EEFC9F82BAD1}"/>
              </a:ext>
            </a:extLst>
          </p:cNvPr>
          <p:cNvSpPr>
            <a:spLocks noGrp="1"/>
          </p:cNvSpPr>
          <p:nvPr>
            <p:ph type="subTitle" idx="1"/>
          </p:nvPr>
        </p:nvSpPr>
        <p:spPr>
          <a:xfrm>
            <a:off x="1524000" y="3947050"/>
            <a:ext cx="9144000" cy="572583"/>
          </a:xfrm>
        </p:spPr>
        <p:txBody>
          <a:bodyPr>
            <a:normAutofit/>
          </a:bodyPr>
          <a:lstStyle/>
          <a:p>
            <a:pPr algn="l"/>
            <a:r>
              <a:rPr lang="en-US" sz="2000"/>
              <a:t>Discussion 7: Midterm review</a:t>
            </a:r>
          </a:p>
        </p:txBody>
      </p:sp>
      <p:sp>
        <p:nvSpPr>
          <p:cNvPr id="8" name="Freeform 14">
            <a:extLst>
              <a:ext uri="{FF2B5EF4-FFF2-40B4-BE49-F238E27FC236}">
                <a16:creationId xmlns:a16="http://schemas.microsoft.com/office/drawing/2014/main" id="{C66F2F30-5DC0-44A0-BFA6-E12F46ED1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920619" cy="2130951"/>
          </a:xfrm>
          <a:custGeom>
            <a:avLst/>
            <a:gdLst>
              <a:gd name="connsiteX0" fmla="*/ 0 w 5920619"/>
              <a:gd name="connsiteY0" fmla="*/ 0 h 2130951"/>
              <a:gd name="connsiteX1" fmla="*/ 3191370 w 5920619"/>
              <a:gd name="connsiteY1" fmla="*/ 0 h 2130951"/>
              <a:gd name="connsiteX2" fmla="*/ 3346315 w 5920619"/>
              <a:gd name="connsiteY2" fmla="*/ 0 h 2130951"/>
              <a:gd name="connsiteX3" fmla="*/ 5920619 w 5920619"/>
              <a:gd name="connsiteY3" fmla="*/ 0 h 2130951"/>
              <a:gd name="connsiteX4" fmla="*/ 4936971 w 5920619"/>
              <a:gd name="connsiteY4" fmla="*/ 2130951 h 2130951"/>
              <a:gd name="connsiteX5" fmla="*/ 0 w 5920619"/>
              <a:gd name="connsiteY5" fmla="*/ 2130951 h 213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20619" h="2130951">
                <a:moveTo>
                  <a:pt x="0" y="0"/>
                </a:moveTo>
                <a:lnTo>
                  <a:pt x="3191370" y="0"/>
                </a:lnTo>
                <a:lnTo>
                  <a:pt x="3346315" y="0"/>
                </a:lnTo>
                <a:lnTo>
                  <a:pt x="5920619" y="0"/>
                </a:lnTo>
                <a:lnTo>
                  <a:pt x="4936971" y="2130951"/>
                </a:lnTo>
                <a:lnTo>
                  <a:pt x="0" y="2130951"/>
                </a:ln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1">
            <a:extLst>
              <a:ext uri="{FF2B5EF4-FFF2-40B4-BE49-F238E27FC236}">
                <a16:creationId xmlns:a16="http://schemas.microsoft.com/office/drawing/2014/main" id="{85872F57-7F42-4F97-8391-DDC8D0054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7839" y="0"/>
            <a:ext cx="7094160" cy="2130952"/>
          </a:xfrm>
          <a:custGeom>
            <a:avLst/>
            <a:gdLst>
              <a:gd name="connsiteX0" fmla="*/ 4417853 w 7094160"/>
              <a:gd name="connsiteY0" fmla="*/ 0 h 2130952"/>
              <a:gd name="connsiteX1" fmla="*/ 7094160 w 7094160"/>
              <a:gd name="connsiteY1" fmla="*/ 0 h 2130952"/>
              <a:gd name="connsiteX2" fmla="*/ 7094160 w 7094160"/>
              <a:gd name="connsiteY2" fmla="*/ 2130552 h 2130952"/>
              <a:gd name="connsiteX3" fmla="*/ 5920619 w 7094160"/>
              <a:gd name="connsiteY3" fmla="*/ 2130552 h 2130952"/>
              <a:gd name="connsiteX4" fmla="*/ 5920619 w 7094160"/>
              <a:gd name="connsiteY4" fmla="*/ 2130952 h 2130952"/>
              <a:gd name="connsiteX5" fmla="*/ 2729249 w 7094160"/>
              <a:gd name="connsiteY5" fmla="*/ 2130952 h 2130952"/>
              <a:gd name="connsiteX6" fmla="*/ 2574304 w 7094160"/>
              <a:gd name="connsiteY6" fmla="*/ 2130952 h 2130952"/>
              <a:gd name="connsiteX7" fmla="*/ 0 w 7094160"/>
              <a:gd name="connsiteY7" fmla="*/ 2130952 h 2130952"/>
              <a:gd name="connsiteX8" fmla="*/ 983648 w 7094160"/>
              <a:gd name="connsiteY8" fmla="*/ 1 h 2130952"/>
              <a:gd name="connsiteX9" fmla="*/ 4417853 w 7094160"/>
              <a:gd name="connsiteY9" fmla="*/ 1 h 2130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94160" h="2130952">
                <a:moveTo>
                  <a:pt x="4417853" y="0"/>
                </a:moveTo>
                <a:lnTo>
                  <a:pt x="7094160" y="0"/>
                </a:lnTo>
                <a:lnTo>
                  <a:pt x="7094160" y="2130552"/>
                </a:lnTo>
                <a:lnTo>
                  <a:pt x="5920619" y="2130552"/>
                </a:lnTo>
                <a:lnTo>
                  <a:pt x="5920619" y="2130952"/>
                </a:lnTo>
                <a:lnTo>
                  <a:pt x="2729249" y="2130952"/>
                </a:lnTo>
                <a:lnTo>
                  <a:pt x="2574304" y="2130952"/>
                </a:lnTo>
                <a:lnTo>
                  <a:pt x="0" y="2130952"/>
                </a:lnTo>
                <a:lnTo>
                  <a:pt x="983648" y="1"/>
                </a:lnTo>
                <a:lnTo>
                  <a:pt x="4417853" y="1"/>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04DC2037-48A0-4F22-B9D4-8EAEBC780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49721" y="4682920"/>
            <a:ext cx="4522796" cy="2175080"/>
          </a:xfrm>
          <a:custGeom>
            <a:avLst/>
            <a:gdLst>
              <a:gd name="connsiteX0" fmla="*/ 3515449 w 4522796"/>
              <a:gd name="connsiteY0" fmla="*/ 0 h 2175080"/>
              <a:gd name="connsiteX1" fmla="*/ 0 w 4522796"/>
              <a:gd name="connsiteY1" fmla="*/ 0 h 2175080"/>
              <a:gd name="connsiteX2" fmla="*/ 0 w 4522796"/>
              <a:gd name="connsiteY2" fmla="*/ 2175080 h 2175080"/>
              <a:gd name="connsiteX3" fmla="*/ 4522796 w 4522796"/>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4522796" h="2175080">
                <a:moveTo>
                  <a:pt x="3515449" y="0"/>
                </a:moveTo>
                <a:lnTo>
                  <a:pt x="0" y="0"/>
                </a:lnTo>
                <a:lnTo>
                  <a:pt x="0" y="2175080"/>
                </a:lnTo>
                <a:lnTo>
                  <a:pt x="4522796" y="217508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14" name="Freeform 22">
            <a:extLst>
              <a:ext uri="{FF2B5EF4-FFF2-40B4-BE49-F238E27FC236}">
                <a16:creationId xmlns:a16="http://schemas.microsoft.com/office/drawing/2014/main" id="{0006CBFD-ADA0-43D1-9332-9C34CA1C7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66810" y="4682920"/>
            <a:ext cx="5925190" cy="2175080"/>
          </a:xfrm>
          <a:custGeom>
            <a:avLst/>
            <a:gdLst>
              <a:gd name="connsiteX0" fmla="*/ 1007347 w 5925190"/>
              <a:gd name="connsiteY0" fmla="*/ 0 h 2175080"/>
              <a:gd name="connsiteX1" fmla="*/ 5925190 w 5925190"/>
              <a:gd name="connsiteY1" fmla="*/ 0 h 2175080"/>
              <a:gd name="connsiteX2" fmla="*/ 5925190 w 5925190"/>
              <a:gd name="connsiteY2" fmla="*/ 2175080 h 2175080"/>
              <a:gd name="connsiteX3" fmla="*/ 0 w 5925190"/>
              <a:gd name="connsiteY3" fmla="*/ 2175080 h 2175080"/>
            </a:gdLst>
            <a:ahLst/>
            <a:cxnLst>
              <a:cxn ang="0">
                <a:pos x="connsiteX0" y="connsiteY0"/>
              </a:cxn>
              <a:cxn ang="0">
                <a:pos x="connsiteX1" y="connsiteY1"/>
              </a:cxn>
              <a:cxn ang="0">
                <a:pos x="connsiteX2" y="connsiteY2"/>
              </a:cxn>
              <a:cxn ang="0">
                <a:pos x="connsiteX3" y="connsiteY3"/>
              </a:cxn>
            </a:cxnLst>
            <a:rect l="l" t="t" r="r" b="b"/>
            <a:pathLst>
              <a:path w="5925190" h="2175080">
                <a:moveTo>
                  <a:pt x="1007347" y="0"/>
                </a:moveTo>
                <a:lnTo>
                  <a:pt x="5925190" y="0"/>
                </a:lnTo>
                <a:lnTo>
                  <a:pt x="5925190" y="2175080"/>
                </a:lnTo>
                <a:lnTo>
                  <a:pt x="0" y="217508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25">
            <a:extLst>
              <a:ext uri="{FF2B5EF4-FFF2-40B4-BE49-F238E27FC236}">
                <a16:creationId xmlns:a16="http://schemas.microsoft.com/office/drawing/2014/main" id="{2B931666-F28F-45F3-A074-66D2272D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682920"/>
            <a:ext cx="7114535" cy="2175080"/>
          </a:xfrm>
          <a:custGeom>
            <a:avLst/>
            <a:gdLst>
              <a:gd name="connsiteX0" fmla="*/ 0 w 7114535"/>
              <a:gd name="connsiteY0" fmla="*/ 0 h 2175080"/>
              <a:gd name="connsiteX1" fmla="*/ 1189345 w 7114535"/>
              <a:gd name="connsiteY1" fmla="*/ 0 h 2175080"/>
              <a:gd name="connsiteX2" fmla="*/ 7114535 w 7114535"/>
              <a:gd name="connsiteY2" fmla="*/ 0 h 2175080"/>
              <a:gd name="connsiteX3" fmla="*/ 6107188 w 7114535"/>
              <a:gd name="connsiteY3" fmla="*/ 2175080 h 2175080"/>
              <a:gd name="connsiteX4" fmla="*/ 1189345 w 7114535"/>
              <a:gd name="connsiteY4" fmla="*/ 2175080 h 2175080"/>
              <a:gd name="connsiteX5" fmla="*/ 0 w 7114535"/>
              <a:gd name="connsiteY5" fmla="*/ 2175080 h 217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4535" h="2175080">
                <a:moveTo>
                  <a:pt x="0" y="0"/>
                </a:moveTo>
                <a:lnTo>
                  <a:pt x="1189345" y="0"/>
                </a:lnTo>
                <a:lnTo>
                  <a:pt x="7114535" y="0"/>
                </a:lnTo>
                <a:lnTo>
                  <a:pt x="6107188" y="2175080"/>
                </a:lnTo>
                <a:lnTo>
                  <a:pt x="1189345" y="2175080"/>
                </a:lnTo>
                <a:lnTo>
                  <a:pt x="0" y="2175080"/>
                </a:lnTo>
                <a:close/>
              </a:path>
            </a:pathLst>
          </a:custGeom>
          <a:solidFill>
            <a:srgbClr val="7F7F7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885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E137-813D-4232-90AA-94F473F8D3C0}"/>
              </a:ext>
            </a:extLst>
          </p:cNvPr>
          <p:cNvSpPr>
            <a:spLocks noGrp="1"/>
          </p:cNvSpPr>
          <p:nvPr>
            <p:ph type="title"/>
          </p:nvPr>
        </p:nvSpPr>
        <p:spPr/>
        <p:txBody>
          <a:bodyPr/>
          <a:lstStyle/>
          <a:p>
            <a:r>
              <a:rPr lang="en-US" dirty="0"/>
              <a:t>Q3 Segmentation and paging</a:t>
            </a:r>
          </a:p>
        </p:txBody>
      </p:sp>
      <p:pic>
        <p:nvPicPr>
          <p:cNvPr id="4" name="Content Placeholder 3">
            <a:extLst>
              <a:ext uri="{FF2B5EF4-FFF2-40B4-BE49-F238E27FC236}">
                <a16:creationId xmlns:a16="http://schemas.microsoft.com/office/drawing/2014/main" id="{14378362-4985-4268-B13E-A1C7EB405547}"/>
              </a:ext>
            </a:extLst>
          </p:cNvPr>
          <p:cNvPicPr>
            <a:picLocks noGrp="1" noChangeAspect="1"/>
          </p:cNvPicPr>
          <p:nvPr>
            <p:ph idx="1"/>
          </p:nvPr>
        </p:nvPicPr>
        <p:blipFill>
          <a:blip r:embed="rId2"/>
          <a:stretch>
            <a:fillRect/>
          </a:stretch>
        </p:blipFill>
        <p:spPr>
          <a:xfrm>
            <a:off x="951978" y="1380622"/>
            <a:ext cx="6037545" cy="5156647"/>
          </a:xfrm>
          <a:prstGeom prst="rect">
            <a:avLst/>
          </a:prstGeom>
        </p:spPr>
      </p:pic>
    </p:spTree>
    <p:extLst>
      <p:ext uri="{BB962C8B-B14F-4D97-AF65-F5344CB8AC3E}">
        <p14:creationId xmlns:p14="http://schemas.microsoft.com/office/powerpoint/2010/main" val="357115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E137-813D-4232-90AA-94F473F8D3C0}"/>
              </a:ext>
            </a:extLst>
          </p:cNvPr>
          <p:cNvSpPr>
            <a:spLocks noGrp="1"/>
          </p:cNvSpPr>
          <p:nvPr>
            <p:ph type="title"/>
          </p:nvPr>
        </p:nvSpPr>
        <p:spPr/>
        <p:txBody>
          <a:bodyPr/>
          <a:lstStyle/>
          <a:p>
            <a:r>
              <a:rPr lang="en-US" dirty="0"/>
              <a:t>Q3 Segmentation and paging</a:t>
            </a:r>
          </a:p>
        </p:txBody>
      </p:sp>
      <p:pic>
        <p:nvPicPr>
          <p:cNvPr id="4" name="Content Placeholder 3">
            <a:extLst>
              <a:ext uri="{FF2B5EF4-FFF2-40B4-BE49-F238E27FC236}">
                <a16:creationId xmlns:a16="http://schemas.microsoft.com/office/drawing/2014/main" id="{14378362-4985-4268-B13E-A1C7EB405547}"/>
              </a:ext>
            </a:extLst>
          </p:cNvPr>
          <p:cNvPicPr>
            <a:picLocks noGrp="1" noChangeAspect="1"/>
          </p:cNvPicPr>
          <p:nvPr>
            <p:ph idx="1"/>
          </p:nvPr>
        </p:nvPicPr>
        <p:blipFill>
          <a:blip r:embed="rId2"/>
          <a:stretch>
            <a:fillRect/>
          </a:stretch>
        </p:blipFill>
        <p:spPr>
          <a:xfrm>
            <a:off x="951978" y="1380622"/>
            <a:ext cx="6037545" cy="5156647"/>
          </a:xfrm>
          <a:prstGeom prst="rect">
            <a:avLst/>
          </a:prstGeom>
        </p:spPr>
      </p:pic>
      <p:sp>
        <p:nvSpPr>
          <p:cNvPr id="3" name="TextBox 2">
            <a:extLst>
              <a:ext uri="{FF2B5EF4-FFF2-40B4-BE49-F238E27FC236}">
                <a16:creationId xmlns:a16="http://schemas.microsoft.com/office/drawing/2014/main" id="{D8FCF319-D870-483C-A198-1012911555AA}"/>
              </a:ext>
            </a:extLst>
          </p:cNvPr>
          <p:cNvSpPr txBox="1"/>
          <p:nvPr/>
        </p:nvSpPr>
        <p:spPr>
          <a:xfrm>
            <a:off x="7327726" y="1866378"/>
            <a:ext cx="887166" cy="369332"/>
          </a:xfrm>
          <a:prstGeom prst="rect">
            <a:avLst/>
          </a:prstGeom>
          <a:noFill/>
        </p:spPr>
        <p:txBody>
          <a:bodyPr wrap="none" rtlCol="0">
            <a:spAutoFit/>
          </a:bodyPr>
          <a:lstStyle/>
          <a:p>
            <a:r>
              <a:rPr lang="en-US" dirty="0"/>
              <a:t>VA: 0x0</a:t>
            </a:r>
            <a:endParaRPr lang="en-US" b="1" dirty="0"/>
          </a:p>
        </p:txBody>
      </p:sp>
    </p:spTree>
    <p:extLst>
      <p:ext uri="{BB962C8B-B14F-4D97-AF65-F5344CB8AC3E}">
        <p14:creationId xmlns:p14="http://schemas.microsoft.com/office/powerpoint/2010/main" val="1229822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E137-813D-4232-90AA-94F473F8D3C0}"/>
              </a:ext>
            </a:extLst>
          </p:cNvPr>
          <p:cNvSpPr>
            <a:spLocks noGrp="1"/>
          </p:cNvSpPr>
          <p:nvPr>
            <p:ph type="title"/>
          </p:nvPr>
        </p:nvSpPr>
        <p:spPr/>
        <p:txBody>
          <a:bodyPr/>
          <a:lstStyle/>
          <a:p>
            <a:r>
              <a:rPr lang="en-US" dirty="0"/>
              <a:t>Q3 Segmentation and paging</a:t>
            </a:r>
          </a:p>
        </p:txBody>
      </p:sp>
      <p:pic>
        <p:nvPicPr>
          <p:cNvPr id="4" name="Content Placeholder 3">
            <a:extLst>
              <a:ext uri="{FF2B5EF4-FFF2-40B4-BE49-F238E27FC236}">
                <a16:creationId xmlns:a16="http://schemas.microsoft.com/office/drawing/2014/main" id="{14378362-4985-4268-B13E-A1C7EB405547}"/>
              </a:ext>
            </a:extLst>
          </p:cNvPr>
          <p:cNvPicPr>
            <a:picLocks noGrp="1" noChangeAspect="1"/>
          </p:cNvPicPr>
          <p:nvPr>
            <p:ph idx="1"/>
          </p:nvPr>
        </p:nvPicPr>
        <p:blipFill>
          <a:blip r:embed="rId2"/>
          <a:stretch>
            <a:fillRect/>
          </a:stretch>
        </p:blipFill>
        <p:spPr>
          <a:xfrm>
            <a:off x="951978" y="1380622"/>
            <a:ext cx="6037545" cy="5156647"/>
          </a:xfrm>
          <a:prstGeom prst="rect">
            <a:avLst/>
          </a:prstGeom>
        </p:spPr>
      </p:pic>
      <p:sp>
        <p:nvSpPr>
          <p:cNvPr id="3" name="TextBox 2">
            <a:extLst>
              <a:ext uri="{FF2B5EF4-FFF2-40B4-BE49-F238E27FC236}">
                <a16:creationId xmlns:a16="http://schemas.microsoft.com/office/drawing/2014/main" id="{D8FCF319-D870-483C-A198-1012911555AA}"/>
              </a:ext>
            </a:extLst>
          </p:cNvPr>
          <p:cNvSpPr txBox="1"/>
          <p:nvPr/>
        </p:nvSpPr>
        <p:spPr>
          <a:xfrm>
            <a:off x="7327726" y="1866378"/>
            <a:ext cx="4591321" cy="646331"/>
          </a:xfrm>
          <a:prstGeom prst="rect">
            <a:avLst/>
          </a:prstGeom>
          <a:noFill/>
        </p:spPr>
        <p:txBody>
          <a:bodyPr wrap="none" rtlCol="0">
            <a:spAutoFit/>
          </a:bodyPr>
          <a:lstStyle/>
          <a:p>
            <a:r>
              <a:rPr lang="en-US" dirty="0"/>
              <a:t>VA: 0x0</a:t>
            </a:r>
            <a:br>
              <a:rPr lang="en-US" dirty="0"/>
            </a:br>
            <a:r>
              <a:rPr lang="en-US" dirty="0"/>
              <a:t>0b  </a:t>
            </a:r>
            <a:r>
              <a:rPr lang="en-US" b="1" dirty="0"/>
              <a:t>0000000000</a:t>
            </a:r>
            <a:r>
              <a:rPr lang="en-US" dirty="0"/>
              <a:t>   </a:t>
            </a:r>
            <a:r>
              <a:rPr lang="en-US" b="1" dirty="0"/>
              <a:t>0000000000</a:t>
            </a:r>
            <a:r>
              <a:rPr lang="en-US" dirty="0"/>
              <a:t>   </a:t>
            </a:r>
            <a:r>
              <a:rPr lang="en-US" b="1" dirty="0"/>
              <a:t>000000000000</a:t>
            </a:r>
          </a:p>
        </p:txBody>
      </p:sp>
    </p:spTree>
    <p:extLst>
      <p:ext uri="{BB962C8B-B14F-4D97-AF65-F5344CB8AC3E}">
        <p14:creationId xmlns:p14="http://schemas.microsoft.com/office/powerpoint/2010/main" val="80649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E137-813D-4232-90AA-94F473F8D3C0}"/>
              </a:ext>
            </a:extLst>
          </p:cNvPr>
          <p:cNvSpPr>
            <a:spLocks noGrp="1"/>
          </p:cNvSpPr>
          <p:nvPr>
            <p:ph type="title"/>
          </p:nvPr>
        </p:nvSpPr>
        <p:spPr/>
        <p:txBody>
          <a:bodyPr/>
          <a:lstStyle/>
          <a:p>
            <a:r>
              <a:rPr lang="en-US" dirty="0"/>
              <a:t>Q3 Segmentation and paging</a:t>
            </a:r>
          </a:p>
        </p:txBody>
      </p:sp>
      <p:pic>
        <p:nvPicPr>
          <p:cNvPr id="4" name="Content Placeholder 3">
            <a:extLst>
              <a:ext uri="{FF2B5EF4-FFF2-40B4-BE49-F238E27FC236}">
                <a16:creationId xmlns:a16="http://schemas.microsoft.com/office/drawing/2014/main" id="{14378362-4985-4268-B13E-A1C7EB405547}"/>
              </a:ext>
            </a:extLst>
          </p:cNvPr>
          <p:cNvPicPr>
            <a:picLocks noGrp="1" noChangeAspect="1"/>
          </p:cNvPicPr>
          <p:nvPr>
            <p:ph idx="1"/>
          </p:nvPr>
        </p:nvPicPr>
        <p:blipFill>
          <a:blip r:embed="rId2"/>
          <a:stretch>
            <a:fillRect/>
          </a:stretch>
        </p:blipFill>
        <p:spPr>
          <a:xfrm>
            <a:off x="951978" y="1380622"/>
            <a:ext cx="6037545" cy="5156647"/>
          </a:xfrm>
          <a:prstGeom prst="rect">
            <a:avLst/>
          </a:prstGeom>
        </p:spPr>
      </p:pic>
      <p:sp>
        <p:nvSpPr>
          <p:cNvPr id="3" name="TextBox 2">
            <a:extLst>
              <a:ext uri="{FF2B5EF4-FFF2-40B4-BE49-F238E27FC236}">
                <a16:creationId xmlns:a16="http://schemas.microsoft.com/office/drawing/2014/main" id="{D8FCF319-D870-483C-A198-1012911555AA}"/>
              </a:ext>
            </a:extLst>
          </p:cNvPr>
          <p:cNvSpPr txBox="1"/>
          <p:nvPr/>
        </p:nvSpPr>
        <p:spPr>
          <a:xfrm>
            <a:off x="7327726" y="1866378"/>
            <a:ext cx="4591321" cy="646331"/>
          </a:xfrm>
          <a:prstGeom prst="rect">
            <a:avLst/>
          </a:prstGeom>
          <a:noFill/>
        </p:spPr>
        <p:txBody>
          <a:bodyPr wrap="none" rtlCol="0">
            <a:spAutoFit/>
          </a:bodyPr>
          <a:lstStyle/>
          <a:p>
            <a:r>
              <a:rPr lang="en-US" dirty="0"/>
              <a:t>VA: 0x0</a:t>
            </a:r>
            <a:br>
              <a:rPr lang="en-US" dirty="0"/>
            </a:br>
            <a:r>
              <a:rPr lang="en-US" dirty="0"/>
              <a:t>0b  </a:t>
            </a:r>
            <a:r>
              <a:rPr lang="en-US" b="1" dirty="0"/>
              <a:t>0000000000</a:t>
            </a:r>
            <a:r>
              <a:rPr lang="en-US" dirty="0"/>
              <a:t>   </a:t>
            </a:r>
            <a:r>
              <a:rPr lang="en-US" b="1" dirty="0"/>
              <a:t>0000000000</a:t>
            </a:r>
            <a:r>
              <a:rPr lang="en-US" dirty="0"/>
              <a:t>   </a:t>
            </a:r>
            <a:r>
              <a:rPr lang="en-US" b="1" dirty="0"/>
              <a:t>000000000000</a:t>
            </a:r>
          </a:p>
        </p:txBody>
      </p:sp>
      <p:cxnSp>
        <p:nvCxnSpPr>
          <p:cNvPr id="6" name="Straight Arrow Connector 5">
            <a:extLst>
              <a:ext uri="{FF2B5EF4-FFF2-40B4-BE49-F238E27FC236}">
                <a16:creationId xmlns:a16="http://schemas.microsoft.com/office/drawing/2014/main" id="{819839D5-80ED-411A-A3CB-D8964ACBEE8C}"/>
              </a:ext>
            </a:extLst>
          </p:cNvPr>
          <p:cNvCxnSpPr>
            <a:cxnSpLocks/>
          </p:cNvCxnSpPr>
          <p:nvPr/>
        </p:nvCxnSpPr>
        <p:spPr>
          <a:xfrm flipV="1">
            <a:off x="8299174"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031F08-6A02-471E-A0F5-182858F8262F}"/>
              </a:ext>
            </a:extLst>
          </p:cNvPr>
          <p:cNvCxnSpPr>
            <a:cxnSpLocks/>
          </p:cNvCxnSpPr>
          <p:nvPr/>
        </p:nvCxnSpPr>
        <p:spPr>
          <a:xfrm flipV="1">
            <a:off x="9644270"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7D76DE-8CF4-4EE8-A463-0B0631CD8B8C}"/>
              </a:ext>
            </a:extLst>
          </p:cNvPr>
          <p:cNvCxnSpPr>
            <a:cxnSpLocks/>
          </p:cNvCxnSpPr>
          <p:nvPr/>
        </p:nvCxnSpPr>
        <p:spPr>
          <a:xfrm flipV="1">
            <a:off x="11068878"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20472F-B05E-4AB4-BD21-00E77E4254CD}"/>
              </a:ext>
            </a:extLst>
          </p:cNvPr>
          <p:cNvSpPr txBox="1"/>
          <p:nvPr/>
        </p:nvSpPr>
        <p:spPr>
          <a:xfrm>
            <a:off x="7740206" y="2842591"/>
            <a:ext cx="1117935" cy="369332"/>
          </a:xfrm>
          <a:prstGeom prst="rect">
            <a:avLst/>
          </a:prstGeom>
          <a:noFill/>
        </p:spPr>
        <p:txBody>
          <a:bodyPr wrap="none" rtlCol="0">
            <a:spAutoFit/>
          </a:bodyPr>
          <a:lstStyle/>
          <a:p>
            <a:r>
              <a:rPr lang="en-US" dirty="0"/>
              <a:t>PTD index</a:t>
            </a:r>
          </a:p>
        </p:txBody>
      </p:sp>
      <p:sp>
        <p:nvSpPr>
          <p:cNvPr id="13" name="TextBox 12">
            <a:extLst>
              <a:ext uri="{FF2B5EF4-FFF2-40B4-BE49-F238E27FC236}">
                <a16:creationId xmlns:a16="http://schemas.microsoft.com/office/drawing/2014/main" id="{FCD8FC46-7086-4545-B4B2-C1EEBA54BC4B}"/>
              </a:ext>
            </a:extLst>
          </p:cNvPr>
          <p:cNvSpPr txBox="1"/>
          <p:nvPr/>
        </p:nvSpPr>
        <p:spPr>
          <a:xfrm>
            <a:off x="9118929" y="2842591"/>
            <a:ext cx="975267" cy="369332"/>
          </a:xfrm>
          <a:prstGeom prst="rect">
            <a:avLst/>
          </a:prstGeom>
          <a:noFill/>
        </p:spPr>
        <p:txBody>
          <a:bodyPr wrap="none" rtlCol="0">
            <a:spAutoFit/>
          </a:bodyPr>
          <a:lstStyle/>
          <a:p>
            <a:r>
              <a:rPr lang="en-US" dirty="0"/>
              <a:t>PT index</a:t>
            </a:r>
          </a:p>
        </p:txBody>
      </p:sp>
      <p:sp>
        <p:nvSpPr>
          <p:cNvPr id="14" name="TextBox 13">
            <a:extLst>
              <a:ext uri="{FF2B5EF4-FFF2-40B4-BE49-F238E27FC236}">
                <a16:creationId xmlns:a16="http://schemas.microsoft.com/office/drawing/2014/main" id="{FCDABC78-EE95-4910-BF23-384168860B8D}"/>
              </a:ext>
            </a:extLst>
          </p:cNvPr>
          <p:cNvSpPr txBox="1"/>
          <p:nvPr/>
        </p:nvSpPr>
        <p:spPr>
          <a:xfrm>
            <a:off x="10287069" y="2842591"/>
            <a:ext cx="1905906" cy="369332"/>
          </a:xfrm>
          <a:prstGeom prst="rect">
            <a:avLst/>
          </a:prstGeom>
          <a:noFill/>
        </p:spPr>
        <p:txBody>
          <a:bodyPr wrap="none" rtlCol="0">
            <a:spAutoFit/>
          </a:bodyPr>
          <a:lstStyle/>
          <a:p>
            <a:r>
              <a:rPr lang="en-US" dirty="0"/>
              <a:t>Offset within page</a:t>
            </a:r>
          </a:p>
        </p:txBody>
      </p:sp>
    </p:spTree>
    <p:extLst>
      <p:ext uri="{BB962C8B-B14F-4D97-AF65-F5344CB8AC3E}">
        <p14:creationId xmlns:p14="http://schemas.microsoft.com/office/powerpoint/2010/main" val="4252919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E137-813D-4232-90AA-94F473F8D3C0}"/>
              </a:ext>
            </a:extLst>
          </p:cNvPr>
          <p:cNvSpPr>
            <a:spLocks noGrp="1"/>
          </p:cNvSpPr>
          <p:nvPr>
            <p:ph type="title"/>
          </p:nvPr>
        </p:nvSpPr>
        <p:spPr/>
        <p:txBody>
          <a:bodyPr/>
          <a:lstStyle/>
          <a:p>
            <a:r>
              <a:rPr lang="en-US" dirty="0"/>
              <a:t>Q3 Segmentation and paging</a:t>
            </a:r>
          </a:p>
        </p:txBody>
      </p:sp>
      <p:pic>
        <p:nvPicPr>
          <p:cNvPr id="4" name="Content Placeholder 3">
            <a:extLst>
              <a:ext uri="{FF2B5EF4-FFF2-40B4-BE49-F238E27FC236}">
                <a16:creationId xmlns:a16="http://schemas.microsoft.com/office/drawing/2014/main" id="{14378362-4985-4268-B13E-A1C7EB405547}"/>
              </a:ext>
            </a:extLst>
          </p:cNvPr>
          <p:cNvPicPr>
            <a:picLocks noGrp="1" noChangeAspect="1"/>
          </p:cNvPicPr>
          <p:nvPr>
            <p:ph idx="1"/>
          </p:nvPr>
        </p:nvPicPr>
        <p:blipFill>
          <a:blip r:embed="rId2"/>
          <a:stretch>
            <a:fillRect/>
          </a:stretch>
        </p:blipFill>
        <p:spPr>
          <a:xfrm>
            <a:off x="951978" y="1380622"/>
            <a:ext cx="6037545" cy="5156647"/>
          </a:xfrm>
          <a:prstGeom prst="rect">
            <a:avLst/>
          </a:prstGeom>
        </p:spPr>
      </p:pic>
      <p:sp>
        <p:nvSpPr>
          <p:cNvPr id="3" name="TextBox 2">
            <a:extLst>
              <a:ext uri="{FF2B5EF4-FFF2-40B4-BE49-F238E27FC236}">
                <a16:creationId xmlns:a16="http://schemas.microsoft.com/office/drawing/2014/main" id="{D8FCF319-D870-483C-A198-1012911555AA}"/>
              </a:ext>
            </a:extLst>
          </p:cNvPr>
          <p:cNvSpPr txBox="1"/>
          <p:nvPr/>
        </p:nvSpPr>
        <p:spPr>
          <a:xfrm>
            <a:off x="7327726" y="1866378"/>
            <a:ext cx="4591321" cy="646331"/>
          </a:xfrm>
          <a:prstGeom prst="rect">
            <a:avLst/>
          </a:prstGeom>
          <a:noFill/>
        </p:spPr>
        <p:txBody>
          <a:bodyPr wrap="none" rtlCol="0">
            <a:spAutoFit/>
          </a:bodyPr>
          <a:lstStyle/>
          <a:p>
            <a:r>
              <a:rPr lang="en-US" dirty="0"/>
              <a:t>VA: 0x0</a:t>
            </a:r>
            <a:br>
              <a:rPr lang="en-US" dirty="0"/>
            </a:br>
            <a:r>
              <a:rPr lang="en-US" dirty="0"/>
              <a:t>0b  </a:t>
            </a:r>
            <a:r>
              <a:rPr lang="en-US" b="1" dirty="0"/>
              <a:t>0000000000</a:t>
            </a:r>
            <a:r>
              <a:rPr lang="en-US" dirty="0"/>
              <a:t>   </a:t>
            </a:r>
            <a:r>
              <a:rPr lang="en-US" b="1" dirty="0"/>
              <a:t>0000000000</a:t>
            </a:r>
            <a:r>
              <a:rPr lang="en-US" dirty="0"/>
              <a:t>   </a:t>
            </a:r>
            <a:r>
              <a:rPr lang="en-US" b="1" dirty="0"/>
              <a:t>000000000000</a:t>
            </a:r>
          </a:p>
        </p:txBody>
      </p:sp>
      <p:cxnSp>
        <p:nvCxnSpPr>
          <p:cNvPr id="6" name="Straight Arrow Connector 5">
            <a:extLst>
              <a:ext uri="{FF2B5EF4-FFF2-40B4-BE49-F238E27FC236}">
                <a16:creationId xmlns:a16="http://schemas.microsoft.com/office/drawing/2014/main" id="{819839D5-80ED-411A-A3CB-D8964ACBEE8C}"/>
              </a:ext>
            </a:extLst>
          </p:cNvPr>
          <p:cNvCxnSpPr>
            <a:cxnSpLocks/>
          </p:cNvCxnSpPr>
          <p:nvPr/>
        </p:nvCxnSpPr>
        <p:spPr>
          <a:xfrm flipV="1">
            <a:off x="8299174"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031F08-6A02-471E-A0F5-182858F8262F}"/>
              </a:ext>
            </a:extLst>
          </p:cNvPr>
          <p:cNvCxnSpPr>
            <a:cxnSpLocks/>
          </p:cNvCxnSpPr>
          <p:nvPr/>
        </p:nvCxnSpPr>
        <p:spPr>
          <a:xfrm flipV="1">
            <a:off x="9644270"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7D76DE-8CF4-4EE8-A463-0B0631CD8B8C}"/>
              </a:ext>
            </a:extLst>
          </p:cNvPr>
          <p:cNvCxnSpPr>
            <a:cxnSpLocks/>
          </p:cNvCxnSpPr>
          <p:nvPr/>
        </p:nvCxnSpPr>
        <p:spPr>
          <a:xfrm flipV="1">
            <a:off x="11068878"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20472F-B05E-4AB4-BD21-00E77E4254CD}"/>
              </a:ext>
            </a:extLst>
          </p:cNvPr>
          <p:cNvSpPr txBox="1"/>
          <p:nvPr/>
        </p:nvSpPr>
        <p:spPr>
          <a:xfrm>
            <a:off x="7740206" y="2842591"/>
            <a:ext cx="1117935" cy="369332"/>
          </a:xfrm>
          <a:prstGeom prst="rect">
            <a:avLst/>
          </a:prstGeom>
          <a:noFill/>
        </p:spPr>
        <p:txBody>
          <a:bodyPr wrap="none" rtlCol="0">
            <a:spAutoFit/>
          </a:bodyPr>
          <a:lstStyle/>
          <a:p>
            <a:r>
              <a:rPr lang="en-US" dirty="0"/>
              <a:t>PTD index</a:t>
            </a:r>
          </a:p>
        </p:txBody>
      </p:sp>
      <p:sp>
        <p:nvSpPr>
          <p:cNvPr id="13" name="TextBox 12">
            <a:extLst>
              <a:ext uri="{FF2B5EF4-FFF2-40B4-BE49-F238E27FC236}">
                <a16:creationId xmlns:a16="http://schemas.microsoft.com/office/drawing/2014/main" id="{FCD8FC46-7086-4545-B4B2-C1EEBA54BC4B}"/>
              </a:ext>
            </a:extLst>
          </p:cNvPr>
          <p:cNvSpPr txBox="1"/>
          <p:nvPr/>
        </p:nvSpPr>
        <p:spPr>
          <a:xfrm>
            <a:off x="9118929" y="2842591"/>
            <a:ext cx="975267" cy="369332"/>
          </a:xfrm>
          <a:prstGeom prst="rect">
            <a:avLst/>
          </a:prstGeom>
          <a:noFill/>
        </p:spPr>
        <p:txBody>
          <a:bodyPr wrap="none" rtlCol="0">
            <a:spAutoFit/>
          </a:bodyPr>
          <a:lstStyle/>
          <a:p>
            <a:r>
              <a:rPr lang="en-US" dirty="0"/>
              <a:t>PT index</a:t>
            </a:r>
          </a:p>
        </p:txBody>
      </p:sp>
      <p:sp>
        <p:nvSpPr>
          <p:cNvPr id="14" name="TextBox 13">
            <a:extLst>
              <a:ext uri="{FF2B5EF4-FFF2-40B4-BE49-F238E27FC236}">
                <a16:creationId xmlns:a16="http://schemas.microsoft.com/office/drawing/2014/main" id="{FCDABC78-EE95-4910-BF23-384168860B8D}"/>
              </a:ext>
            </a:extLst>
          </p:cNvPr>
          <p:cNvSpPr txBox="1"/>
          <p:nvPr/>
        </p:nvSpPr>
        <p:spPr>
          <a:xfrm>
            <a:off x="10287069" y="2842591"/>
            <a:ext cx="1905906" cy="369332"/>
          </a:xfrm>
          <a:prstGeom prst="rect">
            <a:avLst/>
          </a:prstGeom>
          <a:noFill/>
        </p:spPr>
        <p:txBody>
          <a:bodyPr wrap="none" rtlCol="0">
            <a:spAutoFit/>
          </a:bodyPr>
          <a:lstStyle/>
          <a:p>
            <a:r>
              <a:rPr lang="en-US" dirty="0"/>
              <a:t>Offset within page</a:t>
            </a:r>
          </a:p>
        </p:txBody>
      </p:sp>
      <p:sp>
        <p:nvSpPr>
          <p:cNvPr id="15" name="Rectangle 14">
            <a:extLst>
              <a:ext uri="{FF2B5EF4-FFF2-40B4-BE49-F238E27FC236}">
                <a16:creationId xmlns:a16="http://schemas.microsoft.com/office/drawing/2014/main" id="{3BFE3D5A-6FAD-435D-8545-EDE15392CAC4}"/>
              </a:ext>
            </a:extLst>
          </p:cNvPr>
          <p:cNvSpPr/>
          <p:nvPr/>
        </p:nvSpPr>
        <p:spPr>
          <a:xfrm>
            <a:off x="7176051" y="6062870"/>
            <a:ext cx="534399" cy="27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CR3</a:t>
            </a:r>
          </a:p>
        </p:txBody>
      </p:sp>
      <p:sp>
        <p:nvSpPr>
          <p:cNvPr id="16" name="Rectangle 15">
            <a:extLst>
              <a:ext uri="{FF2B5EF4-FFF2-40B4-BE49-F238E27FC236}">
                <a16:creationId xmlns:a16="http://schemas.microsoft.com/office/drawing/2014/main" id="{E043E805-512C-4D80-A66B-E0ED0A8C63DA}"/>
              </a:ext>
            </a:extLst>
          </p:cNvPr>
          <p:cNvSpPr/>
          <p:nvPr/>
        </p:nvSpPr>
        <p:spPr>
          <a:xfrm>
            <a:off x="8012129" y="4204251"/>
            <a:ext cx="982783" cy="1759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ED95FEF-7D15-49F3-91D0-A085670B7E36}"/>
              </a:ext>
            </a:extLst>
          </p:cNvPr>
          <p:cNvCxnSpPr/>
          <p:nvPr/>
        </p:nvCxnSpPr>
        <p:spPr>
          <a:xfrm>
            <a:off x="8012129" y="5635487"/>
            <a:ext cx="982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BB8ED6-3E9B-4E20-8249-6B279F0F9E41}"/>
              </a:ext>
            </a:extLst>
          </p:cNvPr>
          <p:cNvCxnSpPr/>
          <p:nvPr/>
        </p:nvCxnSpPr>
        <p:spPr>
          <a:xfrm>
            <a:off x="8012129" y="5320748"/>
            <a:ext cx="982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BCE2A3A-1AD3-48BD-9787-A1275E476F35}"/>
              </a:ext>
            </a:extLst>
          </p:cNvPr>
          <p:cNvCxnSpPr/>
          <p:nvPr/>
        </p:nvCxnSpPr>
        <p:spPr>
          <a:xfrm>
            <a:off x="8012129" y="4499112"/>
            <a:ext cx="98278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48C8199-4138-42BC-AB1F-CF303CEF8286}"/>
              </a:ext>
            </a:extLst>
          </p:cNvPr>
          <p:cNvSpPr txBox="1"/>
          <p:nvPr/>
        </p:nvSpPr>
        <p:spPr>
          <a:xfrm>
            <a:off x="8056121" y="5950226"/>
            <a:ext cx="894797" cy="261610"/>
          </a:xfrm>
          <a:prstGeom prst="rect">
            <a:avLst/>
          </a:prstGeom>
          <a:noFill/>
        </p:spPr>
        <p:txBody>
          <a:bodyPr wrap="none" rtlCol="0">
            <a:spAutoFit/>
          </a:bodyPr>
          <a:lstStyle/>
          <a:p>
            <a:r>
              <a:rPr lang="en-US" sz="1100" dirty="0"/>
              <a:t>0x00000000</a:t>
            </a:r>
          </a:p>
        </p:txBody>
      </p:sp>
      <p:cxnSp>
        <p:nvCxnSpPr>
          <p:cNvPr id="24" name="Straight Connector 23">
            <a:extLst>
              <a:ext uri="{FF2B5EF4-FFF2-40B4-BE49-F238E27FC236}">
                <a16:creationId xmlns:a16="http://schemas.microsoft.com/office/drawing/2014/main" id="{540085D9-1A12-4639-AE8A-21DAB0544F6D}"/>
              </a:ext>
            </a:extLst>
          </p:cNvPr>
          <p:cNvCxnSpPr>
            <a:cxnSpLocks/>
            <a:stCxn id="15" idx="3"/>
          </p:cNvCxnSpPr>
          <p:nvPr/>
        </p:nvCxnSpPr>
        <p:spPr>
          <a:xfrm flipV="1">
            <a:off x="7710450" y="6202017"/>
            <a:ext cx="3456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D4F26C-677C-4283-9765-BFAA1F5A3FC2}"/>
              </a:ext>
            </a:extLst>
          </p:cNvPr>
          <p:cNvCxnSpPr>
            <a:cxnSpLocks/>
          </p:cNvCxnSpPr>
          <p:nvPr/>
        </p:nvCxnSpPr>
        <p:spPr>
          <a:xfrm flipV="1">
            <a:off x="8056121" y="5963478"/>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442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C55CEE9-A63E-4E76-9BDD-BD01EBF28EA5}"/>
              </a:ext>
            </a:extLst>
          </p:cNvPr>
          <p:cNvSpPr/>
          <p:nvPr/>
        </p:nvSpPr>
        <p:spPr>
          <a:xfrm>
            <a:off x="7740206" y="2160697"/>
            <a:ext cx="1210712" cy="3147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7E137-813D-4232-90AA-94F473F8D3C0}"/>
              </a:ext>
            </a:extLst>
          </p:cNvPr>
          <p:cNvSpPr>
            <a:spLocks noGrp="1"/>
          </p:cNvSpPr>
          <p:nvPr>
            <p:ph type="title"/>
          </p:nvPr>
        </p:nvSpPr>
        <p:spPr/>
        <p:txBody>
          <a:bodyPr/>
          <a:lstStyle/>
          <a:p>
            <a:r>
              <a:rPr lang="en-US" dirty="0"/>
              <a:t>Q3 Segmentation and paging</a:t>
            </a:r>
          </a:p>
        </p:txBody>
      </p:sp>
      <p:pic>
        <p:nvPicPr>
          <p:cNvPr id="4" name="Content Placeholder 3">
            <a:extLst>
              <a:ext uri="{FF2B5EF4-FFF2-40B4-BE49-F238E27FC236}">
                <a16:creationId xmlns:a16="http://schemas.microsoft.com/office/drawing/2014/main" id="{14378362-4985-4268-B13E-A1C7EB405547}"/>
              </a:ext>
            </a:extLst>
          </p:cNvPr>
          <p:cNvPicPr>
            <a:picLocks noGrp="1" noChangeAspect="1"/>
          </p:cNvPicPr>
          <p:nvPr>
            <p:ph idx="1"/>
          </p:nvPr>
        </p:nvPicPr>
        <p:blipFill>
          <a:blip r:embed="rId2"/>
          <a:stretch>
            <a:fillRect/>
          </a:stretch>
        </p:blipFill>
        <p:spPr>
          <a:xfrm>
            <a:off x="951978" y="1380622"/>
            <a:ext cx="6037545" cy="5156647"/>
          </a:xfrm>
          <a:prstGeom prst="rect">
            <a:avLst/>
          </a:prstGeom>
        </p:spPr>
      </p:pic>
      <p:sp>
        <p:nvSpPr>
          <p:cNvPr id="3" name="TextBox 2">
            <a:extLst>
              <a:ext uri="{FF2B5EF4-FFF2-40B4-BE49-F238E27FC236}">
                <a16:creationId xmlns:a16="http://schemas.microsoft.com/office/drawing/2014/main" id="{D8FCF319-D870-483C-A198-1012911555AA}"/>
              </a:ext>
            </a:extLst>
          </p:cNvPr>
          <p:cNvSpPr txBox="1"/>
          <p:nvPr/>
        </p:nvSpPr>
        <p:spPr>
          <a:xfrm>
            <a:off x="7327726" y="1866378"/>
            <a:ext cx="4591321" cy="646331"/>
          </a:xfrm>
          <a:prstGeom prst="rect">
            <a:avLst/>
          </a:prstGeom>
          <a:noFill/>
        </p:spPr>
        <p:txBody>
          <a:bodyPr wrap="none" rtlCol="0">
            <a:spAutoFit/>
          </a:bodyPr>
          <a:lstStyle/>
          <a:p>
            <a:r>
              <a:rPr lang="en-US" dirty="0"/>
              <a:t>VA: 0x0</a:t>
            </a:r>
            <a:br>
              <a:rPr lang="en-US" dirty="0"/>
            </a:br>
            <a:r>
              <a:rPr lang="en-US" dirty="0"/>
              <a:t>0b  </a:t>
            </a:r>
            <a:r>
              <a:rPr lang="en-US" b="1" dirty="0"/>
              <a:t>0000000000</a:t>
            </a:r>
            <a:r>
              <a:rPr lang="en-US" dirty="0"/>
              <a:t>   </a:t>
            </a:r>
            <a:r>
              <a:rPr lang="en-US" b="1" dirty="0"/>
              <a:t>0000000000</a:t>
            </a:r>
            <a:r>
              <a:rPr lang="en-US" dirty="0"/>
              <a:t>   </a:t>
            </a:r>
            <a:r>
              <a:rPr lang="en-US" b="1" dirty="0"/>
              <a:t>000000000000</a:t>
            </a:r>
          </a:p>
        </p:txBody>
      </p:sp>
      <p:cxnSp>
        <p:nvCxnSpPr>
          <p:cNvPr id="6" name="Straight Arrow Connector 5">
            <a:extLst>
              <a:ext uri="{FF2B5EF4-FFF2-40B4-BE49-F238E27FC236}">
                <a16:creationId xmlns:a16="http://schemas.microsoft.com/office/drawing/2014/main" id="{819839D5-80ED-411A-A3CB-D8964ACBEE8C}"/>
              </a:ext>
            </a:extLst>
          </p:cNvPr>
          <p:cNvCxnSpPr>
            <a:cxnSpLocks/>
          </p:cNvCxnSpPr>
          <p:nvPr/>
        </p:nvCxnSpPr>
        <p:spPr>
          <a:xfrm flipV="1">
            <a:off x="8299174"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031F08-6A02-471E-A0F5-182858F8262F}"/>
              </a:ext>
            </a:extLst>
          </p:cNvPr>
          <p:cNvCxnSpPr>
            <a:cxnSpLocks/>
          </p:cNvCxnSpPr>
          <p:nvPr/>
        </p:nvCxnSpPr>
        <p:spPr>
          <a:xfrm flipV="1">
            <a:off x="9644270"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7D76DE-8CF4-4EE8-A463-0B0631CD8B8C}"/>
              </a:ext>
            </a:extLst>
          </p:cNvPr>
          <p:cNvCxnSpPr>
            <a:cxnSpLocks/>
          </p:cNvCxnSpPr>
          <p:nvPr/>
        </p:nvCxnSpPr>
        <p:spPr>
          <a:xfrm flipV="1">
            <a:off x="11068878"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20472F-B05E-4AB4-BD21-00E77E4254CD}"/>
              </a:ext>
            </a:extLst>
          </p:cNvPr>
          <p:cNvSpPr txBox="1"/>
          <p:nvPr/>
        </p:nvSpPr>
        <p:spPr>
          <a:xfrm>
            <a:off x="7740206" y="2842591"/>
            <a:ext cx="1117935" cy="369332"/>
          </a:xfrm>
          <a:prstGeom prst="rect">
            <a:avLst/>
          </a:prstGeom>
          <a:noFill/>
        </p:spPr>
        <p:txBody>
          <a:bodyPr wrap="none" rtlCol="0">
            <a:spAutoFit/>
          </a:bodyPr>
          <a:lstStyle/>
          <a:p>
            <a:r>
              <a:rPr lang="en-US" dirty="0"/>
              <a:t>PTD index</a:t>
            </a:r>
          </a:p>
        </p:txBody>
      </p:sp>
      <p:sp>
        <p:nvSpPr>
          <p:cNvPr id="13" name="TextBox 12">
            <a:extLst>
              <a:ext uri="{FF2B5EF4-FFF2-40B4-BE49-F238E27FC236}">
                <a16:creationId xmlns:a16="http://schemas.microsoft.com/office/drawing/2014/main" id="{FCD8FC46-7086-4545-B4B2-C1EEBA54BC4B}"/>
              </a:ext>
            </a:extLst>
          </p:cNvPr>
          <p:cNvSpPr txBox="1"/>
          <p:nvPr/>
        </p:nvSpPr>
        <p:spPr>
          <a:xfrm>
            <a:off x="9118929" y="2842591"/>
            <a:ext cx="975267" cy="369332"/>
          </a:xfrm>
          <a:prstGeom prst="rect">
            <a:avLst/>
          </a:prstGeom>
          <a:noFill/>
        </p:spPr>
        <p:txBody>
          <a:bodyPr wrap="none" rtlCol="0">
            <a:spAutoFit/>
          </a:bodyPr>
          <a:lstStyle/>
          <a:p>
            <a:r>
              <a:rPr lang="en-US" dirty="0"/>
              <a:t>PT index</a:t>
            </a:r>
          </a:p>
        </p:txBody>
      </p:sp>
      <p:sp>
        <p:nvSpPr>
          <p:cNvPr id="14" name="TextBox 13">
            <a:extLst>
              <a:ext uri="{FF2B5EF4-FFF2-40B4-BE49-F238E27FC236}">
                <a16:creationId xmlns:a16="http://schemas.microsoft.com/office/drawing/2014/main" id="{FCDABC78-EE95-4910-BF23-384168860B8D}"/>
              </a:ext>
            </a:extLst>
          </p:cNvPr>
          <p:cNvSpPr txBox="1"/>
          <p:nvPr/>
        </p:nvSpPr>
        <p:spPr>
          <a:xfrm>
            <a:off x="10287069" y="2842591"/>
            <a:ext cx="1905906" cy="369332"/>
          </a:xfrm>
          <a:prstGeom prst="rect">
            <a:avLst/>
          </a:prstGeom>
          <a:noFill/>
        </p:spPr>
        <p:txBody>
          <a:bodyPr wrap="none" rtlCol="0">
            <a:spAutoFit/>
          </a:bodyPr>
          <a:lstStyle/>
          <a:p>
            <a:r>
              <a:rPr lang="en-US" dirty="0"/>
              <a:t>Offset within page</a:t>
            </a:r>
          </a:p>
        </p:txBody>
      </p:sp>
      <p:sp>
        <p:nvSpPr>
          <p:cNvPr id="15" name="Rectangle 14">
            <a:extLst>
              <a:ext uri="{FF2B5EF4-FFF2-40B4-BE49-F238E27FC236}">
                <a16:creationId xmlns:a16="http://schemas.microsoft.com/office/drawing/2014/main" id="{3BFE3D5A-6FAD-435D-8545-EDE15392CAC4}"/>
              </a:ext>
            </a:extLst>
          </p:cNvPr>
          <p:cNvSpPr/>
          <p:nvPr/>
        </p:nvSpPr>
        <p:spPr>
          <a:xfrm>
            <a:off x="7176051" y="6062870"/>
            <a:ext cx="534399" cy="27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CR3</a:t>
            </a:r>
          </a:p>
        </p:txBody>
      </p:sp>
      <p:sp>
        <p:nvSpPr>
          <p:cNvPr id="16" name="Rectangle 15">
            <a:extLst>
              <a:ext uri="{FF2B5EF4-FFF2-40B4-BE49-F238E27FC236}">
                <a16:creationId xmlns:a16="http://schemas.microsoft.com/office/drawing/2014/main" id="{E043E805-512C-4D80-A66B-E0ED0A8C63DA}"/>
              </a:ext>
            </a:extLst>
          </p:cNvPr>
          <p:cNvSpPr/>
          <p:nvPr/>
        </p:nvSpPr>
        <p:spPr>
          <a:xfrm>
            <a:off x="8012129" y="4204251"/>
            <a:ext cx="982783" cy="1759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0x00001</a:t>
            </a:r>
          </a:p>
        </p:txBody>
      </p:sp>
      <p:cxnSp>
        <p:nvCxnSpPr>
          <p:cNvPr id="19" name="Straight Connector 18">
            <a:extLst>
              <a:ext uri="{FF2B5EF4-FFF2-40B4-BE49-F238E27FC236}">
                <a16:creationId xmlns:a16="http://schemas.microsoft.com/office/drawing/2014/main" id="{9ED95FEF-7D15-49F3-91D0-A085670B7E36}"/>
              </a:ext>
            </a:extLst>
          </p:cNvPr>
          <p:cNvCxnSpPr/>
          <p:nvPr/>
        </p:nvCxnSpPr>
        <p:spPr>
          <a:xfrm>
            <a:off x="8012129" y="5635487"/>
            <a:ext cx="982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BB8ED6-3E9B-4E20-8249-6B279F0F9E41}"/>
              </a:ext>
            </a:extLst>
          </p:cNvPr>
          <p:cNvCxnSpPr/>
          <p:nvPr/>
        </p:nvCxnSpPr>
        <p:spPr>
          <a:xfrm>
            <a:off x="8012129" y="5320748"/>
            <a:ext cx="982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BCE2A3A-1AD3-48BD-9787-A1275E476F35}"/>
              </a:ext>
            </a:extLst>
          </p:cNvPr>
          <p:cNvCxnSpPr/>
          <p:nvPr/>
        </p:nvCxnSpPr>
        <p:spPr>
          <a:xfrm>
            <a:off x="8012129" y="4499112"/>
            <a:ext cx="98278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48C8199-4138-42BC-AB1F-CF303CEF8286}"/>
              </a:ext>
            </a:extLst>
          </p:cNvPr>
          <p:cNvSpPr txBox="1"/>
          <p:nvPr/>
        </p:nvSpPr>
        <p:spPr>
          <a:xfrm>
            <a:off x="8056121" y="5950226"/>
            <a:ext cx="894797" cy="261610"/>
          </a:xfrm>
          <a:prstGeom prst="rect">
            <a:avLst/>
          </a:prstGeom>
          <a:noFill/>
        </p:spPr>
        <p:txBody>
          <a:bodyPr wrap="none" rtlCol="0">
            <a:spAutoFit/>
          </a:bodyPr>
          <a:lstStyle/>
          <a:p>
            <a:r>
              <a:rPr lang="en-US" sz="1100" dirty="0"/>
              <a:t>0x00000000</a:t>
            </a:r>
          </a:p>
        </p:txBody>
      </p:sp>
      <p:cxnSp>
        <p:nvCxnSpPr>
          <p:cNvPr id="24" name="Straight Connector 23">
            <a:extLst>
              <a:ext uri="{FF2B5EF4-FFF2-40B4-BE49-F238E27FC236}">
                <a16:creationId xmlns:a16="http://schemas.microsoft.com/office/drawing/2014/main" id="{540085D9-1A12-4639-AE8A-21DAB0544F6D}"/>
              </a:ext>
            </a:extLst>
          </p:cNvPr>
          <p:cNvCxnSpPr>
            <a:cxnSpLocks/>
            <a:stCxn id="15" idx="3"/>
          </p:cNvCxnSpPr>
          <p:nvPr/>
        </p:nvCxnSpPr>
        <p:spPr>
          <a:xfrm flipV="1">
            <a:off x="7710450" y="6202017"/>
            <a:ext cx="3456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D4F26C-677C-4283-9765-BFAA1F5A3FC2}"/>
              </a:ext>
            </a:extLst>
          </p:cNvPr>
          <p:cNvCxnSpPr>
            <a:cxnSpLocks/>
          </p:cNvCxnSpPr>
          <p:nvPr/>
        </p:nvCxnSpPr>
        <p:spPr>
          <a:xfrm flipV="1">
            <a:off x="8056121" y="5963478"/>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B1AF8EF-DB71-4750-9DC6-C06871230E78}"/>
              </a:ext>
            </a:extLst>
          </p:cNvPr>
          <p:cNvSpPr/>
          <p:nvPr/>
        </p:nvSpPr>
        <p:spPr>
          <a:xfrm>
            <a:off x="8012125" y="5635487"/>
            <a:ext cx="982783" cy="3147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EE9EA1-0625-4939-81F3-A08A7F60D0C3}"/>
              </a:ext>
            </a:extLst>
          </p:cNvPr>
          <p:cNvSpPr txBox="1"/>
          <p:nvPr/>
        </p:nvSpPr>
        <p:spPr>
          <a:xfrm>
            <a:off x="8147493" y="5635487"/>
            <a:ext cx="803425" cy="369332"/>
          </a:xfrm>
          <a:prstGeom prst="rect">
            <a:avLst/>
          </a:prstGeom>
          <a:noFill/>
        </p:spPr>
        <p:txBody>
          <a:bodyPr wrap="none" rtlCol="0">
            <a:spAutoFit/>
          </a:bodyPr>
          <a:lstStyle/>
          <a:p>
            <a:r>
              <a:rPr lang="en-US" dirty="0"/>
              <a:t>PPN: 1</a:t>
            </a:r>
          </a:p>
        </p:txBody>
      </p:sp>
    </p:spTree>
    <p:extLst>
      <p:ext uri="{BB962C8B-B14F-4D97-AF65-F5344CB8AC3E}">
        <p14:creationId xmlns:p14="http://schemas.microsoft.com/office/powerpoint/2010/main" val="453934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DAF9A56-3FA0-49CC-901C-B76E161F3897}"/>
              </a:ext>
            </a:extLst>
          </p:cNvPr>
          <p:cNvSpPr/>
          <p:nvPr/>
        </p:nvSpPr>
        <p:spPr>
          <a:xfrm>
            <a:off x="9056920" y="2165705"/>
            <a:ext cx="1222452" cy="3014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7E137-813D-4232-90AA-94F473F8D3C0}"/>
              </a:ext>
            </a:extLst>
          </p:cNvPr>
          <p:cNvSpPr>
            <a:spLocks noGrp="1"/>
          </p:cNvSpPr>
          <p:nvPr>
            <p:ph type="title"/>
          </p:nvPr>
        </p:nvSpPr>
        <p:spPr/>
        <p:txBody>
          <a:bodyPr/>
          <a:lstStyle/>
          <a:p>
            <a:r>
              <a:rPr lang="en-US" dirty="0"/>
              <a:t>Q3 Segmentation and paging</a:t>
            </a:r>
          </a:p>
        </p:txBody>
      </p:sp>
      <p:pic>
        <p:nvPicPr>
          <p:cNvPr id="4" name="Content Placeholder 3">
            <a:extLst>
              <a:ext uri="{FF2B5EF4-FFF2-40B4-BE49-F238E27FC236}">
                <a16:creationId xmlns:a16="http://schemas.microsoft.com/office/drawing/2014/main" id="{14378362-4985-4268-B13E-A1C7EB405547}"/>
              </a:ext>
            </a:extLst>
          </p:cNvPr>
          <p:cNvPicPr>
            <a:picLocks noGrp="1" noChangeAspect="1"/>
          </p:cNvPicPr>
          <p:nvPr>
            <p:ph idx="1"/>
          </p:nvPr>
        </p:nvPicPr>
        <p:blipFill>
          <a:blip r:embed="rId2"/>
          <a:stretch>
            <a:fillRect/>
          </a:stretch>
        </p:blipFill>
        <p:spPr>
          <a:xfrm>
            <a:off x="951978" y="1380622"/>
            <a:ext cx="6037545" cy="5156647"/>
          </a:xfrm>
          <a:prstGeom prst="rect">
            <a:avLst/>
          </a:prstGeom>
        </p:spPr>
      </p:pic>
      <p:sp>
        <p:nvSpPr>
          <p:cNvPr id="3" name="TextBox 2">
            <a:extLst>
              <a:ext uri="{FF2B5EF4-FFF2-40B4-BE49-F238E27FC236}">
                <a16:creationId xmlns:a16="http://schemas.microsoft.com/office/drawing/2014/main" id="{D8FCF319-D870-483C-A198-1012911555AA}"/>
              </a:ext>
            </a:extLst>
          </p:cNvPr>
          <p:cNvSpPr txBox="1"/>
          <p:nvPr/>
        </p:nvSpPr>
        <p:spPr>
          <a:xfrm>
            <a:off x="7327726" y="1866378"/>
            <a:ext cx="4591321" cy="646331"/>
          </a:xfrm>
          <a:prstGeom prst="rect">
            <a:avLst/>
          </a:prstGeom>
          <a:noFill/>
        </p:spPr>
        <p:txBody>
          <a:bodyPr wrap="none" rtlCol="0">
            <a:spAutoFit/>
          </a:bodyPr>
          <a:lstStyle/>
          <a:p>
            <a:r>
              <a:rPr lang="en-US" dirty="0"/>
              <a:t>VA: 0x0</a:t>
            </a:r>
            <a:br>
              <a:rPr lang="en-US" dirty="0"/>
            </a:br>
            <a:r>
              <a:rPr lang="en-US" dirty="0"/>
              <a:t>0b  </a:t>
            </a:r>
            <a:r>
              <a:rPr lang="en-US" b="1" dirty="0"/>
              <a:t>0000000000</a:t>
            </a:r>
            <a:r>
              <a:rPr lang="en-US" dirty="0"/>
              <a:t>   </a:t>
            </a:r>
            <a:r>
              <a:rPr lang="en-US" b="1" dirty="0"/>
              <a:t>0000000000</a:t>
            </a:r>
            <a:r>
              <a:rPr lang="en-US" dirty="0"/>
              <a:t>   </a:t>
            </a:r>
            <a:r>
              <a:rPr lang="en-US" b="1" dirty="0"/>
              <a:t>000000000000</a:t>
            </a:r>
          </a:p>
        </p:txBody>
      </p:sp>
      <p:cxnSp>
        <p:nvCxnSpPr>
          <p:cNvPr id="6" name="Straight Arrow Connector 5">
            <a:extLst>
              <a:ext uri="{FF2B5EF4-FFF2-40B4-BE49-F238E27FC236}">
                <a16:creationId xmlns:a16="http://schemas.microsoft.com/office/drawing/2014/main" id="{819839D5-80ED-411A-A3CB-D8964ACBEE8C}"/>
              </a:ext>
            </a:extLst>
          </p:cNvPr>
          <p:cNvCxnSpPr>
            <a:cxnSpLocks/>
          </p:cNvCxnSpPr>
          <p:nvPr/>
        </p:nvCxnSpPr>
        <p:spPr>
          <a:xfrm flipV="1">
            <a:off x="8299174"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031F08-6A02-471E-A0F5-182858F8262F}"/>
              </a:ext>
            </a:extLst>
          </p:cNvPr>
          <p:cNvCxnSpPr>
            <a:cxnSpLocks/>
          </p:cNvCxnSpPr>
          <p:nvPr/>
        </p:nvCxnSpPr>
        <p:spPr>
          <a:xfrm flipV="1">
            <a:off x="9644270"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7D76DE-8CF4-4EE8-A463-0B0631CD8B8C}"/>
              </a:ext>
            </a:extLst>
          </p:cNvPr>
          <p:cNvCxnSpPr>
            <a:cxnSpLocks/>
          </p:cNvCxnSpPr>
          <p:nvPr/>
        </p:nvCxnSpPr>
        <p:spPr>
          <a:xfrm flipV="1">
            <a:off x="11068878"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20472F-B05E-4AB4-BD21-00E77E4254CD}"/>
              </a:ext>
            </a:extLst>
          </p:cNvPr>
          <p:cNvSpPr txBox="1"/>
          <p:nvPr/>
        </p:nvSpPr>
        <p:spPr>
          <a:xfrm>
            <a:off x="7740206" y="2842591"/>
            <a:ext cx="1117935" cy="369332"/>
          </a:xfrm>
          <a:prstGeom prst="rect">
            <a:avLst/>
          </a:prstGeom>
          <a:noFill/>
        </p:spPr>
        <p:txBody>
          <a:bodyPr wrap="none" rtlCol="0">
            <a:spAutoFit/>
          </a:bodyPr>
          <a:lstStyle/>
          <a:p>
            <a:r>
              <a:rPr lang="en-US" dirty="0"/>
              <a:t>PTD index</a:t>
            </a:r>
          </a:p>
        </p:txBody>
      </p:sp>
      <p:sp>
        <p:nvSpPr>
          <p:cNvPr id="13" name="TextBox 12">
            <a:extLst>
              <a:ext uri="{FF2B5EF4-FFF2-40B4-BE49-F238E27FC236}">
                <a16:creationId xmlns:a16="http://schemas.microsoft.com/office/drawing/2014/main" id="{FCD8FC46-7086-4545-B4B2-C1EEBA54BC4B}"/>
              </a:ext>
            </a:extLst>
          </p:cNvPr>
          <p:cNvSpPr txBox="1"/>
          <p:nvPr/>
        </p:nvSpPr>
        <p:spPr>
          <a:xfrm>
            <a:off x="9118929" y="2842591"/>
            <a:ext cx="975267" cy="369332"/>
          </a:xfrm>
          <a:prstGeom prst="rect">
            <a:avLst/>
          </a:prstGeom>
          <a:noFill/>
        </p:spPr>
        <p:txBody>
          <a:bodyPr wrap="none" rtlCol="0">
            <a:spAutoFit/>
          </a:bodyPr>
          <a:lstStyle/>
          <a:p>
            <a:r>
              <a:rPr lang="en-US" dirty="0"/>
              <a:t>PT index</a:t>
            </a:r>
          </a:p>
        </p:txBody>
      </p:sp>
      <p:sp>
        <p:nvSpPr>
          <p:cNvPr id="14" name="TextBox 13">
            <a:extLst>
              <a:ext uri="{FF2B5EF4-FFF2-40B4-BE49-F238E27FC236}">
                <a16:creationId xmlns:a16="http://schemas.microsoft.com/office/drawing/2014/main" id="{FCDABC78-EE95-4910-BF23-384168860B8D}"/>
              </a:ext>
            </a:extLst>
          </p:cNvPr>
          <p:cNvSpPr txBox="1"/>
          <p:nvPr/>
        </p:nvSpPr>
        <p:spPr>
          <a:xfrm>
            <a:off x="10287069" y="2842591"/>
            <a:ext cx="1905906" cy="369332"/>
          </a:xfrm>
          <a:prstGeom prst="rect">
            <a:avLst/>
          </a:prstGeom>
          <a:noFill/>
        </p:spPr>
        <p:txBody>
          <a:bodyPr wrap="none" rtlCol="0">
            <a:spAutoFit/>
          </a:bodyPr>
          <a:lstStyle/>
          <a:p>
            <a:r>
              <a:rPr lang="en-US" dirty="0"/>
              <a:t>Offset within page</a:t>
            </a:r>
          </a:p>
        </p:txBody>
      </p:sp>
      <p:sp>
        <p:nvSpPr>
          <p:cNvPr id="15" name="Rectangle 14">
            <a:extLst>
              <a:ext uri="{FF2B5EF4-FFF2-40B4-BE49-F238E27FC236}">
                <a16:creationId xmlns:a16="http://schemas.microsoft.com/office/drawing/2014/main" id="{3BFE3D5A-6FAD-435D-8545-EDE15392CAC4}"/>
              </a:ext>
            </a:extLst>
          </p:cNvPr>
          <p:cNvSpPr/>
          <p:nvPr/>
        </p:nvSpPr>
        <p:spPr>
          <a:xfrm>
            <a:off x="7176051" y="6062870"/>
            <a:ext cx="534399" cy="2782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CR3</a:t>
            </a:r>
          </a:p>
        </p:txBody>
      </p:sp>
      <p:sp>
        <p:nvSpPr>
          <p:cNvPr id="16" name="Rectangle 15">
            <a:extLst>
              <a:ext uri="{FF2B5EF4-FFF2-40B4-BE49-F238E27FC236}">
                <a16:creationId xmlns:a16="http://schemas.microsoft.com/office/drawing/2014/main" id="{E043E805-512C-4D80-A66B-E0ED0A8C63DA}"/>
              </a:ext>
            </a:extLst>
          </p:cNvPr>
          <p:cNvSpPr/>
          <p:nvPr/>
        </p:nvSpPr>
        <p:spPr>
          <a:xfrm>
            <a:off x="8012129" y="4204251"/>
            <a:ext cx="982783" cy="1759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0x00001</a:t>
            </a:r>
          </a:p>
        </p:txBody>
      </p:sp>
      <p:cxnSp>
        <p:nvCxnSpPr>
          <p:cNvPr id="19" name="Straight Connector 18">
            <a:extLst>
              <a:ext uri="{FF2B5EF4-FFF2-40B4-BE49-F238E27FC236}">
                <a16:creationId xmlns:a16="http://schemas.microsoft.com/office/drawing/2014/main" id="{9ED95FEF-7D15-49F3-91D0-A085670B7E36}"/>
              </a:ext>
            </a:extLst>
          </p:cNvPr>
          <p:cNvCxnSpPr/>
          <p:nvPr/>
        </p:nvCxnSpPr>
        <p:spPr>
          <a:xfrm>
            <a:off x="8012129" y="5635487"/>
            <a:ext cx="982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BBB8ED6-3E9B-4E20-8249-6B279F0F9E41}"/>
              </a:ext>
            </a:extLst>
          </p:cNvPr>
          <p:cNvCxnSpPr/>
          <p:nvPr/>
        </p:nvCxnSpPr>
        <p:spPr>
          <a:xfrm>
            <a:off x="8012129" y="5320748"/>
            <a:ext cx="982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BCE2A3A-1AD3-48BD-9787-A1275E476F35}"/>
              </a:ext>
            </a:extLst>
          </p:cNvPr>
          <p:cNvCxnSpPr/>
          <p:nvPr/>
        </p:nvCxnSpPr>
        <p:spPr>
          <a:xfrm>
            <a:off x="8012129" y="4499112"/>
            <a:ext cx="98278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48C8199-4138-42BC-AB1F-CF303CEF8286}"/>
              </a:ext>
            </a:extLst>
          </p:cNvPr>
          <p:cNvSpPr txBox="1"/>
          <p:nvPr/>
        </p:nvSpPr>
        <p:spPr>
          <a:xfrm>
            <a:off x="8056121" y="5950226"/>
            <a:ext cx="894797" cy="261610"/>
          </a:xfrm>
          <a:prstGeom prst="rect">
            <a:avLst/>
          </a:prstGeom>
          <a:noFill/>
        </p:spPr>
        <p:txBody>
          <a:bodyPr wrap="none" rtlCol="0">
            <a:spAutoFit/>
          </a:bodyPr>
          <a:lstStyle/>
          <a:p>
            <a:r>
              <a:rPr lang="en-US" sz="1100" dirty="0"/>
              <a:t>0x00000000</a:t>
            </a:r>
          </a:p>
        </p:txBody>
      </p:sp>
      <p:cxnSp>
        <p:nvCxnSpPr>
          <p:cNvPr id="24" name="Straight Connector 23">
            <a:extLst>
              <a:ext uri="{FF2B5EF4-FFF2-40B4-BE49-F238E27FC236}">
                <a16:creationId xmlns:a16="http://schemas.microsoft.com/office/drawing/2014/main" id="{540085D9-1A12-4639-AE8A-21DAB0544F6D}"/>
              </a:ext>
            </a:extLst>
          </p:cNvPr>
          <p:cNvCxnSpPr>
            <a:cxnSpLocks/>
            <a:stCxn id="15" idx="3"/>
          </p:cNvCxnSpPr>
          <p:nvPr/>
        </p:nvCxnSpPr>
        <p:spPr>
          <a:xfrm flipV="1">
            <a:off x="7710450" y="6202017"/>
            <a:ext cx="34567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D4F26C-677C-4283-9765-BFAA1F5A3FC2}"/>
              </a:ext>
            </a:extLst>
          </p:cNvPr>
          <p:cNvCxnSpPr>
            <a:cxnSpLocks/>
          </p:cNvCxnSpPr>
          <p:nvPr/>
        </p:nvCxnSpPr>
        <p:spPr>
          <a:xfrm flipV="1">
            <a:off x="8056121" y="5963478"/>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EEE9EA1-0625-4939-81F3-A08A7F60D0C3}"/>
              </a:ext>
            </a:extLst>
          </p:cNvPr>
          <p:cNvSpPr txBox="1"/>
          <p:nvPr/>
        </p:nvSpPr>
        <p:spPr>
          <a:xfrm>
            <a:off x="8147493" y="5635487"/>
            <a:ext cx="803425" cy="369332"/>
          </a:xfrm>
          <a:prstGeom prst="rect">
            <a:avLst/>
          </a:prstGeom>
          <a:noFill/>
        </p:spPr>
        <p:txBody>
          <a:bodyPr wrap="none" rtlCol="0">
            <a:spAutoFit/>
          </a:bodyPr>
          <a:lstStyle/>
          <a:p>
            <a:r>
              <a:rPr lang="en-US" dirty="0"/>
              <a:t>PPN: 1</a:t>
            </a:r>
          </a:p>
        </p:txBody>
      </p:sp>
      <p:sp>
        <p:nvSpPr>
          <p:cNvPr id="23" name="Rectangle 22">
            <a:extLst>
              <a:ext uri="{FF2B5EF4-FFF2-40B4-BE49-F238E27FC236}">
                <a16:creationId xmlns:a16="http://schemas.microsoft.com/office/drawing/2014/main" id="{0F966E46-83F5-40F6-A1A0-EE99D45222DB}"/>
              </a:ext>
            </a:extLst>
          </p:cNvPr>
          <p:cNvSpPr/>
          <p:nvPr/>
        </p:nvSpPr>
        <p:spPr>
          <a:xfrm>
            <a:off x="9340583" y="4190999"/>
            <a:ext cx="982783" cy="17592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0x00001</a:t>
            </a:r>
          </a:p>
        </p:txBody>
      </p:sp>
      <p:cxnSp>
        <p:nvCxnSpPr>
          <p:cNvPr id="25" name="Straight Connector 24">
            <a:extLst>
              <a:ext uri="{FF2B5EF4-FFF2-40B4-BE49-F238E27FC236}">
                <a16:creationId xmlns:a16="http://schemas.microsoft.com/office/drawing/2014/main" id="{98293DDE-729A-4107-A169-54EC15105402}"/>
              </a:ext>
            </a:extLst>
          </p:cNvPr>
          <p:cNvCxnSpPr/>
          <p:nvPr/>
        </p:nvCxnSpPr>
        <p:spPr>
          <a:xfrm>
            <a:off x="9340583" y="5622235"/>
            <a:ext cx="982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78C32B-8BAD-41E2-A7E3-FA7951EF97C9}"/>
              </a:ext>
            </a:extLst>
          </p:cNvPr>
          <p:cNvCxnSpPr/>
          <p:nvPr/>
        </p:nvCxnSpPr>
        <p:spPr>
          <a:xfrm>
            <a:off x="9340583" y="5307496"/>
            <a:ext cx="9827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02B33D-41D4-4133-9ADA-27E8D820AA15}"/>
              </a:ext>
            </a:extLst>
          </p:cNvPr>
          <p:cNvCxnSpPr/>
          <p:nvPr/>
        </p:nvCxnSpPr>
        <p:spPr>
          <a:xfrm>
            <a:off x="9340583" y="4485860"/>
            <a:ext cx="982783"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D5B164F-0211-4402-89CE-48B6AA0C3470}"/>
              </a:ext>
            </a:extLst>
          </p:cNvPr>
          <p:cNvSpPr/>
          <p:nvPr/>
        </p:nvSpPr>
        <p:spPr>
          <a:xfrm>
            <a:off x="9340583" y="5622234"/>
            <a:ext cx="982781" cy="32136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642FF6D-C911-461D-B6B7-2C48C5055638}"/>
              </a:ext>
            </a:extLst>
          </p:cNvPr>
          <p:cNvSpPr txBox="1"/>
          <p:nvPr/>
        </p:nvSpPr>
        <p:spPr>
          <a:xfrm>
            <a:off x="9475947" y="5622235"/>
            <a:ext cx="803425" cy="369332"/>
          </a:xfrm>
          <a:prstGeom prst="rect">
            <a:avLst/>
          </a:prstGeom>
          <a:noFill/>
        </p:spPr>
        <p:txBody>
          <a:bodyPr wrap="none" rtlCol="0">
            <a:spAutoFit/>
          </a:bodyPr>
          <a:lstStyle/>
          <a:p>
            <a:r>
              <a:rPr lang="en-US" dirty="0"/>
              <a:t>PPN: 3</a:t>
            </a:r>
          </a:p>
        </p:txBody>
      </p:sp>
      <p:sp>
        <p:nvSpPr>
          <p:cNvPr id="30" name="TextBox 29">
            <a:extLst>
              <a:ext uri="{FF2B5EF4-FFF2-40B4-BE49-F238E27FC236}">
                <a16:creationId xmlns:a16="http://schemas.microsoft.com/office/drawing/2014/main" id="{C6CB85FE-B5C7-49C9-95C4-59D04F78DDD3}"/>
              </a:ext>
            </a:extLst>
          </p:cNvPr>
          <p:cNvSpPr txBox="1"/>
          <p:nvPr/>
        </p:nvSpPr>
        <p:spPr>
          <a:xfrm>
            <a:off x="9407258" y="5940407"/>
            <a:ext cx="894797" cy="261610"/>
          </a:xfrm>
          <a:prstGeom prst="rect">
            <a:avLst/>
          </a:prstGeom>
          <a:noFill/>
        </p:spPr>
        <p:txBody>
          <a:bodyPr wrap="none" rtlCol="0">
            <a:spAutoFit/>
          </a:bodyPr>
          <a:lstStyle/>
          <a:p>
            <a:r>
              <a:rPr lang="en-US" sz="1100" dirty="0"/>
              <a:t>0x00001000</a:t>
            </a:r>
          </a:p>
        </p:txBody>
      </p:sp>
      <p:cxnSp>
        <p:nvCxnSpPr>
          <p:cNvPr id="8" name="Straight Connector 7">
            <a:extLst>
              <a:ext uri="{FF2B5EF4-FFF2-40B4-BE49-F238E27FC236}">
                <a16:creationId xmlns:a16="http://schemas.microsoft.com/office/drawing/2014/main" id="{D5C3992B-D7C2-49F6-ADCC-BA78F0A7A7FE}"/>
              </a:ext>
            </a:extLst>
          </p:cNvPr>
          <p:cNvCxnSpPr/>
          <p:nvPr/>
        </p:nvCxnSpPr>
        <p:spPr>
          <a:xfrm>
            <a:off x="8994912" y="5806901"/>
            <a:ext cx="1240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31563C-6ECA-48D4-BB17-4A8826AABD1A}"/>
              </a:ext>
            </a:extLst>
          </p:cNvPr>
          <p:cNvCxnSpPr/>
          <p:nvPr/>
        </p:nvCxnSpPr>
        <p:spPr>
          <a:xfrm>
            <a:off x="9118929" y="5806901"/>
            <a:ext cx="0" cy="264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73FC705-4283-411A-90D7-C780C7E69498}"/>
              </a:ext>
            </a:extLst>
          </p:cNvPr>
          <p:cNvCxnSpPr>
            <a:cxnSpLocks/>
          </p:cNvCxnSpPr>
          <p:nvPr/>
        </p:nvCxnSpPr>
        <p:spPr>
          <a:xfrm>
            <a:off x="9118929" y="6071212"/>
            <a:ext cx="3570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4382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E137-813D-4232-90AA-94F473F8D3C0}"/>
              </a:ext>
            </a:extLst>
          </p:cNvPr>
          <p:cNvSpPr>
            <a:spLocks noGrp="1"/>
          </p:cNvSpPr>
          <p:nvPr>
            <p:ph type="title"/>
          </p:nvPr>
        </p:nvSpPr>
        <p:spPr/>
        <p:txBody>
          <a:bodyPr/>
          <a:lstStyle/>
          <a:p>
            <a:r>
              <a:rPr lang="en-US" dirty="0"/>
              <a:t>Q3 Segmentation and paging</a:t>
            </a:r>
          </a:p>
        </p:txBody>
      </p:sp>
      <p:pic>
        <p:nvPicPr>
          <p:cNvPr id="4" name="Content Placeholder 3">
            <a:extLst>
              <a:ext uri="{FF2B5EF4-FFF2-40B4-BE49-F238E27FC236}">
                <a16:creationId xmlns:a16="http://schemas.microsoft.com/office/drawing/2014/main" id="{14378362-4985-4268-B13E-A1C7EB405547}"/>
              </a:ext>
            </a:extLst>
          </p:cNvPr>
          <p:cNvPicPr>
            <a:picLocks noGrp="1" noChangeAspect="1"/>
          </p:cNvPicPr>
          <p:nvPr>
            <p:ph idx="1"/>
          </p:nvPr>
        </p:nvPicPr>
        <p:blipFill>
          <a:blip r:embed="rId2"/>
          <a:stretch>
            <a:fillRect/>
          </a:stretch>
        </p:blipFill>
        <p:spPr>
          <a:xfrm>
            <a:off x="951978" y="1380622"/>
            <a:ext cx="6037545" cy="5156647"/>
          </a:xfrm>
          <a:prstGeom prst="rect">
            <a:avLst/>
          </a:prstGeom>
        </p:spPr>
      </p:pic>
      <p:sp>
        <p:nvSpPr>
          <p:cNvPr id="3" name="TextBox 2">
            <a:extLst>
              <a:ext uri="{FF2B5EF4-FFF2-40B4-BE49-F238E27FC236}">
                <a16:creationId xmlns:a16="http://schemas.microsoft.com/office/drawing/2014/main" id="{D8FCF319-D870-483C-A198-1012911555AA}"/>
              </a:ext>
            </a:extLst>
          </p:cNvPr>
          <p:cNvSpPr txBox="1"/>
          <p:nvPr/>
        </p:nvSpPr>
        <p:spPr>
          <a:xfrm>
            <a:off x="7327726" y="1866378"/>
            <a:ext cx="4591321" cy="646331"/>
          </a:xfrm>
          <a:prstGeom prst="rect">
            <a:avLst/>
          </a:prstGeom>
          <a:noFill/>
        </p:spPr>
        <p:txBody>
          <a:bodyPr wrap="none" rtlCol="0">
            <a:spAutoFit/>
          </a:bodyPr>
          <a:lstStyle/>
          <a:p>
            <a:r>
              <a:rPr lang="en-US" dirty="0"/>
              <a:t>VA: 0x0</a:t>
            </a:r>
            <a:br>
              <a:rPr lang="en-US" dirty="0"/>
            </a:br>
            <a:r>
              <a:rPr lang="en-US" dirty="0"/>
              <a:t>0b  </a:t>
            </a:r>
            <a:r>
              <a:rPr lang="en-US" b="1" dirty="0"/>
              <a:t>0000000000</a:t>
            </a:r>
            <a:r>
              <a:rPr lang="en-US" dirty="0"/>
              <a:t>   </a:t>
            </a:r>
            <a:r>
              <a:rPr lang="en-US" b="1" dirty="0"/>
              <a:t>0000000000</a:t>
            </a:r>
            <a:r>
              <a:rPr lang="en-US" dirty="0"/>
              <a:t>   </a:t>
            </a:r>
            <a:r>
              <a:rPr lang="en-US" b="1" dirty="0">
                <a:highlight>
                  <a:srgbClr val="FFFF00"/>
                </a:highlight>
              </a:rPr>
              <a:t>000000000000</a:t>
            </a:r>
          </a:p>
        </p:txBody>
      </p:sp>
      <p:cxnSp>
        <p:nvCxnSpPr>
          <p:cNvPr id="6" name="Straight Arrow Connector 5">
            <a:extLst>
              <a:ext uri="{FF2B5EF4-FFF2-40B4-BE49-F238E27FC236}">
                <a16:creationId xmlns:a16="http://schemas.microsoft.com/office/drawing/2014/main" id="{819839D5-80ED-411A-A3CB-D8964ACBEE8C}"/>
              </a:ext>
            </a:extLst>
          </p:cNvPr>
          <p:cNvCxnSpPr>
            <a:cxnSpLocks/>
          </p:cNvCxnSpPr>
          <p:nvPr/>
        </p:nvCxnSpPr>
        <p:spPr>
          <a:xfrm flipV="1">
            <a:off x="8299174"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031F08-6A02-471E-A0F5-182858F8262F}"/>
              </a:ext>
            </a:extLst>
          </p:cNvPr>
          <p:cNvCxnSpPr>
            <a:cxnSpLocks/>
          </p:cNvCxnSpPr>
          <p:nvPr/>
        </p:nvCxnSpPr>
        <p:spPr>
          <a:xfrm flipV="1">
            <a:off x="9644270"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7D76DE-8CF4-4EE8-A463-0B0631CD8B8C}"/>
              </a:ext>
            </a:extLst>
          </p:cNvPr>
          <p:cNvCxnSpPr>
            <a:cxnSpLocks/>
          </p:cNvCxnSpPr>
          <p:nvPr/>
        </p:nvCxnSpPr>
        <p:spPr>
          <a:xfrm flipV="1">
            <a:off x="11068878"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20472F-B05E-4AB4-BD21-00E77E4254CD}"/>
              </a:ext>
            </a:extLst>
          </p:cNvPr>
          <p:cNvSpPr txBox="1"/>
          <p:nvPr/>
        </p:nvSpPr>
        <p:spPr>
          <a:xfrm>
            <a:off x="7740206" y="2842591"/>
            <a:ext cx="1117935" cy="369332"/>
          </a:xfrm>
          <a:prstGeom prst="rect">
            <a:avLst/>
          </a:prstGeom>
          <a:noFill/>
        </p:spPr>
        <p:txBody>
          <a:bodyPr wrap="none" rtlCol="0">
            <a:spAutoFit/>
          </a:bodyPr>
          <a:lstStyle/>
          <a:p>
            <a:r>
              <a:rPr lang="en-US" dirty="0"/>
              <a:t>PTD index</a:t>
            </a:r>
          </a:p>
        </p:txBody>
      </p:sp>
      <p:sp>
        <p:nvSpPr>
          <p:cNvPr id="13" name="TextBox 12">
            <a:extLst>
              <a:ext uri="{FF2B5EF4-FFF2-40B4-BE49-F238E27FC236}">
                <a16:creationId xmlns:a16="http://schemas.microsoft.com/office/drawing/2014/main" id="{FCD8FC46-7086-4545-B4B2-C1EEBA54BC4B}"/>
              </a:ext>
            </a:extLst>
          </p:cNvPr>
          <p:cNvSpPr txBox="1"/>
          <p:nvPr/>
        </p:nvSpPr>
        <p:spPr>
          <a:xfrm>
            <a:off x="9118929" y="2842591"/>
            <a:ext cx="975267" cy="369332"/>
          </a:xfrm>
          <a:prstGeom prst="rect">
            <a:avLst/>
          </a:prstGeom>
          <a:noFill/>
        </p:spPr>
        <p:txBody>
          <a:bodyPr wrap="none" rtlCol="0">
            <a:spAutoFit/>
          </a:bodyPr>
          <a:lstStyle/>
          <a:p>
            <a:r>
              <a:rPr lang="en-US" dirty="0"/>
              <a:t>PT index</a:t>
            </a:r>
          </a:p>
        </p:txBody>
      </p:sp>
      <p:sp>
        <p:nvSpPr>
          <p:cNvPr id="14" name="TextBox 13">
            <a:extLst>
              <a:ext uri="{FF2B5EF4-FFF2-40B4-BE49-F238E27FC236}">
                <a16:creationId xmlns:a16="http://schemas.microsoft.com/office/drawing/2014/main" id="{FCDABC78-EE95-4910-BF23-384168860B8D}"/>
              </a:ext>
            </a:extLst>
          </p:cNvPr>
          <p:cNvSpPr txBox="1"/>
          <p:nvPr/>
        </p:nvSpPr>
        <p:spPr>
          <a:xfrm>
            <a:off x="10287069" y="2842591"/>
            <a:ext cx="1905906" cy="369332"/>
          </a:xfrm>
          <a:prstGeom prst="rect">
            <a:avLst/>
          </a:prstGeom>
          <a:noFill/>
        </p:spPr>
        <p:txBody>
          <a:bodyPr wrap="none" rtlCol="0">
            <a:spAutoFit/>
          </a:bodyPr>
          <a:lstStyle/>
          <a:p>
            <a:r>
              <a:rPr lang="en-US" dirty="0"/>
              <a:t>Offset within page</a:t>
            </a:r>
          </a:p>
        </p:txBody>
      </p:sp>
      <p:sp>
        <p:nvSpPr>
          <p:cNvPr id="7" name="Rectangle 6">
            <a:extLst>
              <a:ext uri="{FF2B5EF4-FFF2-40B4-BE49-F238E27FC236}">
                <a16:creationId xmlns:a16="http://schemas.microsoft.com/office/drawing/2014/main" id="{731F9D4C-73DD-4E80-B5F6-EA1FAADBA617}"/>
              </a:ext>
            </a:extLst>
          </p:cNvPr>
          <p:cNvSpPr/>
          <p:nvPr/>
        </p:nvSpPr>
        <p:spPr>
          <a:xfrm>
            <a:off x="7524641" y="3929312"/>
            <a:ext cx="43466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address before base translation</a:t>
            </a:r>
          </a:p>
        </p:txBody>
      </p:sp>
      <p:sp>
        <p:nvSpPr>
          <p:cNvPr id="9" name="TextBox 8">
            <a:extLst>
              <a:ext uri="{FF2B5EF4-FFF2-40B4-BE49-F238E27FC236}">
                <a16:creationId xmlns:a16="http://schemas.microsoft.com/office/drawing/2014/main" id="{6F04E3E3-0CAE-425F-A09B-32C1547D65CF}"/>
              </a:ext>
            </a:extLst>
          </p:cNvPr>
          <p:cNvSpPr txBox="1"/>
          <p:nvPr/>
        </p:nvSpPr>
        <p:spPr>
          <a:xfrm>
            <a:off x="7572074" y="4298644"/>
            <a:ext cx="2125903" cy="646331"/>
          </a:xfrm>
          <a:prstGeom prst="rect">
            <a:avLst/>
          </a:prstGeom>
          <a:noFill/>
        </p:spPr>
        <p:txBody>
          <a:bodyPr wrap="none" rtlCol="0">
            <a:spAutoFit/>
          </a:bodyPr>
          <a:lstStyle/>
          <a:p>
            <a:r>
              <a:rPr lang="en-US" dirty="0"/>
              <a:t>0x00003000 + </a:t>
            </a:r>
            <a:r>
              <a:rPr lang="en-US" dirty="0">
                <a:highlight>
                  <a:srgbClr val="FFFF00"/>
                </a:highlight>
              </a:rPr>
              <a:t>0x000</a:t>
            </a:r>
            <a:br>
              <a:rPr lang="en-US" dirty="0">
                <a:highlight>
                  <a:srgbClr val="FFFF00"/>
                </a:highlight>
              </a:rPr>
            </a:br>
            <a:r>
              <a:rPr lang="en-US" dirty="0"/>
              <a:t>= 0x00003000</a:t>
            </a:r>
          </a:p>
        </p:txBody>
      </p:sp>
    </p:spTree>
    <p:extLst>
      <p:ext uri="{BB962C8B-B14F-4D97-AF65-F5344CB8AC3E}">
        <p14:creationId xmlns:p14="http://schemas.microsoft.com/office/powerpoint/2010/main" val="1256420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E137-813D-4232-90AA-94F473F8D3C0}"/>
              </a:ext>
            </a:extLst>
          </p:cNvPr>
          <p:cNvSpPr>
            <a:spLocks noGrp="1"/>
          </p:cNvSpPr>
          <p:nvPr>
            <p:ph type="title"/>
          </p:nvPr>
        </p:nvSpPr>
        <p:spPr/>
        <p:txBody>
          <a:bodyPr/>
          <a:lstStyle/>
          <a:p>
            <a:r>
              <a:rPr lang="en-US" dirty="0"/>
              <a:t>Q3 Segmentation and paging</a:t>
            </a:r>
          </a:p>
        </p:txBody>
      </p:sp>
      <p:pic>
        <p:nvPicPr>
          <p:cNvPr id="4" name="Content Placeholder 3">
            <a:extLst>
              <a:ext uri="{FF2B5EF4-FFF2-40B4-BE49-F238E27FC236}">
                <a16:creationId xmlns:a16="http://schemas.microsoft.com/office/drawing/2014/main" id="{14378362-4985-4268-B13E-A1C7EB405547}"/>
              </a:ext>
            </a:extLst>
          </p:cNvPr>
          <p:cNvPicPr>
            <a:picLocks noGrp="1" noChangeAspect="1"/>
          </p:cNvPicPr>
          <p:nvPr>
            <p:ph idx="1"/>
          </p:nvPr>
        </p:nvPicPr>
        <p:blipFill>
          <a:blip r:embed="rId2"/>
          <a:stretch>
            <a:fillRect/>
          </a:stretch>
        </p:blipFill>
        <p:spPr>
          <a:xfrm>
            <a:off x="951978" y="1380622"/>
            <a:ext cx="6037545" cy="5156647"/>
          </a:xfrm>
          <a:prstGeom prst="rect">
            <a:avLst/>
          </a:prstGeom>
        </p:spPr>
      </p:pic>
      <p:sp>
        <p:nvSpPr>
          <p:cNvPr id="3" name="TextBox 2">
            <a:extLst>
              <a:ext uri="{FF2B5EF4-FFF2-40B4-BE49-F238E27FC236}">
                <a16:creationId xmlns:a16="http://schemas.microsoft.com/office/drawing/2014/main" id="{D8FCF319-D870-483C-A198-1012911555AA}"/>
              </a:ext>
            </a:extLst>
          </p:cNvPr>
          <p:cNvSpPr txBox="1"/>
          <p:nvPr/>
        </p:nvSpPr>
        <p:spPr>
          <a:xfrm>
            <a:off x="7327726" y="1866378"/>
            <a:ext cx="4591321" cy="646331"/>
          </a:xfrm>
          <a:prstGeom prst="rect">
            <a:avLst/>
          </a:prstGeom>
          <a:noFill/>
        </p:spPr>
        <p:txBody>
          <a:bodyPr wrap="none" rtlCol="0">
            <a:spAutoFit/>
          </a:bodyPr>
          <a:lstStyle/>
          <a:p>
            <a:r>
              <a:rPr lang="en-US" dirty="0"/>
              <a:t>VA: 0x0</a:t>
            </a:r>
            <a:br>
              <a:rPr lang="en-US" dirty="0"/>
            </a:br>
            <a:r>
              <a:rPr lang="en-US" dirty="0"/>
              <a:t>0b  </a:t>
            </a:r>
            <a:r>
              <a:rPr lang="en-US" b="1" dirty="0"/>
              <a:t>0000000000</a:t>
            </a:r>
            <a:r>
              <a:rPr lang="en-US" dirty="0"/>
              <a:t>   </a:t>
            </a:r>
            <a:r>
              <a:rPr lang="en-US" b="1" dirty="0"/>
              <a:t>0000000000</a:t>
            </a:r>
            <a:r>
              <a:rPr lang="en-US" dirty="0"/>
              <a:t>   </a:t>
            </a:r>
            <a:r>
              <a:rPr lang="en-US" b="1" dirty="0"/>
              <a:t>000000000000</a:t>
            </a:r>
          </a:p>
        </p:txBody>
      </p:sp>
      <p:cxnSp>
        <p:nvCxnSpPr>
          <p:cNvPr id="6" name="Straight Arrow Connector 5">
            <a:extLst>
              <a:ext uri="{FF2B5EF4-FFF2-40B4-BE49-F238E27FC236}">
                <a16:creationId xmlns:a16="http://schemas.microsoft.com/office/drawing/2014/main" id="{819839D5-80ED-411A-A3CB-D8964ACBEE8C}"/>
              </a:ext>
            </a:extLst>
          </p:cNvPr>
          <p:cNvCxnSpPr>
            <a:cxnSpLocks/>
          </p:cNvCxnSpPr>
          <p:nvPr/>
        </p:nvCxnSpPr>
        <p:spPr>
          <a:xfrm flipV="1">
            <a:off x="8299174"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031F08-6A02-471E-A0F5-182858F8262F}"/>
              </a:ext>
            </a:extLst>
          </p:cNvPr>
          <p:cNvCxnSpPr>
            <a:cxnSpLocks/>
          </p:cNvCxnSpPr>
          <p:nvPr/>
        </p:nvCxnSpPr>
        <p:spPr>
          <a:xfrm flipV="1">
            <a:off x="9644270"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F7D76DE-8CF4-4EE8-A463-0B0631CD8B8C}"/>
              </a:ext>
            </a:extLst>
          </p:cNvPr>
          <p:cNvCxnSpPr>
            <a:cxnSpLocks/>
          </p:cNvCxnSpPr>
          <p:nvPr/>
        </p:nvCxnSpPr>
        <p:spPr>
          <a:xfrm flipV="1">
            <a:off x="11068878" y="2512709"/>
            <a:ext cx="0" cy="329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920472F-B05E-4AB4-BD21-00E77E4254CD}"/>
              </a:ext>
            </a:extLst>
          </p:cNvPr>
          <p:cNvSpPr txBox="1"/>
          <p:nvPr/>
        </p:nvSpPr>
        <p:spPr>
          <a:xfrm>
            <a:off x="7740206" y="2842591"/>
            <a:ext cx="1117935" cy="369332"/>
          </a:xfrm>
          <a:prstGeom prst="rect">
            <a:avLst/>
          </a:prstGeom>
          <a:noFill/>
        </p:spPr>
        <p:txBody>
          <a:bodyPr wrap="none" rtlCol="0">
            <a:spAutoFit/>
          </a:bodyPr>
          <a:lstStyle/>
          <a:p>
            <a:r>
              <a:rPr lang="en-US" dirty="0"/>
              <a:t>PTD index</a:t>
            </a:r>
          </a:p>
        </p:txBody>
      </p:sp>
      <p:sp>
        <p:nvSpPr>
          <p:cNvPr id="13" name="TextBox 12">
            <a:extLst>
              <a:ext uri="{FF2B5EF4-FFF2-40B4-BE49-F238E27FC236}">
                <a16:creationId xmlns:a16="http://schemas.microsoft.com/office/drawing/2014/main" id="{FCD8FC46-7086-4545-B4B2-C1EEBA54BC4B}"/>
              </a:ext>
            </a:extLst>
          </p:cNvPr>
          <p:cNvSpPr txBox="1"/>
          <p:nvPr/>
        </p:nvSpPr>
        <p:spPr>
          <a:xfrm>
            <a:off x="9118929" y="2842591"/>
            <a:ext cx="975267" cy="369332"/>
          </a:xfrm>
          <a:prstGeom prst="rect">
            <a:avLst/>
          </a:prstGeom>
          <a:noFill/>
        </p:spPr>
        <p:txBody>
          <a:bodyPr wrap="none" rtlCol="0">
            <a:spAutoFit/>
          </a:bodyPr>
          <a:lstStyle/>
          <a:p>
            <a:r>
              <a:rPr lang="en-US" dirty="0"/>
              <a:t>PT index</a:t>
            </a:r>
          </a:p>
        </p:txBody>
      </p:sp>
      <p:sp>
        <p:nvSpPr>
          <p:cNvPr id="14" name="TextBox 13">
            <a:extLst>
              <a:ext uri="{FF2B5EF4-FFF2-40B4-BE49-F238E27FC236}">
                <a16:creationId xmlns:a16="http://schemas.microsoft.com/office/drawing/2014/main" id="{FCDABC78-EE95-4910-BF23-384168860B8D}"/>
              </a:ext>
            </a:extLst>
          </p:cNvPr>
          <p:cNvSpPr txBox="1"/>
          <p:nvPr/>
        </p:nvSpPr>
        <p:spPr>
          <a:xfrm>
            <a:off x="10287069" y="2842591"/>
            <a:ext cx="1905906" cy="369332"/>
          </a:xfrm>
          <a:prstGeom prst="rect">
            <a:avLst/>
          </a:prstGeom>
          <a:noFill/>
        </p:spPr>
        <p:txBody>
          <a:bodyPr wrap="none" rtlCol="0">
            <a:spAutoFit/>
          </a:bodyPr>
          <a:lstStyle/>
          <a:p>
            <a:r>
              <a:rPr lang="en-US" dirty="0"/>
              <a:t>Offset within page</a:t>
            </a:r>
          </a:p>
        </p:txBody>
      </p:sp>
      <p:sp>
        <p:nvSpPr>
          <p:cNvPr id="7" name="Rectangle 6">
            <a:extLst>
              <a:ext uri="{FF2B5EF4-FFF2-40B4-BE49-F238E27FC236}">
                <a16:creationId xmlns:a16="http://schemas.microsoft.com/office/drawing/2014/main" id="{731F9D4C-73DD-4E80-B5F6-EA1FAADBA617}"/>
              </a:ext>
            </a:extLst>
          </p:cNvPr>
          <p:cNvSpPr/>
          <p:nvPr/>
        </p:nvSpPr>
        <p:spPr>
          <a:xfrm>
            <a:off x="7524641" y="3929312"/>
            <a:ext cx="43466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address before base translation</a:t>
            </a:r>
          </a:p>
        </p:txBody>
      </p:sp>
      <p:sp>
        <p:nvSpPr>
          <p:cNvPr id="32" name="Rectangle 31">
            <a:extLst>
              <a:ext uri="{FF2B5EF4-FFF2-40B4-BE49-F238E27FC236}">
                <a16:creationId xmlns:a16="http://schemas.microsoft.com/office/drawing/2014/main" id="{7CE8BD78-A858-4116-B45A-391D4559111B}"/>
              </a:ext>
            </a:extLst>
          </p:cNvPr>
          <p:cNvSpPr/>
          <p:nvPr/>
        </p:nvSpPr>
        <p:spPr>
          <a:xfrm>
            <a:off x="7524641" y="5224712"/>
            <a:ext cx="434667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Physical address after base translation</a:t>
            </a:r>
          </a:p>
        </p:txBody>
      </p:sp>
      <p:sp>
        <p:nvSpPr>
          <p:cNvPr id="9" name="TextBox 8">
            <a:extLst>
              <a:ext uri="{FF2B5EF4-FFF2-40B4-BE49-F238E27FC236}">
                <a16:creationId xmlns:a16="http://schemas.microsoft.com/office/drawing/2014/main" id="{6F04E3E3-0CAE-425F-A09B-32C1547D65CF}"/>
              </a:ext>
            </a:extLst>
          </p:cNvPr>
          <p:cNvSpPr txBox="1"/>
          <p:nvPr/>
        </p:nvSpPr>
        <p:spPr>
          <a:xfrm>
            <a:off x="7572074" y="4298644"/>
            <a:ext cx="2125903" cy="646331"/>
          </a:xfrm>
          <a:prstGeom prst="rect">
            <a:avLst/>
          </a:prstGeom>
          <a:noFill/>
        </p:spPr>
        <p:txBody>
          <a:bodyPr wrap="none" rtlCol="0">
            <a:spAutoFit/>
          </a:bodyPr>
          <a:lstStyle/>
          <a:p>
            <a:r>
              <a:rPr lang="en-US" dirty="0"/>
              <a:t>0x00003000 + 0x000</a:t>
            </a:r>
            <a:br>
              <a:rPr lang="en-US" dirty="0">
                <a:highlight>
                  <a:srgbClr val="FFFF00"/>
                </a:highlight>
              </a:rPr>
            </a:br>
            <a:r>
              <a:rPr lang="en-US" dirty="0"/>
              <a:t>= 0x00003000</a:t>
            </a:r>
          </a:p>
        </p:txBody>
      </p:sp>
      <p:sp>
        <p:nvSpPr>
          <p:cNvPr id="36" name="TextBox 35">
            <a:extLst>
              <a:ext uri="{FF2B5EF4-FFF2-40B4-BE49-F238E27FC236}">
                <a16:creationId xmlns:a16="http://schemas.microsoft.com/office/drawing/2014/main" id="{BE23A413-2BED-491F-9A08-170B8B3BDB5A}"/>
              </a:ext>
            </a:extLst>
          </p:cNvPr>
          <p:cNvSpPr txBox="1"/>
          <p:nvPr/>
        </p:nvSpPr>
        <p:spPr>
          <a:xfrm>
            <a:off x="7657799" y="5715247"/>
            <a:ext cx="2242922" cy="646331"/>
          </a:xfrm>
          <a:prstGeom prst="rect">
            <a:avLst/>
          </a:prstGeom>
          <a:noFill/>
        </p:spPr>
        <p:txBody>
          <a:bodyPr wrap="none" rtlCol="0">
            <a:spAutoFit/>
          </a:bodyPr>
          <a:lstStyle/>
          <a:p>
            <a:r>
              <a:rPr lang="en-US" dirty="0"/>
              <a:t>0x00003000 + </a:t>
            </a:r>
            <a:r>
              <a:rPr lang="en-US" dirty="0">
                <a:highlight>
                  <a:srgbClr val="FFFF00"/>
                </a:highlight>
              </a:rPr>
              <a:t>0x1000</a:t>
            </a:r>
            <a:br>
              <a:rPr lang="en-US" dirty="0">
                <a:highlight>
                  <a:srgbClr val="FFFF00"/>
                </a:highlight>
              </a:rPr>
            </a:br>
            <a:r>
              <a:rPr lang="en-US" b="1" dirty="0"/>
              <a:t>= 0x00004000</a:t>
            </a:r>
          </a:p>
        </p:txBody>
      </p:sp>
    </p:spTree>
    <p:extLst>
      <p:ext uri="{BB962C8B-B14F-4D97-AF65-F5344CB8AC3E}">
        <p14:creationId xmlns:p14="http://schemas.microsoft.com/office/powerpoint/2010/main" val="3161750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D094-3C6F-4F35-AE51-F61A9DBAF0D7}"/>
              </a:ext>
            </a:extLst>
          </p:cNvPr>
          <p:cNvSpPr>
            <a:spLocks noGrp="1"/>
          </p:cNvSpPr>
          <p:nvPr>
            <p:ph type="title"/>
          </p:nvPr>
        </p:nvSpPr>
        <p:spPr/>
        <p:txBody>
          <a:bodyPr/>
          <a:lstStyle/>
          <a:p>
            <a:r>
              <a:rPr lang="en-US" dirty="0"/>
              <a:t>Q3.2 </a:t>
            </a:r>
          </a:p>
        </p:txBody>
      </p:sp>
      <p:sp>
        <p:nvSpPr>
          <p:cNvPr id="3" name="Content Placeholder 2">
            <a:extLst>
              <a:ext uri="{FF2B5EF4-FFF2-40B4-BE49-F238E27FC236}">
                <a16:creationId xmlns:a16="http://schemas.microsoft.com/office/drawing/2014/main" id="{675B98E5-9339-4146-9D47-4DFE07F205AF}"/>
              </a:ext>
            </a:extLst>
          </p:cNvPr>
          <p:cNvSpPr>
            <a:spLocks noGrp="1"/>
          </p:cNvSpPr>
          <p:nvPr>
            <p:ph idx="1"/>
          </p:nvPr>
        </p:nvSpPr>
        <p:spPr>
          <a:xfrm>
            <a:off x="838199" y="1825625"/>
            <a:ext cx="11001375" cy="4351338"/>
          </a:xfrm>
        </p:spPr>
        <p:txBody>
          <a:bodyPr/>
          <a:lstStyle/>
          <a:p>
            <a:r>
              <a:rPr lang="en-US" dirty="0"/>
              <a:t>Construct a page table that maps three pages at virtual addresses </a:t>
            </a:r>
            <a:br>
              <a:rPr lang="en-US" dirty="0"/>
            </a:br>
            <a:r>
              <a:rPr lang="en-US" dirty="0"/>
              <a:t>0x8010 0000, 	0x8010 1000, and 0x8010 2000 to physical addresses </a:t>
            </a:r>
            <a:br>
              <a:rPr lang="en-US" dirty="0"/>
            </a:br>
            <a:r>
              <a:rPr lang="en-US" dirty="0"/>
              <a:t>0x                 0, 	0x     10 1000, and 0x    10 2000. </a:t>
            </a:r>
            <a:br>
              <a:rPr lang="en-US" dirty="0"/>
            </a:br>
            <a:br>
              <a:rPr lang="en-US" dirty="0"/>
            </a:br>
            <a:r>
              <a:rPr lang="en-US" dirty="0"/>
              <a:t>To define the page table you can use the format similar to the one in the question above</a:t>
            </a:r>
          </a:p>
        </p:txBody>
      </p:sp>
    </p:spTree>
    <p:extLst>
      <p:ext uri="{BB962C8B-B14F-4D97-AF65-F5344CB8AC3E}">
        <p14:creationId xmlns:p14="http://schemas.microsoft.com/office/powerpoint/2010/main" val="1752234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8699-C35A-400F-9C91-2E80187F6C26}"/>
              </a:ext>
            </a:extLst>
          </p:cNvPr>
          <p:cNvSpPr>
            <a:spLocks noGrp="1"/>
          </p:cNvSpPr>
          <p:nvPr>
            <p:ph type="title"/>
          </p:nvPr>
        </p:nvSpPr>
        <p:spPr/>
        <p:txBody>
          <a:bodyPr/>
          <a:lstStyle/>
          <a:p>
            <a:r>
              <a:rPr lang="en-US" dirty="0"/>
              <a:t>Q1 Calling Conventions</a:t>
            </a:r>
          </a:p>
        </p:txBody>
      </p:sp>
      <p:sp>
        <p:nvSpPr>
          <p:cNvPr id="3" name="Content Placeholder 2">
            <a:extLst>
              <a:ext uri="{FF2B5EF4-FFF2-40B4-BE49-F238E27FC236}">
                <a16:creationId xmlns:a16="http://schemas.microsoft.com/office/drawing/2014/main" id="{F655F06C-C253-4D5C-B7EF-FF67CBAE89D1}"/>
              </a:ext>
            </a:extLst>
          </p:cNvPr>
          <p:cNvSpPr>
            <a:spLocks noGrp="1"/>
          </p:cNvSpPr>
          <p:nvPr>
            <p:ph idx="1"/>
          </p:nvPr>
        </p:nvSpPr>
        <p:spPr/>
        <p:txBody>
          <a:bodyPr/>
          <a:lstStyle/>
          <a:p>
            <a:pPr marL="0" indent="0">
              <a:buNone/>
            </a:pPr>
            <a:r>
              <a:rPr lang="en-US" dirty="0"/>
              <a:t>Use assembly to create a proper call site for the following C function invocation (i.e., invoke this function with the below arguments)</a:t>
            </a:r>
          </a:p>
          <a:p>
            <a:pPr marL="0" indent="0">
              <a:buNone/>
            </a:pPr>
            <a:endParaRPr lang="en-US" dirty="0"/>
          </a:p>
          <a:p>
            <a:pPr marL="0" indent="0">
              <a:buNone/>
            </a:pPr>
            <a:r>
              <a:rPr lang="en-US" dirty="0"/>
              <a:t>where the foo function looks like this:</a:t>
            </a:r>
          </a:p>
          <a:p>
            <a:pPr marL="0" indent="0">
              <a:buNone/>
            </a:pPr>
            <a:endParaRPr lang="en-US" dirty="0"/>
          </a:p>
          <a:p>
            <a:pPr marL="0" indent="0">
              <a:buNone/>
            </a:pPr>
            <a:endParaRPr lang="en-US" dirty="0"/>
          </a:p>
        </p:txBody>
      </p:sp>
      <p:sp>
        <p:nvSpPr>
          <p:cNvPr id="5" name="Rectangle 2">
            <a:extLst>
              <a:ext uri="{FF2B5EF4-FFF2-40B4-BE49-F238E27FC236}">
                <a16:creationId xmlns:a16="http://schemas.microsoft.com/office/drawing/2014/main" id="{D3DC3924-645E-459E-B1EC-4EE4CAE5225D}"/>
              </a:ext>
            </a:extLst>
          </p:cNvPr>
          <p:cNvSpPr>
            <a:spLocks noChangeArrowheads="1"/>
          </p:cNvSpPr>
          <p:nvPr/>
        </p:nvSpPr>
        <p:spPr bwMode="auto">
          <a:xfrm>
            <a:off x="1076769" y="2790990"/>
            <a:ext cx="2785929" cy="246221"/>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3333"/>
                </a:solidFill>
                <a:effectLst/>
                <a:latin typeface="Courier New" panose="02070309020205020404" pitchFamily="49" charset="0"/>
              </a:rPr>
              <a:t>ret = foo(</a:t>
            </a:r>
            <a:r>
              <a:rPr kumimoji="0" lang="en-US" altLang="en-US" sz="1600" b="0" i="0" u="none" strike="noStrike" cap="none" normalizeH="0" baseline="0" dirty="0">
                <a:ln>
                  <a:noFill/>
                </a:ln>
                <a:solidFill>
                  <a:srgbClr val="AA5D00"/>
                </a:solidFill>
                <a:effectLst/>
                <a:latin typeface="Courier New" panose="02070309020205020404" pitchFamily="49" charset="0"/>
              </a:rPr>
              <a:t>1</a:t>
            </a:r>
            <a:r>
              <a:rPr kumimoji="0" lang="en-US" altLang="en-US" sz="1600" b="0" i="0" u="none" strike="noStrike" cap="none" normalizeH="0" baseline="0" dirty="0">
                <a:ln>
                  <a:noFill/>
                </a:ln>
                <a:solidFill>
                  <a:srgbClr val="1F3333"/>
                </a:solidFill>
                <a:effectLst/>
                <a:latin typeface="Courier New" panose="02070309020205020404" pitchFamily="49" charset="0"/>
              </a:rPr>
              <a:t>, </a:t>
            </a:r>
            <a:r>
              <a:rPr kumimoji="0" lang="en-US" altLang="en-US" sz="1600" b="0" i="0" u="none" strike="noStrike" cap="none" normalizeH="0" baseline="0" dirty="0">
                <a:ln>
                  <a:noFill/>
                </a:ln>
                <a:solidFill>
                  <a:srgbClr val="AA5D00"/>
                </a:solidFill>
                <a:effectLst/>
                <a:latin typeface="Courier New" panose="02070309020205020404" pitchFamily="49" charset="0"/>
              </a:rPr>
              <a:t>2</a:t>
            </a:r>
            <a:r>
              <a:rPr kumimoji="0" lang="en-US" altLang="en-US" sz="1600" b="0" i="0" u="none" strike="noStrike" cap="none" normalizeH="0" baseline="0" dirty="0">
                <a:ln>
                  <a:noFill/>
                </a:ln>
                <a:solidFill>
                  <a:srgbClr val="1F3333"/>
                </a:solidFill>
                <a:effectLst/>
                <a:latin typeface="Courier New" panose="02070309020205020404" pitchFamily="49" charset="0"/>
              </a:rPr>
              <a:t>, </a:t>
            </a:r>
            <a:r>
              <a:rPr kumimoji="0" lang="en-US" altLang="en-US" sz="1600" b="0" i="0" u="none" strike="noStrike" cap="none" normalizeH="0" baseline="0" dirty="0">
                <a:ln>
                  <a:noFill/>
                </a:ln>
                <a:solidFill>
                  <a:srgbClr val="AA5D00"/>
                </a:solidFill>
                <a:effectLst/>
                <a:latin typeface="Courier New" panose="02070309020205020404" pitchFamily="49" charset="0"/>
              </a:rPr>
              <a:t>3</a:t>
            </a:r>
            <a:r>
              <a:rPr kumimoji="0" lang="en-US" altLang="en-US" sz="1600" b="0" i="0" u="none" strike="noStrike" cap="none" normalizeH="0" baseline="0" dirty="0">
                <a:ln>
                  <a:noFill/>
                </a:ln>
                <a:solidFill>
                  <a:srgbClr val="1F3333"/>
                </a:solidFill>
                <a:effectLst/>
                <a:latin typeface="Courier New" panose="02070309020205020404" pitchFamily="49" charset="0"/>
              </a:rPr>
              <a:t>, </a:t>
            </a:r>
            <a:r>
              <a:rPr kumimoji="0" lang="en-US" altLang="en-US" sz="1600" b="0" i="0" u="none" strike="noStrike" cap="none" normalizeH="0" baseline="0" dirty="0">
                <a:ln>
                  <a:noFill/>
                </a:ln>
                <a:solidFill>
                  <a:srgbClr val="AA5D00"/>
                </a:solidFill>
                <a:effectLst/>
                <a:latin typeface="Courier New" panose="02070309020205020404" pitchFamily="49" charset="0"/>
              </a:rPr>
              <a:t>4</a:t>
            </a:r>
            <a:r>
              <a:rPr kumimoji="0" lang="en-US" altLang="en-US" sz="1600" b="0" i="0" u="none" strike="noStrike" cap="none" normalizeH="0" baseline="0" dirty="0">
                <a:ln>
                  <a:noFill/>
                </a:ln>
                <a:solidFill>
                  <a:srgbClr val="1F3333"/>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FD6CFC72-ABE7-4763-8714-1B7DDDE4F96E}"/>
              </a:ext>
            </a:extLst>
          </p:cNvPr>
          <p:cNvSpPr>
            <a:spLocks noChangeArrowheads="1"/>
          </p:cNvSpPr>
          <p:nvPr/>
        </p:nvSpPr>
        <p:spPr bwMode="auto">
          <a:xfrm>
            <a:off x="1076769" y="3896583"/>
            <a:ext cx="3965250" cy="1508105"/>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7FAA"/>
                </a:solidFill>
                <a:effectLst/>
                <a:latin typeface="Courier New" panose="02070309020205020404" pitchFamily="49" charset="0"/>
                <a:cs typeface="Courier New" panose="02070309020205020404" pitchFamily="49" charset="0"/>
              </a:rPr>
              <a:t>foo</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 x, </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 y, </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 z, </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 w)</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1F3333"/>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 = </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1F3333"/>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b = </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6</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1F3333"/>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a += b + x + y + z + 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	return</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7744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D094-3C6F-4F35-AE51-F61A9DBAF0D7}"/>
              </a:ext>
            </a:extLst>
          </p:cNvPr>
          <p:cNvSpPr>
            <a:spLocks noGrp="1"/>
          </p:cNvSpPr>
          <p:nvPr>
            <p:ph type="title"/>
          </p:nvPr>
        </p:nvSpPr>
        <p:spPr/>
        <p:txBody>
          <a:bodyPr/>
          <a:lstStyle/>
          <a:p>
            <a:r>
              <a:rPr lang="en-US" dirty="0"/>
              <a:t>Q3.2 </a:t>
            </a:r>
          </a:p>
        </p:txBody>
      </p:sp>
      <p:sp>
        <p:nvSpPr>
          <p:cNvPr id="3" name="Content Placeholder 2">
            <a:extLst>
              <a:ext uri="{FF2B5EF4-FFF2-40B4-BE49-F238E27FC236}">
                <a16:creationId xmlns:a16="http://schemas.microsoft.com/office/drawing/2014/main" id="{675B98E5-9339-4146-9D47-4DFE07F205AF}"/>
              </a:ext>
            </a:extLst>
          </p:cNvPr>
          <p:cNvSpPr>
            <a:spLocks noGrp="1"/>
          </p:cNvSpPr>
          <p:nvPr>
            <p:ph idx="1"/>
          </p:nvPr>
        </p:nvSpPr>
        <p:spPr>
          <a:xfrm>
            <a:off x="838199" y="1825625"/>
            <a:ext cx="11001375" cy="1325563"/>
          </a:xfrm>
        </p:spPr>
        <p:txBody>
          <a:bodyPr/>
          <a:lstStyle/>
          <a:p>
            <a:r>
              <a:rPr lang="en-US" dirty="0"/>
              <a:t>Construct a page table that maps three pages at virtual addresses </a:t>
            </a:r>
            <a:br>
              <a:rPr lang="en-US" dirty="0"/>
            </a:br>
            <a:r>
              <a:rPr lang="en-US" dirty="0"/>
              <a:t>0x8010 0000, 	0x8010 1000, and 0x8010 2000 to physical addresses </a:t>
            </a:r>
            <a:br>
              <a:rPr lang="en-US" dirty="0"/>
            </a:br>
            <a:r>
              <a:rPr lang="en-US" dirty="0"/>
              <a:t>0x                 0, 	0x     10 1000, and 0x    10 2000. </a:t>
            </a:r>
          </a:p>
        </p:txBody>
      </p:sp>
      <p:sp>
        <p:nvSpPr>
          <p:cNvPr id="4" name="TextBox 3">
            <a:extLst>
              <a:ext uri="{FF2B5EF4-FFF2-40B4-BE49-F238E27FC236}">
                <a16:creationId xmlns:a16="http://schemas.microsoft.com/office/drawing/2014/main" id="{5EFADC88-C843-4745-BEEC-C84285880275}"/>
              </a:ext>
            </a:extLst>
          </p:cNvPr>
          <p:cNvSpPr txBox="1"/>
          <p:nvPr/>
        </p:nvSpPr>
        <p:spPr>
          <a:xfrm>
            <a:off x="933450" y="3867150"/>
            <a:ext cx="9239250" cy="923330"/>
          </a:xfrm>
          <a:prstGeom prst="rect">
            <a:avLst/>
          </a:prstGeom>
          <a:noFill/>
        </p:spPr>
        <p:txBody>
          <a:bodyPr wrap="square" rtlCol="0">
            <a:spAutoFit/>
          </a:bodyPr>
          <a:lstStyle/>
          <a:p>
            <a:r>
              <a:rPr lang="en-US" dirty="0"/>
              <a:t>0x8010 0000 = 0b 1000000000 0100000000 000000000000 		-&gt; 0x0</a:t>
            </a:r>
            <a:br>
              <a:rPr lang="en-US" dirty="0"/>
            </a:br>
            <a:r>
              <a:rPr lang="en-US" dirty="0"/>
              <a:t>0x8010 1000 = 0b 1000000000 0100000001 000000000000		-&gt; 0x10 1000</a:t>
            </a:r>
            <a:br>
              <a:rPr lang="en-US" dirty="0"/>
            </a:br>
            <a:r>
              <a:rPr lang="en-US" dirty="0"/>
              <a:t>0x8010 2000 = 0b 1000000000 0100000010 000000000000		-&gt; 0x10 2000</a:t>
            </a:r>
          </a:p>
        </p:txBody>
      </p:sp>
    </p:spTree>
    <p:extLst>
      <p:ext uri="{BB962C8B-B14F-4D97-AF65-F5344CB8AC3E}">
        <p14:creationId xmlns:p14="http://schemas.microsoft.com/office/powerpoint/2010/main" val="281165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2D094-3C6F-4F35-AE51-F61A9DBAF0D7}"/>
              </a:ext>
            </a:extLst>
          </p:cNvPr>
          <p:cNvSpPr>
            <a:spLocks noGrp="1"/>
          </p:cNvSpPr>
          <p:nvPr>
            <p:ph type="title"/>
          </p:nvPr>
        </p:nvSpPr>
        <p:spPr/>
        <p:txBody>
          <a:bodyPr/>
          <a:lstStyle/>
          <a:p>
            <a:r>
              <a:rPr lang="en-US" dirty="0"/>
              <a:t>Q3.2 </a:t>
            </a:r>
          </a:p>
        </p:txBody>
      </p:sp>
      <p:sp>
        <p:nvSpPr>
          <p:cNvPr id="4" name="TextBox 3">
            <a:extLst>
              <a:ext uri="{FF2B5EF4-FFF2-40B4-BE49-F238E27FC236}">
                <a16:creationId xmlns:a16="http://schemas.microsoft.com/office/drawing/2014/main" id="{5EFADC88-C843-4745-BEEC-C84285880275}"/>
              </a:ext>
            </a:extLst>
          </p:cNvPr>
          <p:cNvSpPr txBox="1"/>
          <p:nvPr/>
        </p:nvSpPr>
        <p:spPr>
          <a:xfrm>
            <a:off x="2219325" y="566241"/>
            <a:ext cx="9239250" cy="923330"/>
          </a:xfrm>
          <a:prstGeom prst="rect">
            <a:avLst/>
          </a:prstGeom>
          <a:noFill/>
        </p:spPr>
        <p:txBody>
          <a:bodyPr wrap="square" rtlCol="0">
            <a:spAutoFit/>
          </a:bodyPr>
          <a:lstStyle/>
          <a:p>
            <a:r>
              <a:rPr lang="en-US" dirty="0"/>
              <a:t>0x8010 0000 = 0b 1000000000 0100000000 000000000000 		-&gt; 0x0</a:t>
            </a:r>
            <a:br>
              <a:rPr lang="en-US" dirty="0"/>
            </a:br>
            <a:r>
              <a:rPr lang="en-US" dirty="0"/>
              <a:t>0x8010 1000 = 0b 1000000000 0100000001 000000000000		-&gt; 0x</a:t>
            </a:r>
            <a:r>
              <a:rPr lang="en-US" b="1" dirty="0"/>
              <a:t>10 1</a:t>
            </a:r>
            <a:r>
              <a:rPr lang="en-US" dirty="0"/>
              <a:t>000</a:t>
            </a:r>
            <a:br>
              <a:rPr lang="en-US" dirty="0"/>
            </a:br>
            <a:r>
              <a:rPr lang="en-US" dirty="0"/>
              <a:t>0x8010 2000 = 0b 1000000000 0100000010 000000000000		-&gt; 0x</a:t>
            </a:r>
            <a:r>
              <a:rPr lang="en-US" b="1" dirty="0"/>
              <a:t>10 2</a:t>
            </a:r>
            <a:r>
              <a:rPr lang="en-US" dirty="0"/>
              <a:t>000</a:t>
            </a:r>
          </a:p>
        </p:txBody>
      </p:sp>
      <p:sp>
        <p:nvSpPr>
          <p:cNvPr id="6" name="Content Placeholder 5">
            <a:extLst>
              <a:ext uri="{FF2B5EF4-FFF2-40B4-BE49-F238E27FC236}">
                <a16:creationId xmlns:a16="http://schemas.microsoft.com/office/drawing/2014/main" id="{9D38AA19-56D6-4CC8-9D81-40EE9E9895CE}"/>
              </a:ext>
            </a:extLst>
          </p:cNvPr>
          <p:cNvSpPr>
            <a:spLocks noGrp="1"/>
          </p:cNvSpPr>
          <p:nvPr>
            <p:ph idx="1"/>
          </p:nvPr>
        </p:nvSpPr>
        <p:spPr/>
        <p:txBody>
          <a:bodyPr/>
          <a:lstStyle/>
          <a:p>
            <a:r>
              <a:rPr lang="en-US" sz="2000" dirty="0"/>
              <a:t>CR3: </a:t>
            </a:r>
            <a:r>
              <a:rPr lang="en-US" sz="2000" i="1" u="sng" dirty="0"/>
              <a:t>0x00000000</a:t>
            </a:r>
          </a:p>
          <a:p>
            <a:r>
              <a:rPr lang="en-US" sz="2000" dirty="0"/>
              <a:t>Page Directory Page at physical address </a:t>
            </a:r>
            <a:r>
              <a:rPr lang="en-US" sz="2000" i="1" u="sng" dirty="0"/>
              <a:t>0x00000000</a:t>
            </a:r>
            <a:r>
              <a:rPr lang="en-US" sz="2000" dirty="0"/>
              <a:t>:</a:t>
            </a:r>
            <a:br>
              <a:rPr lang="en-US" sz="2000" dirty="0"/>
            </a:br>
            <a:br>
              <a:rPr lang="en-US" sz="2000" dirty="0"/>
            </a:br>
            <a:endParaRPr lang="en-US" sz="2000" dirty="0"/>
          </a:p>
          <a:p>
            <a:r>
              <a:rPr lang="en-US" sz="2000" dirty="0"/>
              <a:t>The Page Table Page at physical address </a:t>
            </a:r>
            <a:r>
              <a:rPr lang="en-US" sz="2000" i="1" u="sng" dirty="0"/>
              <a:t>0x00001000</a:t>
            </a:r>
            <a:r>
              <a:rPr lang="en-US" sz="2000" dirty="0"/>
              <a:t> (which is PPN </a:t>
            </a:r>
            <a:r>
              <a:rPr lang="en-US" sz="2000" i="1" u="sng" dirty="0"/>
              <a:t>0x1</a:t>
            </a:r>
            <a:r>
              <a:rPr lang="en-US" sz="2000" dirty="0"/>
              <a:t>):</a:t>
            </a:r>
            <a:br>
              <a:rPr lang="en-US" sz="2000" dirty="0"/>
            </a:br>
            <a:br>
              <a:rPr lang="en-US" sz="2000" dirty="0"/>
            </a:br>
            <a:br>
              <a:rPr lang="en-US" sz="2000" dirty="0"/>
            </a:br>
            <a:br>
              <a:rPr lang="en-US" sz="2000" dirty="0"/>
            </a:br>
            <a:endParaRPr lang="en-US" sz="2000" dirty="0"/>
          </a:p>
          <a:p>
            <a:r>
              <a:rPr lang="en-US" sz="2000" dirty="0"/>
              <a:t>Underlined numbers can have different values</a:t>
            </a:r>
          </a:p>
          <a:p>
            <a:r>
              <a:rPr lang="en-US" sz="2000" dirty="0"/>
              <a:t>Bold numbers are critical</a:t>
            </a:r>
            <a:br>
              <a:rPr lang="en-US" dirty="0"/>
            </a:br>
            <a:endParaRPr lang="en-US" dirty="0"/>
          </a:p>
        </p:txBody>
      </p:sp>
      <p:sp>
        <p:nvSpPr>
          <p:cNvPr id="7" name="Rectangle 1">
            <a:extLst>
              <a:ext uri="{FF2B5EF4-FFF2-40B4-BE49-F238E27FC236}">
                <a16:creationId xmlns:a16="http://schemas.microsoft.com/office/drawing/2014/main" id="{A5EE44C2-72D6-47A3-9541-2D11196529A3}"/>
              </a:ext>
            </a:extLst>
          </p:cNvPr>
          <p:cNvSpPr>
            <a:spLocks noChangeArrowheads="1"/>
          </p:cNvSpPr>
          <p:nvPr/>
        </p:nvSpPr>
        <p:spPr bwMode="auto">
          <a:xfrm>
            <a:off x="1076325" y="2655213"/>
            <a:ext cx="7820025" cy="430887"/>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PDE </a:t>
            </a:r>
            <a:r>
              <a:rPr kumimoji="0" lang="en-US" altLang="en-US" sz="1400" b="1"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512 (0x200</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PPN</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a:t>
            </a:r>
            <a:r>
              <a:rPr kumimoji="0" lang="en-US" altLang="en-US" sz="1400" b="0" i="1" u="sng" strike="noStrike" cap="none" normalizeH="0" baseline="0" dirty="0">
                <a:ln>
                  <a:noFill/>
                </a:ln>
                <a:solidFill>
                  <a:srgbClr val="1F3333"/>
                </a:solidFill>
                <a:effectLst/>
                <a:latin typeface="Courier New" panose="02070309020205020404" pitchFamily="49" charset="0"/>
                <a:cs typeface="Courier New" panose="02070309020205020404" pitchFamily="49" charset="0"/>
              </a:rPr>
              <a:t>0x00001</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PTE_P, PTE_U, PTE_W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all other PDEs are zero</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65823748-6E0E-4181-BAC4-639E84C31833}"/>
              </a:ext>
            </a:extLst>
          </p:cNvPr>
          <p:cNvSpPr>
            <a:spLocks noChangeArrowheads="1"/>
          </p:cNvSpPr>
          <p:nvPr/>
        </p:nvSpPr>
        <p:spPr bwMode="auto">
          <a:xfrm>
            <a:off x="1076325" y="3570407"/>
            <a:ext cx="7820025" cy="861774"/>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PTE </a:t>
            </a:r>
            <a:r>
              <a:rPr kumimoji="0" lang="en-US" altLang="en-US" sz="1400" b="1"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256 (0x100): </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PPN=</a:t>
            </a:r>
            <a:r>
              <a:rPr kumimoji="0" lang="en-US" altLang="en-US" sz="1400" b="1"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0x000</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PTE_P, PTE_U, PTE_W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PTE </a:t>
            </a:r>
            <a:r>
              <a:rPr kumimoji="0" lang="en-US" altLang="en-US" sz="1400" b="1"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257 (0x101): </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PPN=</a:t>
            </a:r>
            <a:r>
              <a:rPr kumimoji="0" lang="en-US" altLang="en-US" sz="1400" b="1"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0x101</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PTE_P, PTE_U, PTE_W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PTE </a:t>
            </a:r>
            <a:r>
              <a:rPr kumimoji="0" lang="en-US" altLang="en-US" sz="1400" b="1"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258 (0x102): </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PPN=</a:t>
            </a:r>
            <a:r>
              <a:rPr kumimoji="0" lang="en-US" altLang="en-US" sz="1400" b="1"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0x102</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PTE_P, PTE_U, PTE_W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all other PTEs are zero</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359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120D-0E75-473C-B4C3-9291D938723D}"/>
              </a:ext>
            </a:extLst>
          </p:cNvPr>
          <p:cNvSpPr>
            <a:spLocks noGrp="1"/>
          </p:cNvSpPr>
          <p:nvPr>
            <p:ph type="title"/>
          </p:nvPr>
        </p:nvSpPr>
        <p:spPr/>
        <p:txBody>
          <a:bodyPr/>
          <a:lstStyle/>
          <a:p>
            <a:r>
              <a:rPr lang="en-US" dirty="0"/>
              <a:t>Q4.1: </a:t>
            </a:r>
            <a:r>
              <a:rPr lang="en-US" sz="2400" dirty="0"/>
              <a:t>For each variable in the program explain where and how it is allocated</a:t>
            </a:r>
            <a:endParaRPr lang="en-US" dirty="0"/>
          </a:p>
        </p:txBody>
      </p:sp>
      <p:sp>
        <p:nvSpPr>
          <p:cNvPr id="3" name="Content Placeholder 2">
            <a:extLst>
              <a:ext uri="{FF2B5EF4-FFF2-40B4-BE49-F238E27FC236}">
                <a16:creationId xmlns:a16="http://schemas.microsoft.com/office/drawing/2014/main" id="{AC2F488E-A148-45FA-84C1-C5DF491722AC}"/>
              </a:ext>
            </a:extLst>
          </p:cNvPr>
          <p:cNvSpPr>
            <a:spLocks noGrp="1"/>
          </p:cNvSpPr>
          <p:nvPr>
            <p:ph idx="1"/>
          </p:nvPr>
        </p:nvSpPr>
        <p:spPr>
          <a:xfrm>
            <a:off x="838200" y="1825625"/>
            <a:ext cx="3562350" cy="4351338"/>
          </a:xfrm>
        </p:spPr>
        <p:txBody>
          <a:bodyPr>
            <a:normAutofit fontScale="40000" lnSpcReduction="20000"/>
          </a:bodyPr>
          <a:lstStyle/>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stdio.h</a:t>
            </a:r>
            <a:r>
              <a:rPr lang="en-US" b="0" dirty="0">
                <a:solidFill>
                  <a:srgbClr val="A31515"/>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y;</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dec(</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(b)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main ()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x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y = dec(x); </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printf</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"result:%d\n"</a:t>
            </a:r>
            <a:r>
              <a:rPr lang="en-US" b="0" dirty="0">
                <a:solidFill>
                  <a:srgbClr val="000000"/>
                </a:solidFill>
                <a:effectLst/>
                <a:latin typeface="Consolas" panose="020B0609020204030204" pitchFamily="49" charset="0"/>
              </a:rPr>
              <a:t>, y); </a:t>
            </a:r>
          </a:p>
          <a:p>
            <a:pPr marL="0" indent="0">
              <a:buNone/>
            </a:pPr>
            <a:r>
              <a:rPr lang="en-US" b="0" dirty="0">
                <a:solidFill>
                  <a:srgbClr val="000000"/>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692910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120D-0E75-473C-B4C3-9291D938723D}"/>
              </a:ext>
            </a:extLst>
          </p:cNvPr>
          <p:cNvSpPr>
            <a:spLocks noGrp="1"/>
          </p:cNvSpPr>
          <p:nvPr>
            <p:ph type="title"/>
          </p:nvPr>
        </p:nvSpPr>
        <p:spPr/>
        <p:txBody>
          <a:bodyPr/>
          <a:lstStyle/>
          <a:p>
            <a:r>
              <a:rPr lang="en-US" dirty="0"/>
              <a:t>Q4.1: </a:t>
            </a:r>
            <a:r>
              <a:rPr lang="en-US" sz="2400" dirty="0"/>
              <a:t>For each variable in the program explain where and how it is allocated</a:t>
            </a:r>
            <a:endParaRPr lang="en-US" dirty="0"/>
          </a:p>
        </p:txBody>
      </p:sp>
      <p:sp>
        <p:nvSpPr>
          <p:cNvPr id="3" name="Content Placeholder 2">
            <a:extLst>
              <a:ext uri="{FF2B5EF4-FFF2-40B4-BE49-F238E27FC236}">
                <a16:creationId xmlns:a16="http://schemas.microsoft.com/office/drawing/2014/main" id="{AC2F488E-A148-45FA-84C1-C5DF491722AC}"/>
              </a:ext>
            </a:extLst>
          </p:cNvPr>
          <p:cNvSpPr>
            <a:spLocks noGrp="1"/>
          </p:cNvSpPr>
          <p:nvPr>
            <p:ph idx="1"/>
          </p:nvPr>
        </p:nvSpPr>
        <p:spPr>
          <a:xfrm>
            <a:off x="838200" y="1825625"/>
            <a:ext cx="3562350" cy="4351338"/>
          </a:xfrm>
        </p:spPr>
        <p:txBody>
          <a:bodyPr>
            <a:normAutofit fontScale="40000" lnSpcReduction="20000"/>
          </a:bodyPr>
          <a:lstStyle/>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stdio.h</a:t>
            </a:r>
            <a:r>
              <a:rPr lang="en-US" b="0" dirty="0">
                <a:solidFill>
                  <a:srgbClr val="A31515"/>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y;</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dec(</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(b)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main ()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x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y = dec(x); </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printf</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"result:%d\n"</a:t>
            </a:r>
            <a:r>
              <a:rPr lang="en-US" b="0" dirty="0">
                <a:solidFill>
                  <a:srgbClr val="000000"/>
                </a:solidFill>
                <a:effectLst/>
                <a:latin typeface="Consolas" panose="020B0609020204030204" pitchFamily="49" charset="0"/>
              </a:rPr>
              <a:t>, y); </a:t>
            </a:r>
          </a:p>
          <a:p>
            <a:pPr marL="0" indent="0">
              <a:buNone/>
            </a:pPr>
            <a:r>
              <a:rPr lang="en-US" b="0" dirty="0">
                <a:solidFill>
                  <a:srgbClr val="000000"/>
                </a:solidFill>
                <a:effectLst/>
                <a:latin typeface="Consolas" panose="020B0609020204030204" pitchFamily="49" charset="0"/>
              </a:rPr>
              <a:t>}</a:t>
            </a:r>
          </a:p>
          <a:p>
            <a:pPr marL="0" indent="0">
              <a:buNone/>
            </a:pPr>
            <a:endParaRPr lang="en-US" dirty="0"/>
          </a:p>
        </p:txBody>
      </p:sp>
      <p:cxnSp>
        <p:nvCxnSpPr>
          <p:cNvPr id="5" name="Straight Arrow Connector 4">
            <a:extLst>
              <a:ext uri="{FF2B5EF4-FFF2-40B4-BE49-F238E27FC236}">
                <a16:creationId xmlns:a16="http://schemas.microsoft.com/office/drawing/2014/main" id="{EC62DBA8-38EF-4213-AD6B-AC1DB58C2EBC}"/>
              </a:ext>
            </a:extLst>
          </p:cNvPr>
          <p:cNvCxnSpPr>
            <a:cxnSpLocks/>
            <a:endCxn id="6" idx="1"/>
          </p:cNvCxnSpPr>
          <p:nvPr/>
        </p:nvCxnSpPr>
        <p:spPr>
          <a:xfrm>
            <a:off x="1571625" y="2409825"/>
            <a:ext cx="2362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124117E-E59F-4A34-8035-23DFB9F225C0}"/>
              </a:ext>
            </a:extLst>
          </p:cNvPr>
          <p:cNvSpPr txBox="1"/>
          <p:nvPr/>
        </p:nvSpPr>
        <p:spPr>
          <a:xfrm>
            <a:off x="3933825" y="2225159"/>
            <a:ext cx="7134225" cy="369332"/>
          </a:xfrm>
          <a:prstGeom prst="rect">
            <a:avLst/>
          </a:prstGeom>
          <a:noFill/>
        </p:spPr>
        <p:txBody>
          <a:bodyPr wrap="square" rtlCol="0">
            <a:spAutoFit/>
          </a:bodyPr>
          <a:lstStyle/>
          <a:p>
            <a:r>
              <a:rPr lang="en-US" dirty="0"/>
              <a:t>y: Uninitialized global variable placed in </a:t>
            </a:r>
            <a:r>
              <a:rPr lang="en-US" b="1" dirty="0"/>
              <a:t>.</a:t>
            </a:r>
            <a:r>
              <a:rPr lang="en-US" b="1" dirty="0" err="1"/>
              <a:t>bss</a:t>
            </a:r>
            <a:r>
              <a:rPr lang="en-US" b="1" dirty="0"/>
              <a:t> section </a:t>
            </a:r>
            <a:r>
              <a:rPr lang="en-US" dirty="0"/>
              <a:t>during </a:t>
            </a:r>
            <a:r>
              <a:rPr lang="en-US" b="1" dirty="0"/>
              <a:t>compilation</a:t>
            </a:r>
          </a:p>
        </p:txBody>
      </p:sp>
      <p:cxnSp>
        <p:nvCxnSpPr>
          <p:cNvPr id="8" name="Straight Arrow Connector 7">
            <a:extLst>
              <a:ext uri="{FF2B5EF4-FFF2-40B4-BE49-F238E27FC236}">
                <a16:creationId xmlns:a16="http://schemas.microsoft.com/office/drawing/2014/main" id="{29C6B062-58A5-43D5-9F08-4D69A07C56A6}"/>
              </a:ext>
            </a:extLst>
          </p:cNvPr>
          <p:cNvCxnSpPr>
            <a:cxnSpLocks/>
          </p:cNvCxnSpPr>
          <p:nvPr/>
        </p:nvCxnSpPr>
        <p:spPr>
          <a:xfrm>
            <a:off x="2257425" y="3019425"/>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C4091BA-6EAE-48FE-932D-1E1265CBA8CD}"/>
              </a:ext>
            </a:extLst>
          </p:cNvPr>
          <p:cNvSpPr txBox="1"/>
          <p:nvPr/>
        </p:nvSpPr>
        <p:spPr>
          <a:xfrm>
            <a:off x="3933824" y="2834759"/>
            <a:ext cx="7696201" cy="369332"/>
          </a:xfrm>
          <a:prstGeom prst="rect">
            <a:avLst/>
          </a:prstGeom>
          <a:noFill/>
        </p:spPr>
        <p:txBody>
          <a:bodyPr wrap="square" rtlCol="0">
            <a:spAutoFit/>
          </a:bodyPr>
          <a:lstStyle/>
          <a:p>
            <a:r>
              <a:rPr lang="en-US" dirty="0"/>
              <a:t>a: Local variable in </a:t>
            </a:r>
            <a:r>
              <a:rPr lang="en-US" b="1" dirty="0"/>
              <a:t>stack</a:t>
            </a:r>
            <a:r>
              <a:rPr lang="en-US" dirty="0"/>
              <a:t>, pushed by caller during </a:t>
            </a:r>
            <a:r>
              <a:rPr lang="en-US" b="1" dirty="0"/>
              <a:t>runtime</a:t>
            </a:r>
          </a:p>
        </p:txBody>
      </p:sp>
      <p:cxnSp>
        <p:nvCxnSpPr>
          <p:cNvPr id="11" name="Straight Arrow Connector 10">
            <a:extLst>
              <a:ext uri="{FF2B5EF4-FFF2-40B4-BE49-F238E27FC236}">
                <a16:creationId xmlns:a16="http://schemas.microsoft.com/office/drawing/2014/main" id="{D619E57F-E1A0-487E-89A2-44A0379E42BE}"/>
              </a:ext>
            </a:extLst>
          </p:cNvPr>
          <p:cNvCxnSpPr>
            <a:cxnSpLocks/>
          </p:cNvCxnSpPr>
          <p:nvPr/>
        </p:nvCxnSpPr>
        <p:spPr>
          <a:xfrm>
            <a:off x="2257424" y="3790950"/>
            <a:ext cx="1676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DD5B4EA-BE00-42EE-9D8D-E390C359F706}"/>
              </a:ext>
            </a:extLst>
          </p:cNvPr>
          <p:cNvSpPr txBox="1"/>
          <p:nvPr/>
        </p:nvSpPr>
        <p:spPr>
          <a:xfrm>
            <a:off x="3933824" y="3606284"/>
            <a:ext cx="7696201" cy="369332"/>
          </a:xfrm>
          <a:prstGeom prst="rect">
            <a:avLst/>
          </a:prstGeom>
          <a:noFill/>
        </p:spPr>
        <p:txBody>
          <a:bodyPr wrap="square" rtlCol="0">
            <a:spAutoFit/>
          </a:bodyPr>
          <a:lstStyle/>
          <a:p>
            <a:r>
              <a:rPr lang="en-US" dirty="0"/>
              <a:t>b: Local variable in </a:t>
            </a:r>
            <a:r>
              <a:rPr lang="en-US" b="1" dirty="0"/>
              <a:t>stack</a:t>
            </a:r>
            <a:r>
              <a:rPr lang="en-US" dirty="0"/>
              <a:t>, pushed by caller during </a:t>
            </a:r>
            <a:r>
              <a:rPr lang="en-US" b="1" dirty="0"/>
              <a:t>runtime</a:t>
            </a:r>
          </a:p>
        </p:txBody>
      </p:sp>
      <p:cxnSp>
        <p:nvCxnSpPr>
          <p:cNvPr id="13" name="Straight Arrow Connector 12">
            <a:extLst>
              <a:ext uri="{FF2B5EF4-FFF2-40B4-BE49-F238E27FC236}">
                <a16:creationId xmlns:a16="http://schemas.microsoft.com/office/drawing/2014/main" id="{60E5E423-9EBC-4523-AEF4-D261332A1D8E}"/>
              </a:ext>
            </a:extLst>
          </p:cNvPr>
          <p:cNvCxnSpPr>
            <a:cxnSpLocks/>
          </p:cNvCxnSpPr>
          <p:nvPr/>
        </p:nvCxnSpPr>
        <p:spPr>
          <a:xfrm>
            <a:off x="1762125" y="4706957"/>
            <a:ext cx="21716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5AD736B-6B8E-4380-8B46-B589C8D25ADF}"/>
              </a:ext>
            </a:extLst>
          </p:cNvPr>
          <p:cNvSpPr txBox="1"/>
          <p:nvPr/>
        </p:nvSpPr>
        <p:spPr>
          <a:xfrm>
            <a:off x="3933824" y="4522291"/>
            <a:ext cx="7696201" cy="369332"/>
          </a:xfrm>
          <a:prstGeom prst="rect">
            <a:avLst/>
          </a:prstGeom>
          <a:noFill/>
        </p:spPr>
        <p:txBody>
          <a:bodyPr wrap="square" rtlCol="0">
            <a:spAutoFit/>
          </a:bodyPr>
          <a:lstStyle/>
          <a:p>
            <a:r>
              <a:rPr lang="en-US" dirty="0"/>
              <a:t>x: Local variable in </a:t>
            </a:r>
            <a:r>
              <a:rPr lang="en-US" b="1" dirty="0"/>
              <a:t>stack</a:t>
            </a:r>
            <a:r>
              <a:rPr lang="en-US" dirty="0"/>
              <a:t>, allocated by main() during </a:t>
            </a:r>
            <a:r>
              <a:rPr lang="en-US" b="1" dirty="0"/>
              <a:t>runtime</a:t>
            </a:r>
          </a:p>
        </p:txBody>
      </p:sp>
    </p:spTree>
    <p:extLst>
      <p:ext uri="{BB962C8B-B14F-4D97-AF65-F5344CB8AC3E}">
        <p14:creationId xmlns:p14="http://schemas.microsoft.com/office/powerpoint/2010/main" val="331236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120D-0E75-473C-B4C3-9291D938723D}"/>
              </a:ext>
            </a:extLst>
          </p:cNvPr>
          <p:cNvSpPr>
            <a:spLocks noGrp="1"/>
          </p:cNvSpPr>
          <p:nvPr>
            <p:ph type="title"/>
          </p:nvPr>
        </p:nvSpPr>
        <p:spPr/>
        <p:txBody>
          <a:bodyPr>
            <a:normAutofit fontScale="90000"/>
          </a:bodyPr>
          <a:lstStyle/>
          <a:p>
            <a:r>
              <a:rPr lang="en-US" dirty="0"/>
              <a:t>Q4.2: </a:t>
            </a:r>
            <a:r>
              <a:rPr lang="en-US" sz="2400" dirty="0"/>
              <a:t>Imagine the program was compiled to be loaded at address 0x0. </a:t>
            </a:r>
            <a:br>
              <a:rPr lang="en-US" sz="2400" dirty="0"/>
            </a:br>
            <a:r>
              <a:rPr lang="en-US" sz="2400" dirty="0"/>
              <a:t>Which symbols in the program need to be relocated if you load this program in memory at address 0x10 0000.</a:t>
            </a:r>
            <a:endParaRPr lang="en-US" dirty="0"/>
          </a:p>
        </p:txBody>
      </p:sp>
      <p:sp>
        <p:nvSpPr>
          <p:cNvPr id="3" name="Content Placeholder 2">
            <a:extLst>
              <a:ext uri="{FF2B5EF4-FFF2-40B4-BE49-F238E27FC236}">
                <a16:creationId xmlns:a16="http://schemas.microsoft.com/office/drawing/2014/main" id="{AC2F488E-A148-45FA-84C1-C5DF491722AC}"/>
              </a:ext>
            </a:extLst>
          </p:cNvPr>
          <p:cNvSpPr>
            <a:spLocks noGrp="1"/>
          </p:cNvSpPr>
          <p:nvPr>
            <p:ph idx="1"/>
          </p:nvPr>
        </p:nvSpPr>
        <p:spPr>
          <a:xfrm>
            <a:off x="838200" y="1825625"/>
            <a:ext cx="3562350" cy="4351338"/>
          </a:xfrm>
        </p:spPr>
        <p:txBody>
          <a:bodyPr>
            <a:normAutofit fontScale="40000" lnSpcReduction="20000"/>
          </a:bodyPr>
          <a:lstStyle/>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stdio.h</a:t>
            </a:r>
            <a:r>
              <a:rPr lang="en-US" b="0" dirty="0">
                <a:solidFill>
                  <a:srgbClr val="A31515"/>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y;</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dec(</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(b)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main ()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x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y = dec(x); </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printf</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"result:%d\n"</a:t>
            </a:r>
            <a:r>
              <a:rPr lang="en-US" b="0" dirty="0">
                <a:solidFill>
                  <a:srgbClr val="000000"/>
                </a:solidFill>
                <a:effectLst/>
                <a:latin typeface="Consolas" panose="020B0609020204030204" pitchFamily="49" charset="0"/>
              </a:rPr>
              <a:t>, y); </a:t>
            </a:r>
          </a:p>
          <a:p>
            <a:pPr marL="0" indent="0">
              <a:buNone/>
            </a:pPr>
            <a:r>
              <a:rPr lang="en-US" b="0" dirty="0">
                <a:solidFill>
                  <a:srgbClr val="000000"/>
                </a:solidFill>
                <a:effectLst/>
                <a:latin typeface="Consolas" panose="020B0609020204030204" pitchFamily="49" charset="0"/>
              </a:rPr>
              <a:t>}</a:t>
            </a:r>
          </a:p>
          <a:p>
            <a:pPr marL="0" indent="0">
              <a:buNone/>
            </a:pPr>
            <a:endParaRPr lang="en-US" dirty="0"/>
          </a:p>
        </p:txBody>
      </p:sp>
    </p:spTree>
    <p:extLst>
      <p:ext uri="{BB962C8B-B14F-4D97-AF65-F5344CB8AC3E}">
        <p14:creationId xmlns:p14="http://schemas.microsoft.com/office/powerpoint/2010/main" val="1264456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120D-0E75-473C-B4C3-9291D938723D}"/>
              </a:ext>
            </a:extLst>
          </p:cNvPr>
          <p:cNvSpPr>
            <a:spLocks noGrp="1"/>
          </p:cNvSpPr>
          <p:nvPr>
            <p:ph type="title"/>
          </p:nvPr>
        </p:nvSpPr>
        <p:spPr/>
        <p:txBody>
          <a:bodyPr>
            <a:normAutofit fontScale="90000"/>
          </a:bodyPr>
          <a:lstStyle/>
          <a:p>
            <a:r>
              <a:rPr lang="en-US" dirty="0"/>
              <a:t>Q4.2: </a:t>
            </a:r>
            <a:r>
              <a:rPr lang="en-US" sz="2400" dirty="0"/>
              <a:t>Imagine the program was compiled to be loaded at address 0x0. </a:t>
            </a:r>
            <a:br>
              <a:rPr lang="en-US" sz="2400" dirty="0"/>
            </a:br>
            <a:r>
              <a:rPr lang="en-US" sz="2400" dirty="0"/>
              <a:t>Which symbols in the program need to be relocated if you load this program in memory at address 0x10 0000.</a:t>
            </a:r>
            <a:endParaRPr lang="en-US" dirty="0"/>
          </a:p>
        </p:txBody>
      </p:sp>
      <p:sp>
        <p:nvSpPr>
          <p:cNvPr id="3" name="Content Placeholder 2">
            <a:extLst>
              <a:ext uri="{FF2B5EF4-FFF2-40B4-BE49-F238E27FC236}">
                <a16:creationId xmlns:a16="http://schemas.microsoft.com/office/drawing/2014/main" id="{AC2F488E-A148-45FA-84C1-C5DF491722AC}"/>
              </a:ext>
            </a:extLst>
          </p:cNvPr>
          <p:cNvSpPr>
            <a:spLocks noGrp="1"/>
          </p:cNvSpPr>
          <p:nvPr>
            <p:ph idx="1"/>
          </p:nvPr>
        </p:nvSpPr>
        <p:spPr>
          <a:xfrm>
            <a:off x="838200" y="1825625"/>
            <a:ext cx="3562350" cy="4351338"/>
          </a:xfrm>
        </p:spPr>
        <p:txBody>
          <a:bodyPr>
            <a:normAutofit fontScale="40000" lnSpcReduction="20000"/>
          </a:bodyPr>
          <a:lstStyle/>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stdio.h</a:t>
            </a:r>
            <a:r>
              <a:rPr lang="en-US" b="0" dirty="0">
                <a:solidFill>
                  <a:srgbClr val="A31515"/>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y;</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dec(</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(b)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main ()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x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y = dec(x); </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printf</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"result:%d\n"</a:t>
            </a:r>
            <a:r>
              <a:rPr lang="en-US" b="0" dirty="0">
                <a:solidFill>
                  <a:srgbClr val="000000"/>
                </a:solidFill>
                <a:effectLst/>
                <a:latin typeface="Consolas" panose="020B0609020204030204" pitchFamily="49" charset="0"/>
              </a:rPr>
              <a:t>, y); </a:t>
            </a:r>
          </a:p>
          <a:p>
            <a:pPr marL="0" indent="0">
              <a:buNone/>
            </a:pPr>
            <a:r>
              <a:rPr lang="en-US" b="0" dirty="0">
                <a:solidFill>
                  <a:srgbClr val="000000"/>
                </a:solidFill>
                <a:effectLst/>
                <a:latin typeface="Consolas" panose="020B0609020204030204" pitchFamily="49" charset="0"/>
              </a:rPr>
              <a:t>}</a:t>
            </a:r>
          </a:p>
          <a:p>
            <a:pPr marL="0" indent="0">
              <a:buNone/>
            </a:pPr>
            <a:endParaRPr lang="en-US" dirty="0"/>
          </a:p>
        </p:txBody>
      </p:sp>
      <p:sp>
        <p:nvSpPr>
          <p:cNvPr id="4" name="Rectangle: Rounded Corners 3">
            <a:extLst>
              <a:ext uri="{FF2B5EF4-FFF2-40B4-BE49-F238E27FC236}">
                <a16:creationId xmlns:a16="http://schemas.microsoft.com/office/drawing/2014/main" id="{9AD55465-20CD-45D5-836D-5CACA0A9A3C6}"/>
              </a:ext>
            </a:extLst>
          </p:cNvPr>
          <p:cNvSpPr/>
          <p:nvPr/>
        </p:nvSpPr>
        <p:spPr>
          <a:xfrm>
            <a:off x="838200" y="2238375"/>
            <a:ext cx="66675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3341EB0-3CBD-4115-8715-651A001984BD}"/>
              </a:ext>
            </a:extLst>
          </p:cNvPr>
          <p:cNvSpPr/>
          <p:nvPr/>
        </p:nvSpPr>
        <p:spPr>
          <a:xfrm>
            <a:off x="1171575" y="3429000"/>
            <a:ext cx="333375"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0FF1389-18D6-45C1-8B22-1829CBD4E95A}"/>
              </a:ext>
            </a:extLst>
          </p:cNvPr>
          <p:cNvSpPr/>
          <p:nvPr/>
        </p:nvSpPr>
        <p:spPr>
          <a:xfrm>
            <a:off x="1123950" y="5505450"/>
            <a:ext cx="523875"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13F98BA-A053-46A0-A007-460C7F79453D}"/>
              </a:ext>
            </a:extLst>
          </p:cNvPr>
          <p:cNvSpPr/>
          <p:nvPr/>
        </p:nvSpPr>
        <p:spPr>
          <a:xfrm>
            <a:off x="1752600" y="5505450"/>
            <a:ext cx="8763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BA6778F-9C1A-4397-A036-198052A9DF60}"/>
              </a:ext>
            </a:extLst>
          </p:cNvPr>
          <p:cNvSpPr/>
          <p:nvPr/>
        </p:nvSpPr>
        <p:spPr>
          <a:xfrm>
            <a:off x="3505200" y="2066925"/>
            <a:ext cx="7439025" cy="476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err="1"/>
              <a:t>gcc</a:t>
            </a:r>
            <a:r>
              <a:rPr lang="en-US" dirty="0"/>
              <a:t> Q4.c -c -</a:t>
            </a:r>
            <a:r>
              <a:rPr lang="en-US" dirty="0" err="1"/>
              <a:t>fno</a:t>
            </a:r>
            <a:r>
              <a:rPr lang="en-US" dirty="0"/>
              <a:t>-pic -static -</a:t>
            </a:r>
            <a:r>
              <a:rPr lang="en-US" dirty="0" err="1"/>
              <a:t>fno-builtin</a:t>
            </a:r>
            <a:r>
              <a:rPr lang="en-US" dirty="0"/>
              <a:t> -m32 -</a:t>
            </a:r>
            <a:r>
              <a:rPr lang="en-US" dirty="0" err="1"/>
              <a:t>fno</a:t>
            </a:r>
            <a:r>
              <a:rPr lang="en-US" dirty="0"/>
              <a:t>-omit-frame-pointer -o q4_elf</a:t>
            </a:r>
          </a:p>
        </p:txBody>
      </p:sp>
      <p:sp>
        <p:nvSpPr>
          <p:cNvPr id="10" name="Rectangle 9">
            <a:extLst>
              <a:ext uri="{FF2B5EF4-FFF2-40B4-BE49-F238E27FC236}">
                <a16:creationId xmlns:a16="http://schemas.microsoft.com/office/drawing/2014/main" id="{7C6CB7F9-C4D7-4B56-97E6-E573A8AB844B}"/>
              </a:ext>
            </a:extLst>
          </p:cNvPr>
          <p:cNvSpPr/>
          <p:nvPr/>
        </p:nvSpPr>
        <p:spPr>
          <a:xfrm>
            <a:off x="3505199" y="2698749"/>
            <a:ext cx="7439025" cy="476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err="1"/>
              <a:t>readelf</a:t>
            </a:r>
            <a:r>
              <a:rPr lang="en-US" dirty="0"/>
              <a:t> -r q4_elf</a:t>
            </a:r>
          </a:p>
        </p:txBody>
      </p:sp>
      <p:sp>
        <p:nvSpPr>
          <p:cNvPr id="11" name="TextBox 10">
            <a:extLst>
              <a:ext uri="{FF2B5EF4-FFF2-40B4-BE49-F238E27FC236}">
                <a16:creationId xmlns:a16="http://schemas.microsoft.com/office/drawing/2014/main" id="{69E02DA3-B4E9-4C12-9A52-812EA52DCB6C}"/>
              </a:ext>
            </a:extLst>
          </p:cNvPr>
          <p:cNvSpPr txBox="1"/>
          <p:nvPr/>
        </p:nvSpPr>
        <p:spPr>
          <a:xfrm>
            <a:off x="3505199" y="3375024"/>
            <a:ext cx="7286625" cy="307777"/>
          </a:xfrm>
          <a:prstGeom prst="rect">
            <a:avLst/>
          </a:prstGeom>
          <a:noFill/>
        </p:spPr>
        <p:txBody>
          <a:bodyPr wrap="square" rtlCol="0">
            <a:spAutoFit/>
          </a:bodyPr>
          <a:lstStyle/>
          <a:p>
            <a:r>
              <a:rPr lang="en-US" sz="1400" dirty="0"/>
              <a:t>Relocation section '.</a:t>
            </a:r>
            <a:r>
              <a:rPr lang="en-US" sz="1400" dirty="0" err="1"/>
              <a:t>rel.text</a:t>
            </a:r>
            <a:r>
              <a:rPr lang="en-US" sz="1400" dirty="0"/>
              <a:t>' at offset 0x23c contains 5 entries:</a:t>
            </a:r>
          </a:p>
        </p:txBody>
      </p:sp>
      <p:graphicFrame>
        <p:nvGraphicFramePr>
          <p:cNvPr id="13" name="Table 12">
            <a:extLst>
              <a:ext uri="{FF2B5EF4-FFF2-40B4-BE49-F238E27FC236}">
                <a16:creationId xmlns:a16="http://schemas.microsoft.com/office/drawing/2014/main" id="{A62350D2-C1E0-4AC9-8877-029FB012D1A0}"/>
              </a:ext>
            </a:extLst>
          </p:cNvPr>
          <p:cNvGraphicFramePr>
            <a:graphicFrameLocks noGrp="1"/>
          </p:cNvGraphicFramePr>
          <p:nvPr>
            <p:extLst>
              <p:ext uri="{D42A27DB-BD31-4B8C-83A1-F6EECF244321}">
                <p14:modId xmlns:p14="http://schemas.microsoft.com/office/powerpoint/2010/main" val="3777681262"/>
              </p:ext>
            </p:extLst>
          </p:nvPr>
        </p:nvGraphicFramePr>
        <p:xfrm>
          <a:off x="3581398" y="3698219"/>
          <a:ext cx="5410200" cy="1143000"/>
        </p:xfrm>
        <a:graphic>
          <a:graphicData uri="http://schemas.openxmlformats.org/drawingml/2006/table">
            <a:tbl>
              <a:tblPr>
                <a:tableStyleId>{5C22544A-7EE6-4342-B048-85BDC9FD1C3A}</a:tableStyleId>
              </a:tblPr>
              <a:tblGrid>
                <a:gridCol w="1409702">
                  <a:extLst>
                    <a:ext uri="{9D8B030D-6E8A-4147-A177-3AD203B41FA5}">
                      <a16:colId xmlns:a16="http://schemas.microsoft.com/office/drawing/2014/main" val="1099494340"/>
                    </a:ext>
                  </a:extLst>
                </a:gridCol>
                <a:gridCol w="754378">
                  <a:extLst>
                    <a:ext uri="{9D8B030D-6E8A-4147-A177-3AD203B41FA5}">
                      <a16:colId xmlns:a16="http://schemas.microsoft.com/office/drawing/2014/main" val="1522141458"/>
                    </a:ext>
                  </a:extLst>
                </a:gridCol>
                <a:gridCol w="1082040">
                  <a:extLst>
                    <a:ext uri="{9D8B030D-6E8A-4147-A177-3AD203B41FA5}">
                      <a16:colId xmlns:a16="http://schemas.microsoft.com/office/drawing/2014/main" val="1811960538"/>
                    </a:ext>
                  </a:extLst>
                </a:gridCol>
                <a:gridCol w="1082040">
                  <a:extLst>
                    <a:ext uri="{9D8B030D-6E8A-4147-A177-3AD203B41FA5}">
                      <a16:colId xmlns:a16="http://schemas.microsoft.com/office/drawing/2014/main" val="1071211066"/>
                    </a:ext>
                  </a:extLst>
                </a:gridCol>
                <a:gridCol w="1082040">
                  <a:extLst>
                    <a:ext uri="{9D8B030D-6E8A-4147-A177-3AD203B41FA5}">
                      <a16:colId xmlns:a16="http://schemas.microsoft.com/office/drawing/2014/main" val="1420387024"/>
                    </a:ext>
                  </a:extLst>
                </a:gridCol>
              </a:tblGrid>
              <a:tr h="190500">
                <a:tc>
                  <a:txBody>
                    <a:bodyPr/>
                    <a:lstStyle/>
                    <a:p>
                      <a:pPr algn="l" fontAlgn="b"/>
                      <a:r>
                        <a:rPr lang="en-US" sz="1100" u="none" strike="noStrike">
                          <a:effectLst/>
                        </a:rPr>
                        <a:t>Offset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Info</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Sym.Value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Sym. Name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09109780"/>
                  </a:ext>
                </a:extLst>
              </a:tr>
              <a:tr h="190500">
                <a:tc>
                  <a:txBody>
                    <a:bodyPr/>
                    <a:lstStyle/>
                    <a:p>
                      <a:pPr algn="l" fontAlgn="b"/>
                      <a:r>
                        <a:rPr lang="en-US" sz="1100" u="none" strike="noStrike">
                          <a:effectLst/>
                        </a:rPr>
                        <a:t>0000003a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00000b02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R_386_PC32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0000000b</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dec</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108012"/>
                  </a:ext>
                </a:extLst>
              </a:tr>
              <a:tr h="190500">
                <a:tc>
                  <a:txBody>
                    <a:bodyPr/>
                    <a:lstStyle/>
                    <a:p>
                      <a:pPr algn="l" fontAlgn="b"/>
                      <a:r>
                        <a:rPr lang="en-US" sz="1100" u="none" strike="noStrike">
                          <a:effectLst/>
                        </a:rPr>
                        <a:t>0000003f</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00000a01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R_386_32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00000004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y</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93373813"/>
                  </a:ext>
                </a:extLst>
              </a:tr>
              <a:tr h="190500">
                <a:tc>
                  <a:txBody>
                    <a:bodyPr/>
                    <a:lstStyle/>
                    <a:p>
                      <a:pPr algn="l" fontAlgn="b"/>
                      <a:r>
                        <a:rPr lang="en-US" sz="1100" u="none" strike="noStrike" dirty="0">
                          <a:effectLst/>
                        </a:rPr>
                        <a:t>00000044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00000a01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R_386_32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00000004</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y</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627642"/>
                  </a:ext>
                </a:extLst>
              </a:tr>
              <a:tr h="190500">
                <a:tc>
                  <a:txBody>
                    <a:bodyPr/>
                    <a:lstStyle/>
                    <a:p>
                      <a:pPr algn="l" fontAlgn="b"/>
                      <a:r>
                        <a:rPr lang="en-US" sz="1100" u="none" strike="noStrike" dirty="0">
                          <a:effectLst/>
                        </a:rPr>
                        <a:t>0000004f</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00000601</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R_386_32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effectLst/>
                        </a:rPr>
                        <a:t>.</a:t>
                      </a:r>
                      <a:r>
                        <a:rPr lang="en-US" sz="1100" b="1" u="none" strike="noStrike" dirty="0" err="1">
                          <a:effectLst/>
                        </a:rPr>
                        <a:t>rodata</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0019480"/>
                  </a:ext>
                </a:extLst>
              </a:tr>
              <a:tr h="190500">
                <a:tc>
                  <a:txBody>
                    <a:bodyPr/>
                    <a:lstStyle/>
                    <a:p>
                      <a:pPr algn="l" fontAlgn="b"/>
                      <a:r>
                        <a:rPr lang="pt-BR" sz="1100" u="none" strike="noStrike" dirty="0">
                          <a:effectLst/>
                        </a:rPr>
                        <a:t>00000054</a:t>
                      </a:r>
                      <a:endParaRPr lang="pt-BR"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00000d02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R_386_PC32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b="1" u="none" strike="noStrike" dirty="0" err="1">
                          <a:effectLst/>
                        </a:rPr>
                        <a:t>printf</a:t>
                      </a:r>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42781279"/>
                  </a:ext>
                </a:extLst>
              </a:tr>
            </a:tbl>
          </a:graphicData>
        </a:graphic>
      </p:graphicFrame>
      <p:sp>
        <p:nvSpPr>
          <p:cNvPr id="14" name="TextBox 13">
            <a:extLst>
              <a:ext uri="{FF2B5EF4-FFF2-40B4-BE49-F238E27FC236}">
                <a16:creationId xmlns:a16="http://schemas.microsoft.com/office/drawing/2014/main" id="{C1CFF901-A3B4-442F-8567-679273C9294E}"/>
              </a:ext>
            </a:extLst>
          </p:cNvPr>
          <p:cNvSpPr txBox="1"/>
          <p:nvPr/>
        </p:nvSpPr>
        <p:spPr>
          <a:xfrm>
            <a:off x="3505198" y="5047425"/>
            <a:ext cx="7286625" cy="307777"/>
          </a:xfrm>
          <a:prstGeom prst="rect">
            <a:avLst/>
          </a:prstGeom>
          <a:noFill/>
        </p:spPr>
        <p:txBody>
          <a:bodyPr wrap="square" rtlCol="0">
            <a:spAutoFit/>
          </a:bodyPr>
          <a:lstStyle/>
          <a:p>
            <a:r>
              <a:rPr lang="en-US" sz="1400" dirty="0"/>
              <a:t>Relocation section '.</a:t>
            </a:r>
            <a:r>
              <a:rPr lang="en-US" sz="1400" dirty="0" err="1"/>
              <a:t>rel.eh_frame</a:t>
            </a:r>
            <a:r>
              <a:rPr lang="en-US" sz="1400" dirty="0"/>
              <a:t>' at offset 0x264 contains 3 entries:</a:t>
            </a:r>
          </a:p>
        </p:txBody>
      </p:sp>
      <p:graphicFrame>
        <p:nvGraphicFramePr>
          <p:cNvPr id="15" name="Table 14">
            <a:extLst>
              <a:ext uri="{FF2B5EF4-FFF2-40B4-BE49-F238E27FC236}">
                <a16:creationId xmlns:a16="http://schemas.microsoft.com/office/drawing/2014/main" id="{D675D1FE-523E-40B8-ADA0-6054319C42D0}"/>
              </a:ext>
            </a:extLst>
          </p:cNvPr>
          <p:cNvGraphicFramePr>
            <a:graphicFrameLocks noGrp="1"/>
          </p:cNvGraphicFramePr>
          <p:nvPr>
            <p:extLst>
              <p:ext uri="{D42A27DB-BD31-4B8C-83A1-F6EECF244321}">
                <p14:modId xmlns:p14="http://schemas.microsoft.com/office/powerpoint/2010/main" val="4186508122"/>
              </p:ext>
            </p:extLst>
          </p:nvPr>
        </p:nvGraphicFramePr>
        <p:xfrm>
          <a:off x="3505198" y="5472970"/>
          <a:ext cx="5486400" cy="762000"/>
        </p:xfrm>
        <a:graphic>
          <a:graphicData uri="http://schemas.openxmlformats.org/drawingml/2006/table">
            <a:tbl>
              <a:tblPr>
                <a:tableStyleId>{5C22544A-7EE6-4342-B048-85BDC9FD1C3A}</a:tableStyleId>
              </a:tblPr>
              <a:tblGrid>
                <a:gridCol w="1097280">
                  <a:extLst>
                    <a:ext uri="{9D8B030D-6E8A-4147-A177-3AD203B41FA5}">
                      <a16:colId xmlns:a16="http://schemas.microsoft.com/office/drawing/2014/main" val="130656797"/>
                    </a:ext>
                  </a:extLst>
                </a:gridCol>
                <a:gridCol w="1097280">
                  <a:extLst>
                    <a:ext uri="{9D8B030D-6E8A-4147-A177-3AD203B41FA5}">
                      <a16:colId xmlns:a16="http://schemas.microsoft.com/office/drawing/2014/main" val="3853274876"/>
                    </a:ext>
                  </a:extLst>
                </a:gridCol>
                <a:gridCol w="1097280">
                  <a:extLst>
                    <a:ext uri="{9D8B030D-6E8A-4147-A177-3AD203B41FA5}">
                      <a16:colId xmlns:a16="http://schemas.microsoft.com/office/drawing/2014/main" val="3754719979"/>
                    </a:ext>
                  </a:extLst>
                </a:gridCol>
                <a:gridCol w="1097280">
                  <a:extLst>
                    <a:ext uri="{9D8B030D-6E8A-4147-A177-3AD203B41FA5}">
                      <a16:colId xmlns:a16="http://schemas.microsoft.com/office/drawing/2014/main" val="625788302"/>
                    </a:ext>
                  </a:extLst>
                </a:gridCol>
                <a:gridCol w="1097280">
                  <a:extLst>
                    <a:ext uri="{9D8B030D-6E8A-4147-A177-3AD203B41FA5}">
                      <a16:colId xmlns:a16="http://schemas.microsoft.com/office/drawing/2014/main" val="3043352280"/>
                    </a:ext>
                  </a:extLst>
                </a:gridCol>
              </a:tblGrid>
              <a:tr h="190500">
                <a:tc>
                  <a:txBody>
                    <a:bodyPr/>
                    <a:lstStyle/>
                    <a:p>
                      <a:pPr algn="l" fontAlgn="b"/>
                      <a:r>
                        <a:rPr lang="en-US" sz="1100" u="none" strike="noStrike">
                          <a:effectLst/>
                        </a:rPr>
                        <a:t>Offset</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Info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Type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Sym.Value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Sym. Name</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0313873"/>
                  </a:ext>
                </a:extLst>
              </a:tr>
              <a:tr h="190500">
                <a:tc>
                  <a:txBody>
                    <a:bodyPr/>
                    <a:lstStyle/>
                    <a:p>
                      <a:pPr algn="l" fontAlgn="b"/>
                      <a:r>
                        <a:rPr lang="en-US" sz="1100" u="none" strike="noStrike" dirty="0">
                          <a:effectLst/>
                        </a:rPr>
                        <a:t>00000020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00000202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R_386_PC32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.text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25768140"/>
                  </a:ext>
                </a:extLst>
              </a:tr>
              <a:tr h="190500">
                <a:tc>
                  <a:txBody>
                    <a:bodyPr/>
                    <a:lstStyle/>
                    <a:p>
                      <a:pPr algn="l" fontAlgn="b"/>
                      <a:r>
                        <a:rPr lang="en-US" sz="1100" u="none" strike="noStrike" dirty="0">
                          <a:effectLst/>
                        </a:rPr>
                        <a:t>00000040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00000202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R_386_PC32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.text</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4179739"/>
                  </a:ext>
                </a:extLst>
              </a:tr>
              <a:tr h="190500">
                <a:tc>
                  <a:txBody>
                    <a:bodyPr/>
                    <a:lstStyle/>
                    <a:p>
                      <a:pPr algn="l" fontAlgn="b"/>
                      <a:r>
                        <a:rPr lang="en-US" sz="1100" u="none" strike="noStrike" dirty="0">
                          <a:effectLst/>
                        </a:rPr>
                        <a:t>00000060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00000202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R_386_PC32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00000000</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.text</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6130538"/>
                  </a:ext>
                </a:extLst>
              </a:tr>
            </a:tbl>
          </a:graphicData>
        </a:graphic>
      </p:graphicFrame>
    </p:spTree>
    <p:extLst>
      <p:ext uri="{BB962C8B-B14F-4D97-AF65-F5344CB8AC3E}">
        <p14:creationId xmlns:p14="http://schemas.microsoft.com/office/powerpoint/2010/main" val="1271343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120D-0E75-473C-B4C3-9291D938723D}"/>
              </a:ext>
            </a:extLst>
          </p:cNvPr>
          <p:cNvSpPr>
            <a:spLocks noGrp="1"/>
          </p:cNvSpPr>
          <p:nvPr>
            <p:ph type="title"/>
          </p:nvPr>
        </p:nvSpPr>
        <p:spPr/>
        <p:txBody>
          <a:bodyPr>
            <a:normAutofit fontScale="90000"/>
          </a:bodyPr>
          <a:lstStyle/>
          <a:p>
            <a:r>
              <a:rPr lang="en-US" dirty="0"/>
              <a:t>Q4.2: </a:t>
            </a:r>
            <a:r>
              <a:rPr lang="en-US" sz="2400" dirty="0"/>
              <a:t>Imagine the program was compiled to be loaded at address 0x0. </a:t>
            </a:r>
            <a:br>
              <a:rPr lang="en-US" sz="2400" dirty="0"/>
            </a:br>
            <a:r>
              <a:rPr lang="en-US" sz="2400" dirty="0"/>
              <a:t>Which symbols in the program need to be relocated if you load this program in memory at address 0x10 0000.</a:t>
            </a:r>
            <a:endParaRPr lang="en-US" dirty="0"/>
          </a:p>
        </p:txBody>
      </p:sp>
      <p:sp>
        <p:nvSpPr>
          <p:cNvPr id="3" name="Content Placeholder 2">
            <a:extLst>
              <a:ext uri="{FF2B5EF4-FFF2-40B4-BE49-F238E27FC236}">
                <a16:creationId xmlns:a16="http://schemas.microsoft.com/office/drawing/2014/main" id="{AC2F488E-A148-45FA-84C1-C5DF491722AC}"/>
              </a:ext>
            </a:extLst>
          </p:cNvPr>
          <p:cNvSpPr>
            <a:spLocks noGrp="1"/>
          </p:cNvSpPr>
          <p:nvPr>
            <p:ph idx="1"/>
          </p:nvPr>
        </p:nvSpPr>
        <p:spPr>
          <a:xfrm>
            <a:off x="838200" y="1825625"/>
            <a:ext cx="3562350" cy="4351338"/>
          </a:xfrm>
        </p:spPr>
        <p:txBody>
          <a:bodyPr>
            <a:normAutofit fontScale="40000" lnSpcReduction="20000"/>
          </a:bodyPr>
          <a:lstStyle/>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stdio.h</a:t>
            </a:r>
            <a:r>
              <a:rPr lang="en-US" b="0" dirty="0">
                <a:solidFill>
                  <a:srgbClr val="A31515"/>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y;</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dec(</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a:t>
            </a:r>
            <a:r>
              <a:rPr lang="en-US" b="0" dirty="0">
                <a:solidFill>
                  <a:srgbClr val="000000"/>
                </a:solidFill>
                <a:effectLst/>
                <a:latin typeface="Consolas" panose="020B0609020204030204" pitchFamily="49" charset="0"/>
              </a:rPr>
              <a:t>(b)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main () {</a:t>
            </a:r>
          </a:p>
          <a:p>
            <a:pPr marL="0" indent="0">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x =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y = dec(x); </a:t>
            </a:r>
          </a:p>
          <a:p>
            <a:pPr marL="0" indent="0">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printf</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"result:%d\n"</a:t>
            </a:r>
            <a:r>
              <a:rPr lang="en-US" b="0" dirty="0">
                <a:solidFill>
                  <a:srgbClr val="000000"/>
                </a:solidFill>
                <a:effectLst/>
                <a:latin typeface="Consolas" panose="020B0609020204030204" pitchFamily="49" charset="0"/>
              </a:rPr>
              <a:t>, y); </a:t>
            </a:r>
          </a:p>
          <a:p>
            <a:pPr marL="0" indent="0">
              <a:buNone/>
            </a:pPr>
            <a:r>
              <a:rPr lang="en-US" b="0" dirty="0">
                <a:solidFill>
                  <a:srgbClr val="000000"/>
                </a:solidFill>
                <a:effectLst/>
                <a:latin typeface="Consolas" panose="020B0609020204030204" pitchFamily="49" charset="0"/>
              </a:rPr>
              <a:t>}</a:t>
            </a:r>
          </a:p>
          <a:p>
            <a:pPr marL="0" indent="0">
              <a:buNone/>
            </a:pPr>
            <a:endParaRPr lang="en-US" dirty="0"/>
          </a:p>
        </p:txBody>
      </p:sp>
      <p:sp>
        <p:nvSpPr>
          <p:cNvPr id="4" name="Rectangle: Rounded Corners 3">
            <a:extLst>
              <a:ext uri="{FF2B5EF4-FFF2-40B4-BE49-F238E27FC236}">
                <a16:creationId xmlns:a16="http://schemas.microsoft.com/office/drawing/2014/main" id="{9AD55465-20CD-45D5-836D-5CACA0A9A3C6}"/>
              </a:ext>
            </a:extLst>
          </p:cNvPr>
          <p:cNvSpPr/>
          <p:nvPr/>
        </p:nvSpPr>
        <p:spPr>
          <a:xfrm>
            <a:off x="838200" y="2238375"/>
            <a:ext cx="66675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93341EB0-3CBD-4115-8715-651A001984BD}"/>
              </a:ext>
            </a:extLst>
          </p:cNvPr>
          <p:cNvSpPr/>
          <p:nvPr/>
        </p:nvSpPr>
        <p:spPr>
          <a:xfrm>
            <a:off x="1171575" y="3429000"/>
            <a:ext cx="333375"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20FF1389-18D6-45C1-8B22-1829CBD4E95A}"/>
              </a:ext>
            </a:extLst>
          </p:cNvPr>
          <p:cNvSpPr/>
          <p:nvPr/>
        </p:nvSpPr>
        <p:spPr>
          <a:xfrm>
            <a:off x="1123950" y="5505450"/>
            <a:ext cx="523875"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913F98BA-A053-46A0-A007-460C7F79453D}"/>
              </a:ext>
            </a:extLst>
          </p:cNvPr>
          <p:cNvSpPr/>
          <p:nvPr/>
        </p:nvSpPr>
        <p:spPr>
          <a:xfrm>
            <a:off x="1752600" y="5505450"/>
            <a:ext cx="876300" cy="304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29F0F33-F0A8-479D-B223-C50C4117C4CF}"/>
              </a:ext>
            </a:extLst>
          </p:cNvPr>
          <p:cNvSpPr/>
          <p:nvPr/>
        </p:nvSpPr>
        <p:spPr>
          <a:xfrm>
            <a:off x="5643501" y="2543175"/>
            <a:ext cx="3919599" cy="3539430"/>
          </a:xfrm>
          <a:prstGeom prst="rect">
            <a:avLst/>
          </a:prstGeom>
          <a:noFill/>
        </p:spPr>
        <p:txBody>
          <a:bodyPr wrap="none" lIns="91440" tIns="45720" rIns="91440" bIns="45720">
            <a:spAutoFit/>
          </a:bodyPr>
          <a:lstStyle/>
          <a:p>
            <a:r>
              <a:rPr lang="en-US" sz="3200" b="0" cap="none" spc="0" dirty="0">
                <a:ln w="0"/>
                <a:solidFill>
                  <a:schemeClr val="tx1"/>
                </a:solidFill>
                <a:effectLst>
                  <a:outerShdw blurRad="38100" dist="19050" dir="2700000" algn="tl" rotWithShape="0">
                    <a:schemeClr val="dk1">
                      <a:alpha val="40000"/>
                    </a:schemeClr>
                  </a:outerShdw>
                </a:effectLst>
                <a:latin typeface="+mj-lt"/>
              </a:rPr>
              <a:t>y,</a:t>
            </a:r>
            <a:br>
              <a:rPr lang="en-US" sz="3200" b="0" cap="none" spc="0" dirty="0">
                <a:ln w="0"/>
                <a:solidFill>
                  <a:schemeClr val="tx1"/>
                </a:solidFill>
                <a:effectLst>
                  <a:outerShdw blurRad="38100" dist="19050" dir="2700000" algn="tl" rotWithShape="0">
                    <a:schemeClr val="dk1">
                      <a:alpha val="40000"/>
                    </a:schemeClr>
                  </a:outerShdw>
                </a:effectLst>
                <a:latin typeface="+mj-lt"/>
              </a:rPr>
            </a:br>
            <a:r>
              <a:rPr lang="en-US" sz="3200" b="0" cap="none" spc="0" dirty="0">
                <a:ln w="0"/>
                <a:solidFill>
                  <a:schemeClr val="tx1"/>
                </a:solidFill>
                <a:effectLst>
                  <a:outerShdw blurRad="38100" dist="19050" dir="2700000" algn="tl" rotWithShape="0">
                    <a:schemeClr val="dk1">
                      <a:alpha val="40000"/>
                    </a:schemeClr>
                  </a:outerShdw>
                </a:effectLst>
                <a:latin typeface="+mj-lt"/>
              </a:rPr>
              <a:t>dec,</a:t>
            </a:r>
            <a:br>
              <a:rPr lang="en-US" sz="3200" b="0" cap="none" spc="0" dirty="0">
                <a:ln w="0"/>
                <a:solidFill>
                  <a:schemeClr val="tx1"/>
                </a:solidFill>
                <a:effectLst>
                  <a:outerShdw blurRad="38100" dist="19050" dir="2700000" algn="tl" rotWithShape="0">
                    <a:schemeClr val="dk1">
                      <a:alpha val="40000"/>
                    </a:schemeClr>
                  </a:outerShdw>
                </a:effectLst>
                <a:latin typeface="+mj-lt"/>
              </a:rPr>
            </a:br>
            <a:r>
              <a:rPr lang="en-US" sz="3200" b="0" cap="none" spc="0" dirty="0" err="1">
                <a:ln w="0"/>
                <a:solidFill>
                  <a:schemeClr val="tx1"/>
                </a:solidFill>
                <a:effectLst>
                  <a:outerShdw blurRad="38100" dist="19050" dir="2700000" algn="tl" rotWithShape="0">
                    <a:schemeClr val="dk1">
                      <a:alpha val="40000"/>
                    </a:schemeClr>
                  </a:outerShdw>
                </a:effectLst>
                <a:latin typeface="+mj-lt"/>
              </a:rPr>
              <a:t>printf</a:t>
            </a:r>
            <a:r>
              <a:rPr lang="en-US" sz="3200" b="0" cap="none" spc="0" dirty="0">
                <a:ln w="0"/>
                <a:solidFill>
                  <a:schemeClr val="tx1"/>
                </a:solidFill>
                <a:effectLst>
                  <a:outerShdw blurRad="38100" dist="19050" dir="2700000" algn="tl" rotWithShape="0">
                    <a:schemeClr val="dk1">
                      <a:alpha val="40000"/>
                    </a:schemeClr>
                  </a:outerShdw>
                </a:effectLst>
                <a:latin typeface="+mj-lt"/>
              </a:rPr>
              <a:t>,</a:t>
            </a:r>
            <a:br>
              <a:rPr lang="en-US" sz="3200" b="0" cap="none" spc="0" dirty="0">
                <a:ln w="0"/>
                <a:solidFill>
                  <a:schemeClr val="tx1"/>
                </a:solidFill>
                <a:effectLst>
                  <a:outerShdw blurRad="38100" dist="19050" dir="2700000" algn="tl" rotWithShape="0">
                    <a:schemeClr val="dk1">
                      <a:alpha val="40000"/>
                    </a:schemeClr>
                  </a:outerShdw>
                </a:effectLst>
                <a:latin typeface="+mj-lt"/>
              </a:rPr>
            </a:br>
            <a:r>
              <a:rPr lang="en-US" sz="3200" b="0" dirty="0">
                <a:solidFill>
                  <a:srgbClr val="A31515"/>
                </a:solidFill>
                <a:effectLst/>
                <a:latin typeface="+mj-lt"/>
              </a:rPr>
              <a:t>"result:%d\n" </a:t>
            </a:r>
            <a:r>
              <a:rPr lang="en-US" sz="3200" b="0" dirty="0">
                <a:effectLst/>
                <a:latin typeface="+mj-lt"/>
              </a:rPr>
              <a:t>(.</a:t>
            </a:r>
            <a:r>
              <a:rPr lang="en-US" sz="3200" b="0" dirty="0" err="1">
                <a:effectLst/>
                <a:latin typeface="+mj-lt"/>
              </a:rPr>
              <a:t>rodata</a:t>
            </a:r>
            <a:r>
              <a:rPr lang="en-US" sz="3200" b="0" dirty="0">
                <a:effectLst/>
                <a:latin typeface="+mj-lt"/>
              </a:rPr>
              <a:t>)</a:t>
            </a:r>
            <a:br>
              <a:rPr lang="en-US" sz="3200" b="0" dirty="0">
                <a:effectLst/>
                <a:latin typeface="+mj-lt"/>
              </a:rPr>
            </a:br>
            <a:br>
              <a:rPr lang="en-US" sz="3200" b="0" dirty="0">
                <a:effectLst/>
                <a:latin typeface="+mj-lt"/>
              </a:rPr>
            </a:br>
            <a:r>
              <a:rPr lang="en-US" sz="3200" b="0" dirty="0">
                <a:effectLst/>
                <a:latin typeface="+mj-lt"/>
              </a:rPr>
              <a:t>(</a:t>
            </a:r>
            <a:r>
              <a:rPr lang="en-US" sz="3200" b="0" cap="none" spc="0" dirty="0">
                <a:ln w="0"/>
                <a:solidFill>
                  <a:schemeClr val="tx1"/>
                </a:solidFill>
                <a:effectLst>
                  <a:outerShdw blurRad="38100" dist="19050" dir="2700000" algn="tl" rotWithShape="0">
                    <a:schemeClr val="dk1">
                      <a:alpha val="40000"/>
                    </a:schemeClr>
                  </a:outerShdw>
                </a:effectLst>
                <a:latin typeface="+mj-lt"/>
              </a:rPr>
              <a:t>main)</a:t>
            </a:r>
            <a:br>
              <a:rPr lang="en-US" sz="3200" b="0" cap="none" spc="0" dirty="0">
                <a:ln w="0"/>
                <a:effectLst>
                  <a:outerShdw blurRad="38100" dist="19050" dir="2700000" algn="tl" rotWithShape="0">
                    <a:schemeClr val="dk1">
                      <a:alpha val="40000"/>
                    </a:schemeClr>
                  </a:outerShdw>
                </a:effectLst>
                <a:latin typeface="+mj-lt"/>
              </a:rPr>
            </a:br>
            <a:endParaRPr lang="en-US" sz="3200" b="0" cap="none" spc="0" dirty="0">
              <a:ln w="0"/>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355035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8699-C35A-400F-9C91-2E80187F6C26}"/>
              </a:ext>
            </a:extLst>
          </p:cNvPr>
          <p:cNvSpPr>
            <a:spLocks noGrp="1"/>
          </p:cNvSpPr>
          <p:nvPr>
            <p:ph type="title"/>
          </p:nvPr>
        </p:nvSpPr>
        <p:spPr/>
        <p:txBody>
          <a:bodyPr/>
          <a:lstStyle/>
          <a:p>
            <a:r>
              <a:rPr lang="en-US" dirty="0"/>
              <a:t>Q1 Calling Conventions</a:t>
            </a:r>
          </a:p>
        </p:txBody>
      </p:sp>
      <p:pic>
        <p:nvPicPr>
          <p:cNvPr id="8" name="Picture 7">
            <a:extLst>
              <a:ext uri="{FF2B5EF4-FFF2-40B4-BE49-F238E27FC236}">
                <a16:creationId xmlns:a16="http://schemas.microsoft.com/office/drawing/2014/main" id="{1BD16326-C21D-44AA-BC52-1B4CFA08408A}"/>
              </a:ext>
            </a:extLst>
          </p:cNvPr>
          <p:cNvPicPr>
            <a:picLocks noChangeAspect="1"/>
          </p:cNvPicPr>
          <p:nvPr/>
        </p:nvPicPr>
        <p:blipFill>
          <a:blip r:embed="rId2"/>
          <a:stretch>
            <a:fillRect/>
          </a:stretch>
        </p:blipFill>
        <p:spPr>
          <a:xfrm>
            <a:off x="2388680" y="1529980"/>
            <a:ext cx="7699537" cy="4834945"/>
          </a:xfrm>
          <a:prstGeom prst="rect">
            <a:avLst/>
          </a:prstGeom>
        </p:spPr>
      </p:pic>
    </p:spTree>
    <p:extLst>
      <p:ext uri="{BB962C8B-B14F-4D97-AF65-F5344CB8AC3E}">
        <p14:creationId xmlns:p14="http://schemas.microsoft.com/office/powerpoint/2010/main" val="1790744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8699-C35A-400F-9C91-2E80187F6C26}"/>
              </a:ext>
            </a:extLst>
          </p:cNvPr>
          <p:cNvSpPr>
            <a:spLocks noGrp="1"/>
          </p:cNvSpPr>
          <p:nvPr>
            <p:ph type="title"/>
          </p:nvPr>
        </p:nvSpPr>
        <p:spPr/>
        <p:txBody>
          <a:bodyPr/>
          <a:lstStyle/>
          <a:p>
            <a:r>
              <a:rPr lang="en-US" dirty="0"/>
              <a:t>Q1 Calling Conventions</a:t>
            </a:r>
          </a:p>
        </p:txBody>
      </p:sp>
      <p:sp>
        <p:nvSpPr>
          <p:cNvPr id="5" name="Rectangle 2">
            <a:extLst>
              <a:ext uri="{FF2B5EF4-FFF2-40B4-BE49-F238E27FC236}">
                <a16:creationId xmlns:a16="http://schemas.microsoft.com/office/drawing/2014/main" id="{D3DC3924-645E-459E-B1EC-4EE4CAE5225D}"/>
              </a:ext>
            </a:extLst>
          </p:cNvPr>
          <p:cNvSpPr>
            <a:spLocks noChangeArrowheads="1"/>
          </p:cNvSpPr>
          <p:nvPr/>
        </p:nvSpPr>
        <p:spPr bwMode="auto">
          <a:xfrm>
            <a:off x="1103120" y="2762382"/>
            <a:ext cx="2785929" cy="246221"/>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3333"/>
                </a:solidFill>
                <a:effectLst/>
                <a:latin typeface="Courier New" panose="02070309020205020404" pitchFamily="49" charset="0"/>
              </a:rPr>
              <a:t>ret = foo(</a:t>
            </a:r>
            <a:r>
              <a:rPr kumimoji="0" lang="en-US" altLang="en-US" sz="1600" b="0" i="0" u="none" strike="noStrike" cap="none" normalizeH="0" baseline="0" dirty="0">
                <a:ln>
                  <a:noFill/>
                </a:ln>
                <a:solidFill>
                  <a:srgbClr val="AA5D00"/>
                </a:solidFill>
                <a:effectLst/>
                <a:latin typeface="Courier New" panose="02070309020205020404" pitchFamily="49" charset="0"/>
              </a:rPr>
              <a:t>1</a:t>
            </a:r>
            <a:r>
              <a:rPr kumimoji="0" lang="en-US" altLang="en-US" sz="1600" b="0" i="0" u="none" strike="noStrike" cap="none" normalizeH="0" baseline="0" dirty="0">
                <a:ln>
                  <a:noFill/>
                </a:ln>
                <a:solidFill>
                  <a:srgbClr val="1F3333"/>
                </a:solidFill>
                <a:effectLst/>
                <a:latin typeface="Courier New" panose="02070309020205020404" pitchFamily="49" charset="0"/>
              </a:rPr>
              <a:t>, </a:t>
            </a:r>
            <a:r>
              <a:rPr kumimoji="0" lang="en-US" altLang="en-US" sz="1600" b="0" i="0" u="none" strike="noStrike" cap="none" normalizeH="0" baseline="0" dirty="0">
                <a:ln>
                  <a:noFill/>
                </a:ln>
                <a:solidFill>
                  <a:srgbClr val="AA5D00"/>
                </a:solidFill>
                <a:effectLst/>
                <a:latin typeface="Courier New" panose="02070309020205020404" pitchFamily="49" charset="0"/>
              </a:rPr>
              <a:t>2</a:t>
            </a:r>
            <a:r>
              <a:rPr kumimoji="0" lang="en-US" altLang="en-US" sz="1600" b="0" i="0" u="none" strike="noStrike" cap="none" normalizeH="0" baseline="0" dirty="0">
                <a:ln>
                  <a:noFill/>
                </a:ln>
                <a:solidFill>
                  <a:srgbClr val="1F3333"/>
                </a:solidFill>
                <a:effectLst/>
                <a:latin typeface="Courier New" panose="02070309020205020404" pitchFamily="49" charset="0"/>
              </a:rPr>
              <a:t>, </a:t>
            </a:r>
            <a:r>
              <a:rPr kumimoji="0" lang="en-US" altLang="en-US" sz="1600" b="0" i="0" u="none" strike="noStrike" cap="none" normalizeH="0" baseline="0" dirty="0">
                <a:ln>
                  <a:noFill/>
                </a:ln>
                <a:solidFill>
                  <a:srgbClr val="AA5D00"/>
                </a:solidFill>
                <a:effectLst/>
                <a:latin typeface="Courier New" panose="02070309020205020404" pitchFamily="49" charset="0"/>
              </a:rPr>
              <a:t>3</a:t>
            </a:r>
            <a:r>
              <a:rPr kumimoji="0" lang="en-US" altLang="en-US" sz="1600" b="0" i="0" u="none" strike="noStrike" cap="none" normalizeH="0" baseline="0" dirty="0">
                <a:ln>
                  <a:noFill/>
                </a:ln>
                <a:solidFill>
                  <a:srgbClr val="1F3333"/>
                </a:solidFill>
                <a:effectLst/>
                <a:latin typeface="Courier New" panose="02070309020205020404" pitchFamily="49" charset="0"/>
              </a:rPr>
              <a:t>, </a:t>
            </a:r>
            <a:r>
              <a:rPr kumimoji="0" lang="en-US" altLang="en-US" sz="1600" b="0" i="0" u="none" strike="noStrike" cap="none" normalizeH="0" baseline="0" dirty="0">
                <a:ln>
                  <a:noFill/>
                </a:ln>
                <a:solidFill>
                  <a:srgbClr val="AA5D00"/>
                </a:solidFill>
                <a:effectLst/>
                <a:latin typeface="Courier New" panose="02070309020205020404" pitchFamily="49" charset="0"/>
              </a:rPr>
              <a:t>4</a:t>
            </a:r>
            <a:r>
              <a:rPr kumimoji="0" lang="en-US" altLang="en-US" sz="1600" b="0" i="0" u="none" strike="noStrike" cap="none" normalizeH="0" baseline="0" dirty="0">
                <a:ln>
                  <a:noFill/>
                </a:ln>
                <a:solidFill>
                  <a:srgbClr val="1F3333"/>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21433EDC-CC1E-4E02-889C-AE6B1EF78B2C}"/>
              </a:ext>
            </a:extLst>
          </p:cNvPr>
          <p:cNvSpPr>
            <a:spLocks noChangeArrowheads="1"/>
          </p:cNvSpPr>
          <p:nvPr/>
        </p:nvSpPr>
        <p:spPr bwMode="auto">
          <a:xfrm>
            <a:off x="1103120" y="3901284"/>
            <a:ext cx="2862842" cy="1077218"/>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400" dirty="0">
                <a:solidFill>
                  <a:srgbClr val="7928A1"/>
                </a:solidFill>
                <a:latin typeface="Courier New" panose="02070309020205020404" pitchFamily="49" charset="0"/>
                <a:cs typeface="Courier New" panose="02070309020205020404" pitchFamily="49" charset="0"/>
              </a:rPr>
              <a:t>push 4</a:t>
            </a:r>
          </a:p>
          <a:p>
            <a:pPr lvl="0" eaLnBrk="0" fontAlgn="base" hangingPunct="0">
              <a:spcBef>
                <a:spcPct val="0"/>
              </a:spcBef>
              <a:spcAft>
                <a:spcPct val="0"/>
              </a:spcAft>
            </a:pPr>
            <a:r>
              <a:rPr lang="en-US" altLang="en-US" sz="1400" dirty="0">
                <a:solidFill>
                  <a:srgbClr val="7928A1"/>
                </a:solidFill>
                <a:latin typeface="Courier New" panose="02070309020205020404" pitchFamily="49" charset="0"/>
                <a:cs typeface="Courier New" panose="02070309020205020404" pitchFamily="49" charset="0"/>
              </a:rPr>
              <a:t>push 3</a:t>
            </a:r>
            <a:br>
              <a:rPr lang="en-US" altLang="en-US" sz="1400" dirty="0">
                <a:solidFill>
                  <a:srgbClr val="7928A1"/>
                </a:solidFill>
                <a:latin typeface="Courier New" panose="02070309020205020404" pitchFamily="49" charset="0"/>
                <a:cs typeface="Courier New" panose="02070309020205020404" pitchFamily="49" charset="0"/>
              </a:rPr>
            </a:br>
            <a:r>
              <a:rPr lang="en-US" altLang="en-US" sz="1400" dirty="0">
                <a:solidFill>
                  <a:srgbClr val="7928A1"/>
                </a:solidFill>
                <a:latin typeface="Courier New" panose="02070309020205020404" pitchFamily="49" charset="0"/>
                <a:cs typeface="Courier New" panose="02070309020205020404" pitchFamily="49" charset="0"/>
              </a:rPr>
              <a:t>push 2</a:t>
            </a:r>
            <a:br>
              <a:rPr lang="en-US" altLang="en-US" sz="1400" dirty="0">
                <a:solidFill>
                  <a:srgbClr val="7928A1"/>
                </a:solidFill>
                <a:latin typeface="Courier New" panose="02070309020205020404" pitchFamily="49" charset="0"/>
                <a:cs typeface="Courier New" panose="02070309020205020404" pitchFamily="49" charset="0"/>
              </a:rPr>
            </a:br>
            <a:r>
              <a:rPr lang="en-US" altLang="en-US" sz="1400" dirty="0">
                <a:solidFill>
                  <a:srgbClr val="7928A1"/>
                </a:solidFill>
                <a:latin typeface="Courier New" panose="02070309020205020404" pitchFamily="49" charset="0"/>
                <a:cs typeface="Courier New" panose="02070309020205020404" pitchFamily="49" charset="0"/>
              </a:rPr>
              <a:t>push 1</a:t>
            </a:r>
            <a:br>
              <a:rPr lang="en-US" altLang="en-US" sz="1400" dirty="0">
                <a:solidFill>
                  <a:srgbClr val="7928A1"/>
                </a:solidFill>
                <a:latin typeface="Courier New" panose="02070309020205020404" pitchFamily="49" charset="0"/>
                <a:cs typeface="Courier New" panose="02070309020205020404" pitchFamily="49" charset="0"/>
              </a:rPr>
            </a:br>
            <a:r>
              <a:rPr lang="en-US" altLang="en-US" sz="1400" dirty="0">
                <a:solidFill>
                  <a:srgbClr val="7928A1"/>
                </a:solidFill>
                <a:latin typeface="Courier New" panose="02070309020205020404" pitchFamily="49" charset="0"/>
                <a:cs typeface="Courier New" panose="02070309020205020404" pitchFamily="49" charset="0"/>
              </a:rPr>
              <a:t>call foo</a:t>
            </a:r>
          </a:p>
        </p:txBody>
      </p:sp>
      <p:sp>
        <p:nvSpPr>
          <p:cNvPr id="7" name="Content Placeholder 2">
            <a:extLst>
              <a:ext uri="{FF2B5EF4-FFF2-40B4-BE49-F238E27FC236}">
                <a16:creationId xmlns:a16="http://schemas.microsoft.com/office/drawing/2014/main" id="{84D9DA0F-7629-4564-BA71-58611CA98365}"/>
              </a:ext>
            </a:extLst>
          </p:cNvPr>
          <p:cNvSpPr>
            <a:spLocks noGrp="1"/>
          </p:cNvSpPr>
          <p:nvPr>
            <p:ph idx="1"/>
          </p:nvPr>
        </p:nvSpPr>
        <p:spPr>
          <a:xfrm>
            <a:off x="838200" y="1825625"/>
            <a:ext cx="10515600" cy="876935"/>
          </a:xfrm>
        </p:spPr>
        <p:txBody>
          <a:bodyPr/>
          <a:lstStyle/>
          <a:p>
            <a:pPr marL="0" indent="0">
              <a:buNone/>
            </a:pPr>
            <a:r>
              <a:rPr lang="en-US" dirty="0"/>
              <a:t>Use assembly to create a proper call site for the following C function invocation (i.e., invoke this function with the below arguments)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3814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8699-C35A-400F-9C91-2E80187F6C26}"/>
              </a:ext>
            </a:extLst>
          </p:cNvPr>
          <p:cNvSpPr>
            <a:spLocks noGrp="1"/>
          </p:cNvSpPr>
          <p:nvPr>
            <p:ph type="title"/>
          </p:nvPr>
        </p:nvSpPr>
        <p:spPr/>
        <p:txBody>
          <a:bodyPr/>
          <a:lstStyle/>
          <a:p>
            <a:r>
              <a:rPr lang="en-US" dirty="0"/>
              <a:t>Q1 Calling Conventions</a:t>
            </a:r>
          </a:p>
        </p:txBody>
      </p:sp>
      <p:sp>
        <p:nvSpPr>
          <p:cNvPr id="6" name="Rectangle 4">
            <a:extLst>
              <a:ext uri="{FF2B5EF4-FFF2-40B4-BE49-F238E27FC236}">
                <a16:creationId xmlns:a16="http://schemas.microsoft.com/office/drawing/2014/main" id="{21433EDC-CC1E-4E02-889C-AE6B1EF78B2C}"/>
              </a:ext>
            </a:extLst>
          </p:cNvPr>
          <p:cNvSpPr>
            <a:spLocks noChangeArrowheads="1"/>
          </p:cNvSpPr>
          <p:nvPr/>
        </p:nvSpPr>
        <p:spPr bwMode="auto">
          <a:xfrm>
            <a:off x="940750" y="3253603"/>
            <a:ext cx="2862842" cy="646331"/>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400" dirty="0">
                <a:solidFill>
                  <a:srgbClr val="7928A1"/>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en-US" sz="1400" dirty="0">
                <a:solidFill>
                  <a:srgbClr val="7928A1"/>
                </a:solidFill>
                <a:latin typeface="Courier New" panose="02070309020205020404" pitchFamily="49" charset="0"/>
                <a:cs typeface="Courier New" panose="02070309020205020404" pitchFamily="49" charset="0"/>
              </a:rPr>
              <a:t>call foo</a:t>
            </a:r>
          </a:p>
          <a:p>
            <a:pPr lvl="0" eaLnBrk="0" fontAlgn="base" hangingPunct="0">
              <a:spcBef>
                <a:spcPct val="0"/>
              </a:spcBef>
              <a:spcAft>
                <a:spcPct val="0"/>
              </a:spcAft>
            </a:pPr>
            <a:r>
              <a:rPr lang="en-US" altLang="en-US" sz="1400" dirty="0">
                <a:solidFill>
                  <a:srgbClr val="7928A1"/>
                </a:solidFill>
                <a:latin typeface="Courier New" panose="02070309020205020404" pitchFamily="49" charset="0"/>
                <a:cs typeface="Courier New" panose="02070309020205020404" pitchFamily="49" charset="0"/>
              </a:rPr>
              <a:t>// add you </a:t>
            </a:r>
            <a:r>
              <a:rPr lang="en-US" altLang="en-US" sz="1400" dirty="0" err="1">
                <a:solidFill>
                  <a:srgbClr val="7928A1"/>
                </a:solidFill>
                <a:latin typeface="Courier New" panose="02070309020205020404" pitchFamily="49" charset="0"/>
                <a:cs typeface="Courier New" panose="02070309020205020404" pitchFamily="49" charset="0"/>
              </a:rPr>
              <a:t>asm</a:t>
            </a:r>
            <a:r>
              <a:rPr lang="en-US" altLang="en-US" sz="1400" dirty="0">
                <a:solidFill>
                  <a:srgbClr val="7928A1"/>
                </a:solidFill>
                <a:latin typeface="Courier New" panose="02070309020205020404" pitchFamily="49" charset="0"/>
                <a:cs typeface="Courier New" panose="02070309020205020404" pitchFamily="49" charset="0"/>
              </a:rPr>
              <a:t> code here</a:t>
            </a:r>
          </a:p>
        </p:txBody>
      </p:sp>
      <p:sp>
        <p:nvSpPr>
          <p:cNvPr id="7" name="Content Placeholder 2">
            <a:extLst>
              <a:ext uri="{FF2B5EF4-FFF2-40B4-BE49-F238E27FC236}">
                <a16:creationId xmlns:a16="http://schemas.microsoft.com/office/drawing/2014/main" id="{84D9DA0F-7629-4564-BA71-58611CA98365}"/>
              </a:ext>
            </a:extLst>
          </p:cNvPr>
          <p:cNvSpPr>
            <a:spLocks noGrp="1"/>
          </p:cNvSpPr>
          <p:nvPr>
            <p:ph idx="1"/>
          </p:nvPr>
        </p:nvSpPr>
        <p:spPr>
          <a:xfrm>
            <a:off x="838200" y="1625343"/>
            <a:ext cx="10515600" cy="1077218"/>
          </a:xfrm>
        </p:spPr>
        <p:txBody>
          <a:bodyPr>
            <a:normAutofit/>
          </a:bodyPr>
          <a:lstStyle/>
          <a:p>
            <a:pPr marL="0" indent="0">
              <a:buNone/>
            </a:pPr>
            <a:r>
              <a:rPr lang="en-US" dirty="0"/>
              <a:t>Use the assembly to save the result returned by the foo function above on the stack, i.e., </a:t>
            </a:r>
          </a:p>
        </p:txBody>
      </p:sp>
      <p:sp>
        <p:nvSpPr>
          <p:cNvPr id="9" name="Rectangle 4">
            <a:extLst>
              <a:ext uri="{FF2B5EF4-FFF2-40B4-BE49-F238E27FC236}">
                <a16:creationId xmlns:a16="http://schemas.microsoft.com/office/drawing/2014/main" id="{E18DC96A-BB32-469E-BC4A-1356E85CC041}"/>
              </a:ext>
            </a:extLst>
          </p:cNvPr>
          <p:cNvSpPr>
            <a:spLocks noChangeArrowheads="1"/>
          </p:cNvSpPr>
          <p:nvPr/>
        </p:nvSpPr>
        <p:spPr bwMode="auto">
          <a:xfrm>
            <a:off x="940750" y="4557887"/>
            <a:ext cx="4656745" cy="1077218"/>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400" dirty="0">
                <a:solidFill>
                  <a:srgbClr val="7928A1"/>
                </a:solidFill>
                <a:latin typeface="Courier New" panose="02070309020205020404" pitchFamily="49" charset="0"/>
                <a:cs typeface="Courier New" panose="02070309020205020404" pitchFamily="49" charset="0"/>
              </a:rPr>
              <a:t>;remove arguments from frame</a:t>
            </a:r>
          </a:p>
          <a:p>
            <a:pPr eaLnBrk="0" fontAlgn="base" hangingPunct="0">
              <a:spcBef>
                <a:spcPct val="0"/>
              </a:spcBef>
              <a:spcAft>
                <a:spcPct val="0"/>
              </a:spcAft>
            </a:pPr>
            <a:r>
              <a:rPr lang="en-US" altLang="en-US" sz="1400" dirty="0">
                <a:solidFill>
                  <a:srgbClr val="7928A1"/>
                </a:solidFill>
                <a:latin typeface="Courier New" panose="02070309020205020404" pitchFamily="49" charset="0"/>
                <a:cs typeface="Courier New" panose="02070309020205020404" pitchFamily="49" charset="0"/>
              </a:rPr>
              <a:t>add </a:t>
            </a:r>
            <a:r>
              <a:rPr lang="en-US" altLang="en-US" sz="1400" dirty="0" err="1">
                <a:solidFill>
                  <a:srgbClr val="7928A1"/>
                </a:solidFill>
                <a:latin typeface="Courier New" panose="02070309020205020404" pitchFamily="49" charset="0"/>
                <a:cs typeface="Courier New" panose="02070309020205020404" pitchFamily="49" charset="0"/>
              </a:rPr>
              <a:t>esp</a:t>
            </a:r>
            <a:r>
              <a:rPr lang="en-US" altLang="en-US" sz="1400" dirty="0">
                <a:solidFill>
                  <a:srgbClr val="7928A1"/>
                </a:solidFill>
                <a:latin typeface="Courier New" panose="02070309020205020404" pitchFamily="49" charset="0"/>
                <a:cs typeface="Courier New" panose="02070309020205020404" pitchFamily="49" charset="0"/>
              </a:rPr>
              <a:t>, 16</a:t>
            </a:r>
            <a:br>
              <a:rPr lang="en-US" altLang="en-US" sz="1400" dirty="0">
                <a:solidFill>
                  <a:srgbClr val="7928A1"/>
                </a:solidFill>
                <a:latin typeface="Courier New" panose="02070309020205020404" pitchFamily="49" charset="0"/>
                <a:cs typeface="Courier New" panose="02070309020205020404" pitchFamily="49" charset="0"/>
              </a:rPr>
            </a:br>
            <a:br>
              <a:rPr lang="en-US" altLang="en-US" sz="1400" dirty="0">
                <a:solidFill>
                  <a:srgbClr val="7928A1"/>
                </a:solidFill>
                <a:latin typeface="Courier New" panose="02070309020205020404" pitchFamily="49" charset="0"/>
                <a:cs typeface="Courier New" panose="02070309020205020404" pitchFamily="49" charset="0"/>
              </a:rPr>
            </a:br>
            <a:r>
              <a:rPr lang="en-US" altLang="en-US" sz="1400" b="1" dirty="0">
                <a:solidFill>
                  <a:srgbClr val="7928A1"/>
                </a:solidFill>
                <a:latin typeface="Courier New" panose="02070309020205020404" pitchFamily="49" charset="0"/>
                <a:cs typeface="Courier New" panose="02070309020205020404" pitchFamily="49" charset="0"/>
              </a:rPr>
              <a:t>;Save result returned by foo</a:t>
            </a:r>
            <a:br>
              <a:rPr lang="en-US" altLang="en-US" sz="1400" b="1" dirty="0">
                <a:solidFill>
                  <a:srgbClr val="7928A1"/>
                </a:solidFill>
                <a:latin typeface="Courier New" panose="02070309020205020404" pitchFamily="49" charset="0"/>
                <a:cs typeface="Courier New" panose="02070309020205020404" pitchFamily="49" charset="0"/>
              </a:rPr>
            </a:br>
            <a:r>
              <a:rPr lang="en-US" altLang="en-US" sz="1400" b="1" dirty="0">
                <a:solidFill>
                  <a:srgbClr val="7928A1"/>
                </a:solidFill>
                <a:latin typeface="Courier New" panose="02070309020205020404" pitchFamily="49" charset="0"/>
                <a:cs typeface="Courier New" panose="02070309020205020404" pitchFamily="49" charset="0"/>
              </a:rPr>
              <a:t>push </a:t>
            </a:r>
            <a:r>
              <a:rPr lang="en-US" altLang="en-US" sz="1400" b="1" dirty="0" err="1">
                <a:solidFill>
                  <a:srgbClr val="7928A1"/>
                </a:solidFill>
                <a:latin typeface="Courier New" panose="02070309020205020404" pitchFamily="49" charset="0"/>
                <a:cs typeface="Courier New" panose="02070309020205020404" pitchFamily="49" charset="0"/>
              </a:rPr>
              <a:t>eax</a:t>
            </a:r>
            <a:endParaRPr lang="en-US" altLang="en-US" sz="1400" b="1" dirty="0">
              <a:solidFill>
                <a:srgbClr val="7928A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5403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8699-C35A-400F-9C91-2E80187F6C26}"/>
              </a:ext>
            </a:extLst>
          </p:cNvPr>
          <p:cNvSpPr>
            <a:spLocks noGrp="1"/>
          </p:cNvSpPr>
          <p:nvPr>
            <p:ph type="title"/>
          </p:nvPr>
        </p:nvSpPr>
        <p:spPr/>
        <p:txBody>
          <a:bodyPr/>
          <a:lstStyle/>
          <a:p>
            <a:r>
              <a:rPr lang="en-US" dirty="0"/>
              <a:t>Q1 Calling Conventions</a:t>
            </a:r>
          </a:p>
        </p:txBody>
      </p:sp>
      <p:sp>
        <p:nvSpPr>
          <p:cNvPr id="7" name="Content Placeholder 2">
            <a:extLst>
              <a:ext uri="{FF2B5EF4-FFF2-40B4-BE49-F238E27FC236}">
                <a16:creationId xmlns:a16="http://schemas.microsoft.com/office/drawing/2014/main" id="{84D9DA0F-7629-4564-BA71-58611CA98365}"/>
              </a:ext>
            </a:extLst>
          </p:cNvPr>
          <p:cNvSpPr>
            <a:spLocks noGrp="1"/>
          </p:cNvSpPr>
          <p:nvPr>
            <p:ph idx="1"/>
          </p:nvPr>
        </p:nvSpPr>
        <p:spPr>
          <a:xfrm>
            <a:off x="838200" y="1625343"/>
            <a:ext cx="10515600" cy="1077218"/>
          </a:xfrm>
        </p:spPr>
        <p:txBody>
          <a:bodyPr>
            <a:normAutofit fontScale="92500"/>
          </a:bodyPr>
          <a:lstStyle/>
          <a:p>
            <a:pPr marL="0" indent="0">
              <a:buNone/>
            </a:pPr>
            <a:r>
              <a:rPr lang="en-US" sz="2400" dirty="0"/>
              <a:t>Assume that you program uses x86 32bit machine instructions and maintains the stack frame. Draw the call stack (including the arguments passed to foo) at the instruction that starts computing this arithmetic expression inside foo: b + x + y + z + w</a:t>
            </a:r>
          </a:p>
        </p:txBody>
      </p:sp>
      <p:sp>
        <p:nvSpPr>
          <p:cNvPr id="8" name="Rectangle 4">
            <a:extLst>
              <a:ext uri="{FF2B5EF4-FFF2-40B4-BE49-F238E27FC236}">
                <a16:creationId xmlns:a16="http://schemas.microsoft.com/office/drawing/2014/main" id="{B8DDC3F8-9836-4194-A5D4-8FAF663A0EE7}"/>
              </a:ext>
            </a:extLst>
          </p:cNvPr>
          <p:cNvSpPr>
            <a:spLocks noChangeArrowheads="1"/>
          </p:cNvSpPr>
          <p:nvPr/>
        </p:nvSpPr>
        <p:spPr bwMode="auto">
          <a:xfrm>
            <a:off x="838200" y="3658484"/>
            <a:ext cx="6516757" cy="1969770"/>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eaLnBrk="0" fontAlgn="base" hangingPunct="0">
              <a:spcBef>
                <a:spcPct val="0"/>
              </a:spcBef>
              <a:spcAft>
                <a:spcPct val="0"/>
              </a:spcAft>
            </a:pPr>
            <a:r>
              <a:rPr lang="en-US" altLang="en-US" sz="1600" b="1" dirty="0">
                <a:solidFill>
                  <a:srgbClr val="7928A1"/>
                </a:solidFill>
                <a:latin typeface="Courier New" panose="02070309020205020404" pitchFamily="49" charset="0"/>
                <a:cs typeface="Courier New" panose="02070309020205020404" pitchFamily="49" charset="0"/>
              </a:rPr>
              <a:t>|0x4| </a:t>
            </a:r>
            <a:r>
              <a:rPr lang="en-US" altLang="en-US" sz="1600" dirty="0">
                <a:solidFill>
                  <a:srgbClr val="7928A1"/>
                </a:solidFill>
                <a:latin typeface="Courier New" panose="02070309020205020404" pitchFamily="49" charset="0"/>
                <a:cs typeface="Courier New" panose="02070309020205020404" pitchFamily="49" charset="0"/>
              </a:rPr>
              <a:t>[</a:t>
            </a:r>
            <a:r>
              <a:rPr lang="en-US" altLang="en-US" sz="1600" dirty="0" err="1">
                <a:solidFill>
                  <a:srgbClr val="7928A1"/>
                </a:solidFill>
                <a:latin typeface="Courier New" panose="02070309020205020404" pitchFamily="49" charset="0"/>
                <a:cs typeface="Courier New" panose="02070309020205020404" pitchFamily="49" charset="0"/>
              </a:rPr>
              <a:t>ebp</a:t>
            </a:r>
            <a:r>
              <a:rPr lang="en-US" altLang="en-US" sz="1600" dirty="0">
                <a:solidFill>
                  <a:srgbClr val="7928A1"/>
                </a:solidFill>
                <a:latin typeface="Courier New" panose="02070309020205020404" pitchFamily="49" charset="0"/>
                <a:cs typeface="Courier New" panose="02070309020205020404" pitchFamily="49" charset="0"/>
              </a:rPr>
              <a:t> + 20] (4th function argument)</a:t>
            </a:r>
          </a:p>
          <a:p>
            <a:pPr lvl="0" eaLnBrk="0" fontAlgn="base" hangingPunct="0">
              <a:spcBef>
                <a:spcPct val="0"/>
              </a:spcBef>
              <a:spcAft>
                <a:spcPct val="0"/>
              </a:spcAft>
            </a:pPr>
            <a:r>
              <a:rPr lang="en-US" altLang="en-US" sz="1600" b="1" dirty="0">
                <a:solidFill>
                  <a:srgbClr val="7928A1"/>
                </a:solidFill>
                <a:latin typeface="Courier New" panose="02070309020205020404" pitchFamily="49" charset="0"/>
                <a:cs typeface="Courier New" panose="02070309020205020404" pitchFamily="49" charset="0"/>
              </a:rPr>
              <a:t>|0x3| </a:t>
            </a:r>
            <a:r>
              <a:rPr lang="en-US" altLang="en-US" sz="1600" dirty="0">
                <a:solidFill>
                  <a:srgbClr val="7928A1"/>
                </a:solidFill>
                <a:latin typeface="Courier New" panose="02070309020205020404" pitchFamily="49" charset="0"/>
                <a:cs typeface="Courier New" panose="02070309020205020404" pitchFamily="49" charset="0"/>
              </a:rPr>
              <a:t>[</a:t>
            </a:r>
            <a:r>
              <a:rPr lang="en-US" altLang="en-US" sz="1600" dirty="0" err="1">
                <a:solidFill>
                  <a:srgbClr val="7928A1"/>
                </a:solidFill>
                <a:latin typeface="Courier New" panose="02070309020205020404" pitchFamily="49" charset="0"/>
                <a:cs typeface="Courier New" panose="02070309020205020404" pitchFamily="49" charset="0"/>
              </a:rPr>
              <a:t>ebp</a:t>
            </a:r>
            <a:r>
              <a:rPr lang="en-US" altLang="en-US" sz="1600" dirty="0">
                <a:solidFill>
                  <a:srgbClr val="7928A1"/>
                </a:solidFill>
                <a:latin typeface="Courier New" panose="02070309020205020404" pitchFamily="49" charset="0"/>
                <a:cs typeface="Courier New" panose="02070309020205020404" pitchFamily="49" charset="0"/>
              </a:rPr>
              <a:t> + 16] (3rd function argument)</a:t>
            </a:r>
          </a:p>
          <a:p>
            <a:pPr lvl="0" eaLnBrk="0" fontAlgn="base" hangingPunct="0">
              <a:spcBef>
                <a:spcPct val="0"/>
              </a:spcBef>
              <a:spcAft>
                <a:spcPct val="0"/>
              </a:spcAft>
            </a:pPr>
            <a:r>
              <a:rPr lang="en-US" altLang="en-US" sz="1600" b="1" dirty="0">
                <a:solidFill>
                  <a:srgbClr val="7928A1"/>
                </a:solidFill>
                <a:latin typeface="Courier New" panose="02070309020205020404" pitchFamily="49" charset="0"/>
                <a:cs typeface="Courier New" panose="02070309020205020404" pitchFamily="49" charset="0"/>
              </a:rPr>
              <a:t>|0x2| </a:t>
            </a:r>
            <a:r>
              <a:rPr lang="en-US" altLang="en-US" sz="1600" dirty="0">
                <a:solidFill>
                  <a:srgbClr val="7928A1"/>
                </a:solidFill>
                <a:latin typeface="Courier New" panose="02070309020205020404" pitchFamily="49" charset="0"/>
                <a:cs typeface="Courier New" panose="02070309020205020404" pitchFamily="49" charset="0"/>
              </a:rPr>
              <a:t>[</a:t>
            </a:r>
            <a:r>
              <a:rPr lang="en-US" altLang="en-US" sz="1600" dirty="0" err="1">
                <a:solidFill>
                  <a:srgbClr val="7928A1"/>
                </a:solidFill>
                <a:latin typeface="Courier New" panose="02070309020205020404" pitchFamily="49" charset="0"/>
                <a:cs typeface="Courier New" panose="02070309020205020404" pitchFamily="49" charset="0"/>
              </a:rPr>
              <a:t>ebp</a:t>
            </a:r>
            <a:r>
              <a:rPr lang="en-US" altLang="en-US" sz="1600" dirty="0">
                <a:solidFill>
                  <a:srgbClr val="7928A1"/>
                </a:solidFill>
                <a:latin typeface="Courier New" panose="02070309020205020404" pitchFamily="49" charset="0"/>
                <a:cs typeface="Courier New" panose="02070309020205020404" pitchFamily="49" charset="0"/>
              </a:rPr>
              <a:t> + 12] (2nd function argument)</a:t>
            </a:r>
          </a:p>
          <a:p>
            <a:pPr lvl="0" eaLnBrk="0" fontAlgn="base" hangingPunct="0">
              <a:spcBef>
                <a:spcPct val="0"/>
              </a:spcBef>
              <a:spcAft>
                <a:spcPct val="0"/>
              </a:spcAft>
            </a:pPr>
            <a:r>
              <a:rPr lang="en-US" altLang="en-US" sz="1600" b="1" dirty="0">
                <a:solidFill>
                  <a:srgbClr val="7928A1"/>
                </a:solidFill>
                <a:latin typeface="Courier New" panose="02070309020205020404" pitchFamily="49" charset="0"/>
                <a:cs typeface="Courier New" panose="02070309020205020404" pitchFamily="49" charset="0"/>
              </a:rPr>
              <a:t>|0x1| </a:t>
            </a:r>
            <a:r>
              <a:rPr lang="en-US" altLang="en-US" sz="1600" dirty="0">
                <a:solidFill>
                  <a:srgbClr val="7928A1"/>
                </a:solidFill>
                <a:latin typeface="Courier New" panose="02070309020205020404" pitchFamily="49" charset="0"/>
                <a:cs typeface="Courier New" panose="02070309020205020404" pitchFamily="49" charset="0"/>
              </a:rPr>
              <a:t>[</a:t>
            </a:r>
            <a:r>
              <a:rPr lang="en-US" altLang="en-US" sz="1600" dirty="0" err="1">
                <a:solidFill>
                  <a:srgbClr val="7928A1"/>
                </a:solidFill>
                <a:latin typeface="Courier New" panose="02070309020205020404" pitchFamily="49" charset="0"/>
                <a:cs typeface="Courier New" panose="02070309020205020404" pitchFamily="49" charset="0"/>
              </a:rPr>
              <a:t>ebp</a:t>
            </a:r>
            <a:r>
              <a:rPr lang="en-US" altLang="en-US" sz="1600" dirty="0">
                <a:solidFill>
                  <a:srgbClr val="7928A1"/>
                </a:solidFill>
                <a:latin typeface="Courier New" panose="02070309020205020404" pitchFamily="49" charset="0"/>
                <a:cs typeface="Courier New" panose="02070309020205020404" pitchFamily="49" charset="0"/>
              </a:rPr>
              <a:t> + 08] (1st function argument)</a:t>
            </a:r>
          </a:p>
          <a:p>
            <a:pPr lvl="0" eaLnBrk="0" fontAlgn="base" hangingPunct="0">
              <a:spcBef>
                <a:spcPct val="0"/>
              </a:spcBef>
              <a:spcAft>
                <a:spcPct val="0"/>
              </a:spcAft>
            </a:pPr>
            <a:r>
              <a:rPr lang="en-US" altLang="en-US" sz="1600" b="1" dirty="0">
                <a:solidFill>
                  <a:srgbClr val="7928A1"/>
                </a:solidFill>
                <a:latin typeface="Courier New" panose="02070309020205020404" pitchFamily="49" charset="0"/>
                <a:cs typeface="Courier New" panose="02070309020205020404" pitchFamily="49" charset="0"/>
              </a:rPr>
              <a:t>|RA|  </a:t>
            </a:r>
            <a:r>
              <a:rPr lang="en-US" altLang="en-US" sz="1600" dirty="0">
                <a:solidFill>
                  <a:srgbClr val="7928A1"/>
                </a:solidFill>
                <a:latin typeface="Courier New" panose="02070309020205020404" pitchFamily="49" charset="0"/>
                <a:cs typeface="Courier New" panose="02070309020205020404" pitchFamily="49" charset="0"/>
              </a:rPr>
              <a:t>[</a:t>
            </a:r>
            <a:r>
              <a:rPr lang="en-US" altLang="en-US" sz="1600" dirty="0" err="1">
                <a:solidFill>
                  <a:srgbClr val="7928A1"/>
                </a:solidFill>
                <a:latin typeface="Courier New" panose="02070309020205020404" pitchFamily="49" charset="0"/>
                <a:cs typeface="Courier New" panose="02070309020205020404" pitchFamily="49" charset="0"/>
              </a:rPr>
              <a:t>ebp</a:t>
            </a:r>
            <a:r>
              <a:rPr lang="en-US" altLang="en-US" sz="1600" dirty="0">
                <a:solidFill>
                  <a:srgbClr val="7928A1"/>
                </a:solidFill>
                <a:latin typeface="Courier New" panose="02070309020205020404" pitchFamily="49" charset="0"/>
                <a:cs typeface="Courier New" panose="02070309020205020404" pitchFamily="49" charset="0"/>
              </a:rPr>
              <a:t> + 04] (Return Address)</a:t>
            </a:r>
          </a:p>
          <a:p>
            <a:pPr lvl="0" eaLnBrk="0" fontAlgn="base" hangingPunct="0">
              <a:spcBef>
                <a:spcPct val="0"/>
              </a:spcBef>
              <a:spcAft>
                <a:spcPct val="0"/>
              </a:spcAft>
            </a:pPr>
            <a:r>
              <a:rPr lang="en-US" altLang="en-US" sz="1600" b="1" dirty="0">
                <a:solidFill>
                  <a:srgbClr val="7928A1"/>
                </a:solidFill>
                <a:latin typeface="Courier New" panose="02070309020205020404" pitchFamily="49" charset="0"/>
                <a:cs typeface="Courier New" panose="02070309020205020404" pitchFamily="49" charset="0"/>
              </a:rPr>
              <a:t>|FP|  </a:t>
            </a:r>
            <a:r>
              <a:rPr lang="en-US" altLang="en-US" sz="1600" dirty="0">
                <a:solidFill>
                  <a:srgbClr val="7928A1"/>
                </a:solidFill>
                <a:latin typeface="Courier New" panose="02070309020205020404" pitchFamily="49" charset="0"/>
                <a:cs typeface="Courier New" panose="02070309020205020404" pitchFamily="49" charset="0"/>
              </a:rPr>
              <a:t>[</a:t>
            </a:r>
            <a:r>
              <a:rPr lang="en-US" altLang="en-US" sz="1600" dirty="0" err="1">
                <a:solidFill>
                  <a:srgbClr val="7928A1"/>
                </a:solidFill>
                <a:latin typeface="Courier New" panose="02070309020205020404" pitchFamily="49" charset="0"/>
                <a:cs typeface="Courier New" panose="02070309020205020404" pitchFamily="49" charset="0"/>
              </a:rPr>
              <a:t>ebp</a:t>
            </a:r>
            <a:r>
              <a:rPr lang="en-US" altLang="en-US" sz="1600" dirty="0">
                <a:solidFill>
                  <a:srgbClr val="7928A1"/>
                </a:solidFill>
                <a:latin typeface="Courier New" panose="02070309020205020404" pitchFamily="49" charset="0"/>
                <a:cs typeface="Courier New" panose="02070309020205020404" pitchFamily="49" charset="0"/>
              </a:rPr>
              <a:t>] (old </a:t>
            </a:r>
            <a:r>
              <a:rPr lang="en-US" altLang="en-US" sz="1600" dirty="0" err="1">
                <a:solidFill>
                  <a:srgbClr val="7928A1"/>
                </a:solidFill>
                <a:latin typeface="Courier New" panose="02070309020205020404" pitchFamily="49" charset="0"/>
                <a:cs typeface="Courier New" panose="02070309020205020404" pitchFamily="49" charset="0"/>
              </a:rPr>
              <a:t>ebp</a:t>
            </a:r>
            <a:r>
              <a:rPr lang="en-US" altLang="en-US" sz="1600" dirty="0">
                <a:solidFill>
                  <a:srgbClr val="7928A1"/>
                </a:solidFill>
                <a:latin typeface="Courier New" panose="02070309020205020404" pitchFamily="49" charset="0"/>
                <a:cs typeface="Courier New" panose="02070309020205020404" pitchFamily="49" charset="0"/>
              </a:rPr>
              <a:t> value) ← EBP</a:t>
            </a:r>
          </a:p>
          <a:p>
            <a:pPr lvl="0" eaLnBrk="0" fontAlgn="base" hangingPunct="0">
              <a:spcBef>
                <a:spcPct val="0"/>
              </a:spcBef>
              <a:spcAft>
                <a:spcPct val="0"/>
              </a:spcAft>
            </a:pPr>
            <a:r>
              <a:rPr lang="en-US" altLang="en-US" sz="1600" b="1" dirty="0">
                <a:solidFill>
                  <a:srgbClr val="7928A1"/>
                </a:solidFill>
                <a:latin typeface="Courier New" panose="02070309020205020404" pitchFamily="49" charset="0"/>
                <a:cs typeface="Courier New" panose="02070309020205020404" pitchFamily="49" charset="0"/>
              </a:rPr>
              <a:t>|0x5| </a:t>
            </a:r>
            <a:r>
              <a:rPr lang="en-US" altLang="en-US" sz="1600" dirty="0">
                <a:solidFill>
                  <a:srgbClr val="7928A1"/>
                </a:solidFill>
                <a:latin typeface="Courier New" panose="02070309020205020404" pitchFamily="49" charset="0"/>
                <a:cs typeface="Courier New" panose="02070309020205020404" pitchFamily="49" charset="0"/>
              </a:rPr>
              <a:t>[</a:t>
            </a:r>
            <a:r>
              <a:rPr lang="en-US" altLang="en-US" sz="1600" dirty="0" err="1">
                <a:solidFill>
                  <a:srgbClr val="7928A1"/>
                </a:solidFill>
                <a:latin typeface="Courier New" panose="02070309020205020404" pitchFamily="49" charset="0"/>
                <a:cs typeface="Courier New" panose="02070309020205020404" pitchFamily="49" charset="0"/>
              </a:rPr>
              <a:t>ebp</a:t>
            </a:r>
            <a:r>
              <a:rPr lang="en-US" altLang="en-US" sz="1600" dirty="0">
                <a:solidFill>
                  <a:srgbClr val="7928A1"/>
                </a:solidFill>
                <a:latin typeface="Courier New" panose="02070309020205020404" pitchFamily="49" charset="0"/>
                <a:cs typeface="Courier New" panose="02070309020205020404" pitchFamily="49" charset="0"/>
              </a:rPr>
              <a:t> - 04] (1st local variable)</a:t>
            </a:r>
          </a:p>
          <a:p>
            <a:pPr lvl="0" eaLnBrk="0" fontAlgn="base" hangingPunct="0">
              <a:spcBef>
                <a:spcPct val="0"/>
              </a:spcBef>
              <a:spcAft>
                <a:spcPct val="0"/>
              </a:spcAft>
            </a:pPr>
            <a:r>
              <a:rPr lang="en-US" altLang="en-US" sz="1600" b="1" dirty="0">
                <a:solidFill>
                  <a:srgbClr val="7928A1"/>
                </a:solidFill>
                <a:latin typeface="Courier New" panose="02070309020205020404" pitchFamily="49" charset="0"/>
                <a:cs typeface="Courier New" panose="02070309020205020404" pitchFamily="49" charset="0"/>
              </a:rPr>
              <a:t>|0x6| </a:t>
            </a:r>
            <a:r>
              <a:rPr lang="en-US" altLang="en-US" sz="1600" dirty="0">
                <a:solidFill>
                  <a:srgbClr val="7928A1"/>
                </a:solidFill>
                <a:latin typeface="Courier New" panose="02070309020205020404" pitchFamily="49" charset="0"/>
                <a:cs typeface="Courier New" panose="02070309020205020404" pitchFamily="49" charset="0"/>
              </a:rPr>
              <a:t>[</a:t>
            </a:r>
            <a:r>
              <a:rPr lang="en-US" altLang="en-US" sz="1600" dirty="0" err="1">
                <a:solidFill>
                  <a:srgbClr val="7928A1"/>
                </a:solidFill>
                <a:latin typeface="Courier New" panose="02070309020205020404" pitchFamily="49" charset="0"/>
                <a:cs typeface="Courier New" panose="02070309020205020404" pitchFamily="49" charset="0"/>
              </a:rPr>
              <a:t>ebp</a:t>
            </a:r>
            <a:r>
              <a:rPr lang="en-US" altLang="en-US" sz="1600" dirty="0">
                <a:solidFill>
                  <a:srgbClr val="7928A1"/>
                </a:solidFill>
                <a:latin typeface="Courier New" panose="02070309020205020404" pitchFamily="49" charset="0"/>
                <a:cs typeface="Courier New" panose="02070309020205020404" pitchFamily="49" charset="0"/>
              </a:rPr>
              <a:t> - 08] (2nd local variable) ← ESP</a:t>
            </a:r>
          </a:p>
        </p:txBody>
      </p:sp>
      <p:sp>
        <p:nvSpPr>
          <p:cNvPr id="10" name="Rectangle 4">
            <a:extLst>
              <a:ext uri="{FF2B5EF4-FFF2-40B4-BE49-F238E27FC236}">
                <a16:creationId xmlns:a16="http://schemas.microsoft.com/office/drawing/2014/main" id="{82D351F0-87FF-4909-85BE-B652838A7287}"/>
              </a:ext>
            </a:extLst>
          </p:cNvPr>
          <p:cNvSpPr>
            <a:spLocks noChangeArrowheads="1"/>
          </p:cNvSpPr>
          <p:nvPr/>
        </p:nvSpPr>
        <p:spPr bwMode="auto">
          <a:xfrm>
            <a:off x="8113674" y="4155440"/>
            <a:ext cx="3965250" cy="1508105"/>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7FAA"/>
                </a:solidFill>
                <a:effectLst/>
                <a:latin typeface="Courier New" panose="02070309020205020404" pitchFamily="49" charset="0"/>
                <a:cs typeface="Courier New" panose="02070309020205020404" pitchFamily="49" charset="0"/>
              </a:rPr>
              <a:t>foo</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 x, </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 y, </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 z, </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 w)</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1F3333"/>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int</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 = </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5</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1F3333"/>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b = </a:t>
            </a:r>
            <a:r>
              <a:rPr kumimoji="0" lang="en-US" altLang="en-US" sz="1400" b="0" i="0" u="none" strike="noStrike" cap="none" normalizeH="0" baseline="0" dirty="0">
                <a:ln>
                  <a:noFill/>
                </a:ln>
                <a:solidFill>
                  <a:srgbClr val="AA5D00"/>
                </a:solidFill>
                <a:effectLst/>
                <a:latin typeface="Courier New" panose="02070309020205020404" pitchFamily="49" charset="0"/>
                <a:cs typeface="Courier New" panose="02070309020205020404" pitchFamily="49" charset="0"/>
              </a:rPr>
              <a:t>6</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rgbClr val="1F3333"/>
                </a:solidFill>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a += b + x + y + z + 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7928A1"/>
                </a:solidFill>
                <a:effectLst/>
                <a:latin typeface="Courier New" panose="02070309020205020404" pitchFamily="49" charset="0"/>
                <a:cs typeface="Courier New" panose="02070309020205020404" pitchFamily="49" charset="0"/>
              </a:rPr>
              <a:t>	return</a:t>
            </a: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F3333"/>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CCABC951-A796-4CE2-ADB2-FE9EE2E7AF26}"/>
              </a:ext>
            </a:extLst>
          </p:cNvPr>
          <p:cNvSpPr>
            <a:spLocks noChangeArrowheads="1"/>
          </p:cNvSpPr>
          <p:nvPr/>
        </p:nvSpPr>
        <p:spPr bwMode="auto">
          <a:xfrm>
            <a:off x="8113674" y="3454977"/>
            <a:ext cx="2785929" cy="246221"/>
          </a:xfrm>
          <a:prstGeom prst="rect">
            <a:avLst/>
          </a:prstGeom>
          <a:solidFill>
            <a:srgbClr val="F0F2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F3333"/>
                </a:solidFill>
                <a:effectLst/>
                <a:latin typeface="Courier New" panose="02070309020205020404" pitchFamily="49" charset="0"/>
              </a:rPr>
              <a:t>ret = foo(</a:t>
            </a:r>
            <a:r>
              <a:rPr kumimoji="0" lang="en-US" altLang="en-US" sz="1600" b="0" i="0" u="none" strike="noStrike" cap="none" normalizeH="0" baseline="0" dirty="0">
                <a:ln>
                  <a:noFill/>
                </a:ln>
                <a:solidFill>
                  <a:srgbClr val="AA5D00"/>
                </a:solidFill>
                <a:effectLst/>
                <a:latin typeface="Courier New" panose="02070309020205020404" pitchFamily="49" charset="0"/>
              </a:rPr>
              <a:t>1</a:t>
            </a:r>
            <a:r>
              <a:rPr kumimoji="0" lang="en-US" altLang="en-US" sz="1600" b="0" i="0" u="none" strike="noStrike" cap="none" normalizeH="0" baseline="0" dirty="0">
                <a:ln>
                  <a:noFill/>
                </a:ln>
                <a:solidFill>
                  <a:srgbClr val="1F3333"/>
                </a:solidFill>
                <a:effectLst/>
                <a:latin typeface="Courier New" panose="02070309020205020404" pitchFamily="49" charset="0"/>
              </a:rPr>
              <a:t>, </a:t>
            </a:r>
            <a:r>
              <a:rPr kumimoji="0" lang="en-US" altLang="en-US" sz="1600" b="0" i="0" u="none" strike="noStrike" cap="none" normalizeH="0" baseline="0" dirty="0">
                <a:ln>
                  <a:noFill/>
                </a:ln>
                <a:solidFill>
                  <a:srgbClr val="AA5D00"/>
                </a:solidFill>
                <a:effectLst/>
                <a:latin typeface="Courier New" panose="02070309020205020404" pitchFamily="49" charset="0"/>
              </a:rPr>
              <a:t>2</a:t>
            </a:r>
            <a:r>
              <a:rPr kumimoji="0" lang="en-US" altLang="en-US" sz="1600" b="0" i="0" u="none" strike="noStrike" cap="none" normalizeH="0" baseline="0" dirty="0">
                <a:ln>
                  <a:noFill/>
                </a:ln>
                <a:solidFill>
                  <a:srgbClr val="1F3333"/>
                </a:solidFill>
                <a:effectLst/>
                <a:latin typeface="Courier New" panose="02070309020205020404" pitchFamily="49" charset="0"/>
              </a:rPr>
              <a:t>, </a:t>
            </a:r>
            <a:r>
              <a:rPr kumimoji="0" lang="en-US" altLang="en-US" sz="1600" b="0" i="0" u="none" strike="noStrike" cap="none" normalizeH="0" baseline="0" dirty="0">
                <a:ln>
                  <a:noFill/>
                </a:ln>
                <a:solidFill>
                  <a:srgbClr val="AA5D00"/>
                </a:solidFill>
                <a:effectLst/>
                <a:latin typeface="Courier New" panose="02070309020205020404" pitchFamily="49" charset="0"/>
              </a:rPr>
              <a:t>3</a:t>
            </a:r>
            <a:r>
              <a:rPr kumimoji="0" lang="en-US" altLang="en-US" sz="1600" b="0" i="0" u="none" strike="noStrike" cap="none" normalizeH="0" baseline="0" dirty="0">
                <a:ln>
                  <a:noFill/>
                </a:ln>
                <a:solidFill>
                  <a:srgbClr val="1F3333"/>
                </a:solidFill>
                <a:effectLst/>
                <a:latin typeface="Courier New" panose="02070309020205020404" pitchFamily="49" charset="0"/>
              </a:rPr>
              <a:t>, </a:t>
            </a:r>
            <a:r>
              <a:rPr kumimoji="0" lang="en-US" altLang="en-US" sz="1600" b="0" i="0" u="none" strike="noStrike" cap="none" normalizeH="0" baseline="0" dirty="0">
                <a:ln>
                  <a:noFill/>
                </a:ln>
                <a:solidFill>
                  <a:srgbClr val="AA5D00"/>
                </a:solidFill>
                <a:effectLst/>
                <a:latin typeface="Courier New" panose="02070309020205020404" pitchFamily="49" charset="0"/>
              </a:rPr>
              <a:t>4</a:t>
            </a:r>
            <a:r>
              <a:rPr kumimoji="0" lang="en-US" altLang="en-US" sz="1600" b="0" i="0" u="none" strike="noStrike" cap="none" normalizeH="0" baseline="0" dirty="0">
                <a:ln>
                  <a:noFill/>
                </a:ln>
                <a:solidFill>
                  <a:srgbClr val="1F3333"/>
                </a:solidFill>
                <a:effectLst/>
                <a:latin typeface="Courier New" panose="02070309020205020404" pitchFamily="49" charset="0"/>
              </a:rPr>
              <a:t>);</a:t>
            </a:r>
            <a:r>
              <a:rPr kumimoji="0" lang="en-US" altLang="en-US" sz="1200" b="0" i="0" u="none" strike="noStrike" cap="none" normalizeH="0" baseline="0" dirty="0">
                <a:ln>
                  <a:noFill/>
                </a:ln>
                <a:solidFill>
                  <a:schemeClr val="tx1"/>
                </a:solidFill>
                <a:effectLst/>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6511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9F22-13BC-4133-ABCD-2AFCA681B52F}"/>
              </a:ext>
            </a:extLst>
          </p:cNvPr>
          <p:cNvSpPr>
            <a:spLocks noGrp="1"/>
          </p:cNvSpPr>
          <p:nvPr>
            <p:ph type="title"/>
          </p:nvPr>
        </p:nvSpPr>
        <p:spPr/>
        <p:txBody>
          <a:bodyPr/>
          <a:lstStyle/>
          <a:p>
            <a:r>
              <a:rPr lang="en-US" dirty="0"/>
              <a:t>System call interface</a:t>
            </a:r>
          </a:p>
        </p:txBody>
      </p:sp>
      <p:sp>
        <p:nvSpPr>
          <p:cNvPr id="3" name="Content Placeholder 2">
            <a:extLst>
              <a:ext uri="{FF2B5EF4-FFF2-40B4-BE49-F238E27FC236}">
                <a16:creationId xmlns:a16="http://schemas.microsoft.com/office/drawing/2014/main" id="{F49DCF9E-C7F1-40A7-AE08-0FC2468F59E1}"/>
              </a:ext>
            </a:extLst>
          </p:cNvPr>
          <p:cNvSpPr>
            <a:spLocks noGrp="1"/>
          </p:cNvSpPr>
          <p:nvPr>
            <p:ph idx="1"/>
          </p:nvPr>
        </p:nvSpPr>
        <p:spPr/>
        <p:txBody>
          <a:bodyPr/>
          <a:lstStyle/>
          <a:p>
            <a:pPr marL="0" indent="0">
              <a:buNone/>
            </a:pPr>
            <a:r>
              <a:rPr lang="en-US" dirty="0"/>
              <a:t>Write a simple xv6 or Linux program that starts </a:t>
            </a:r>
            <a:r>
              <a:rPr lang="en-US" i="1" dirty="0">
                <a:highlight>
                  <a:srgbClr val="C0C0C0"/>
                </a:highlight>
              </a:rPr>
              <a:t>grep</a:t>
            </a:r>
            <a:r>
              <a:rPr lang="en-US" dirty="0"/>
              <a:t> redirecting its standard input to the </a:t>
            </a:r>
            <a:r>
              <a:rPr lang="en-US" dirty="0">
                <a:highlight>
                  <a:srgbClr val="C0C0C0"/>
                </a:highlight>
              </a:rPr>
              <a:t>/foobar.txt</a:t>
            </a:r>
            <a:r>
              <a:rPr lang="en-US" dirty="0"/>
              <a:t> file and connecting its standard output to the pipe that connects to the standard input of </a:t>
            </a:r>
            <a:r>
              <a:rPr lang="en-US" dirty="0" err="1">
                <a:highlight>
                  <a:srgbClr val="C0C0C0"/>
                </a:highlight>
              </a:rPr>
              <a:t>wc</a:t>
            </a:r>
            <a:r>
              <a:rPr lang="en-US" dirty="0">
                <a:highlight>
                  <a:srgbClr val="C0C0C0"/>
                </a:highlight>
              </a:rPr>
              <a:t> -l</a:t>
            </a:r>
            <a:r>
              <a:rPr lang="en-US" dirty="0"/>
              <a:t>. Your code does not have to be perfect C, but has to use all system calls correctly (please explain the usage with comments), you can use either xv6 or Linux system calls.</a:t>
            </a:r>
          </a:p>
        </p:txBody>
      </p:sp>
    </p:spTree>
    <p:extLst>
      <p:ext uri="{BB962C8B-B14F-4D97-AF65-F5344CB8AC3E}">
        <p14:creationId xmlns:p14="http://schemas.microsoft.com/office/powerpoint/2010/main" val="2380313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9F22-13BC-4133-ABCD-2AFCA681B52F}"/>
              </a:ext>
            </a:extLst>
          </p:cNvPr>
          <p:cNvSpPr>
            <a:spLocks noGrp="1"/>
          </p:cNvSpPr>
          <p:nvPr>
            <p:ph type="title"/>
          </p:nvPr>
        </p:nvSpPr>
        <p:spPr/>
        <p:txBody>
          <a:bodyPr/>
          <a:lstStyle/>
          <a:p>
            <a:r>
              <a:rPr lang="en-US" dirty="0"/>
              <a:t>System call interface</a:t>
            </a:r>
          </a:p>
        </p:txBody>
      </p:sp>
      <p:sp>
        <p:nvSpPr>
          <p:cNvPr id="3" name="Content Placeholder 2">
            <a:extLst>
              <a:ext uri="{FF2B5EF4-FFF2-40B4-BE49-F238E27FC236}">
                <a16:creationId xmlns:a16="http://schemas.microsoft.com/office/drawing/2014/main" id="{F49DCF9E-C7F1-40A7-AE08-0FC2468F59E1}"/>
              </a:ext>
            </a:extLst>
          </p:cNvPr>
          <p:cNvSpPr>
            <a:spLocks noGrp="1"/>
          </p:cNvSpPr>
          <p:nvPr>
            <p:ph idx="1"/>
          </p:nvPr>
        </p:nvSpPr>
        <p:spPr/>
        <p:txBody>
          <a:bodyPr/>
          <a:lstStyle/>
          <a:p>
            <a:pPr marL="0" indent="0">
              <a:buNone/>
            </a:pPr>
            <a:r>
              <a:rPr lang="en-US" dirty="0"/>
              <a:t>Write a simple xv6 or Linux program that starts </a:t>
            </a:r>
            <a:r>
              <a:rPr lang="en-US" i="1" dirty="0">
                <a:highlight>
                  <a:srgbClr val="C0C0C0"/>
                </a:highlight>
              </a:rPr>
              <a:t>grep</a:t>
            </a:r>
            <a:r>
              <a:rPr lang="en-US" dirty="0"/>
              <a:t> redirecting its standard input to the </a:t>
            </a:r>
            <a:r>
              <a:rPr lang="en-US" dirty="0">
                <a:highlight>
                  <a:srgbClr val="C0C0C0"/>
                </a:highlight>
              </a:rPr>
              <a:t>/foobar.txt</a:t>
            </a:r>
            <a:r>
              <a:rPr lang="en-US" dirty="0"/>
              <a:t> file and connecting its standard output to the pipe that connects to the standard input of </a:t>
            </a:r>
            <a:r>
              <a:rPr lang="en-US" dirty="0" err="1">
                <a:highlight>
                  <a:srgbClr val="C0C0C0"/>
                </a:highlight>
              </a:rPr>
              <a:t>wc</a:t>
            </a:r>
            <a:r>
              <a:rPr lang="en-US" dirty="0">
                <a:highlight>
                  <a:srgbClr val="C0C0C0"/>
                </a:highlight>
              </a:rPr>
              <a:t> -l</a:t>
            </a:r>
            <a:r>
              <a:rPr lang="en-US" dirty="0"/>
              <a:t>. Your code does not have to be perfect C, but has to use all system calls correctly (please explain the usage with comments), you can use either xv6 or Linux system calls.</a:t>
            </a:r>
          </a:p>
        </p:txBody>
      </p:sp>
      <p:sp>
        <p:nvSpPr>
          <p:cNvPr id="4" name="Rectangle 3">
            <a:extLst>
              <a:ext uri="{FF2B5EF4-FFF2-40B4-BE49-F238E27FC236}">
                <a16:creationId xmlns:a16="http://schemas.microsoft.com/office/drawing/2014/main" id="{5F572A81-608A-4100-A070-D0221710BC27}"/>
              </a:ext>
            </a:extLst>
          </p:cNvPr>
          <p:cNvSpPr/>
          <p:nvPr/>
        </p:nvSpPr>
        <p:spPr>
          <a:xfrm>
            <a:off x="2176669" y="5034928"/>
            <a:ext cx="8199783" cy="745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4000" dirty="0"/>
              <a:t>grep </a:t>
            </a:r>
            <a:r>
              <a:rPr lang="en-US" sz="4000" dirty="0" err="1"/>
              <a:t>xxxx</a:t>
            </a:r>
            <a:r>
              <a:rPr lang="en-US" sz="4000" dirty="0"/>
              <a:t> &lt; foobar.txt | </a:t>
            </a:r>
            <a:r>
              <a:rPr lang="en-US" sz="4000" dirty="0" err="1"/>
              <a:t>wc</a:t>
            </a:r>
            <a:r>
              <a:rPr lang="en-US" sz="4000" dirty="0"/>
              <a:t> -l</a:t>
            </a:r>
          </a:p>
        </p:txBody>
      </p:sp>
    </p:spTree>
    <p:extLst>
      <p:ext uri="{BB962C8B-B14F-4D97-AF65-F5344CB8AC3E}">
        <p14:creationId xmlns:p14="http://schemas.microsoft.com/office/powerpoint/2010/main" val="393786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C91574-0CE5-4D45-92B7-3717EC9C8D32}"/>
              </a:ext>
            </a:extLst>
          </p:cNvPr>
          <p:cNvSpPr>
            <a:spLocks noGrp="1"/>
          </p:cNvSpPr>
          <p:nvPr>
            <p:ph idx="1"/>
          </p:nvPr>
        </p:nvSpPr>
        <p:spPr>
          <a:xfrm>
            <a:off x="838200" y="119270"/>
            <a:ext cx="10515600" cy="6539947"/>
          </a:xfrm>
        </p:spPr>
        <p:txBody>
          <a:bodyPr>
            <a:noAutofit/>
          </a:bodyPr>
          <a:lstStyle/>
          <a:p>
            <a:pPr marL="0" indent="0">
              <a:spcBef>
                <a:spcPts val="0"/>
              </a:spcBef>
              <a:buNone/>
            </a:pPr>
            <a:r>
              <a:rPr lang="en-US" sz="1200" b="0" dirty="0">
                <a:solidFill>
                  <a:srgbClr val="0000FF"/>
                </a:solidFill>
                <a:effectLst/>
                <a:latin typeface="Consolas" panose="020B0609020204030204" pitchFamily="49" charset="0"/>
              </a:rPr>
              <a:t>#include </a:t>
            </a:r>
            <a:r>
              <a:rPr lang="en-US" sz="1200" b="0" dirty="0">
                <a:solidFill>
                  <a:srgbClr val="A31515"/>
                </a:solidFill>
                <a:effectLst/>
                <a:latin typeface="Consolas" panose="020B0609020204030204" pitchFamily="49" charset="0"/>
              </a:rPr>
              <a:t>&lt;</a:t>
            </a:r>
            <a:r>
              <a:rPr lang="en-US" sz="1200" b="0" dirty="0" err="1">
                <a:solidFill>
                  <a:srgbClr val="A31515"/>
                </a:solidFill>
                <a:effectLst/>
                <a:latin typeface="Consolas" panose="020B0609020204030204" pitchFamily="49" charset="0"/>
              </a:rPr>
              <a:t>stdio.h</a:t>
            </a:r>
            <a:r>
              <a:rPr lang="en-US" sz="1200" b="0" dirty="0">
                <a:solidFill>
                  <a:srgbClr val="A31515"/>
                </a:solidFill>
                <a:effectLst/>
                <a:latin typeface="Consolas" panose="020B0609020204030204" pitchFamily="49" charset="0"/>
              </a:rPr>
              <a:t>&gt;</a:t>
            </a:r>
            <a:r>
              <a:rPr lang="en-US" sz="1200" b="0" dirty="0">
                <a:solidFill>
                  <a:srgbClr val="0000FF"/>
                </a:solidFill>
                <a:effectLst/>
                <a:latin typeface="Consolas" panose="020B0609020204030204" pitchFamily="49" charset="0"/>
              </a:rPr>
              <a:t> </a:t>
            </a:r>
            <a:endParaRPr lang="en-US" sz="1200" b="0" dirty="0">
              <a:solidFill>
                <a:srgbClr val="000000"/>
              </a:solidFill>
              <a:effectLst/>
              <a:latin typeface="Consolas" panose="020B0609020204030204" pitchFamily="49" charset="0"/>
            </a:endParaRPr>
          </a:p>
          <a:p>
            <a:pPr marL="0" indent="0">
              <a:spcBef>
                <a:spcPts val="0"/>
              </a:spcBef>
              <a:buNone/>
            </a:pPr>
            <a:r>
              <a:rPr lang="en-US" sz="1200" b="0" dirty="0">
                <a:solidFill>
                  <a:srgbClr val="0000FF"/>
                </a:solidFill>
                <a:effectLst/>
                <a:latin typeface="Consolas" panose="020B0609020204030204" pitchFamily="49" charset="0"/>
              </a:rPr>
              <a:t>#include </a:t>
            </a:r>
            <a:r>
              <a:rPr lang="en-US" sz="1200" b="0" dirty="0">
                <a:solidFill>
                  <a:srgbClr val="A31515"/>
                </a:solidFill>
                <a:effectLst/>
                <a:latin typeface="Consolas" panose="020B0609020204030204" pitchFamily="49" charset="0"/>
              </a:rPr>
              <a:t>&lt;sys/</a:t>
            </a:r>
            <a:r>
              <a:rPr lang="en-US" sz="1200" b="0" dirty="0" err="1">
                <a:solidFill>
                  <a:srgbClr val="A31515"/>
                </a:solidFill>
                <a:effectLst/>
                <a:latin typeface="Consolas" panose="020B0609020204030204" pitchFamily="49" charset="0"/>
              </a:rPr>
              <a:t>types.h</a:t>
            </a:r>
            <a:r>
              <a:rPr lang="en-US" sz="1200" b="0" dirty="0">
                <a:solidFill>
                  <a:srgbClr val="A31515"/>
                </a:solidFill>
                <a:effectLst/>
                <a:latin typeface="Consolas" panose="020B0609020204030204" pitchFamily="49" charset="0"/>
              </a:rPr>
              <a:t>&gt;</a:t>
            </a:r>
            <a:r>
              <a:rPr lang="en-US" sz="1200" b="0" dirty="0">
                <a:solidFill>
                  <a:srgbClr val="0000FF"/>
                </a:solidFill>
                <a:effectLst/>
                <a:latin typeface="Consolas" panose="020B0609020204030204" pitchFamily="49" charset="0"/>
              </a:rPr>
              <a:t> </a:t>
            </a:r>
            <a:endParaRPr lang="en-US" sz="1200" b="0" dirty="0">
              <a:solidFill>
                <a:srgbClr val="000000"/>
              </a:solidFill>
              <a:effectLst/>
              <a:latin typeface="Consolas" panose="020B0609020204030204" pitchFamily="49" charset="0"/>
            </a:endParaRPr>
          </a:p>
          <a:p>
            <a:pPr marL="0" indent="0">
              <a:spcBef>
                <a:spcPts val="0"/>
              </a:spcBef>
              <a:buNone/>
            </a:pPr>
            <a:r>
              <a:rPr lang="en-US" sz="1200" b="0" dirty="0">
                <a:solidFill>
                  <a:srgbClr val="0000FF"/>
                </a:solidFill>
                <a:effectLst/>
                <a:latin typeface="Consolas" panose="020B0609020204030204" pitchFamily="49" charset="0"/>
              </a:rPr>
              <a:t>#include </a:t>
            </a:r>
            <a:r>
              <a:rPr lang="en-US" sz="1200" b="0" dirty="0">
                <a:solidFill>
                  <a:srgbClr val="A31515"/>
                </a:solidFill>
                <a:effectLst/>
                <a:latin typeface="Consolas" panose="020B0609020204030204" pitchFamily="49" charset="0"/>
              </a:rPr>
              <a:t>&lt;sys/</a:t>
            </a:r>
            <a:r>
              <a:rPr lang="en-US" sz="1200" b="0" dirty="0" err="1">
                <a:solidFill>
                  <a:srgbClr val="A31515"/>
                </a:solidFill>
                <a:effectLst/>
                <a:latin typeface="Consolas" panose="020B0609020204030204" pitchFamily="49" charset="0"/>
              </a:rPr>
              <a:t>fcntl.h</a:t>
            </a:r>
            <a:r>
              <a:rPr lang="en-US" sz="1200" b="0" dirty="0">
                <a:solidFill>
                  <a:srgbClr val="A31515"/>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marL="0" indent="0">
              <a:spcBef>
                <a:spcPts val="0"/>
              </a:spcBef>
              <a:buNone/>
            </a:pPr>
            <a:r>
              <a:rPr lang="en-US" sz="1200" b="0" dirty="0">
                <a:solidFill>
                  <a:srgbClr val="0000FF"/>
                </a:solidFill>
                <a:effectLst/>
                <a:latin typeface="Consolas" panose="020B0609020204030204" pitchFamily="49" charset="0"/>
              </a:rPr>
              <a:t>#include </a:t>
            </a:r>
            <a:r>
              <a:rPr lang="en-US" sz="1200" b="0" dirty="0">
                <a:solidFill>
                  <a:srgbClr val="A31515"/>
                </a:solidFill>
                <a:effectLst/>
                <a:latin typeface="Consolas" panose="020B0609020204030204" pitchFamily="49" charset="0"/>
              </a:rPr>
              <a:t>&lt;</a:t>
            </a:r>
            <a:r>
              <a:rPr lang="en-US" sz="1200" b="0" dirty="0" err="1">
                <a:solidFill>
                  <a:srgbClr val="A31515"/>
                </a:solidFill>
                <a:effectLst/>
                <a:latin typeface="Consolas" panose="020B0609020204030204" pitchFamily="49" charset="0"/>
              </a:rPr>
              <a:t>unistd.h</a:t>
            </a:r>
            <a:r>
              <a:rPr lang="en-US" sz="1200" b="0" dirty="0">
                <a:solidFill>
                  <a:srgbClr val="A31515"/>
                </a:solidFill>
                <a:effectLst/>
                <a:latin typeface="Consolas" panose="020B0609020204030204" pitchFamily="49" charset="0"/>
              </a:rPr>
              <a:t>&gt;</a:t>
            </a:r>
            <a:r>
              <a:rPr lang="en-US" sz="1200" b="0" dirty="0">
                <a:solidFill>
                  <a:srgbClr val="0000FF"/>
                </a:solidFill>
                <a:effectLst/>
                <a:latin typeface="Consolas" panose="020B0609020204030204" pitchFamily="49" charset="0"/>
              </a:rPr>
              <a:t> </a:t>
            </a:r>
            <a:endParaRPr lang="en-US" sz="1200" b="0" dirty="0">
              <a:solidFill>
                <a:srgbClr val="000000"/>
              </a:solidFill>
              <a:effectLst/>
              <a:latin typeface="Consolas" panose="020B0609020204030204" pitchFamily="49" charset="0"/>
            </a:endParaRPr>
          </a:p>
          <a:p>
            <a:pPr marL="0" indent="0">
              <a:spcBef>
                <a:spcPts val="0"/>
              </a:spcBef>
              <a:buNone/>
            </a:pPr>
            <a:br>
              <a:rPr lang="en-US" sz="1200" b="0" dirty="0">
                <a:solidFill>
                  <a:srgbClr val="000000"/>
                </a:solidFill>
                <a:effectLst/>
                <a:latin typeface="Consolas" panose="020B0609020204030204" pitchFamily="49" charset="0"/>
              </a:rPr>
            </a:br>
            <a:r>
              <a:rPr lang="en-US" sz="1200" b="0" dirty="0">
                <a:solidFill>
                  <a:srgbClr val="0000FF"/>
                </a:solidFill>
                <a:effectLst/>
                <a:latin typeface="Consolas" panose="020B0609020204030204" pitchFamily="49" charset="0"/>
              </a:rPr>
              <a:t>int</a:t>
            </a:r>
            <a:r>
              <a:rPr lang="en-US" sz="1200" b="0" dirty="0">
                <a:solidFill>
                  <a:srgbClr val="000000"/>
                </a:solidFill>
                <a:effectLst/>
                <a:latin typeface="Consolas" panose="020B0609020204030204" pitchFamily="49" charset="0"/>
              </a:rPr>
              <a:t> main() </a:t>
            </a:r>
          </a:p>
          <a:p>
            <a:pPr marL="0" indent="0">
              <a:spcBef>
                <a:spcPts val="0"/>
              </a:spcBef>
              <a:buNone/>
            </a:pPr>
            <a:r>
              <a:rPr lang="en-US" sz="1200" b="0" dirty="0">
                <a:solidFill>
                  <a:srgbClr val="000000"/>
                </a:solidFill>
                <a:effectLst/>
                <a:latin typeface="Consolas" panose="020B0609020204030204" pitchFamily="49" charset="0"/>
              </a:rPr>
              <a:t>{ </a:t>
            </a:r>
          </a:p>
          <a:p>
            <a:pPr marL="0" indent="0">
              <a:spcBef>
                <a:spcPts val="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int</a:t>
            </a:r>
            <a:r>
              <a:rPr lang="en-US" sz="1200" b="0" dirty="0">
                <a:solidFill>
                  <a:srgbClr val="000000"/>
                </a:solidFill>
                <a:effectLst/>
                <a:latin typeface="Consolas" panose="020B0609020204030204" pitchFamily="49" charset="0"/>
              </a:rPr>
              <a:t> p[</a:t>
            </a:r>
            <a:r>
              <a:rPr lang="en-US" sz="1200" b="0" dirty="0">
                <a:solidFill>
                  <a:srgbClr val="098658"/>
                </a:solidFill>
                <a:effectLst/>
                <a:latin typeface="Consolas" panose="020B0609020204030204" pitchFamily="49" charset="0"/>
              </a:rPr>
              <a:t>2</a:t>
            </a:r>
            <a:r>
              <a:rPr lang="en-US" sz="1200" b="0" dirty="0">
                <a:solidFill>
                  <a:srgbClr val="000000"/>
                </a:solidFill>
                <a:effectLst/>
                <a:latin typeface="Consolas" panose="020B0609020204030204" pitchFamily="49" charset="0"/>
              </a:rPr>
              <a:t>], f;</a:t>
            </a:r>
          </a:p>
          <a:p>
            <a:pPr marL="0" indent="0">
              <a:spcBef>
                <a:spcPts val="0"/>
              </a:spcBef>
              <a:buNone/>
            </a:pPr>
            <a:r>
              <a:rPr lang="en-US" sz="1200" b="0" dirty="0">
                <a:solidFill>
                  <a:srgbClr val="000000"/>
                </a:solidFill>
                <a:effectLst/>
                <a:latin typeface="Consolas" panose="020B0609020204030204" pitchFamily="49" charset="0"/>
              </a:rPr>
              <a:t>    </a:t>
            </a:r>
            <a:r>
              <a:rPr lang="en-US" sz="1200" b="0" dirty="0">
                <a:solidFill>
                  <a:srgbClr val="0000FF"/>
                </a:solidFill>
                <a:effectLst/>
                <a:latin typeface="Consolas" panose="020B0609020204030204" pitchFamily="49" charset="0"/>
              </a:rPr>
              <a:t>char</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argv_grep</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3</a:t>
            </a: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argv_wc</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3</a:t>
            </a:r>
            <a:r>
              <a:rPr lang="en-US" sz="1200" b="0" dirty="0">
                <a:solidFill>
                  <a:srgbClr val="000000"/>
                </a:solidFill>
                <a:effectLst/>
                <a:latin typeface="Consolas" panose="020B0609020204030204" pitchFamily="49" charset="0"/>
              </a:rPr>
              <a:t>];</a:t>
            </a:r>
          </a:p>
          <a:p>
            <a:pPr marL="0" indent="0">
              <a:spcBef>
                <a:spcPts val="0"/>
              </a:spcBef>
              <a:buNone/>
            </a:pPr>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argv_grep</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0</a:t>
            </a:r>
            <a:r>
              <a:rPr lang="en-US" sz="1200" b="0" dirty="0">
                <a:solidFill>
                  <a:srgbClr val="000000"/>
                </a:solidFill>
                <a:effectLst/>
                <a:latin typeface="Consolas" panose="020B0609020204030204" pitchFamily="49" charset="0"/>
              </a:rPr>
              <a:t>] = </a:t>
            </a:r>
            <a:r>
              <a:rPr lang="en-US" sz="1200" b="0" dirty="0">
                <a:solidFill>
                  <a:srgbClr val="A31515"/>
                </a:solidFill>
                <a:effectLst/>
                <a:latin typeface="Consolas" panose="020B0609020204030204" pitchFamily="49" charset="0"/>
              </a:rPr>
              <a:t>"grep"</a:t>
            </a: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grep command</a:t>
            </a:r>
            <a:endParaRPr lang="en-US" sz="1200" b="0" dirty="0">
              <a:solidFill>
                <a:srgbClr val="000000"/>
              </a:solidFill>
              <a:effectLst/>
              <a:latin typeface="Consolas" panose="020B0609020204030204" pitchFamily="49" charset="0"/>
            </a:endParaRPr>
          </a:p>
          <a:p>
            <a:pPr marL="0" indent="0">
              <a:spcBef>
                <a:spcPts val="0"/>
              </a:spcBef>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argv_grep</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r>
              <a:rPr lang="en-US" sz="1200" b="0" dirty="0">
                <a:solidFill>
                  <a:srgbClr val="000000"/>
                </a:solidFill>
                <a:effectLst/>
                <a:latin typeface="Consolas" panose="020B0609020204030204" pitchFamily="49" charset="0"/>
              </a:rPr>
              <a:t>] = </a:t>
            </a:r>
            <a:r>
              <a:rPr lang="en-US" sz="1200" b="0" dirty="0">
                <a:solidFill>
                  <a:srgbClr val="A31515"/>
                </a:solidFill>
                <a:effectLst/>
                <a:latin typeface="Consolas" panose="020B0609020204030204" pitchFamily="49" charset="0"/>
              </a:rPr>
              <a:t>"Q"</a:t>
            </a: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or anything you want to grep</a:t>
            </a:r>
            <a:endParaRPr lang="en-US" sz="1200" b="0" dirty="0">
              <a:solidFill>
                <a:srgbClr val="000000"/>
              </a:solidFill>
              <a:effectLst/>
              <a:latin typeface="Consolas" panose="020B0609020204030204" pitchFamily="49" charset="0"/>
            </a:endParaRPr>
          </a:p>
          <a:p>
            <a:pPr marL="0" indent="0">
              <a:spcBef>
                <a:spcPts val="0"/>
              </a:spcBef>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argv_grep</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2</a:t>
            </a:r>
            <a:r>
              <a:rPr lang="en-US" sz="1200" b="0" dirty="0">
                <a:solidFill>
                  <a:srgbClr val="000000"/>
                </a:solidFill>
                <a:effectLst/>
                <a:latin typeface="Consolas" panose="020B0609020204030204" pitchFamily="49" charset="0"/>
              </a:rPr>
              <a:t>] = </a:t>
            </a:r>
            <a:r>
              <a:rPr lang="en-US" sz="1200" b="0" dirty="0">
                <a:solidFill>
                  <a:srgbClr val="098658"/>
                </a:solidFill>
                <a:effectLst/>
                <a:latin typeface="Consolas" panose="020B0609020204030204" pitchFamily="49" charset="0"/>
              </a:rPr>
              <a:t>0</a:t>
            </a: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Null terminator</a:t>
            </a:r>
            <a:endParaRPr lang="en-US" sz="1200" b="0" dirty="0">
              <a:solidFill>
                <a:srgbClr val="000000"/>
              </a:solidFill>
              <a:effectLst/>
              <a:latin typeface="Consolas" panose="020B0609020204030204" pitchFamily="49" charset="0"/>
            </a:endParaRPr>
          </a:p>
          <a:p>
            <a:pPr marL="0" indent="0">
              <a:spcBef>
                <a:spcPts val="0"/>
              </a:spcBef>
              <a:buNone/>
            </a:pPr>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argv_wc</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0</a:t>
            </a:r>
            <a:r>
              <a:rPr lang="en-US" sz="1200" b="0" dirty="0">
                <a:solidFill>
                  <a:srgbClr val="000000"/>
                </a:solidFill>
                <a:effectLst/>
                <a:latin typeface="Consolas" panose="020B0609020204030204" pitchFamily="49" charset="0"/>
              </a:rPr>
              <a:t>] = </a:t>
            </a:r>
            <a:r>
              <a:rPr lang="en-US" sz="1200" b="0" dirty="0">
                <a:solidFill>
                  <a:srgbClr val="A31515"/>
                </a:solidFill>
                <a:effectLst/>
                <a:latin typeface="Consolas" panose="020B0609020204030204" pitchFamily="49" charset="0"/>
              </a:rPr>
              <a:t>"</a:t>
            </a:r>
            <a:r>
              <a:rPr lang="en-US" sz="1200" b="0" dirty="0" err="1">
                <a:solidFill>
                  <a:srgbClr val="A31515"/>
                </a:solidFill>
                <a:effectLst/>
                <a:latin typeface="Consolas" panose="020B0609020204030204" pitchFamily="49" charset="0"/>
              </a:rPr>
              <a:t>wc</a:t>
            </a:r>
            <a:r>
              <a:rPr lang="en-US" sz="1200" b="0" dirty="0">
                <a:solidFill>
                  <a:srgbClr val="A31515"/>
                </a:solidFill>
                <a:effectLst/>
                <a:latin typeface="Consolas" panose="020B0609020204030204" pitchFamily="49" charset="0"/>
              </a:rPr>
              <a:t>"</a:t>
            </a: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a:t>
            </a:r>
            <a:r>
              <a:rPr lang="en-US" sz="1200" b="0" dirty="0" err="1">
                <a:solidFill>
                  <a:srgbClr val="008000"/>
                </a:solidFill>
                <a:effectLst/>
                <a:latin typeface="Consolas" panose="020B0609020204030204" pitchFamily="49" charset="0"/>
              </a:rPr>
              <a:t>wc</a:t>
            </a:r>
            <a:r>
              <a:rPr lang="en-US" sz="1200" b="0" dirty="0">
                <a:solidFill>
                  <a:srgbClr val="008000"/>
                </a:solidFill>
                <a:effectLst/>
                <a:latin typeface="Consolas" panose="020B0609020204030204" pitchFamily="49" charset="0"/>
              </a:rPr>
              <a:t> command</a:t>
            </a:r>
            <a:endParaRPr lang="en-US" sz="1200" b="0" dirty="0">
              <a:solidFill>
                <a:srgbClr val="000000"/>
              </a:solidFill>
              <a:effectLst/>
              <a:latin typeface="Consolas" panose="020B0609020204030204" pitchFamily="49" charset="0"/>
            </a:endParaRPr>
          </a:p>
          <a:p>
            <a:pPr marL="0" indent="0">
              <a:spcBef>
                <a:spcPts val="0"/>
              </a:spcBef>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argv_wc</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1</a:t>
            </a:r>
            <a:r>
              <a:rPr lang="en-US" sz="1200" b="0" dirty="0">
                <a:solidFill>
                  <a:srgbClr val="000000"/>
                </a:solidFill>
                <a:effectLst/>
                <a:latin typeface="Consolas" panose="020B0609020204030204" pitchFamily="49" charset="0"/>
              </a:rPr>
              <a:t>] = </a:t>
            </a:r>
            <a:r>
              <a:rPr lang="en-US" sz="1200" b="0" dirty="0">
                <a:solidFill>
                  <a:srgbClr val="A31515"/>
                </a:solidFill>
                <a:effectLst/>
                <a:latin typeface="Consolas" panose="020B0609020204030204" pitchFamily="49" charset="0"/>
              </a:rPr>
              <a:t>"-l"</a:t>
            </a: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-l argument</a:t>
            </a:r>
            <a:endParaRPr lang="en-US" sz="1200" b="0" dirty="0">
              <a:solidFill>
                <a:srgbClr val="000000"/>
              </a:solidFill>
              <a:effectLst/>
              <a:latin typeface="Consolas" panose="020B0609020204030204" pitchFamily="49" charset="0"/>
            </a:endParaRPr>
          </a:p>
          <a:p>
            <a:pPr marL="0" indent="0">
              <a:spcBef>
                <a:spcPts val="0"/>
              </a:spcBef>
              <a:buNone/>
            </a:pPr>
            <a:r>
              <a:rPr lang="en-US" sz="1200" b="0" dirty="0">
                <a:solidFill>
                  <a:srgbClr val="000000"/>
                </a:solidFill>
                <a:effectLst/>
                <a:latin typeface="Consolas" panose="020B0609020204030204" pitchFamily="49" charset="0"/>
              </a:rPr>
              <a:t>    </a:t>
            </a:r>
            <a:r>
              <a:rPr lang="en-US" sz="1200" b="0" dirty="0" err="1">
                <a:solidFill>
                  <a:srgbClr val="000000"/>
                </a:solidFill>
                <a:effectLst/>
                <a:latin typeface="Consolas" panose="020B0609020204030204" pitchFamily="49" charset="0"/>
              </a:rPr>
              <a:t>argv_wc</a:t>
            </a:r>
            <a:r>
              <a:rPr lang="en-US" sz="1200" b="0" dirty="0">
                <a:solidFill>
                  <a:srgbClr val="000000"/>
                </a:solidFill>
                <a:effectLst/>
                <a:latin typeface="Consolas" panose="020B0609020204030204" pitchFamily="49" charset="0"/>
              </a:rPr>
              <a:t>[</a:t>
            </a:r>
            <a:r>
              <a:rPr lang="en-US" sz="1200" b="0" dirty="0">
                <a:solidFill>
                  <a:srgbClr val="098658"/>
                </a:solidFill>
                <a:effectLst/>
                <a:latin typeface="Consolas" panose="020B0609020204030204" pitchFamily="49" charset="0"/>
              </a:rPr>
              <a:t>2</a:t>
            </a:r>
            <a:r>
              <a:rPr lang="en-US" sz="1200" b="0" dirty="0">
                <a:solidFill>
                  <a:srgbClr val="000000"/>
                </a:solidFill>
                <a:effectLst/>
                <a:latin typeface="Consolas" panose="020B0609020204030204" pitchFamily="49" charset="0"/>
              </a:rPr>
              <a:t>] = </a:t>
            </a:r>
            <a:r>
              <a:rPr lang="en-US" sz="1200" b="0" dirty="0">
                <a:solidFill>
                  <a:srgbClr val="098658"/>
                </a:solidFill>
                <a:effectLst/>
                <a:latin typeface="Consolas" panose="020B0609020204030204" pitchFamily="49" charset="0"/>
              </a:rPr>
              <a:t>0</a:t>
            </a:r>
            <a:r>
              <a:rPr lang="en-US" sz="1200" b="0" dirty="0">
                <a:solidFill>
                  <a:srgbClr val="000000"/>
                </a:solidFill>
                <a:effectLst/>
                <a:latin typeface="Consolas" panose="020B0609020204030204" pitchFamily="49" charset="0"/>
              </a:rPr>
              <a:t>;         </a:t>
            </a:r>
            <a:r>
              <a:rPr lang="en-US" sz="1200" b="0" dirty="0">
                <a:solidFill>
                  <a:srgbClr val="008000"/>
                </a:solidFill>
                <a:effectLst/>
                <a:latin typeface="Consolas" panose="020B0609020204030204" pitchFamily="49" charset="0"/>
              </a:rPr>
              <a:t>// Null terminator</a:t>
            </a:r>
            <a:endParaRPr lang="en-US" sz="1200" b="0" dirty="0">
              <a:solidFill>
                <a:srgbClr val="000000"/>
              </a:solidFill>
              <a:effectLst/>
              <a:latin typeface="Consolas" panose="020B0609020204030204" pitchFamily="49" charset="0"/>
            </a:endParaRPr>
          </a:p>
          <a:p>
            <a:pPr marL="0" indent="0">
              <a:spcBef>
                <a:spcPts val="0"/>
              </a:spcBef>
              <a:buNone/>
            </a:pPr>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1" dirty="0">
                <a:solidFill>
                  <a:srgbClr val="000000"/>
                </a:solidFill>
                <a:effectLst/>
                <a:latin typeface="Consolas" panose="020B0609020204030204" pitchFamily="49" charset="0"/>
              </a:rPr>
              <a:t>pipe(p);                </a:t>
            </a:r>
            <a:r>
              <a:rPr lang="en-US" sz="1200" b="1" dirty="0">
                <a:solidFill>
                  <a:srgbClr val="008000"/>
                </a:solidFill>
                <a:effectLst/>
                <a:latin typeface="Consolas" panose="020B0609020204030204" pitchFamily="49" charset="0"/>
              </a:rPr>
              <a:t>// Create a pipe</a:t>
            </a:r>
            <a:endParaRPr lang="en-US" sz="1200" b="1" dirty="0">
              <a:solidFill>
                <a:srgbClr val="000000"/>
              </a:solidFill>
              <a:effectLst/>
              <a:latin typeface="Consolas" panose="020B0609020204030204" pitchFamily="49" charset="0"/>
            </a:endParaRPr>
          </a:p>
          <a:p>
            <a:pPr marL="0" indent="0">
              <a:spcBef>
                <a:spcPts val="0"/>
              </a:spcBef>
              <a:buNone/>
            </a:pPr>
            <a:br>
              <a:rPr lang="en-US" sz="1200" b="1" dirty="0">
                <a:solidFill>
                  <a:srgbClr val="000000"/>
                </a:solidFill>
                <a:effectLst/>
                <a:latin typeface="Consolas" panose="020B0609020204030204" pitchFamily="49" charset="0"/>
              </a:rPr>
            </a:br>
            <a:r>
              <a:rPr lang="en-US" sz="1200" b="1" dirty="0">
                <a:solidFill>
                  <a:srgbClr val="000000"/>
                </a:solidFill>
                <a:effectLst/>
                <a:latin typeface="Consolas" panose="020B0609020204030204" pitchFamily="49" charset="0"/>
              </a:rPr>
              <a:t>    </a:t>
            </a:r>
            <a:r>
              <a:rPr lang="en-US" sz="1200" b="1" dirty="0">
                <a:solidFill>
                  <a:srgbClr val="008000"/>
                </a:solidFill>
                <a:effectLst/>
                <a:latin typeface="Consolas" panose="020B0609020204030204" pitchFamily="49" charset="0"/>
              </a:rPr>
              <a:t>// Split into 2 processes</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a:t>
            </a:r>
            <a:r>
              <a:rPr lang="en-US" sz="1200" b="1" dirty="0">
                <a:solidFill>
                  <a:srgbClr val="0000FF"/>
                </a:solidFill>
                <a:effectLst/>
                <a:latin typeface="Consolas" panose="020B0609020204030204" pitchFamily="49" charset="0"/>
              </a:rPr>
              <a:t>if</a:t>
            </a:r>
            <a:r>
              <a:rPr lang="en-US" sz="1200" b="1" dirty="0">
                <a:solidFill>
                  <a:srgbClr val="000000"/>
                </a:solidFill>
                <a:effectLst/>
                <a:latin typeface="Consolas" panose="020B0609020204030204" pitchFamily="49" charset="0"/>
              </a:rPr>
              <a:t>(fork() == </a:t>
            </a:r>
            <a:r>
              <a:rPr lang="en-US" sz="1200" b="1" dirty="0">
                <a:solidFill>
                  <a:srgbClr val="098658"/>
                </a:solidFill>
                <a:effectLst/>
                <a:latin typeface="Consolas" panose="020B0609020204030204" pitchFamily="49" charset="0"/>
              </a:rPr>
              <a:t>0</a:t>
            </a:r>
            <a:r>
              <a:rPr lang="en-US" sz="1200" b="1" dirty="0">
                <a:solidFill>
                  <a:srgbClr val="000000"/>
                </a:solidFill>
                <a:effectLst/>
                <a:latin typeface="Consolas" panose="020B0609020204030204" pitchFamily="49" charset="0"/>
              </a:rPr>
              <a:t>) {       </a:t>
            </a:r>
            <a:r>
              <a:rPr lang="en-US" sz="1200" b="1" dirty="0">
                <a:solidFill>
                  <a:srgbClr val="008000"/>
                </a:solidFill>
                <a:effectLst/>
                <a:latin typeface="Consolas" panose="020B0609020204030204" pitchFamily="49" charset="0"/>
              </a:rPr>
              <a:t>// Child process</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f = open(</a:t>
            </a:r>
            <a:r>
              <a:rPr lang="en-US" sz="1200" b="1" dirty="0">
                <a:solidFill>
                  <a:srgbClr val="A31515"/>
                </a:solidFill>
                <a:effectLst/>
                <a:latin typeface="Consolas" panose="020B0609020204030204" pitchFamily="49" charset="0"/>
              </a:rPr>
              <a:t>"foobar.txt"</a:t>
            </a:r>
            <a:r>
              <a:rPr lang="en-US" sz="1200" b="1" dirty="0">
                <a:solidFill>
                  <a:srgbClr val="000000"/>
                </a:solidFill>
                <a:effectLst/>
                <a:latin typeface="Consolas" panose="020B0609020204030204" pitchFamily="49" charset="0"/>
              </a:rPr>
              <a:t>, </a:t>
            </a:r>
            <a:r>
              <a:rPr lang="en-US" sz="1200" b="1" dirty="0">
                <a:solidFill>
                  <a:srgbClr val="0000FF"/>
                </a:solidFill>
                <a:effectLst/>
                <a:latin typeface="Consolas" panose="020B0609020204030204" pitchFamily="49" charset="0"/>
              </a:rPr>
              <a:t>O_RDONLY</a:t>
            </a:r>
            <a:r>
              <a:rPr lang="en-US" sz="1200" b="1" dirty="0">
                <a:solidFill>
                  <a:srgbClr val="000000"/>
                </a:solidFill>
                <a:effectLst/>
                <a:latin typeface="Consolas" panose="020B0609020204030204" pitchFamily="49" charset="0"/>
              </a:rPr>
              <a:t>);   </a:t>
            </a:r>
          </a:p>
          <a:p>
            <a:pPr marL="0" indent="0">
              <a:spcBef>
                <a:spcPts val="0"/>
              </a:spcBef>
              <a:buNone/>
            </a:pPr>
            <a:r>
              <a:rPr lang="en-US" sz="1200" b="1" dirty="0">
                <a:solidFill>
                  <a:srgbClr val="000000"/>
                </a:solidFill>
                <a:effectLst/>
                <a:latin typeface="Consolas" panose="020B0609020204030204" pitchFamily="49" charset="0"/>
              </a:rPr>
              <a:t>        close(</a:t>
            </a:r>
            <a:r>
              <a:rPr lang="en-US" sz="1200" b="1" dirty="0">
                <a:solidFill>
                  <a:srgbClr val="098658"/>
                </a:solidFill>
                <a:effectLst/>
                <a:latin typeface="Consolas" panose="020B0609020204030204" pitchFamily="49" charset="0"/>
              </a:rPr>
              <a:t>0</a:t>
            </a:r>
            <a:r>
              <a:rPr lang="en-US" sz="1200" b="1" dirty="0">
                <a:solidFill>
                  <a:srgbClr val="000000"/>
                </a:solidFill>
                <a:effectLst/>
                <a:latin typeface="Consolas" panose="020B0609020204030204" pitchFamily="49" charset="0"/>
              </a:rPr>
              <a:t>);           </a:t>
            </a:r>
            <a:r>
              <a:rPr lang="en-US" sz="1200" b="1" dirty="0">
                <a:solidFill>
                  <a:srgbClr val="008000"/>
                </a:solidFill>
                <a:effectLst/>
                <a:latin typeface="Consolas" panose="020B0609020204030204" pitchFamily="49" charset="0"/>
              </a:rPr>
              <a:t>// Close STDIN</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dup(f);             </a:t>
            </a:r>
            <a:r>
              <a:rPr lang="en-US" sz="1200" b="1" dirty="0">
                <a:solidFill>
                  <a:srgbClr val="008000"/>
                </a:solidFill>
                <a:effectLst/>
                <a:latin typeface="Consolas" panose="020B0609020204030204" pitchFamily="49" charset="0"/>
              </a:rPr>
              <a:t>// copy </a:t>
            </a:r>
            <a:r>
              <a:rPr lang="en-US" sz="1200" b="1" dirty="0" err="1">
                <a:solidFill>
                  <a:srgbClr val="008000"/>
                </a:solidFill>
                <a:effectLst/>
                <a:latin typeface="Consolas" panose="020B0609020204030204" pitchFamily="49" charset="0"/>
              </a:rPr>
              <a:t>foobar</a:t>
            </a:r>
            <a:r>
              <a:rPr lang="en-US" sz="1200" b="1" dirty="0">
                <a:solidFill>
                  <a:srgbClr val="008000"/>
                </a:solidFill>
                <a:effectLst/>
                <a:latin typeface="Consolas" panose="020B0609020204030204" pitchFamily="49" charset="0"/>
              </a:rPr>
              <a:t> FD to 0</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close(f);           </a:t>
            </a:r>
            <a:r>
              <a:rPr lang="en-US" sz="1200" b="1" dirty="0">
                <a:solidFill>
                  <a:srgbClr val="008000"/>
                </a:solidFill>
                <a:effectLst/>
                <a:latin typeface="Consolas" panose="020B0609020204030204" pitchFamily="49" charset="0"/>
              </a:rPr>
              <a:t>// Close the duplicate </a:t>
            </a:r>
            <a:r>
              <a:rPr lang="en-US" sz="1200" b="1" dirty="0" err="1">
                <a:solidFill>
                  <a:srgbClr val="008000"/>
                </a:solidFill>
                <a:effectLst/>
                <a:latin typeface="Consolas" panose="020B0609020204030204" pitchFamily="49" charset="0"/>
              </a:rPr>
              <a:t>foobar</a:t>
            </a:r>
            <a:r>
              <a:rPr lang="en-US" sz="1200" b="1" dirty="0">
                <a:solidFill>
                  <a:srgbClr val="008000"/>
                </a:solidFill>
                <a:effectLst/>
                <a:latin typeface="Consolas" panose="020B0609020204030204" pitchFamily="49" charset="0"/>
              </a:rPr>
              <a:t> FD</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close(</a:t>
            </a:r>
            <a:r>
              <a:rPr lang="en-US" sz="1200" b="1" dirty="0">
                <a:solidFill>
                  <a:srgbClr val="098658"/>
                </a:solidFill>
                <a:effectLst/>
                <a:latin typeface="Consolas" panose="020B0609020204030204" pitchFamily="49" charset="0"/>
              </a:rPr>
              <a:t>1</a:t>
            </a:r>
            <a:r>
              <a:rPr lang="en-US" sz="1200" b="1" dirty="0">
                <a:solidFill>
                  <a:srgbClr val="000000"/>
                </a:solidFill>
                <a:effectLst/>
                <a:latin typeface="Consolas" panose="020B0609020204030204" pitchFamily="49" charset="0"/>
              </a:rPr>
              <a:t>);           </a:t>
            </a:r>
            <a:r>
              <a:rPr lang="en-US" sz="1200" b="1" dirty="0">
                <a:solidFill>
                  <a:srgbClr val="008000"/>
                </a:solidFill>
                <a:effectLst/>
                <a:latin typeface="Consolas" panose="020B0609020204030204" pitchFamily="49" charset="0"/>
              </a:rPr>
              <a:t>// Close STDOUT</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dup(p[</a:t>
            </a:r>
            <a:r>
              <a:rPr lang="en-US" sz="1200" b="1" dirty="0">
                <a:solidFill>
                  <a:srgbClr val="098658"/>
                </a:solidFill>
                <a:effectLst/>
                <a:latin typeface="Consolas" panose="020B0609020204030204" pitchFamily="49" charset="0"/>
              </a:rPr>
              <a:t>1</a:t>
            </a:r>
            <a:r>
              <a:rPr lang="en-US" sz="1200" b="1" dirty="0">
                <a:solidFill>
                  <a:srgbClr val="000000"/>
                </a:solidFill>
                <a:effectLst/>
                <a:latin typeface="Consolas" panose="020B0609020204030204" pitchFamily="49" charset="0"/>
              </a:rPr>
              <a:t>]);          </a:t>
            </a:r>
            <a:r>
              <a:rPr lang="en-US" sz="1200" b="1" dirty="0">
                <a:solidFill>
                  <a:srgbClr val="008000"/>
                </a:solidFill>
                <a:effectLst/>
                <a:latin typeface="Consolas" panose="020B0609020204030204" pitchFamily="49" charset="0"/>
              </a:rPr>
              <a:t>// Connect the pipe's input</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close(p[</a:t>
            </a:r>
            <a:r>
              <a:rPr lang="en-US" sz="1200" b="1" dirty="0">
                <a:solidFill>
                  <a:srgbClr val="098658"/>
                </a:solidFill>
                <a:effectLst/>
                <a:latin typeface="Consolas" panose="020B0609020204030204" pitchFamily="49" charset="0"/>
              </a:rPr>
              <a:t>0</a:t>
            </a:r>
            <a:r>
              <a:rPr lang="en-US" sz="1200" b="1" dirty="0">
                <a:solidFill>
                  <a:srgbClr val="000000"/>
                </a:solidFill>
                <a:effectLst/>
                <a:latin typeface="Consolas" panose="020B0609020204030204" pitchFamily="49" charset="0"/>
              </a:rPr>
              <a:t>]);        </a:t>
            </a:r>
            <a:r>
              <a:rPr lang="en-US" sz="1200" b="1" dirty="0">
                <a:solidFill>
                  <a:srgbClr val="008000"/>
                </a:solidFill>
                <a:effectLst/>
                <a:latin typeface="Consolas" panose="020B0609020204030204" pitchFamily="49" charset="0"/>
              </a:rPr>
              <a:t>// Close duplicate pipe FD</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close(p[</a:t>
            </a:r>
            <a:r>
              <a:rPr lang="en-US" sz="1200" b="1" dirty="0">
                <a:solidFill>
                  <a:srgbClr val="098658"/>
                </a:solidFill>
                <a:effectLst/>
                <a:latin typeface="Consolas" panose="020B0609020204030204" pitchFamily="49" charset="0"/>
              </a:rPr>
              <a:t>1</a:t>
            </a:r>
            <a:r>
              <a:rPr lang="en-US" sz="1200" b="1" dirty="0">
                <a:solidFill>
                  <a:srgbClr val="000000"/>
                </a:solidFill>
                <a:effectLst/>
                <a:latin typeface="Consolas" panose="020B0609020204030204" pitchFamily="49" charset="0"/>
              </a:rPr>
              <a:t>]);</a:t>
            </a:r>
          </a:p>
          <a:p>
            <a:pPr marL="0" indent="0">
              <a:spcBef>
                <a:spcPts val="0"/>
              </a:spcBef>
              <a:buNone/>
            </a:pPr>
            <a:r>
              <a:rPr lang="en-US" sz="1200" b="1" dirty="0">
                <a:solidFill>
                  <a:srgbClr val="000000"/>
                </a:solidFill>
                <a:effectLst/>
                <a:latin typeface="Consolas" panose="020B0609020204030204" pitchFamily="49" charset="0"/>
              </a:rPr>
              <a:t>        </a:t>
            </a:r>
            <a:r>
              <a:rPr lang="en-US" sz="1200" b="1" dirty="0" err="1">
                <a:solidFill>
                  <a:srgbClr val="000000"/>
                </a:solidFill>
                <a:effectLst/>
                <a:latin typeface="Consolas" panose="020B0609020204030204" pitchFamily="49" charset="0"/>
              </a:rPr>
              <a:t>execv</a:t>
            </a:r>
            <a:r>
              <a:rPr lang="en-US" sz="1200" b="1" dirty="0">
                <a:solidFill>
                  <a:srgbClr val="000000"/>
                </a:solidFill>
                <a:effectLst/>
                <a:latin typeface="Consolas" panose="020B0609020204030204" pitchFamily="49" charset="0"/>
              </a:rPr>
              <a:t>(</a:t>
            </a:r>
            <a:r>
              <a:rPr lang="en-US" sz="1200" b="1" dirty="0">
                <a:solidFill>
                  <a:srgbClr val="A31515"/>
                </a:solidFill>
                <a:effectLst/>
                <a:latin typeface="Consolas" panose="020B0609020204030204" pitchFamily="49" charset="0"/>
              </a:rPr>
              <a:t>"/bin/grep"</a:t>
            </a:r>
            <a:r>
              <a:rPr lang="en-US" sz="1200" b="1" dirty="0">
                <a:solidFill>
                  <a:srgbClr val="000000"/>
                </a:solidFill>
                <a:effectLst/>
                <a:latin typeface="Consolas" panose="020B0609020204030204" pitchFamily="49" charset="0"/>
              </a:rPr>
              <a:t>, </a:t>
            </a:r>
            <a:r>
              <a:rPr lang="en-US" sz="1200" b="1" dirty="0" err="1">
                <a:solidFill>
                  <a:srgbClr val="000000"/>
                </a:solidFill>
                <a:effectLst/>
                <a:latin typeface="Consolas" panose="020B0609020204030204" pitchFamily="49" charset="0"/>
              </a:rPr>
              <a:t>argv_grep</a:t>
            </a:r>
            <a:r>
              <a:rPr lang="en-US" sz="1200" b="1" dirty="0">
                <a:solidFill>
                  <a:srgbClr val="000000"/>
                </a:solidFill>
                <a:effectLst/>
                <a:latin typeface="Consolas" panose="020B0609020204030204" pitchFamily="49" charset="0"/>
              </a:rPr>
              <a:t>);</a:t>
            </a:r>
          </a:p>
          <a:p>
            <a:pPr marL="0" indent="0">
              <a:spcBef>
                <a:spcPts val="0"/>
              </a:spcBef>
              <a:buNone/>
            </a:pPr>
            <a:r>
              <a:rPr lang="en-US" sz="1200" b="1" dirty="0">
                <a:solidFill>
                  <a:srgbClr val="000000"/>
                </a:solidFill>
                <a:effectLst/>
                <a:latin typeface="Consolas" panose="020B0609020204030204" pitchFamily="49" charset="0"/>
              </a:rPr>
              <a:t>    } </a:t>
            </a:r>
            <a:r>
              <a:rPr lang="en-US" sz="1200" b="1" dirty="0">
                <a:solidFill>
                  <a:srgbClr val="0000FF"/>
                </a:solidFill>
                <a:effectLst/>
                <a:latin typeface="Consolas" panose="020B0609020204030204" pitchFamily="49" charset="0"/>
              </a:rPr>
              <a:t>else</a:t>
            </a:r>
            <a:r>
              <a:rPr lang="en-US" sz="1200" b="1" dirty="0">
                <a:solidFill>
                  <a:srgbClr val="000000"/>
                </a:solidFill>
                <a:effectLst/>
                <a:latin typeface="Consolas" panose="020B0609020204030204" pitchFamily="49" charset="0"/>
              </a:rPr>
              <a:t> {</a:t>
            </a:r>
          </a:p>
          <a:p>
            <a:pPr marL="0" indent="0">
              <a:spcBef>
                <a:spcPts val="0"/>
              </a:spcBef>
              <a:buNone/>
            </a:pPr>
            <a:r>
              <a:rPr lang="en-US" sz="1200" b="1" dirty="0">
                <a:solidFill>
                  <a:srgbClr val="000000"/>
                </a:solidFill>
                <a:effectLst/>
                <a:latin typeface="Consolas" panose="020B0609020204030204" pitchFamily="49" charset="0"/>
              </a:rPr>
              <a:t>        close(</a:t>
            </a:r>
            <a:r>
              <a:rPr lang="en-US" sz="1200" b="1" dirty="0">
                <a:solidFill>
                  <a:srgbClr val="098658"/>
                </a:solidFill>
                <a:effectLst/>
                <a:latin typeface="Consolas" panose="020B0609020204030204" pitchFamily="49" charset="0"/>
              </a:rPr>
              <a:t>0</a:t>
            </a:r>
            <a:r>
              <a:rPr lang="en-US" sz="1200" b="1" dirty="0">
                <a:solidFill>
                  <a:srgbClr val="000000"/>
                </a:solidFill>
                <a:effectLst/>
                <a:latin typeface="Consolas" panose="020B0609020204030204" pitchFamily="49" charset="0"/>
              </a:rPr>
              <a:t>);           </a:t>
            </a:r>
            <a:r>
              <a:rPr lang="en-US" sz="1200" b="1" dirty="0">
                <a:solidFill>
                  <a:srgbClr val="008000"/>
                </a:solidFill>
                <a:effectLst/>
                <a:latin typeface="Consolas" panose="020B0609020204030204" pitchFamily="49" charset="0"/>
              </a:rPr>
              <a:t>// Close STDIN</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dup(p[</a:t>
            </a:r>
            <a:r>
              <a:rPr lang="en-US" sz="1200" b="1" dirty="0">
                <a:solidFill>
                  <a:srgbClr val="098658"/>
                </a:solidFill>
                <a:effectLst/>
                <a:latin typeface="Consolas" panose="020B0609020204030204" pitchFamily="49" charset="0"/>
              </a:rPr>
              <a:t>0</a:t>
            </a:r>
            <a:r>
              <a:rPr lang="en-US" sz="1200" b="1" dirty="0">
                <a:solidFill>
                  <a:srgbClr val="000000"/>
                </a:solidFill>
                <a:effectLst/>
                <a:latin typeface="Consolas" panose="020B0609020204030204" pitchFamily="49" charset="0"/>
              </a:rPr>
              <a:t>]);          </a:t>
            </a:r>
            <a:r>
              <a:rPr lang="en-US" sz="1200" b="1" dirty="0">
                <a:solidFill>
                  <a:srgbClr val="008000"/>
                </a:solidFill>
                <a:effectLst/>
                <a:latin typeface="Consolas" panose="020B0609020204030204" pitchFamily="49" charset="0"/>
              </a:rPr>
              <a:t>// Connect the pipe's output</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close(p[</a:t>
            </a:r>
            <a:r>
              <a:rPr lang="en-US" sz="1200" b="1" dirty="0">
                <a:solidFill>
                  <a:srgbClr val="098658"/>
                </a:solidFill>
                <a:effectLst/>
                <a:latin typeface="Consolas" panose="020B0609020204030204" pitchFamily="49" charset="0"/>
              </a:rPr>
              <a:t>0</a:t>
            </a:r>
            <a:r>
              <a:rPr lang="en-US" sz="1200" b="1" dirty="0">
                <a:solidFill>
                  <a:srgbClr val="000000"/>
                </a:solidFill>
                <a:effectLst/>
                <a:latin typeface="Consolas" panose="020B0609020204030204" pitchFamily="49" charset="0"/>
              </a:rPr>
              <a:t>]);        </a:t>
            </a:r>
            <a:r>
              <a:rPr lang="en-US" sz="1200" b="1" dirty="0">
                <a:solidFill>
                  <a:srgbClr val="008000"/>
                </a:solidFill>
                <a:effectLst/>
                <a:latin typeface="Consolas" panose="020B0609020204030204" pitchFamily="49" charset="0"/>
              </a:rPr>
              <a:t>// Close duplicate pipe FD</a:t>
            </a:r>
            <a:endParaRPr lang="en-US" sz="1200" b="1" dirty="0">
              <a:solidFill>
                <a:srgbClr val="000000"/>
              </a:solidFill>
              <a:effectLst/>
              <a:latin typeface="Consolas" panose="020B0609020204030204" pitchFamily="49" charset="0"/>
            </a:endParaRPr>
          </a:p>
          <a:p>
            <a:pPr marL="0" indent="0">
              <a:spcBef>
                <a:spcPts val="0"/>
              </a:spcBef>
              <a:buNone/>
            </a:pPr>
            <a:r>
              <a:rPr lang="en-US" sz="1200" b="1" dirty="0">
                <a:solidFill>
                  <a:srgbClr val="000000"/>
                </a:solidFill>
                <a:effectLst/>
                <a:latin typeface="Consolas" panose="020B0609020204030204" pitchFamily="49" charset="0"/>
              </a:rPr>
              <a:t>        close(p[</a:t>
            </a:r>
            <a:r>
              <a:rPr lang="en-US" sz="1200" b="1" dirty="0">
                <a:solidFill>
                  <a:srgbClr val="098658"/>
                </a:solidFill>
                <a:effectLst/>
                <a:latin typeface="Consolas" panose="020B0609020204030204" pitchFamily="49" charset="0"/>
              </a:rPr>
              <a:t>1</a:t>
            </a:r>
            <a:r>
              <a:rPr lang="en-US" sz="1200" b="1" dirty="0">
                <a:solidFill>
                  <a:srgbClr val="000000"/>
                </a:solidFill>
                <a:effectLst/>
                <a:latin typeface="Consolas" panose="020B0609020204030204" pitchFamily="49" charset="0"/>
              </a:rPr>
              <a:t>]);</a:t>
            </a:r>
          </a:p>
          <a:p>
            <a:pPr marL="0" indent="0">
              <a:spcBef>
                <a:spcPts val="0"/>
              </a:spcBef>
              <a:buNone/>
            </a:pPr>
            <a:r>
              <a:rPr lang="en-US" sz="1200" b="1" dirty="0">
                <a:solidFill>
                  <a:srgbClr val="000000"/>
                </a:solidFill>
                <a:effectLst/>
                <a:latin typeface="Consolas" panose="020B0609020204030204" pitchFamily="49" charset="0"/>
              </a:rPr>
              <a:t>        </a:t>
            </a:r>
            <a:r>
              <a:rPr lang="en-US" sz="1200" b="1" dirty="0" err="1">
                <a:solidFill>
                  <a:srgbClr val="000000"/>
                </a:solidFill>
                <a:effectLst/>
                <a:latin typeface="Consolas" panose="020B0609020204030204" pitchFamily="49" charset="0"/>
              </a:rPr>
              <a:t>execv</a:t>
            </a:r>
            <a:r>
              <a:rPr lang="en-US" sz="1200" b="1" dirty="0">
                <a:solidFill>
                  <a:srgbClr val="000000"/>
                </a:solidFill>
                <a:effectLst/>
                <a:latin typeface="Consolas" panose="020B0609020204030204" pitchFamily="49" charset="0"/>
              </a:rPr>
              <a:t>(</a:t>
            </a:r>
            <a:r>
              <a:rPr lang="en-US" sz="1200" b="1" dirty="0">
                <a:solidFill>
                  <a:srgbClr val="A31515"/>
                </a:solidFill>
                <a:effectLst/>
                <a:latin typeface="Consolas" panose="020B0609020204030204" pitchFamily="49" charset="0"/>
              </a:rPr>
              <a:t>"/bin/</a:t>
            </a:r>
            <a:r>
              <a:rPr lang="en-US" sz="1200" b="1" dirty="0" err="1">
                <a:solidFill>
                  <a:srgbClr val="A31515"/>
                </a:solidFill>
                <a:effectLst/>
                <a:latin typeface="Consolas" panose="020B0609020204030204" pitchFamily="49" charset="0"/>
              </a:rPr>
              <a:t>wc</a:t>
            </a:r>
            <a:r>
              <a:rPr lang="en-US" sz="1200" b="1" dirty="0">
                <a:solidFill>
                  <a:srgbClr val="A31515"/>
                </a:solidFill>
                <a:effectLst/>
                <a:latin typeface="Consolas" panose="020B0609020204030204" pitchFamily="49" charset="0"/>
              </a:rPr>
              <a:t>"</a:t>
            </a:r>
            <a:r>
              <a:rPr lang="en-US" sz="1200" b="1" dirty="0">
                <a:solidFill>
                  <a:srgbClr val="000000"/>
                </a:solidFill>
                <a:effectLst/>
                <a:latin typeface="Consolas" panose="020B0609020204030204" pitchFamily="49" charset="0"/>
              </a:rPr>
              <a:t>, </a:t>
            </a:r>
            <a:r>
              <a:rPr lang="en-US" sz="1200" b="1" dirty="0" err="1">
                <a:solidFill>
                  <a:srgbClr val="000000"/>
                </a:solidFill>
                <a:effectLst/>
                <a:latin typeface="Consolas" panose="020B0609020204030204" pitchFamily="49" charset="0"/>
              </a:rPr>
              <a:t>argv_wc</a:t>
            </a:r>
            <a:r>
              <a:rPr lang="en-US" sz="1200" b="1" dirty="0">
                <a:solidFill>
                  <a:srgbClr val="000000"/>
                </a:solidFill>
                <a:effectLst/>
                <a:latin typeface="Consolas" panose="020B0609020204030204" pitchFamily="49" charset="0"/>
              </a:rPr>
              <a:t>);</a:t>
            </a:r>
          </a:p>
          <a:p>
            <a:pPr marL="0" indent="0">
              <a:spcBef>
                <a:spcPts val="0"/>
              </a:spcBef>
              <a:buNone/>
            </a:pPr>
            <a:r>
              <a:rPr lang="en-US" sz="1200" b="1" dirty="0">
                <a:solidFill>
                  <a:srgbClr val="000000"/>
                </a:solidFill>
                <a:effectLst/>
                <a:latin typeface="Consolas" panose="020B0609020204030204" pitchFamily="49" charset="0"/>
              </a:rPr>
              <a:t>    }</a:t>
            </a:r>
          </a:p>
          <a:p>
            <a:pPr marL="0" indent="0">
              <a:spcBef>
                <a:spcPts val="0"/>
              </a:spcBef>
              <a:buNone/>
            </a:pPr>
            <a:r>
              <a:rPr lang="en-US" sz="1200" b="0" dirty="0">
                <a:solidFill>
                  <a:srgbClr val="000000"/>
                </a:solidFill>
                <a:effectLst/>
                <a:latin typeface="Consolas" panose="020B0609020204030204" pitchFamily="49" charset="0"/>
              </a:rPr>
              <a:t>} </a:t>
            </a:r>
          </a:p>
          <a:p>
            <a:pPr marL="0" indent="0">
              <a:spcBef>
                <a:spcPts val="0"/>
              </a:spcBef>
              <a:buNone/>
            </a:pPr>
            <a:endParaRPr lang="en-US" sz="1200" dirty="0"/>
          </a:p>
        </p:txBody>
      </p:sp>
    </p:spTree>
    <p:extLst>
      <p:ext uri="{BB962C8B-B14F-4D97-AF65-F5344CB8AC3E}">
        <p14:creationId xmlns:p14="http://schemas.microsoft.com/office/powerpoint/2010/main" val="2154474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TotalTime>
  <Words>2384</Words>
  <Application>Microsoft Office PowerPoint</Application>
  <PresentationFormat>Widescreen</PresentationFormat>
  <Paragraphs>291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Consolas</vt:lpstr>
      <vt:lpstr>Courier New</vt:lpstr>
      <vt:lpstr>Office Theme</vt:lpstr>
      <vt:lpstr>CS 143A: Operating Systems</vt:lpstr>
      <vt:lpstr>Q1 Calling Conventions</vt:lpstr>
      <vt:lpstr>Q1 Calling Conventions</vt:lpstr>
      <vt:lpstr>Q1 Calling Conventions</vt:lpstr>
      <vt:lpstr>Q1 Calling Conventions</vt:lpstr>
      <vt:lpstr>Q1 Calling Conventions</vt:lpstr>
      <vt:lpstr>System call interface</vt:lpstr>
      <vt:lpstr>System call interface</vt:lpstr>
      <vt:lpstr>PowerPoint Presentation</vt:lpstr>
      <vt:lpstr>Q3 Segmentation and paging</vt:lpstr>
      <vt:lpstr>Q3 Segmentation and paging</vt:lpstr>
      <vt:lpstr>Q3 Segmentation and paging</vt:lpstr>
      <vt:lpstr>Q3 Segmentation and paging</vt:lpstr>
      <vt:lpstr>Q3 Segmentation and paging</vt:lpstr>
      <vt:lpstr>Q3 Segmentation and paging</vt:lpstr>
      <vt:lpstr>Q3 Segmentation and paging</vt:lpstr>
      <vt:lpstr>Q3 Segmentation and paging</vt:lpstr>
      <vt:lpstr>Q3 Segmentation and paging</vt:lpstr>
      <vt:lpstr>Q3.2 </vt:lpstr>
      <vt:lpstr>Q3.2 </vt:lpstr>
      <vt:lpstr>Q3.2 </vt:lpstr>
      <vt:lpstr>Q4.1: For each variable in the program explain where and how it is allocated</vt:lpstr>
      <vt:lpstr>Q4.1: For each variable in the program explain where and how it is allocated</vt:lpstr>
      <vt:lpstr>Q4.2: Imagine the program was compiled to be loaded at address 0x0.  Which symbols in the program need to be relocated if you load this program in memory at address 0x10 0000.</vt:lpstr>
      <vt:lpstr>Q4.2: Imagine the program was compiled to be loaded at address 0x0.  Which symbols in the program need to be relocated if you load this program in memory at address 0x10 0000.</vt:lpstr>
      <vt:lpstr>Q4.2: Imagine the program was compiled to be loaded at address 0x0.  Which symbols in the program need to be relocated if you load this program in memory at address 0x10 0000.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143A: Operating Systems</dc:title>
  <dc:creator>Biswadip Maity</dc:creator>
  <cp:lastModifiedBy>Biswadip Maity</cp:lastModifiedBy>
  <cp:revision>24</cp:revision>
  <dcterms:created xsi:type="dcterms:W3CDTF">2020-11-20T17:49:36Z</dcterms:created>
  <dcterms:modified xsi:type="dcterms:W3CDTF">2020-11-20T20:59:09Z</dcterms:modified>
</cp:coreProperties>
</file>