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60" r:id="rId4"/>
    <p:sldId id="261" r:id="rId5"/>
    <p:sldId id="262" r:id="rId6"/>
    <p:sldId id="263" r:id="rId7"/>
    <p:sldId id="276" r:id="rId8"/>
    <p:sldId id="264" r:id="rId9"/>
    <p:sldId id="266" r:id="rId10"/>
    <p:sldId id="265" r:id="rId11"/>
    <p:sldId id="288" r:id="rId12"/>
    <p:sldId id="267" r:id="rId13"/>
    <p:sldId id="270" r:id="rId14"/>
    <p:sldId id="271" r:id="rId15"/>
    <p:sldId id="272" r:id="rId16"/>
    <p:sldId id="274" r:id="rId17"/>
    <p:sldId id="273" r:id="rId18"/>
    <p:sldId id="258" r:id="rId19"/>
    <p:sldId id="269" r:id="rId20"/>
    <p:sldId id="279" r:id="rId21"/>
    <p:sldId id="289" r:id="rId22"/>
    <p:sldId id="280" r:id="rId23"/>
    <p:sldId id="281" r:id="rId24"/>
    <p:sldId id="282" r:id="rId25"/>
    <p:sldId id="283" r:id="rId26"/>
    <p:sldId id="284" r:id="rId27"/>
    <p:sldId id="285" r:id="rId28"/>
    <p:sldId id="278" r:id="rId29"/>
    <p:sldId id="287" r:id="rId30"/>
    <p:sldId id="290"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19041E-9316-4380-BB70-6B0FE3ECA83C}" v="1" dt="2022-06-07T17:08:33.3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66248" autoAdjust="0"/>
  </p:normalViewPr>
  <p:slideViewPr>
    <p:cSldViewPr snapToGrid="0">
      <p:cViewPr>
        <p:scale>
          <a:sx n="66" d="100"/>
          <a:sy n="66" d="100"/>
        </p:scale>
        <p:origin x="22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8C2384-18A2-4ACE-83BC-ACD45BF68C0C}" type="datetimeFigureOut">
              <a:rPr lang="en-GB" smtClean="0"/>
              <a:t>27/12/2022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0C4A4-1BE6-4B32-8BFF-7926A9F5EBCE}" type="slidenum">
              <a:rPr lang="en-GB" smtClean="0"/>
              <a:t>‹#›</a:t>
            </a:fld>
            <a:endParaRPr lang="en-GB"/>
          </a:p>
        </p:txBody>
      </p:sp>
    </p:spTree>
    <p:extLst>
      <p:ext uri="{BB962C8B-B14F-4D97-AF65-F5344CB8AC3E}">
        <p14:creationId xmlns:p14="http://schemas.microsoft.com/office/powerpoint/2010/main" val="2350649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focused on NLI-style verification only</a:t>
            </a:r>
            <a:r>
              <a:rPr lang="en-GB" dirty="0"/>
              <a:t> </a:t>
            </a:r>
            <a:r>
              <a:rPr lang="en-US" dirty="0"/>
              <a:t>(i.e. evidence is provided). FEVER classifies relations as either Supports (where claim is supported by evidence), refutes, or not enough info when the two are unrelated or the evidence doesn’t say enough to refute or support.</a:t>
            </a:r>
            <a:endParaRPr lang="en-GB" dirty="0"/>
          </a:p>
        </p:txBody>
      </p:sp>
      <p:sp>
        <p:nvSpPr>
          <p:cNvPr id="4" name="Slide Number Placeholder 3"/>
          <p:cNvSpPr>
            <a:spLocks noGrp="1"/>
          </p:cNvSpPr>
          <p:nvPr>
            <p:ph type="sldNum" sz="quarter" idx="5"/>
          </p:nvPr>
        </p:nvSpPr>
        <p:spPr/>
        <p:txBody>
          <a:bodyPr/>
          <a:lstStyle/>
          <a:p>
            <a:fld id="{9890C4A4-1BE6-4B32-8BFF-7926A9F5EBCE}" type="slidenum">
              <a:rPr lang="en-GB" smtClean="0"/>
              <a:t>5</a:t>
            </a:fld>
            <a:endParaRPr lang="en-GB"/>
          </a:p>
        </p:txBody>
      </p:sp>
    </p:spTree>
    <p:extLst>
      <p:ext uri="{BB962C8B-B14F-4D97-AF65-F5344CB8AC3E}">
        <p14:creationId xmlns:p14="http://schemas.microsoft.com/office/powerpoint/2010/main" val="624594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Nearly all </a:t>
            </a:r>
            <a:r>
              <a:rPr lang="en-US" dirty="0" err="1"/>
              <a:t>VitaminC</a:t>
            </a:r>
            <a:r>
              <a:rPr lang="en-US" dirty="0"/>
              <a:t> examples which contain numbers, runs the risk of training on </a:t>
            </a:r>
            <a:r>
              <a:rPr lang="en-US" dirty="0" err="1"/>
              <a:t>VitaminC</a:t>
            </a:r>
            <a:r>
              <a:rPr lang="en-US" dirty="0"/>
              <a:t> inducing oversensitivity to overlapping number ranges, whilst ignoring the context in between them. Essentially, there is a risk of bias should models see ‘x people have fallen ill’ as evidence and biasedly assuming Supports when seeing a ‘less than x+1 people have died’ claim, despite the non-numeric context enforcing a ground truth of Not Enough Info. </a:t>
            </a:r>
            <a:endParaRPr lang="en-GB" dirty="0"/>
          </a:p>
        </p:txBody>
      </p:sp>
      <p:sp>
        <p:nvSpPr>
          <p:cNvPr id="4" name="Slide Number Placeholder 3"/>
          <p:cNvSpPr>
            <a:spLocks noGrp="1"/>
          </p:cNvSpPr>
          <p:nvPr>
            <p:ph type="sldNum" sz="quarter" idx="5"/>
          </p:nvPr>
        </p:nvSpPr>
        <p:spPr/>
        <p:txBody>
          <a:bodyPr/>
          <a:lstStyle/>
          <a:p>
            <a:fld id="{9890C4A4-1BE6-4B32-8BFF-7926A9F5EBCE}" type="slidenum">
              <a:rPr lang="en-GB" smtClean="0"/>
              <a:t>16</a:t>
            </a:fld>
            <a:endParaRPr lang="en-GB"/>
          </a:p>
        </p:txBody>
      </p:sp>
    </p:spTree>
    <p:extLst>
      <p:ext uri="{BB962C8B-B14F-4D97-AF65-F5344CB8AC3E}">
        <p14:creationId xmlns:p14="http://schemas.microsoft.com/office/powerpoint/2010/main" val="3975430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Compared three different metrics for determining word overlap, opted for </a:t>
            </a:r>
            <a:r>
              <a:rPr lang="en-US" dirty="0" err="1"/>
              <a:t>sbert</a:t>
            </a:r>
            <a:r>
              <a:rPr lang="en-US" dirty="0"/>
              <a:t> as least skewed so allowed for ‘high’ and ‘low’ overlap to be easily determined without dumping half the dataset in the adversary.</a:t>
            </a:r>
            <a:endParaRPr lang="en-GB" dirty="0"/>
          </a:p>
        </p:txBody>
      </p:sp>
      <p:sp>
        <p:nvSpPr>
          <p:cNvPr id="4" name="Slide Number Placeholder 3"/>
          <p:cNvSpPr>
            <a:spLocks noGrp="1"/>
          </p:cNvSpPr>
          <p:nvPr>
            <p:ph type="sldNum" sz="quarter" idx="5"/>
          </p:nvPr>
        </p:nvSpPr>
        <p:spPr/>
        <p:txBody>
          <a:bodyPr/>
          <a:lstStyle/>
          <a:p>
            <a:fld id="{9890C4A4-1BE6-4B32-8BFF-7926A9F5EBCE}" type="slidenum">
              <a:rPr lang="en-GB" smtClean="0"/>
              <a:t>17</a:t>
            </a:fld>
            <a:endParaRPr lang="en-GB"/>
          </a:p>
        </p:txBody>
      </p:sp>
    </p:spTree>
    <p:extLst>
      <p:ext uri="{BB962C8B-B14F-4D97-AF65-F5344CB8AC3E}">
        <p14:creationId xmlns:p14="http://schemas.microsoft.com/office/powerpoint/2010/main" val="3766606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remaining research questions essentially lay out the need to train models spanning this state-space of factors explored so far, and then to evaluate their resilience to the newly found biases.</a:t>
            </a:r>
          </a:p>
          <a:p>
            <a:endParaRPr lang="en-US" dirty="0"/>
          </a:p>
          <a:p>
            <a:r>
              <a:rPr lang="en-US" dirty="0"/>
              <a:t>Initially architecture wasn’t part of the plan; was aiming to use ALBERT as a base architecture as performed superlatively but found that the self-debias methods made very little difference on ALBERT-based models.</a:t>
            </a:r>
            <a:endParaRPr lang="en-GB" dirty="0"/>
          </a:p>
        </p:txBody>
      </p:sp>
      <p:sp>
        <p:nvSpPr>
          <p:cNvPr id="4" name="Slide Number Placeholder 3"/>
          <p:cNvSpPr>
            <a:spLocks noGrp="1"/>
          </p:cNvSpPr>
          <p:nvPr>
            <p:ph type="sldNum" sz="quarter" idx="5"/>
          </p:nvPr>
        </p:nvSpPr>
        <p:spPr/>
        <p:txBody>
          <a:bodyPr/>
          <a:lstStyle/>
          <a:p>
            <a:fld id="{9890C4A4-1BE6-4B32-8BFF-7926A9F5EBCE}" type="slidenum">
              <a:rPr lang="en-GB" smtClean="0"/>
              <a:t>19</a:t>
            </a:fld>
            <a:endParaRPr lang="en-GB"/>
          </a:p>
        </p:txBody>
      </p:sp>
    </p:spTree>
    <p:extLst>
      <p:ext uri="{BB962C8B-B14F-4D97-AF65-F5344CB8AC3E}">
        <p14:creationId xmlns:p14="http://schemas.microsoft.com/office/powerpoint/2010/main" val="1941336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890C4A4-1BE6-4B32-8BFF-7926A9F5EBCE}" type="slidenum">
              <a:rPr lang="en-GB" smtClean="0"/>
              <a:t>20</a:t>
            </a:fld>
            <a:endParaRPr lang="en-GB"/>
          </a:p>
        </p:txBody>
      </p:sp>
    </p:spTree>
    <p:extLst>
      <p:ext uri="{BB962C8B-B14F-4D97-AF65-F5344CB8AC3E}">
        <p14:creationId xmlns:p14="http://schemas.microsoft.com/office/powerpoint/2010/main" val="1344110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to back that up; interesting one here was the underperformance on </a:t>
            </a:r>
            <a:r>
              <a:rPr lang="en-US" dirty="0" err="1"/>
              <a:t>negation+antonym</a:t>
            </a:r>
            <a:r>
              <a:rPr lang="en-US" dirty="0"/>
              <a:t> negation overlap of the otherwise supreme both-trained model. This was traced down to the way that antonyms were derived – usually through particularly unique ones chosen to ensure there is no interpretation in which the ground entailment label doesn’t hold. Similarly, the automatically generated ones were </a:t>
            </a:r>
            <a:r>
              <a:rPr lang="en-US" dirty="0" err="1"/>
              <a:t>oftened</a:t>
            </a:r>
            <a:r>
              <a:rPr lang="en-US" dirty="0"/>
              <a:t> form by attaching negating derivational prefixes like ‘dis’. The combination of effects from the </a:t>
            </a:r>
            <a:r>
              <a:rPr lang="en-US" dirty="0" err="1"/>
              <a:t>subword</a:t>
            </a:r>
            <a:r>
              <a:rPr lang="en-US" dirty="0"/>
              <a:t> training for the examples from each dataset may be the cause for this lower performance, but definitely warrants further investigation.</a:t>
            </a:r>
            <a:endParaRPr lang="en-GB" dirty="0"/>
          </a:p>
        </p:txBody>
      </p:sp>
      <p:sp>
        <p:nvSpPr>
          <p:cNvPr id="4" name="Slide Number Placeholder 3"/>
          <p:cNvSpPr>
            <a:spLocks noGrp="1"/>
          </p:cNvSpPr>
          <p:nvPr>
            <p:ph type="sldNum" sz="quarter" idx="5"/>
          </p:nvPr>
        </p:nvSpPr>
        <p:spPr/>
        <p:txBody>
          <a:bodyPr/>
          <a:lstStyle/>
          <a:p>
            <a:fld id="{9890C4A4-1BE6-4B32-8BFF-7926A9F5EBCE}" type="slidenum">
              <a:rPr lang="en-GB" smtClean="0"/>
              <a:t>21</a:t>
            </a:fld>
            <a:endParaRPr lang="en-GB"/>
          </a:p>
        </p:txBody>
      </p:sp>
    </p:spTree>
    <p:extLst>
      <p:ext uri="{BB962C8B-B14F-4D97-AF65-F5344CB8AC3E}">
        <p14:creationId xmlns:p14="http://schemas.microsoft.com/office/powerpoint/2010/main" val="3300742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were initially recorded solely for ALBERT-base underpinned models, as to enable comparison with the findings of the </a:t>
            </a:r>
            <a:r>
              <a:rPr lang="en-US" dirty="0" err="1"/>
              <a:t>VitaminC</a:t>
            </a:r>
            <a:r>
              <a:rPr lang="en-US" dirty="0"/>
              <a:t> paper – found the opposite to that of Utama et </a:t>
            </a:r>
            <a:r>
              <a:rPr lang="en-US" dirty="0" err="1"/>
              <a:t>al’s</a:t>
            </a:r>
            <a:r>
              <a:rPr lang="en-US" dirty="0"/>
              <a:t> findings to be true for ALBERT models — namely that, for ALBERT-base models, all forms of debiasing degraded performance on both FEVER and FEVER-symmetric. </a:t>
            </a:r>
          </a:p>
          <a:p>
            <a:endParaRPr lang="en-US" dirty="0"/>
          </a:p>
          <a:p>
            <a:r>
              <a:rPr lang="en-US" dirty="0"/>
              <a:t>Why the disparity when moving from </a:t>
            </a:r>
            <a:r>
              <a:rPr lang="en-US" dirty="0" err="1"/>
              <a:t>bert</a:t>
            </a:r>
            <a:r>
              <a:rPr lang="en-US" dirty="0"/>
              <a:t> to albert isn’t totally clear. Kaneko and </a:t>
            </a:r>
            <a:r>
              <a:rPr lang="en-US" dirty="0" err="1"/>
              <a:t>Bollegala</a:t>
            </a:r>
            <a:r>
              <a:rPr lang="en-US" dirty="0"/>
              <a:t> suggest that ALBERT may be more sensitive to fine-tuning at the risk of losing pre-trained information during debiasing.</a:t>
            </a:r>
            <a:endParaRPr lang="en-GB" dirty="0"/>
          </a:p>
        </p:txBody>
      </p:sp>
      <p:sp>
        <p:nvSpPr>
          <p:cNvPr id="4" name="Slide Number Placeholder 3"/>
          <p:cNvSpPr>
            <a:spLocks noGrp="1"/>
          </p:cNvSpPr>
          <p:nvPr>
            <p:ph type="sldNum" sz="quarter" idx="5"/>
          </p:nvPr>
        </p:nvSpPr>
        <p:spPr/>
        <p:txBody>
          <a:bodyPr/>
          <a:lstStyle/>
          <a:p>
            <a:fld id="{9890C4A4-1BE6-4B32-8BFF-7926A9F5EBCE}" type="slidenum">
              <a:rPr lang="en-GB" smtClean="0"/>
              <a:t>22</a:t>
            </a:fld>
            <a:endParaRPr lang="en-GB"/>
          </a:p>
        </p:txBody>
      </p:sp>
    </p:spTree>
    <p:extLst>
      <p:ext uri="{BB962C8B-B14F-4D97-AF65-F5344CB8AC3E}">
        <p14:creationId xmlns:p14="http://schemas.microsoft.com/office/powerpoint/2010/main" val="3446788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Appears that non-convergence (loss does not decrease) comes from loss signal being eliminated – you can see output confidence is very low, and often actually resembles random guessing. This only happens when combining both the baseline teacher model, *and* the shallow model – not the other combinations.</a:t>
            </a:r>
          </a:p>
          <a:p>
            <a:endParaRPr lang="en-US" dirty="0"/>
          </a:p>
          <a:p>
            <a:r>
              <a:rPr lang="en-US" dirty="0"/>
              <a:t>In some cases, where Conf-reg does not converge, performance can still be superior if the shallow model has effectively no impact on the already competitive baseline model – however for fever-only trained ones like are shown here, that baseline model is poor, and the shallow model is also poor, so the combination of the two is even worse.</a:t>
            </a:r>
            <a:endParaRPr lang="en-GB" dirty="0"/>
          </a:p>
        </p:txBody>
      </p:sp>
      <p:sp>
        <p:nvSpPr>
          <p:cNvPr id="4" name="Slide Number Placeholder 3"/>
          <p:cNvSpPr>
            <a:spLocks noGrp="1"/>
          </p:cNvSpPr>
          <p:nvPr>
            <p:ph type="sldNum" sz="quarter" idx="5"/>
          </p:nvPr>
        </p:nvSpPr>
        <p:spPr/>
        <p:txBody>
          <a:bodyPr/>
          <a:lstStyle/>
          <a:p>
            <a:fld id="{9890C4A4-1BE6-4B32-8BFF-7926A9F5EBCE}" type="slidenum">
              <a:rPr lang="en-GB" smtClean="0"/>
              <a:t>24</a:t>
            </a:fld>
            <a:endParaRPr lang="en-GB"/>
          </a:p>
        </p:txBody>
      </p:sp>
    </p:spTree>
    <p:extLst>
      <p:ext uri="{BB962C8B-B14F-4D97-AF65-F5344CB8AC3E}">
        <p14:creationId xmlns:p14="http://schemas.microsoft.com/office/powerpoint/2010/main" val="4107896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see from the figure there is an aspect of orthogonality here,  but it isn’t being combined particularly well. There may be better ways to combine these dataset and model targeting paradigms</a:t>
            </a:r>
            <a:endParaRPr lang="en-GB" dirty="0"/>
          </a:p>
        </p:txBody>
      </p:sp>
      <p:sp>
        <p:nvSpPr>
          <p:cNvPr id="4" name="Slide Number Placeholder 3"/>
          <p:cNvSpPr>
            <a:spLocks noGrp="1"/>
          </p:cNvSpPr>
          <p:nvPr>
            <p:ph type="sldNum" sz="quarter" idx="5"/>
          </p:nvPr>
        </p:nvSpPr>
        <p:spPr/>
        <p:txBody>
          <a:bodyPr/>
          <a:lstStyle/>
          <a:p>
            <a:fld id="{9890C4A4-1BE6-4B32-8BFF-7926A9F5EBCE}" type="slidenum">
              <a:rPr lang="en-GB" smtClean="0"/>
              <a:t>25</a:t>
            </a:fld>
            <a:endParaRPr lang="en-GB"/>
          </a:p>
        </p:txBody>
      </p:sp>
    </p:spTree>
    <p:extLst>
      <p:ext uri="{BB962C8B-B14F-4D97-AF65-F5344CB8AC3E}">
        <p14:creationId xmlns:p14="http://schemas.microsoft.com/office/powerpoint/2010/main" val="2269199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Hypothesis only bias is one type, says that high accuracy can be achieved without even considering the evidence, just by inferring patterns from the claim. </a:t>
            </a:r>
            <a:endParaRPr lang="en-GB" dirty="0"/>
          </a:p>
        </p:txBody>
      </p:sp>
      <p:sp>
        <p:nvSpPr>
          <p:cNvPr id="4" name="Slide Number Placeholder 3"/>
          <p:cNvSpPr>
            <a:spLocks noGrp="1"/>
          </p:cNvSpPr>
          <p:nvPr>
            <p:ph type="sldNum" sz="quarter" idx="5"/>
          </p:nvPr>
        </p:nvSpPr>
        <p:spPr/>
        <p:txBody>
          <a:bodyPr/>
          <a:lstStyle/>
          <a:p>
            <a:fld id="{9890C4A4-1BE6-4B32-8BFF-7926A9F5EBCE}" type="slidenum">
              <a:rPr lang="en-GB" smtClean="0"/>
              <a:t>6</a:t>
            </a:fld>
            <a:endParaRPr lang="en-GB"/>
          </a:p>
        </p:txBody>
      </p:sp>
    </p:spTree>
    <p:extLst>
      <p:ext uri="{BB962C8B-B14F-4D97-AF65-F5344CB8AC3E}">
        <p14:creationId xmlns:p14="http://schemas.microsoft.com/office/powerpoint/2010/main" val="1778221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Problem with this is that the patterns learnt for just the claim don’t transfer out of domain. Typical human speech can differ significantly from concise Wikipedia claims, and by not even looking at the evidence you haven’t engaged with the semantics of the actual pair. The</a:t>
            </a:r>
            <a:endParaRPr lang="en-GB" dirty="0"/>
          </a:p>
        </p:txBody>
      </p:sp>
      <p:sp>
        <p:nvSpPr>
          <p:cNvPr id="4" name="Slide Number Placeholder 3"/>
          <p:cNvSpPr>
            <a:spLocks noGrp="1"/>
          </p:cNvSpPr>
          <p:nvPr>
            <p:ph type="sldNum" sz="quarter" idx="5"/>
          </p:nvPr>
        </p:nvSpPr>
        <p:spPr/>
        <p:txBody>
          <a:bodyPr/>
          <a:lstStyle/>
          <a:p>
            <a:fld id="{9890C4A4-1BE6-4B32-8BFF-7926A9F5EBCE}" type="slidenum">
              <a:rPr lang="en-GB" smtClean="0"/>
              <a:t>7</a:t>
            </a:fld>
            <a:endParaRPr lang="en-GB"/>
          </a:p>
        </p:txBody>
      </p:sp>
    </p:spTree>
    <p:extLst>
      <p:ext uri="{BB962C8B-B14F-4D97-AF65-F5344CB8AC3E}">
        <p14:creationId xmlns:p14="http://schemas.microsoft.com/office/powerpoint/2010/main" val="2819316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prevalence of these biases is proportional to the threat their corresponding adversaries pose, which Thorne et al measure by the effective decrease in score. Potency captures how much an adversary reduces the score over multiple models, and Resilience is the converse. For the ‘score’ you could use different metrics, but I opted for accuracy as its what existing literature uses.</a:t>
            </a:r>
          </a:p>
        </p:txBody>
      </p:sp>
      <p:sp>
        <p:nvSpPr>
          <p:cNvPr id="4" name="Slide Number Placeholder 3"/>
          <p:cNvSpPr>
            <a:spLocks noGrp="1"/>
          </p:cNvSpPr>
          <p:nvPr>
            <p:ph type="sldNum" sz="quarter" idx="5"/>
          </p:nvPr>
        </p:nvSpPr>
        <p:spPr/>
        <p:txBody>
          <a:bodyPr/>
          <a:lstStyle/>
          <a:p>
            <a:fld id="{9890C4A4-1BE6-4B32-8BFF-7926A9F5EBCE}" type="slidenum">
              <a:rPr lang="en-GB" smtClean="0"/>
              <a:t>8</a:t>
            </a:fld>
            <a:endParaRPr lang="en-GB"/>
          </a:p>
        </p:txBody>
      </p:sp>
    </p:spTree>
    <p:extLst>
      <p:ext uri="{BB962C8B-B14F-4D97-AF65-F5344CB8AC3E}">
        <p14:creationId xmlns:p14="http://schemas.microsoft.com/office/powerpoint/2010/main" val="910936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ways to debias, dataset-targeting methods focus on using additional or different datasets to inoculate models against biases.</a:t>
            </a:r>
          </a:p>
          <a:p>
            <a:endParaRPr lang="en-US" dirty="0"/>
          </a:p>
          <a:p>
            <a:r>
              <a:rPr lang="en-US" dirty="0" err="1"/>
              <a:t>VitaminC</a:t>
            </a:r>
            <a:r>
              <a:rPr lang="en-US" dirty="0"/>
              <a:t> uses contrastive claims – essentially is having for a given evidence (actual dataset uses pairs of evidence from different timeframes), you have two claims where one is refuted and one is supported – the idea being you can’t get them both right by only looking at the claim.</a:t>
            </a:r>
            <a:endParaRPr lang="en-GB" dirty="0"/>
          </a:p>
        </p:txBody>
      </p:sp>
      <p:sp>
        <p:nvSpPr>
          <p:cNvPr id="4" name="Slide Number Placeholder 3"/>
          <p:cNvSpPr>
            <a:spLocks noGrp="1"/>
          </p:cNvSpPr>
          <p:nvPr>
            <p:ph type="sldNum" sz="quarter" idx="5"/>
          </p:nvPr>
        </p:nvSpPr>
        <p:spPr/>
        <p:txBody>
          <a:bodyPr/>
          <a:lstStyle/>
          <a:p>
            <a:fld id="{9890C4A4-1BE6-4B32-8BFF-7926A9F5EBCE}" type="slidenum">
              <a:rPr lang="en-GB" smtClean="0"/>
              <a:t>9</a:t>
            </a:fld>
            <a:endParaRPr lang="en-GB"/>
          </a:p>
        </p:txBody>
      </p:sp>
    </p:spTree>
    <p:extLst>
      <p:ext uri="{BB962C8B-B14F-4D97-AF65-F5344CB8AC3E}">
        <p14:creationId xmlns:p14="http://schemas.microsoft.com/office/powerpoint/2010/main" val="2259504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Shallow can do multiple biases at once.</a:t>
            </a:r>
          </a:p>
          <a:p>
            <a:endParaRPr lang="en-US" dirty="0"/>
          </a:p>
          <a:p>
            <a:r>
              <a:rPr lang="en-US" dirty="0"/>
              <a:t>Shallow model uses low number of epochs and examples. </a:t>
            </a:r>
          </a:p>
          <a:p>
            <a:endParaRPr lang="en-US" dirty="0"/>
          </a:p>
          <a:p>
            <a:r>
              <a:rPr lang="en-US" dirty="0"/>
              <a:t>Shallow preds: with these indicating the likelihood the example contains a bias (should that output class be predicted by the main model). Conversely, examples which the shallow model predicts incorrectly with a high score/confidence, are likely to be more challenging examples free of biases.</a:t>
            </a:r>
          </a:p>
          <a:p>
            <a:endParaRPr lang="en-GB" dirty="0"/>
          </a:p>
          <a:p>
            <a:r>
              <a:rPr lang="en-GB" dirty="0"/>
              <a:t>Example reweighting: Directly downweighs proportional to this confidence</a:t>
            </a:r>
          </a:p>
          <a:p>
            <a:r>
              <a:rPr lang="en-GB" dirty="0"/>
              <a:t>Product of expert – combines </a:t>
            </a:r>
            <a:r>
              <a:rPr lang="en-GB" dirty="0" err="1"/>
              <a:t>softmax</a:t>
            </a:r>
            <a:r>
              <a:rPr lang="en-GB" dirty="0"/>
              <a:t> outputs of main and shallow models.</a:t>
            </a:r>
          </a:p>
          <a:p>
            <a:r>
              <a:rPr lang="en-GB" dirty="0"/>
              <a:t>Conf-reg uses self-distillation, which basically rescales the predictions of the baseline </a:t>
            </a:r>
            <a:r>
              <a:rPr lang="en-GB" dirty="0" err="1"/>
              <a:t>bert</a:t>
            </a:r>
            <a:r>
              <a:rPr lang="en-GB" dirty="0"/>
              <a:t> or albert model.</a:t>
            </a:r>
          </a:p>
          <a:p>
            <a:endParaRPr lang="en-GB" dirty="0"/>
          </a:p>
          <a:p>
            <a:r>
              <a:rPr lang="en-GB" dirty="0"/>
              <a:t>Can tar</a:t>
            </a:r>
          </a:p>
        </p:txBody>
      </p:sp>
      <p:sp>
        <p:nvSpPr>
          <p:cNvPr id="4" name="Slide Number Placeholder 3"/>
          <p:cNvSpPr>
            <a:spLocks noGrp="1"/>
          </p:cNvSpPr>
          <p:nvPr>
            <p:ph type="sldNum" sz="quarter" idx="5"/>
          </p:nvPr>
        </p:nvSpPr>
        <p:spPr/>
        <p:txBody>
          <a:bodyPr/>
          <a:lstStyle/>
          <a:p>
            <a:fld id="{9890C4A4-1BE6-4B32-8BFF-7926A9F5EBCE}" type="slidenum">
              <a:rPr lang="en-GB" smtClean="0"/>
              <a:t>10</a:t>
            </a:fld>
            <a:endParaRPr lang="en-GB"/>
          </a:p>
        </p:txBody>
      </p:sp>
    </p:spTree>
    <p:extLst>
      <p:ext uri="{BB962C8B-B14F-4D97-AF65-F5344CB8AC3E}">
        <p14:creationId xmlns:p14="http://schemas.microsoft.com/office/powerpoint/2010/main" val="2767867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Shallow can do multiple biases at once.</a:t>
            </a:r>
          </a:p>
          <a:p>
            <a:endParaRPr lang="en-US" dirty="0"/>
          </a:p>
          <a:p>
            <a:r>
              <a:rPr lang="en-US" dirty="0"/>
              <a:t>Shallow model uses low number of epochs and examples. </a:t>
            </a:r>
          </a:p>
          <a:p>
            <a:endParaRPr lang="en-US" dirty="0"/>
          </a:p>
          <a:p>
            <a:r>
              <a:rPr lang="en-US" dirty="0"/>
              <a:t>Shallow preds: with these indicating the likelihood the example contains a bias (should that output class be predicted by the main model). Conversely, examples which the shallow model predicts incorrectly with a high score/confidence, are likely to be more challenging examples free of biases.</a:t>
            </a:r>
          </a:p>
          <a:p>
            <a:endParaRPr lang="en-GB" dirty="0"/>
          </a:p>
          <a:p>
            <a:r>
              <a:rPr lang="en-GB" dirty="0"/>
              <a:t>Example reweighting: Directly downweighs proportional to this confidence</a:t>
            </a:r>
          </a:p>
          <a:p>
            <a:r>
              <a:rPr lang="en-GB" dirty="0"/>
              <a:t>Product of expert – combines </a:t>
            </a:r>
            <a:r>
              <a:rPr lang="en-GB" dirty="0" err="1"/>
              <a:t>softmax</a:t>
            </a:r>
            <a:r>
              <a:rPr lang="en-GB" dirty="0"/>
              <a:t> outputs of main and shallow models.</a:t>
            </a:r>
          </a:p>
          <a:p>
            <a:r>
              <a:rPr lang="en-GB" dirty="0"/>
              <a:t>Conf-reg uses self-distillation, which basically rescales the predictions of the baseline </a:t>
            </a:r>
            <a:r>
              <a:rPr lang="en-GB" dirty="0" err="1"/>
              <a:t>bert</a:t>
            </a:r>
            <a:r>
              <a:rPr lang="en-GB" dirty="0"/>
              <a:t> or albert model.</a:t>
            </a:r>
          </a:p>
          <a:p>
            <a:endParaRPr lang="en-GB" dirty="0"/>
          </a:p>
          <a:p>
            <a:r>
              <a:rPr lang="en-GB" dirty="0"/>
              <a:t>Can tar</a:t>
            </a:r>
          </a:p>
        </p:txBody>
      </p:sp>
      <p:sp>
        <p:nvSpPr>
          <p:cNvPr id="4" name="Slide Number Placeholder 3"/>
          <p:cNvSpPr>
            <a:spLocks noGrp="1"/>
          </p:cNvSpPr>
          <p:nvPr>
            <p:ph type="sldNum" sz="quarter" idx="5"/>
          </p:nvPr>
        </p:nvSpPr>
        <p:spPr/>
        <p:txBody>
          <a:bodyPr/>
          <a:lstStyle/>
          <a:p>
            <a:fld id="{9890C4A4-1BE6-4B32-8BFF-7926A9F5EBCE}" type="slidenum">
              <a:rPr lang="en-GB" smtClean="0"/>
              <a:t>11</a:t>
            </a:fld>
            <a:endParaRPr lang="en-GB"/>
          </a:p>
        </p:txBody>
      </p:sp>
    </p:spTree>
    <p:extLst>
      <p:ext uri="{BB962C8B-B14F-4D97-AF65-F5344CB8AC3E}">
        <p14:creationId xmlns:p14="http://schemas.microsoft.com/office/powerpoint/2010/main" val="4082837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to know if </a:t>
            </a:r>
            <a:r>
              <a:rPr lang="en-US" dirty="0" err="1"/>
              <a:t>vitc</a:t>
            </a:r>
            <a:r>
              <a:rPr lang="en-US" dirty="0"/>
              <a:t> has biases given training on it can produce more robust models.</a:t>
            </a:r>
          </a:p>
          <a:p>
            <a:endParaRPr lang="en-US" dirty="0"/>
          </a:p>
          <a:p>
            <a:r>
              <a:rPr lang="en-US" dirty="0"/>
              <a:t>Combining the two approaches could permit models to debias initially with a-priori knowledge (such as the hypothesis-only bias that </a:t>
            </a:r>
            <a:r>
              <a:rPr lang="en-US" dirty="0" err="1"/>
              <a:t>VitaminC</a:t>
            </a:r>
            <a:r>
              <a:rPr lang="en-US" dirty="0"/>
              <a:t> inoculates against), with self-debiasing approaches ‘catching’ other forms of bias which are not explicitly known. </a:t>
            </a:r>
          </a:p>
          <a:p>
            <a:endParaRPr lang="en-US" dirty="0"/>
          </a:p>
          <a:p>
            <a:r>
              <a:rPr lang="en-US" dirty="0"/>
              <a:t>Dissertation breaks down the two research questions, I’ll leave that to the evaluation section for now to save everyone going through them twice, but a </a:t>
            </a:r>
            <a:r>
              <a:rPr lang="en-US" dirty="0" err="1"/>
              <a:t>cocmponent</a:t>
            </a:r>
            <a:r>
              <a:rPr lang="en-US" dirty="0"/>
              <a:t> of question A is finding these new biases in fever through the design of new adversaries.</a:t>
            </a:r>
            <a:endParaRPr lang="en-GB" dirty="0"/>
          </a:p>
        </p:txBody>
      </p:sp>
      <p:sp>
        <p:nvSpPr>
          <p:cNvPr id="4" name="Slide Number Placeholder 3"/>
          <p:cNvSpPr>
            <a:spLocks noGrp="1"/>
          </p:cNvSpPr>
          <p:nvPr>
            <p:ph type="sldNum" sz="quarter" idx="5"/>
          </p:nvPr>
        </p:nvSpPr>
        <p:spPr/>
        <p:txBody>
          <a:bodyPr/>
          <a:lstStyle/>
          <a:p>
            <a:fld id="{9890C4A4-1BE6-4B32-8BFF-7926A9F5EBCE}" type="slidenum">
              <a:rPr lang="en-GB" smtClean="0"/>
              <a:t>12</a:t>
            </a:fld>
            <a:endParaRPr lang="en-GB"/>
          </a:p>
        </p:txBody>
      </p:sp>
    </p:spTree>
    <p:extLst>
      <p:ext uri="{BB962C8B-B14F-4D97-AF65-F5344CB8AC3E}">
        <p14:creationId xmlns:p14="http://schemas.microsoft.com/office/powerpoint/2010/main" val="441652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Naik observed similar in NLI. </a:t>
            </a:r>
          </a:p>
          <a:p>
            <a:endParaRPr lang="en-US" dirty="0"/>
          </a:p>
          <a:p>
            <a:r>
              <a:rPr lang="en-US" dirty="0"/>
              <a:t>Adversaries are ones where there is a negation in the evidence but not the claim, but there’s a supports relation; or where the presence of a negation matches, but there’s a refutes relation.</a:t>
            </a:r>
          </a:p>
          <a:p>
            <a:endParaRPr lang="en-US" dirty="0"/>
          </a:p>
          <a:p>
            <a:r>
              <a:rPr lang="en-US" dirty="0"/>
              <a:t>Also have one where the label is preserved by doing essentially a double negative – here replacing first with second isn’t really an ‘antonym’, but it does change the truth conditions such that it acts as a negation.</a:t>
            </a:r>
          </a:p>
          <a:p>
            <a:endParaRPr lang="en-US" dirty="0"/>
          </a:p>
          <a:p>
            <a:r>
              <a:rPr lang="en-US" dirty="0"/>
              <a:t>Neg-only – flip label</a:t>
            </a:r>
          </a:p>
          <a:p>
            <a:r>
              <a:rPr lang="en-US" dirty="0"/>
              <a:t>Neg-and-ant – preserve label.</a:t>
            </a:r>
          </a:p>
          <a:p>
            <a:r>
              <a:rPr lang="en-US" dirty="0"/>
              <a:t>Antonym resolution didn’t work very well.</a:t>
            </a:r>
            <a:endParaRPr lang="en-GB" dirty="0"/>
          </a:p>
        </p:txBody>
      </p:sp>
      <p:sp>
        <p:nvSpPr>
          <p:cNvPr id="4" name="Slide Number Placeholder 3"/>
          <p:cNvSpPr>
            <a:spLocks noGrp="1"/>
          </p:cNvSpPr>
          <p:nvPr>
            <p:ph type="sldNum" sz="quarter" idx="5"/>
          </p:nvPr>
        </p:nvSpPr>
        <p:spPr/>
        <p:txBody>
          <a:bodyPr/>
          <a:lstStyle/>
          <a:p>
            <a:fld id="{9890C4A4-1BE6-4B32-8BFF-7926A9F5EBCE}" type="slidenum">
              <a:rPr lang="en-GB" smtClean="0"/>
              <a:t>14</a:t>
            </a:fld>
            <a:endParaRPr lang="en-GB"/>
          </a:p>
        </p:txBody>
      </p:sp>
    </p:spTree>
    <p:extLst>
      <p:ext uri="{BB962C8B-B14F-4D97-AF65-F5344CB8AC3E}">
        <p14:creationId xmlns:p14="http://schemas.microsoft.com/office/powerpoint/2010/main" val="1102270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60300" y="3683633"/>
            <a:ext cx="8982000" cy="1546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5867">
                <a:solidFill>
                  <a:schemeClr val="dk2"/>
                </a:solidFill>
              </a:defRPr>
            </a:lvl1pPr>
            <a:lvl2pPr lvl="1">
              <a:spcBef>
                <a:spcPts val="0"/>
              </a:spcBef>
              <a:spcAft>
                <a:spcPts val="0"/>
              </a:spcAft>
              <a:buClr>
                <a:schemeClr val="dk2"/>
              </a:buClr>
              <a:buSzPts val="4400"/>
              <a:buNone/>
              <a:defRPr sz="5867">
                <a:solidFill>
                  <a:schemeClr val="dk2"/>
                </a:solidFill>
              </a:defRPr>
            </a:lvl2pPr>
            <a:lvl3pPr lvl="2">
              <a:spcBef>
                <a:spcPts val="0"/>
              </a:spcBef>
              <a:spcAft>
                <a:spcPts val="0"/>
              </a:spcAft>
              <a:buClr>
                <a:schemeClr val="dk2"/>
              </a:buClr>
              <a:buSzPts val="4400"/>
              <a:buNone/>
              <a:defRPr sz="5867">
                <a:solidFill>
                  <a:schemeClr val="dk2"/>
                </a:solidFill>
              </a:defRPr>
            </a:lvl3pPr>
            <a:lvl4pPr lvl="3">
              <a:spcBef>
                <a:spcPts val="0"/>
              </a:spcBef>
              <a:spcAft>
                <a:spcPts val="0"/>
              </a:spcAft>
              <a:buClr>
                <a:schemeClr val="dk2"/>
              </a:buClr>
              <a:buSzPts val="4400"/>
              <a:buNone/>
              <a:defRPr sz="5867">
                <a:solidFill>
                  <a:schemeClr val="dk2"/>
                </a:solidFill>
              </a:defRPr>
            </a:lvl4pPr>
            <a:lvl5pPr lvl="4">
              <a:spcBef>
                <a:spcPts val="0"/>
              </a:spcBef>
              <a:spcAft>
                <a:spcPts val="0"/>
              </a:spcAft>
              <a:buClr>
                <a:schemeClr val="dk2"/>
              </a:buClr>
              <a:buSzPts val="4400"/>
              <a:buNone/>
              <a:defRPr sz="5867">
                <a:solidFill>
                  <a:schemeClr val="dk2"/>
                </a:solidFill>
              </a:defRPr>
            </a:lvl5pPr>
            <a:lvl6pPr lvl="5">
              <a:spcBef>
                <a:spcPts val="0"/>
              </a:spcBef>
              <a:spcAft>
                <a:spcPts val="0"/>
              </a:spcAft>
              <a:buClr>
                <a:schemeClr val="dk2"/>
              </a:buClr>
              <a:buSzPts val="4400"/>
              <a:buNone/>
              <a:defRPr sz="5867">
                <a:solidFill>
                  <a:schemeClr val="dk2"/>
                </a:solidFill>
              </a:defRPr>
            </a:lvl6pPr>
            <a:lvl7pPr lvl="6">
              <a:spcBef>
                <a:spcPts val="0"/>
              </a:spcBef>
              <a:spcAft>
                <a:spcPts val="0"/>
              </a:spcAft>
              <a:buClr>
                <a:schemeClr val="dk2"/>
              </a:buClr>
              <a:buSzPts val="4400"/>
              <a:buNone/>
              <a:defRPr sz="5867">
                <a:solidFill>
                  <a:schemeClr val="dk2"/>
                </a:solidFill>
              </a:defRPr>
            </a:lvl7pPr>
            <a:lvl8pPr lvl="7">
              <a:spcBef>
                <a:spcPts val="0"/>
              </a:spcBef>
              <a:spcAft>
                <a:spcPts val="0"/>
              </a:spcAft>
              <a:buClr>
                <a:schemeClr val="dk2"/>
              </a:buClr>
              <a:buSzPts val="4400"/>
              <a:buNone/>
              <a:defRPr sz="5867">
                <a:solidFill>
                  <a:schemeClr val="dk2"/>
                </a:solidFill>
              </a:defRPr>
            </a:lvl8pPr>
            <a:lvl9pPr lvl="8">
              <a:spcBef>
                <a:spcPts val="0"/>
              </a:spcBef>
              <a:spcAft>
                <a:spcPts val="0"/>
              </a:spcAft>
              <a:buClr>
                <a:schemeClr val="dk2"/>
              </a:buClr>
              <a:buSzPts val="4400"/>
              <a:buNone/>
              <a:defRPr sz="5867">
                <a:solidFill>
                  <a:schemeClr val="dk2"/>
                </a:solidFill>
              </a:defRPr>
            </a:lvl9pPr>
          </a:lstStyle>
          <a:p>
            <a:r>
              <a:rPr lang="en-US"/>
              <a:t>Click to edit Master title style</a:t>
            </a:r>
            <a:endParaRPr/>
          </a:p>
        </p:txBody>
      </p:sp>
      <p:sp>
        <p:nvSpPr>
          <p:cNvPr id="11" name="Google Shape;11;p2"/>
          <p:cNvSpPr/>
          <p:nvPr/>
        </p:nvSpPr>
        <p:spPr>
          <a:xfrm>
            <a:off x="7917661" y="3377551"/>
            <a:ext cx="9624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8879815" y="3377551"/>
            <a:ext cx="9624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1" y="3377551"/>
            <a:ext cx="9624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961900" y="3377551"/>
            <a:ext cx="69556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81343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005E-54A1-16F0-8744-8BB0293A72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EC4A5BD-8B8C-469A-9BC3-403BA27015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FF836CF-70AA-599F-7F70-47766A0254B6}"/>
              </a:ext>
            </a:extLst>
          </p:cNvPr>
          <p:cNvSpPr>
            <a:spLocks noGrp="1"/>
          </p:cNvSpPr>
          <p:nvPr>
            <p:ph type="dt" sz="half" idx="10"/>
          </p:nvPr>
        </p:nvSpPr>
        <p:spPr/>
        <p:txBody>
          <a:bodyPr/>
          <a:lstStyle/>
          <a:p>
            <a:fld id="{36469B5C-F9E2-4C6F-A065-7F8343AB4CE5}" type="datetimeFigureOut">
              <a:rPr lang="en-GB" smtClean="0"/>
              <a:t>27/12/2022</a:t>
            </a:fld>
            <a:endParaRPr lang="en-GB"/>
          </a:p>
        </p:txBody>
      </p:sp>
      <p:sp>
        <p:nvSpPr>
          <p:cNvPr id="5" name="Footer Placeholder 4">
            <a:extLst>
              <a:ext uri="{FF2B5EF4-FFF2-40B4-BE49-F238E27FC236}">
                <a16:creationId xmlns:a16="http://schemas.microsoft.com/office/drawing/2014/main" id="{62C1AC02-104B-3CE2-E22F-9F278F4CE0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7BCEFB-8343-0D06-7D91-817942BEC401}"/>
              </a:ext>
            </a:extLst>
          </p:cNvPr>
          <p:cNvSpPr>
            <a:spLocks noGrp="1"/>
          </p:cNvSpPr>
          <p:nvPr>
            <p:ph type="sldNum" sz="quarter" idx="12"/>
          </p:nvPr>
        </p:nvSpPr>
        <p:spPr/>
        <p:txBody>
          <a:bodyPr/>
          <a:lstStyle/>
          <a:p>
            <a:fld id="{D577E22D-7D3F-4905-A2A8-80FD7F8A2A76}" type="slidenum">
              <a:rPr lang="en-GB" smtClean="0"/>
              <a:t>‹#›</a:t>
            </a:fld>
            <a:endParaRPr lang="en-GB"/>
          </a:p>
        </p:txBody>
      </p:sp>
    </p:spTree>
    <p:extLst>
      <p:ext uri="{BB962C8B-B14F-4D97-AF65-F5344CB8AC3E}">
        <p14:creationId xmlns:p14="http://schemas.microsoft.com/office/powerpoint/2010/main" val="94227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6" name="Google Shape;16;p3"/>
          <p:cNvSpPr/>
          <p:nvPr/>
        </p:nvSpPr>
        <p:spPr>
          <a:xfrm>
            <a:off x="0" y="0"/>
            <a:ext cx="12192000" cy="5324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3"/>
          <p:cNvSpPr txBox="1">
            <a:spLocks noGrp="1"/>
          </p:cNvSpPr>
          <p:nvPr>
            <p:ph type="ctrTitle"/>
          </p:nvPr>
        </p:nvSpPr>
        <p:spPr>
          <a:xfrm>
            <a:off x="914400" y="2111123"/>
            <a:ext cx="103632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6400">
                <a:solidFill>
                  <a:schemeClr val="lt1"/>
                </a:solidFill>
              </a:defRPr>
            </a:lvl1pPr>
            <a:lvl2pPr lvl="1" algn="ctr" rtl="0">
              <a:spcBef>
                <a:spcPts val="0"/>
              </a:spcBef>
              <a:spcAft>
                <a:spcPts val="0"/>
              </a:spcAft>
              <a:buClr>
                <a:schemeClr val="lt1"/>
              </a:buClr>
              <a:buSzPts val="4800"/>
              <a:buNone/>
              <a:defRPr sz="6400">
                <a:solidFill>
                  <a:schemeClr val="lt1"/>
                </a:solidFill>
              </a:defRPr>
            </a:lvl2pPr>
            <a:lvl3pPr lvl="2" algn="ctr" rtl="0">
              <a:spcBef>
                <a:spcPts val="0"/>
              </a:spcBef>
              <a:spcAft>
                <a:spcPts val="0"/>
              </a:spcAft>
              <a:buClr>
                <a:schemeClr val="lt1"/>
              </a:buClr>
              <a:buSzPts val="4800"/>
              <a:buNone/>
              <a:defRPr sz="6400">
                <a:solidFill>
                  <a:schemeClr val="lt1"/>
                </a:solidFill>
              </a:defRPr>
            </a:lvl3pPr>
            <a:lvl4pPr lvl="3" algn="ctr" rtl="0">
              <a:spcBef>
                <a:spcPts val="0"/>
              </a:spcBef>
              <a:spcAft>
                <a:spcPts val="0"/>
              </a:spcAft>
              <a:buClr>
                <a:schemeClr val="lt1"/>
              </a:buClr>
              <a:buSzPts val="4800"/>
              <a:buNone/>
              <a:defRPr sz="6400">
                <a:solidFill>
                  <a:schemeClr val="lt1"/>
                </a:solidFill>
              </a:defRPr>
            </a:lvl4pPr>
            <a:lvl5pPr lvl="4" algn="ctr" rtl="0">
              <a:spcBef>
                <a:spcPts val="0"/>
              </a:spcBef>
              <a:spcAft>
                <a:spcPts val="0"/>
              </a:spcAft>
              <a:buClr>
                <a:schemeClr val="lt1"/>
              </a:buClr>
              <a:buSzPts val="4800"/>
              <a:buNone/>
              <a:defRPr sz="6400">
                <a:solidFill>
                  <a:schemeClr val="lt1"/>
                </a:solidFill>
              </a:defRPr>
            </a:lvl5pPr>
            <a:lvl6pPr lvl="5" algn="ctr" rtl="0">
              <a:spcBef>
                <a:spcPts val="0"/>
              </a:spcBef>
              <a:spcAft>
                <a:spcPts val="0"/>
              </a:spcAft>
              <a:buClr>
                <a:schemeClr val="lt1"/>
              </a:buClr>
              <a:buSzPts val="4800"/>
              <a:buNone/>
              <a:defRPr sz="6400">
                <a:solidFill>
                  <a:schemeClr val="lt1"/>
                </a:solidFill>
              </a:defRPr>
            </a:lvl6pPr>
            <a:lvl7pPr lvl="6" algn="ctr" rtl="0">
              <a:spcBef>
                <a:spcPts val="0"/>
              </a:spcBef>
              <a:spcAft>
                <a:spcPts val="0"/>
              </a:spcAft>
              <a:buClr>
                <a:schemeClr val="lt1"/>
              </a:buClr>
              <a:buSzPts val="4800"/>
              <a:buNone/>
              <a:defRPr sz="6400">
                <a:solidFill>
                  <a:schemeClr val="lt1"/>
                </a:solidFill>
              </a:defRPr>
            </a:lvl7pPr>
            <a:lvl8pPr lvl="7" algn="ctr" rtl="0">
              <a:spcBef>
                <a:spcPts val="0"/>
              </a:spcBef>
              <a:spcAft>
                <a:spcPts val="0"/>
              </a:spcAft>
              <a:buClr>
                <a:schemeClr val="lt1"/>
              </a:buClr>
              <a:buSzPts val="4800"/>
              <a:buNone/>
              <a:defRPr sz="6400">
                <a:solidFill>
                  <a:schemeClr val="lt1"/>
                </a:solidFill>
              </a:defRPr>
            </a:lvl8pPr>
            <a:lvl9pPr lvl="8" algn="ctr" rtl="0">
              <a:spcBef>
                <a:spcPts val="0"/>
              </a:spcBef>
              <a:spcAft>
                <a:spcPts val="0"/>
              </a:spcAft>
              <a:buClr>
                <a:schemeClr val="lt1"/>
              </a:buClr>
              <a:buSzPts val="4800"/>
              <a:buNone/>
              <a:defRPr sz="6400">
                <a:solidFill>
                  <a:schemeClr val="lt1"/>
                </a:solidFill>
              </a:defRPr>
            </a:lvl9pPr>
          </a:lstStyle>
          <a:p>
            <a:r>
              <a:rPr lang="en-US"/>
              <a:t>Click to edit Master title style</a:t>
            </a:r>
            <a:endParaRPr/>
          </a:p>
        </p:txBody>
      </p:sp>
      <p:sp>
        <p:nvSpPr>
          <p:cNvPr id="18" name="Google Shape;18;p3"/>
          <p:cNvSpPr txBox="1">
            <a:spLocks noGrp="1"/>
          </p:cNvSpPr>
          <p:nvPr>
            <p:ph type="subTitle" idx="1"/>
          </p:nvPr>
        </p:nvSpPr>
        <p:spPr>
          <a:xfrm>
            <a:off x="914400" y="3786737"/>
            <a:ext cx="103632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32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3200" b="1">
                <a:solidFill>
                  <a:schemeClr val="lt1"/>
                </a:solidFill>
              </a:defRPr>
            </a:lvl4pPr>
            <a:lvl5pPr lvl="4" algn="ctr" rtl="0">
              <a:spcBef>
                <a:spcPts val="0"/>
              </a:spcBef>
              <a:spcAft>
                <a:spcPts val="0"/>
              </a:spcAft>
              <a:buClr>
                <a:schemeClr val="lt1"/>
              </a:buClr>
              <a:buSzPts val="2400"/>
              <a:buNone/>
              <a:defRPr sz="3200" b="1">
                <a:solidFill>
                  <a:schemeClr val="lt1"/>
                </a:solidFill>
              </a:defRPr>
            </a:lvl5pPr>
            <a:lvl6pPr lvl="5" algn="ctr" rtl="0">
              <a:spcBef>
                <a:spcPts val="0"/>
              </a:spcBef>
              <a:spcAft>
                <a:spcPts val="0"/>
              </a:spcAft>
              <a:buClr>
                <a:schemeClr val="lt1"/>
              </a:buClr>
              <a:buSzPts val="2400"/>
              <a:buNone/>
              <a:defRPr sz="3200" b="1">
                <a:solidFill>
                  <a:schemeClr val="lt1"/>
                </a:solidFill>
              </a:defRPr>
            </a:lvl6pPr>
            <a:lvl7pPr lvl="6" algn="ctr" rtl="0">
              <a:spcBef>
                <a:spcPts val="0"/>
              </a:spcBef>
              <a:spcAft>
                <a:spcPts val="0"/>
              </a:spcAft>
              <a:buClr>
                <a:schemeClr val="lt1"/>
              </a:buClr>
              <a:buSzPts val="2400"/>
              <a:buNone/>
              <a:defRPr sz="3200" b="1">
                <a:solidFill>
                  <a:schemeClr val="lt1"/>
                </a:solidFill>
              </a:defRPr>
            </a:lvl7pPr>
            <a:lvl8pPr lvl="7" algn="ctr" rtl="0">
              <a:spcBef>
                <a:spcPts val="0"/>
              </a:spcBef>
              <a:spcAft>
                <a:spcPts val="0"/>
              </a:spcAft>
              <a:buClr>
                <a:schemeClr val="lt1"/>
              </a:buClr>
              <a:buSzPts val="2400"/>
              <a:buNone/>
              <a:defRPr sz="3200" b="1">
                <a:solidFill>
                  <a:schemeClr val="lt1"/>
                </a:solidFill>
              </a:defRPr>
            </a:lvl8pPr>
            <a:lvl9pPr lvl="8" algn="ctr" rtl="0">
              <a:spcBef>
                <a:spcPts val="0"/>
              </a:spcBef>
              <a:spcAft>
                <a:spcPts val="0"/>
              </a:spcAft>
              <a:buClr>
                <a:schemeClr val="lt1"/>
              </a:buClr>
              <a:buSzPts val="2400"/>
              <a:buNone/>
              <a:defRPr sz="3200" b="1">
                <a:solidFill>
                  <a:schemeClr val="lt1"/>
                </a:solidFill>
              </a:defRPr>
            </a:lvl9pPr>
          </a:lstStyle>
          <a:p>
            <a:r>
              <a:rPr lang="en-US"/>
              <a:t>Click to edit Master subtitle style</a:t>
            </a:r>
            <a:endParaRPr/>
          </a:p>
        </p:txBody>
      </p:sp>
      <p:sp>
        <p:nvSpPr>
          <p:cNvPr id="19" name="Google Shape;19;p3"/>
          <p:cNvSpPr/>
          <p:nvPr/>
        </p:nvSpPr>
        <p:spPr>
          <a:xfrm>
            <a:off x="4063605" y="5323800"/>
            <a:ext cx="4063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3"/>
          <p:cNvSpPr/>
          <p:nvPr/>
        </p:nvSpPr>
        <p:spPr>
          <a:xfrm>
            <a:off x="8128361" y="5323800"/>
            <a:ext cx="4063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3"/>
          <p:cNvSpPr/>
          <p:nvPr/>
        </p:nvSpPr>
        <p:spPr>
          <a:xfrm>
            <a:off x="1" y="5323800"/>
            <a:ext cx="4063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3"/>
          <p:cNvSpPr txBox="1">
            <a:spLocks noGrp="1"/>
          </p:cNvSpPr>
          <p:nvPr>
            <p:ph type="sldNum" idx="12"/>
          </p:nvPr>
        </p:nvSpPr>
        <p:spPr>
          <a:xfrm>
            <a:off x="-167" y="6440375"/>
            <a:ext cx="12192000" cy="418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D577E22D-7D3F-4905-A2A8-80FD7F8A2A76}" type="slidenum">
              <a:rPr lang="en-GB" smtClean="0"/>
              <a:t>‹#›</a:t>
            </a:fld>
            <a:endParaRPr lang="en-GB"/>
          </a:p>
        </p:txBody>
      </p:sp>
    </p:spTree>
    <p:extLst>
      <p:ext uri="{BB962C8B-B14F-4D97-AF65-F5344CB8AC3E}">
        <p14:creationId xmlns:p14="http://schemas.microsoft.com/office/powerpoint/2010/main" val="194496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2280567" y="2882400"/>
            <a:ext cx="7631600" cy="1093200"/>
          </a:xfrm>
          <a:prstGeom prst="rect">
            <a:avLst/>
          </a:prstGeom>
        </p:spPr>
        <p:txBody>
          <a:bodyPr spcFirstLastPara="1" wrap="square" lIns="91425" tIns="91425" rIns="91425" bIns="91425" anchor="t" anchorCtr="0">
            <a:noAutofit/>
          </a:bodyPr>
          <a:lstStyle>
            <a:lvl1pPr marL="609585" lvl="0" indent="-507987" algn="ctr" rtl="0">
              <a:spcBef>
                <a:spcPts val="800"/>
              </a:spcBef>
              <a:spcAft>
                <a:spcPts val="0"/>
              </a:spcAft>
              <a:buSzPts val="2400"/>
              <a:buChar char="▷"/>
              <a:defRPr i="1"/>
            </a:lvl1pPr>
            <a:lvl2pPr marL="1219170" lvl="1" indent="-507987" algn="ctr" rtl="0">
              <a:spcBef>
                <a:spcPts val="0"/>
              </a:spcBef>
              <a:spcAft>
                <a:spcPts val="0"/>
              </a:spcAft>
              <a:buSzPts val="2400"/>
              <a:buChar char="○"/>
              <a:defRPr i="1"/>
            </a:lvl2pPr>
            <a:lvl3pPr marL="1828754" lvl="2" indent="-507987" algn="ctr" rtl="0">
              <a:spcBef>
                <a:spcPts val="0"/>
              </a:spcBef>
              <a:spcAft>
                <a:spcPts val="0"/>
              </a:spcAft>
              <a:buSzPts val="2400"/>
              <a:buChar char="■"/>
              <a:defRPr i="1"/>
            </a:lvl3pPr>
            <a:lvl4pPr marL="2438339" lvl="3" indent="-507987" algn="ctr" rtl="0">
              <a:spcBef>
                <a:spcPts val="0"/>
              </a:spcBef>
              <a:spcAft>
                <a:spcPts val="0"/>
              </a:spcAft>
              <a:buSzPts val="2400"/>
              <a:buChar char="●"/>
              <a:defRPr i="1"/>
            </a:lvl4pPr>
            <a:lvl5pPr marL="3047924" lvl="4" indent="-507987" algn="ctr" rtl="0">
              <a:spcBef>
                <a:spcPts val="0"/>
              </a:spcBef>
              <a:spcAft>
                <a:spcPts val="0"/>
              </a:spcAft>
              <a:buSzPts val="2400"/>
              <a:buChar char="○"/>
              <a:defRPr i="1"/>
            </a:lvl5pPr>
            <a:lvl6pPr marL="3657509" lvl="5" indent="-507987" algn="ctr" rtl="0">
              <a:spcBef>
                <a:spcPts val="0"/>
              </a:spcBef>
              <a:spcAft>
                <a:spcPts val="0"/>
              </a:spcAft>
              <a:buSzPts val="2400"/>
              <a:buChar char="■"/>
              <a:defRPr i="1"/>
            </a:lvl6pPr>
            <a:lvl7pPr marL="4267093" lvl="6" indent="-507987" algn="ctr" rtl="0">
              <a:spcBef>
                <a:spcPts val="0"/>
              </a:spcBef>
              <a:spcAft>
                <a:spcPts val="0"/>
              </a:spcAft>
              <a:buSzPts val="2400"/>
              <a:buChar char="●"/>
              <a:defRPr i="1"/>
            </a:lvl7pPr>
            <a:lvl8pPr marL="4876678" lvl="7" indent="-507987" algn="ctr" rtl="0">
              <a:spcBef>
                <a:spcPts val="0"/>
              </a:spcBef>
              <a:spcAft>
                <a:spcPts val="0"/>
              </a:spcAft>
              <a:buSzPts val="2400"/>
              <a:buChar char="○"/>
              <a:defRPr i="1"/>
            </a:lvl8pPr>
            <a:lvl9pPr marL="5486263" lvl="8" indent="-507987" algn="ctr">
              <a:spcBef>
                <a:spcPts val="0"/>
              </a:spcBef>
              <a:spcAft>
                <a:spcPts val="0"/>
              </a:spcAft>
              <a:buSzPts val="2400"/>
              <a:buChar char="■"/>
              <a:defRPr i="1"/>
            </a:lvl9pPr>
          </a:lstStyle>
          <a:p>
            <a:pPr lvl="0"/>
            <a:r>
              <a:rPr lang="en-US"/>
              <a:t>Click to edit Master text styles</a:t>
            </a:r>
          </a:p>
        </p:txBody>
      </p:sp>
      <p:sp>
        <p:nvSpPr>
          <p:cNvPr id="25" name="Google Shape;25;p4"/>
          <p:cNvSpPr txBox="1"/>
          <p:nvPr/>
        </p:nvSpPr>
        <p:spPr>
          <a:xfrm>
            <a:off x="4791200" y="1575225"/>
            <a:ext cx="2609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2800" b="1">
                <a:solidFill>
                  <a:schemeClr val="accent6"/>
                </a:solidFill>
              </a:rPr>
              <a:t>“</a:t>
            </a:r>
            <a:endParaRPr sz="12800" b="1">
              <a:solidFill>
                <a:schemeClr val="accent6"/>
              </a:solidFill>
            </a:endParaRPr>
          </a:p>
        </p:txBody>
      </p:sp>
      <p:sp>
        <p:nvSpPr>
          <p:cNvPr id="26" name="Google Shape;26;p4"/>
          <p:cNvSpPr/>
          <p:nvPr/>
        </p:nvSpPr>
        <p:spPr>
          <a:xfrm>
            <a:off x="7631044" y="2132900"/>
            <a:ext cx="22804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p:nvPr/>
        </p:nvSpPr>
        <p:spPr>
          <a:xfrm>
            <a:off x="9912236" y="2132900"/>
            <a:ext cx="22804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4"/>
          <p:cNvSpPr/>
          <p:nvPr/>
        </p:nvSpPr>
        <p:spPr>
          <a:xfrm>
            <a:off x="0" y="2132900"/>
            <a:ext cx="22804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4"/>
          <p:cNvSpPr/>
          <p:nvPr/>
        </p:nvSpPr>
        <p:spPr>
          <a:xfrm>
            <a:off x="2280567" y="2132900"/>
            <a:ext cx="22804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4"/>
          <p:cNvSpPr txBox="1">
            <a:spLocks noGrp="1"/>
          </p:cNvSpPr>
          <p:nvPr>
            <p:ph type="sldNum" idx="12"/>
          </p:nvPr>
        </p:nvSpPr>
        <p:spPr>
          <a:xfrm>
            <a:off x="-167" y="6440375"/>
            <a:ext cx="12192000" cy="418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D577E22D-7D3F-4905-A2A8-80FD7F8A2A76}" type="slidenum">
              <a:rPr lang="en-GB" smtClean="0"/>
              <a:t>‹#›</a:t>
            </a:fld>
            <a:endParaRPr lang="en-GB"/>
          </a:p>
        </p:txBody>
      </p:sp>
    </p:spTree>
    <p:extLst>
      <p:ext uri="{BB962C8B-B14F-4D97-AF65-F5344CB8AC3E}">
        <p14:creationId xmlns:p14="http://schemas.microsoft.com/office/powerpoint/2010/main" val="3649348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191600" y="477851"/>
            <a:ext cx="8616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33" name="Google Shape;33;p5"/>
          <p:cNvSpPr txBox="1">
            <a:spLocks noGrp="1"/>
          </p:cNvSpPr>
          <p:nvPr>
            <p:ph type="body" idx="1"/>
          </p:nvPr>
        </p:nvSpPr>
        <p:spPr>
          <a:xfrm>
            <a:off x="1191600" y="1831451"/>
            <a:ext cx="8616800" cy="4736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Clr>
                <a:schemeClr val="accent6"/>
              </a:buClr>
              <a:buSzPts val="1800"/>
              <a:buChar char="▷"/>
              <a:defRPr>
                <a:solidFill>
                  <a:schemeClr val="dk1"/>
                </a:solidFill>
              </a:defRPr>
            </a:lvl1pPr>
            <a:lvl2pPr marL="1219170" lvl="1" indent="-507987">
              <a:spcBef>
                <a:spcPts val="0"/>
              </a:spcBef>
              <a:spcAft>
                <a:spcPts val="0"/>
              </a:spcAft>
              <a:buClr>
                <a:schemeClr val="dk1"/>
              </a:buClr>
              <a:buSzPts val="2400"/>
              <a:buChar char="○"/>
              <a:defRPr>
                <a:solidFill>
                  <a:schemeClr val="dk1"/>
                </a:solidFill>
              </a:defRPr>
            </a:lvl2pPr>
            <a:lvl3pPr marL="1828754" lvl="2" indent="-507987">
              <a:spcBef>
                <a:spcPts val="0"/>
              </a:spcBef>
              <a:spcAft>
                <a:spcPts val="0"/>
              </a:spcAft>
              <a:buClr>
                <a:schemeClr val="dk1"/>
              </a:buClr>
              <a:buSzPts val="2400"/>
              <a:buChar char="■"/>
              <a:defRPr>
                <a:solidFill>
                  <a:schemeClr val="dk1"/>
                </a:solidFill>
              </a:defRPr>
            </a:lvl3pPr>
            <a:lvl4pPr marL="2438339" lvl="3" indent="-507987">
              <a:spcBef>
                <a:spcPts val="0"/>
              </a:spcBef>
              <a:spcAft>
                <a:spcPts val="0"/>
              </a:spcAft>
              <a:buClr>
                <a:schemeClr val="dk1"/>
              </a:buClr>
              <a:buSzPts val="2400"/>
              <a:buChar char="●"/>
              <a:defRPr>
                <a:solidFill>
                  <a:schemeClr val="dk1"/>
                </a:solidFill>
              </a:defRPr>
            </a:lvl4pPr>
            <a:lvl5pPr marL="3047924" lvl="4" indent="-507987">
              <a:spcBef>
                <a:spcPts val="0"/>
              </a:spcBef>
              <a:spcAft>
                <a:spcPts val="0"/>
              </a:spcAft>
              <a:buClr>
                <a:schemeClr val="dk1"/>
              </a:buClr>
              <a:buSzPts val="2400"/>
              <a:buChar char="○"/>
              <a:defRPr>
                <a:solidFill>
                  <a:schemeClr val="dk1"/>
                </a:solidFill>
              </a:defRPr>
            </a:lvl5pPr>
            <a:lvl6pPr marL="3657509" lvl="5" indent="-507987">
              <a:spcBef>
                <a:spcPts val="0"/>
              </a:spcBef>
              <a:spcAft>
                <a:spcPts val="0"/>
              </a:spcAft>
              <a:buClr>
                <a:schemeClr val="dk1"/>
              </a:buClr>
              <a:buSzPts val="2400"/>
              <a:buChar char="■"/>
              <a:defRPr>
                <a:solidFill>
                  <a:schemeClr val="dk1"/>
                </a:solidFill>
              </a:defRPr>
            </a:lvl6pPr>
            <a:lvl7pPr marL="4267093" lvl="6" indent="-507987">
              <a:spcBef>
                <a:spcPts val="0"/>
              </a:spcBef>
              <a:spcAft>
                <a:spcPts val="0"/>
              </a:spcAft>
              <a:buClr>
                <a:schemeClr val="dk1"/>
              </a:buClr>
              <a:buSzPts val="2400"/>
              <a:buChar char="●"/>
              <a:defRPr>
                <a:solidFill>
                  <a:schemeClr val="dk1"/>
                </a:solidFill>
              </a:defRPr>
            </a:lvl7pPr>
            <a:lvl8pPr marL="4876678" lvl="7" indent="-507987">
              <a:spcBef>
                <a:spcPts val="0"/>
              </a:spcBef>
              <a:spcAft>
                <a:spcPts val="0"/>
              </a:spcAft>
              <a:buClr>
                <a:schemeClr val="dk1"/>
              </a:buClr>
              <a:buSzPts val="2400"/>
              <a:buChar char="○"/>
              <a:defRPr>
                <a:solidFill>
                  <a:schemeClr val="dk1"/>
                </a:solidFill>
              </a:defRPr>
            </a:lvl8pPr>
            <a:lvl9pPr marL="5486263" lvl="8" indent="-507987">
              <a:spcBef>
                <a:spcPts val="0"/>
              </a:spcBef>
              <a:spcAft>
                <a:spcPts val="0"/>
              </a:spcAft>
              <a:buClr>
                <a:schemeClr val="dk1"/>
              </a:buClr>
              <a:buSzPts val="2400"/>
              <a:buChar char="■"/>
              <a:defRPr>
                <a:solidFill>
                  <a:schemeClr val="dk1"/>
                </a:solidFill>
              </a:defRPr>
            </a:lvl9pPr>
          </a:lstStyle>
          <a:p>
            <a:pPr lvl="0"/>
            <a:r>
              <a:rPr lang="en-US"/>
              <a:t>Click to edit Master text styles</a:t>
            </a:r>
          </a:p>
        </p:txBody>
      </p:sp>
      <p:sp>
        <p:nvSpPr>
          <p:cNvPr id="34" name="Google Shape;34;p5"/>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5"/>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5"/>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5"/>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5"/>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7E22D-7D3F-4905-A2A8-80FD7F8A2A76}" type="slidenum">
              <a:rPr lang="en-GB" smtClean="0"/>
              <a:t>‹#›</a:t>
            </a:fld>
            <a:endParaRPr lang="en-GB"/>
          </a:p>
        </p:txBody>
      </p:sp>
    </p:spTree>
    <p:extLst>
      <p:ext uri="{BB962C8B-B14F-4D97-AF65-F5344CB8AC3E}">
        <p14:creationId xmlns:p14="http://schemas.microsoft.com/office/powerpoint/2010/main" val="295497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9"/>
        <p:cNvGrpSpPr/>
        <p:nvPr/>
      </p:nvGrpSpPr>
      <p:grpSpPr>
        <a:xfrm>
          <a:off x="0" y="0"/>
          <a:ext cx="0" cy="0"/>
          <a:chOff x="0" y="0"/>
          <a:chExt cx="0" cy="0"/>
        </a:xfrm>
      </p:grpSpPr>
      <p:sp>
        <p:nvSpPr>
          <p:cNvPr id="40" name="Google Shape;40;p6"/>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6"/>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6"/>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6"/>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6"/>
          <p:cNvSpPr txBox="1">
            <a:spLocks noGrp="1"/>
          </p:cNvSpPr>
          <p:nvPr>
            <p:ph type="title"/>
          </p:nvPr>
        </p:nvSpPr>
        <p:spPr>
          <a:xfrm>
            <a:off x="1191600" y="477851"/>
            <a:ext cx="8616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45" name="Google Shape;45;p6"/>
          <p:cNvSpPr txBox="1">
            <a:spLocks noGrp="1"/>
          </p:cNvSpPr>
          <p:nvPr>
            <p:ph type="body" idx="1"/>
          </p:nvPr>
        </p:nvSpPr>
        <p:spPr>
          <a:xfrm>
            <a:off x="1191500" y="1600200"/>
            <a:ext cx="4182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6" name="Google Shape;46;p6"/>
          <p:cNvSpPr txBox="1">
            <a:spLocks noGrp="1"/>
          </p:cNvSpPr>
          <p:nvPr>
            <p:ph type="body" idx="2"/>
          </p:nvPr>
        </p:nvSpPr>
        <p:spPr>
          <a:xfrm>
            <a:off x="5625941" y="1600200"/>
            <a:ext cx="4182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7" name="Google Shape;47;p6"/>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7E22D-7D3F-4905-A2A8-80FD7F8A2A76}" type="slidenum">
              <a:rPr lang="en-GB" smtClean="0"/>
              <a:t>‹#›</a:t>
            </a:fld>
            <a:endParaRPr lang="en-GB"/>
          </a:p>
        </p:txBody>
      </p:sp>
    </p:spTree>
    <p:extLst>
      <p:ext uri="{BB962C8B-B14F-4D97-AF65-F5344CB8AC3E}">
        <p14:creationId xmlns:p14="http://schemas.microsoft.com/office/powerpoint/2010/main" val="174210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8"/>
        <p:cNvGrpSpPr/>
        <p:nvPr/>
      </p:nvGrpSpPr>
      <p:grpSpPr>
        <a:xfrm>
          <a:off x="0" y="0"/>
          <a:ext cx="0" cy="0"/>
          <a:chOff x="0" y="0"/>
          <a:chExt cx="0" cy="0"/>
        </a:xfrm>
      </p:grpSpPr>
      <p:sp>
        <p:nvSpPr>
          <p:cNvPr id="49" name="Google Shape;49;p7"/>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7"/>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 name="Google Shape;51;p7"/>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7"/>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7"/>
          <p:cNvSpPr txBox="1">
            <a:spLocks noGrp="1"/>
          </p:cNvSpPr>
          <p:nvPr>
            <p:ph type="title"/>
          </p:nvPr>
        </p:nvSpPr>
        <p:spPr>
          <a:xfrm>
            <a:off x="1191600" y="477851"/>
            <a:ext cx="8616800" cy="11432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54" name="Google Shape;54;p7"/>
          <p:cNvSpPr txBox="1">
            <a:spLocks noGrp="1"/>
          </p:cNvSpPr>
          <p:nvPr>
            <p:ph type="body" idx="1"/>
          </p:nvPr>
        </p:nvSpPr>
        <p:spPr>
          <a:xfrm>
            <a:off x="1191600" y="1600200"/>
            <a:ext cx="3161600" cy="49676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sp>
        <p:nvSpPr>
          <p:cNvPr id="55" name="Google Shape;55;p7"/>
          <p:cNvSpPr txBox="1">
            <a:spLocks noGrp="1"/>
          </p:cNvSpPr>
          <p:nvPr>
            <p:ph type="body" idx="2"/>
          </p:nvPr>
        </p:nvSpPr>
        <p:spPr>
          <a:xfrm>
            <a:off x="4515205" y="1600200"/>
            <a:ext cx="3161600" cy="49676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sp>
        <p:nvSpPr>
          <p:cNvPr id="56" name="Google Shape;56;p7"/>
          <p:cNvSpPr txBox="1">
            <a:spLocks noGrp="1"/>
          </p:cNvSpPr>
          <p:nvPr>
            <p:ph type="body" idx="3"/>
          </p:nvPr>
        </p:nvSpPr>
        <p:spPr>
          <a:xfrm>
            <a:off x="7838809" y="1600200"/>
            <a:ext cx="3161600" cy="49676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sp>
        <p:nvSpPr>
          <p:cNvPr id="57" name="Google Shape;57;p7"/>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7E22D-7D3F-4905-A2A8-80FD7F8A2A76}" type="slidenum">
              <a:rPr lang="en-GB" smtClean="0"/>
              <a:t>‹#›</a:t>
            </a:fld>
            <a:endParaRPr lang="en-GB"/>
          </a:p>
        </p:txBody>
      </p:sp>
    </p:spTree>
    <p:extLst>
      <p:ext uri="{BB962C8B-B14F-4D97-AF65-F5344CB8AC3E}">
        <p14:creationId xmlns:p14="http://schemas.microsoft.com/office/powerpoint/2010/main" val="152630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8"/>
        <p:cNvGrpSpPr/>
        <p:nvPr/>
      </p:nvGrpSpPr>
      <p:grpSpPr>
        <a:xfrm>
          <a:off x="0" y="0"/>
          <a:ext cx="0" cy="0"/>
          <a:chOff x="0" y="0"/>
          <a:chExt cx="0" cy="0"/>
        </a:xfrm>
      </p:grpSpPr>
      <p:sp>
        <p:nvSpPr>
          <p:cNvPr id="59" name="Google Shape;59;p8"/>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8"/>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 name="Google Shape;61;p8"/>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 name="Google Shape;62;p8"/>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8"/>
          <p:cNvSpPr txBox="1">
            <a:spLocks noGrp="1"/>
          </p:cNvSpPr>
          <p:nvPr>
            <p:ph type="title"/>
          </p:nvPr>
        </p:nvSpPr>
        <p:spPr>
          <a:xfrm>
            <a:off x="1191600" y="477851"/>
            <a:ext cx="8616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64" name="Google Shape;64;p8"/>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7E22D-7D3F-4905-A2A8-80FD7F8A2A76}" type="slidenum">
              <a:rPr lang="en-GB" smtClean="0"/>
              <a:t>‹#›</a:t>
            </a:fld>
            <a:endParaRPr lang="en-GB"/>
          </a:p>
        </p:txBody>
      </p:sp>
    </p:spTree>
    <p:extLst>
      <p:ext uri="{BB962C8B-B14F-4D97-AF65-F5344CB8AC3E}">
        <p14:creationId xmlns:p14="http://schemas.microsoft.com/office/powerpoint/2010/main" val="3613655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10"/>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 name="Google Shape;75;p10"/>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10"/>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10"/>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7E22D-7D3F-4905-A2A8-80FD7F8A2A76}" type="slidenum">
              <a:rPr lang="en-GB" smtClean="0"/>
              <a:t>‹#›</a:t>
            </a:fld>
            <a:endParaRPr lang="en-GB"/>
          </a:p>
        </p:txBody>
      </p:sp>
    </p:spTree>
    <p:extLst>
      <p:ext uri="{BB962C8B-B14F-4D97-AF65-F5344CB8AC3E}">
        <p14:creationId xmlns:p14="http://schemas.microsoft.com/office/powerpoint/2010/main" val="398828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olor background">
  <p:cSld name="Blank color background">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11"/>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11"/>
          <p:cNvSpPr/>
          <p:nvPr/>
        </p:nvSpPr>
        <p:spPr>
          <a:xfrm>
            <a:off x="0" y="6755100"/>
            <a:ext cx="1191600" cy="102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 name="Google Shape;82;p11"/>
          <p:cNvSpPr/>
          <p:nvPr/>
        </p:nvSpPr>
        <p:spPr>
          <a:xfrm>
            <a:off x="1191613" y="6755100"/>
            <a:ext cx="86168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11"/>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D577E22D-7D3F-4905-A2A8-80FD7F8A2A76}" type="slidenum">
              <a:rPr lang="en-GB" smtClean="0"/>
              <a:t>‹#›</a:t>
            </a:fld>
            <a:endParaRPr lang="en-GB"/>
          </a:p>
        </p:txBody>
      </p:sp>
    </p:spTree>
    <p:extLst>
      <p:ext uri="{BB962C8B-B14F-4D97-AF65-F5344CB8AC3E}">
        <p14:creationId xmlns:p14="http://schemas.microsoft.com/office/powerpoint/2010/main" val="71929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91600" y="477851"/>
            <a:ext cx="86168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1191600" y="1831451"/>
            <a:ext cx="8616800" cy="4736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07433" y="6262577"/>
            <a:ext cx="731600" cy="418000"/>
          </a:xfrm>
          <a:prstGeom prst="rect">
            <a:avLst/>
          </a:prstGeom>
          <a:noFill/>
          <a:ln>
            <a:noFill/>
          </a:ln>
        </p:spPr>
        <p:txBody>
          <a:bodyPr spcFirstLastPara="1" wrap="square" lIns="91425" tIns="91425" rIns="91425" bIns="91425" anchor="t" anchorCtr="0">
            <a:noAutofit/>
          </a:bodyPr>
          <a:lstStyle>
            <a:lvl1pPr lvl="0" algn="r">
              <a:buNone/>
              <a:defRPr sz="1733">
                <a:solidFill>
                  <a:schemeClr val="accent6"/>
                </a:solidFill>
                <a:latin typeface="Lato"/>
                <a:ea typeface="Lato"/>
                <a:cs typeface="Lato"/>
                <a:sym typeface="Lato"/>
              </a:defRPr>
            </a:lvl1pPr>
            <a:lvl2pPr lvl="1" algn="r">
              <a:buNone/>
              <a:defRPr sz="1733">
                <a:solidFill>
                  <a:schemeClr val="accent6"/>
                </a:solidFill>
                <a:latin typeface="Lato"/>
                <a:ea typeface="Lato"/>
                <a:cs typeface="Lato"/>
                <a:sym typeface="Lato"/>
              </a:defRPr>
            </a:lvl2pPr>
            <a:lvl3pPr lvl="2" algn="r">
              <a:buNone/>
              <a:defRPr sz="1733">
                <a:solidFill>
                  <a:schemeClr val="accent6"/>
                </a:solidFill>
                <a:latin typeface="Lato"/>
                <a:ea typeface="Lato"/>
                <a:cs typeface="Lato"/>
                <a:sym typeface="Lato"/>
              </a:defRPr>
            </a:lvl3pPr>
            <a:lvl4pPr lvl="3" algn="r">
              <a:buNone/>
              <a:defRPr sz="1733">
                <a:solidFill>
                  <a:schemeClr val="accent6"/>
                </a:solidFill>
                <a:latin typeface="Lato"/>
                <a:ea typeface="Lato"/>
                <a:cs typeface="Lato"/>
                <a:sym typeface="Lato"/>
              </a:defRPr>
            </a:lvl4pPr>
            <a:lvl5pPr lvl="4" algn="r">
              <a:buNone/>
              <a:defRPr sz="1733">
                <a:solidFill>
                  <a:schemeClr val="accent6"/>
                </a:solidFill>
                <a:latin typeface="Lato"/>
                <a:ea typeface="Lato"/>
                <a:cs typeface="Lato"/>
                <a:sym typeface="Lato"/>
              </a:defRPr>
            </a:lvl5pPr>
            <a:lvl6pPr lvl="5" algn="r">
              <a:buNone/>
              <a:defRPr sz="1733">
                <a:solidFill>
                  <a:schemeClr val="accent6"/>
                </a:solidFill>
                <a:latin typeface="Lato"/>
                <a:ea typeface="Lato"/>
                <a:cs typeface="Lato"/>
                <a:sym typeface="Lato"/>
              </a:defRPr>
            </a:lvl6pPr>
            <a:lvl7pPr lvl="6" algn="r">
              <a:buNone/>
              <a:defRPr sz="1733">
                <a:solidFill>
                  <a:schemeClr val="accent6"/>
                </a:solidFill>
                <a:latin typeface="Lato"/>
                <a:ea typeface="Lato"/>
                <a:cs typeface="Lato"/>
                <a:sym typeface="Lato"/>
              </a:defRPr>
            </a:lvl7pPr>
            <a:lvl8pPr lvl="7" algn="r">
              <a:buNone/>
              <a:defRPr sz="1733">
                <a:solidFill>
                  <a:schemeClr val="accent6"/>
                </a:solidFill>
                <a:latin typeface="Lato"/>
                <a:ea typeface="Lato"/>
                <a:cs typeface="Lato"/>
                <a:sym typeface="Lato"/>
              </a:defRPr>
            </a:lvl8pPr>
            <a:lvl9pPr lvl="8" algn="r">
              <a:buNone/>
              <a:defRPr sz="1733">
                <a:solidFill>
                  <a:schemeClr val="accent6"/>
                </a:solidFill>
                <a:latin typeface="Lato"/>
                <a:ea typeface="Lato"/>
                <a:cs typeface="Lato"/>
                <a:sym typeface="Lato"/>
              </a:defRPr>
            </a:lvl9pPr>
          </a:lstStyle>
          <a:p>
            <a:fld id="{D577E22D-7D3F-4905-A2A8-80FD7F8A2A76}" type="slidenum">
              <a:rPr lang="en-GB" smtClean="0"/>
              <a:t>‹#›</a:t>
            </a:fld>
            <a:endParaRPr lang="en-GB"/>
          </a:p>
        </p:txBody>
      </p:sp>
    </p:spTree>
    <p:extLst>
      <p:ext uri="{BB962C8B-B14F-4D97-AF65-F5344CB8AC3E}">
        <p14:creationId xmlns:p14="http://schemas.microsoft.com/office/powerpoint/2010/main" val="175252467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 id="2147483671" r:id="rId10"/>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D81290E-A06E-9454-0012-1F0F7A3FABB5}"/>
              </a:ext>
            </a:extLst>
          </p:cNvPr>
          <p:cNvSpPr>
            <a:spLocks noGrp="1"/>
          </p:cNvSpPr>
          <p:nvPr>
            <p:ph type="ctrTitle"/>
          </p:nvPr>
        </p:nvSpPr>
        <p:spPr>
          <a:xfrm>
            <a:off x="914400" y="2655800"/>
            <a:ext cx="10363200" cy="1546400"/>
          </a:xfrm>
        </p:spPr>
        <p:txBody>
          <a:bodyPr/>
          <a:lstStyle/>
          <a:p>
            <a:r>
              <a:rPr lang="en-US" sz="7200" dirty="0"/>
              <a:t>Mitigating biases in fact-checking models </a:t>
            </a:r>
          </a:p>
        </p:txBody>
      </p:sp>
      <p:sp>
        <p:nvSpPr>
          <p:cNvPr id="10" name="Subtitle 2">
            <a:extLst>
              <a:ext uri="{FF2B5EF4-FFF2-40B4-BE49-F238E27FC236}">
                <a16:creationId xmlns:a16="http://schemas.microsoft.com/office/drawing/2014/main" id="{B4C7E83F-E330-2C6B-AA9B-93394EB09FF0}"/>
              </a:ext>
            </a:extLst>
          </p:cNvPr>
          <p:cNvSpPr>
            <a:spLocks noGrp="1"/>
          </p:cNvSpPr>
          <p:nvPr>
            <p:ph type="subTitle" idx="1"/>
          </p:nvPr>
        </p:nvSpPr>
        <p:spPr>
          <a:xfrm>
            <a:off x="1058779" y="5564947"/>
            <a:ext cx="10363200" cy="1046400"/>
          </a:xfrm>
        </p:spPr>
        <p:txBody>
          <a:bodyPr/>
          <a:lstStyle/>
          <a:p>
            <a:r>
              <a:rPr lang="en-US" dirty="0">
                <a:solidFill>
                  <a:srgbClr val="002060"/>
                </a:solidFill>
              </a:rPr>
              <a:t>Joshua Cowan </a:t>
            </a:r>
          </a:p>
          <a:p>
            <a:r>
              <a:rPr lang="en-US" i="1" dirty="0">
                <a:solidFill>
                  <a:srgbClr val="002060"/>
                </a:solidFill>
              </a:rPr>
              <a:t>Supervised by Andreas Vlachos</a:t>
            </a:r>
          </a:p>
        </p:txBody>
      </p:sp>
    </p:spTree>
    <p:extLst>
      <p:ext uri="{BB962C8B-B14F-4D97-AF65-F5344CB8AC3E}">
        <p14:creationId xmlns:p14="http://schemas.microsoft.com/office/powerpoint/2010/main" val="93756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E905-67A3-2980-9F11-870B70D9F1C6}"/>
              </a:ext>
            </a:extLst>
          </p:cNvPr>
          <p:cNvSpPr>
            <a:spLocks noGrp="1"/>
          </p:cNvSpPr>
          <p:nvPr>
            <p:ph type="title"/>
          </p:nvPr>
        </p:nvSpPr>
        <p:spPr>
          <a:xfrm>
            <a:off x="1106539" y="336967"/>
            <a:ext cx="8616800" cy="1143200"/>
          </a:xfrm>
        </p:spPr>
        <p:txBody>
          <a:bodyPr/>
          <a:lstStyle/>
          <a:p>
            <a:r>
              <a:rPr lang="en-US" dirty="0"/>
              <a:t>Model-targeting debiasing: </a:t>
            </a:r>
            <a:r>
              <a:rPr lang="en-US" b="1" dirty="0"/>
              <a:t>Self-debias</a:t>
            </a:r>
            <a:endParaRPr lang="en-GB" b="1" dirty="0"/>
          </a:p>
        </p:txBody>
      </p:sp>
      <p:sp>
        <p:nvSpPr>
          <p:cNvPr id="3" name="Text Placeholder 2">
            <a:extLst>
              <a:ext uri="{FF2B5EF4-FFF2-40B4-BE49-F238E27FC236}">
                <a16:creationId xmlns:a16="http://schemas.microsoft.com/office/drawing/2014/main" id="{8404774B-5104-B21A-F396-CCBF352FE9EB}"/>
              </a:ext>
            </a:extLst>
          </p:cNvPr>
          <p:cNvSpPr>
            <a:spLocks noGrp="1"/>
          </p:cNvSpPr>
          <p:nvPr>
            <p:ph type="body" idx="1"/>
          </p:nvPr>
        </p:nvSpPr>
        <p:spPr>
          <a:xfrm>
            <a:off x="171893" y="1413701"/>
            <a:ext cx="11848214" cy="4736400"/>
          </a:xfrm>
        </p:spPr>
        <p:txBody>
          <a:bodyPr/>
          <a:lstStyle/>
          <a:p>
            <a:r>
              <a:rPr lang="en-US" dirty="0"/>
              <a:t>Can instead detect biased examples automatically.</a:t>
            </a:r>
          </a:p>
          <a:p>
            <a:r>
              <a:rPr lang="en-US" dirty="0"/>
              <a:t>Use a shallow model to act as a rapid surface learner -&gt; overfit to shallow patterns.</a:t>
            </a:r>
          </a:p>
          <a:p>
            <a:r>
              <a:rPr lang="en-US" dirty="0"/>
              <a:t>Model then predicts training set – probabilities for each class indicate (over)confidence.</a:t>
            </a:r>
          </a:p>
          <a:p>
            <a:r>
              <a:rPr lang="en-US" dirty="0"/>
              <a:t>Then downweigh examples the shallow/biased model is confidently correct on.</a:t>
            </a:r>
            <a:endParaRPr lang="en-GB" dirty="0"/>
          </a:p>
        </p:txBody>
      </p:sp>
      <p:sp>
        <p:nvSpPr>
          <p:cNvPr id="4" name="TextBox 3">
            <a:extLst>
              <a:ext uri="{FF2B5EF4-FFF2-40B4-BE49-F238E27FC236}">
                <a16:creationId xmlns:a16="http://schemas.microsoft.com/office/drawing/2014/main" id="{BB09F5DD-626B-7907-D485-ED85EC35F440}"/>
              </a:ext>
            </a:extLst>
          </p:cNvPr>
          <p:cNvSpPr txBox="1"/>
          <p:nvPr/>
        </p:nvSpPr>
        <p:spPr>
          <a:xfrm>
            <a:off x="8553894" y="267451"/>
            <a:ext cx="3354572" cy="523220"/>
          </a:xfrm>
          <a:prstGeom prst="rect">
            <a:avLst/>
          </a:prstGeom>
          <a:noFill/>
        </p:spPr>
        <p:txBody>
          <a:bodyPr wrap="square">
            <a:spAutoFit/>
          </a:bodyPr>
          <a:lstStyle/>
          <a:p>
            <a:r>
              <a:rPr lang="en-US" sz="2800" dirty="0"/>
              <a:t>Utama et al. 2020b</a:t>
            </a:r>
            <a:endParaRPr lang="en-GB" sz="2800" dirty="0"/>
          </a:p>
        </p:txBody>
      </p:sp>
      <p:pic>
        <p:nvPicPr>
          <p:cNvPr id="6" name="Picture 5">
            <a:extLst>
              <a:ext uri="{FF2B5EF4-FFF2-40B4-BE49-F238E27FC236}">
                <a16:creationId xmlns:a16="http://schemas.microsoft.com/office/drawing/2014/main" id="{316C6044-B383-8E2F-7848-C2CC987F6465}"/>
              </a:ext>
            </a:extLst>
          </p:cNvPr>
          <p:cNvPicPr>
            <a:picLocks noChangeAspect="1"/>
          </p:cNvPicPr>
          <p:nvPr/>
        </p:nvPicPr>
        <p:blipFill rotWithShape="1">
          <a:blip r:embed="rId3"/>
          <a:srcRect r="10492" b="48277"/>
          <a:stretch/>
        </p:blipFill>
        <p:spPr>
          <a:xfrm>
            <a:off x="512615" y="4310867"/>
            <a:ext cx="9804647" cy="2210166"/>
          </a:xfrm>
          <a:prstGeom prst="rect">
            <a:avLst/>
          </a:prstGeom>
        </p:spPr>
      </p:pic>
    </p:spTree>
    <p:extLst>
      <p:ext uri="{BB962C8B-B14F-4D97-AF65-F5344CB8AC3E}">
        <p14:creationId xmlns:p14="http://schemas.microsoft.com/office/powerpoint/2010/main" val="1278934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E905-67A3-2980-9F11-870B70D9F1C6}"/>
              </a:ext>
            </a:extLst>
          </p:cNvPr>
          <p:cNvSpPr>
            <a:spLocks noGrp="1"/>
          </p:cNvSpPr>
          <p:nvPr>
            <p:ph type="title"/>
          </p:nvPr>
        </p:nvSpPr>
        <p:spPr>
          <a:xfrm>
            <a:off x="1106539" y="336967"/>
            <a:ext cx="8616800" cy="1143200"/>
          </a:xfrm>
        </p:spPr>
        <p:txBody>
          <a:bodyPr/>
          <a:lstStyle/>
          <a:p>
            <a:r>
              <a:rPr lang="en-US" dirty="0"/>
              <a:t>Model-targeting debiasing (2)</a:t>
            </a:r>
            <a:endParaRPr lang="en-GB" dirty="0"/>
          </a:p>
        </p:txBody>
      </p:sp>
      <p:sp>
        <p:nvSpPr>
          <p:cNvPr id="3" name="Text Placeholder 2">
            <a:extLst>
              <a:ext uri="{FF2B5EF4-FFF2-40B4-BE49-F238E27FC236}">
                <a16:creationId xmlns:a16="http://schemas.microsoft.com/office/drawing/2014/main" id="{8404774B-5104-B21A-F396-CCBF352FE9EB}"/>
              </a:ext>
            </a:extLst>
          </p:cNvPr>
          <p:cNvSpPr>
            <a:spLocks noGrp="1"/>
          </p:cNvSpPr>
          <p:nvPr>
            <p:ph type="body" idx="1"/>
          </p:nvPr>
        </p:nvSpPr>
        <p:spPr>
          <a:xfrm>
            <a:off x="171893" y="1626352"/>
            <a:ext cx="11848214" cy="4736400"/>
          </a:xfrm>
        </p:spPr>
        <p:txBody>
          <a:bodyPr/>
          <a:lstStyle/>
          <a:p>
            <a:r>
              <a:rPr lang="en-US" dirty="0"/>
              <a:t>All three methods delivered 2-3pp improvement on fever-symmetric, a hypothesis-only adversary.</a:t>
            </a:r>
          </a:p>
          <a:p>
            <a:endParaRPr lang="en-US" dirty="0"/>
          </a:p>
          <a:p>
            <a:r>
              <a:rPr lang="en-US" dirty="0"/>
              <a:t>Also ran experiments with </a:t>
            </a:r>
            <a:r>
              <a:rPr lang="en-US" i="1" dirty="0"/>
              <a:t>annealing, </a:t>
            </a:r>
            <a:r>
              <a:rPr lang="en-US" dirty="0"/>
              <a:t>an attempt to prevent the shallow model downweighing everything due to dealing with many biases at once. </a:t>
            </a:r>
          </a:p>
          <a:p>
            <a:pPr lvl="1"/>
            <a:r>
              <a:rPr lang="en-US" dirty="0"/>
              <a:t>Had minimal impact on performance vs non-annealed results, however.</a:t>
            </a:r>
          </a:p>
        </p:txBody>
      </p:sp>
      <p:sp>
        <p:nvSpPr>
          <p:cNvPr id="4" name="TextBox 3">
            <a:extLst>
              <a:ext uri="{FF2B5EF4-FFF2-40B4-BE49-F238E27FC236}">
                <a16:creationId xmlns:a16="http://schemas.microsoft.com/office/drawing/2014/main" id="{BB09F5DD-626B-7907-D485-ED85EC35F440}"/>
              </a:ext>
            </a:extLst>
          </p:cNvPr>
          <p:cNvSpPr txBox="1"/>
          <p:nvPr/>
        </p:nvSpPr>
        <p:spPr>
          <a:xfrm>
            <a:off x="8553894" y="267451"/>
            <a:ext cx="3354572" cy="523220"/>
          </a:xfrm>
          <a:prstGeom prst="rect">
            <a:avLst/>
          </a:prstGeom>
          <a:noFill/>
        </p:spPr>
        <p:txBody>
          <a:bodyPr wrap="square">
            <a:spAutoFit/>
          </a:bodyPr>
          <a:lstStyle/>
          <a:p>
            <a:r>
              <a:rPr lang="en-US" sz="2800" dirty="0"/>
              <a:t>Utama et al. 2020b</a:t>
            </a:r>
            <a:endParaRPr lang="en-GB" sz="2800" dirty="0"/>
          </a:p>
        </p:txBody>
      </p:sp>
    </p:spTree>
    <p:extLst>
      <p:ext uri="{BB962C8B-B14F-4D97-AF65-F5344CB8AC3E}">
        <p14:creationId xmlns:p14="http://schemas.microsoft.com/office/powerpoint/2010/main" val="2040706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E905-67A3-2980-9F11-870B70D9F1C6}"/>
              </a:ext>
            </a:extLst>
          </p:cNvPr>
          <p:cNvSpPr>
            <a:spLocks noGrp="1"/>
          </p:cNvSpPr>
          <p:nvPr>
            <p:ph type="title"/>
          </p:nvPr>
        </p:nvSpPr>
        <p:spPr>
          <a:xfrm>
            <a:off x="1191600" y="0"/>
            <a:ext cx="8616800" cy="1143200"/>
          </a:xfrm>
        </p:spPr>
        <p:txBody>
          <a:bodyPr/>
          <a:lstStyle/>
          <a:p>
            <a:r>
              <a:rPr lang="en-US" dirty="0"/>
              <a:t>Room for improvement</a:t>
            </a:r>
            <a:endParaRPr lang="en-GB" dirty="0"/>
          </a:p>
        </p:txBody>
      </p:sp>
      <p:sp>
        <p:nvSpPr>
          <p:cNvPr id="3" name="Text Placeholder 2">
            <a:extLst>
              <a:ext uri="{FF2B5EF4-FFF2-40B4-BE49-F238E27FC236}">
                <a16:creationId xmlns:a16="http://schemas.microsoft.com/office/drawing/2014/main" id="{8404774B-5104-B21A-F396-CCBF352FE9EB}"/>
              </a:ext>
            </a:extLst>
          </p:cNvPr>
          <p:cNvSpPr>
            <a:spLocks noGrp="1"/>
          </p:cNvSpPr>
          <p:nvPr>
            <p:ph type="body" idx="1"/>
          </p:nvPr>
        </p:nvSpPr>
        <p:spPr>
          <a:xfrm>
            <a:off x="1191600" y="1143200"/>
            <a:ext cx="8616800" cy="4736400"/>
          </a:xfrm>
        </p:spPr>
        <p:txBody>
          <a:bodyPr/>
          <a:lstStyle/>
          <a:p>
            <a:r>
              <a:rPr lang="en-US" dirty="0"/>
              <a:t>Little investigation into </a:t>
            </a:r>
            <a:r>
              <a:rPr lang="en-US" i="1" dirty="0"/>
              <a:t>other</a:t>
            </a:r>
            <a:r>
              <a:rPr lang="en-US" dirty="0"/>
              <a:t> biases in FEVER.</a:t>
            </a:r>
            <a:endParaRPr lang="en-GB" dirty="0"/>
          </a:p>
          <a:p>
            <a:pPr lvl="1"/>
            <a:r>
              <a:rPr lang="en-GB" dirty="0"/>
              <a:t>Needed for robust fact-checking systems</a:t>
            </a:r>
            <a:endParaRPr lang="en-US" dirty="0"/>
          </a:p>
          <a:p>
            <a:pPr lvl="1"/>
            <a:r>
              <a:rPr lang="en-US" dirty="0" err="1"/>
              <a:t>VitaminC</a:t>
            </a:r>
            <a:r>
              <a:rPr lang="en-US" dirty="0"/>
              <a:t> may even introduce its own biases</a:t>
            </a:r>
          </a:p>
          <a:p>
            <a:pPr marL="711183" lvl="1" indent="0">
              <a:buNone/>
            </a:pPr>
            <a:endParaRPr lang="en-US" dirty="0"/>
          </a:p>
          <a:p>
            <a:r>
              <a:rPr lang="en-US" dirty="0"/>
              <a:t>Do previous results extend to these new biases?</a:t>
            </a:r>
          </a:p>
          <a:p>
            <a:pPr lvl="1"/>
            <a:r>
              <a:rPr lang="en-US" dirty="0"/>
              <a:t>And to different, better-performing, architectures?</a:t>
            </a:r>
          </a:p>
          <a:p>
            <a:endParaRPr lang="en-US" dirty="0"/>
          </a:p>
          <a:p>
            <a:r>
              <a:rPr lang="en-US" dirty="0"/>
              <a:t>Could </a:t>
            </a:r>
            <a:r>
              <a:rPr lang="en-US" dirty="0" err="1"/>
              <a:t>VitaminC</a:t>
            </a:r>
            <a:r>
              <a:rPr lang="en-US" dirty="0"/>
              <a:t> and self-debiases methods be combined?</a:t>
            </a:r>
          </a:p>
          <a:p>
            <a:pPr lvl="1"/>
            <a:r>
              <a:rPr lang="en-US" dirty="0"/>
              <a:t>Do they combine constructively?</a:t>
            </a:r>
          </a:p>
          <a:p>
            <a:pPr marL="152396" indent="0">
              <a:buNone/>
            </a:pPr>
            <a:r>
              <a:rPr lang="en-GB" dirty="0"/>
              <a:t> </a:t>
            </a:r>
          </a:p>
        </p:txBody>
      </p:sp>
    </p:spTree>
    <p:extLst>
      <p:ext uri="{BB962C8B-B14F-4D97-AF65-F5344CB8AC3E}">
        <p14:creationId xmlns:p14="http://schemas.microsoft.com/office/powerpoint/2010/main" val="2287670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F037219-5A90-E941-DE9D-0A66680FD91F}"/>
              </a:ext>
            </a:extLst>
          </p:cNvPr>
          <p:cNvSpPr>
            <a:spLocks noGrp="1"/>
          </p:cNvSpPr>
          <p:nvPr>
            <p:ph type="ctrTitle"/>
          </p:nvPr>
        </p:nvSpPr>
        <p:spPr>
          <a:xfrm>
            <a:off x="860300" y="3683633"/>
            <a:ext cx="8982000" cy="1546400"/>
          </a:xfrm>
        </p:spPr>
        <p:txBody>
          <a:bodyPr/>
          <a:lstStyle/>
          <a:p>
            <a:r>
              <a:rPr lang="en-US" dirty="0"/>
              <a:t>Adversaries designed</a:t>
            </a:r>
          </a:p>
        </p:txBody>
      </p:sp>
    </p:spTree>
    <p:extLst>
      <p:ext uri="{BB962C8B-B14F-4D97-AF65-F5344CB8AC3E}">
        <p14:creationId xmlns:p14="http://schemas.microsoft.com/office/powerpoint/2010/main" val="517589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3027-0358-5C11-0889-762F9A0F5B7C}"/>
              </a:ext>
            </a:extLst>
          </p:cNvPr>
          <p:cNvSpPr>
            <a:spLocks noGrp="1"/>
          </p:cNvSpPr>
          <p:nvPr>
            <p:ph type="title"/>
          </p:nvPr>
        </p:nvSpPr>
        <p:spPr>
          <a:xfrm>
            <a:off x="681237" y="-281451"/>
            <a:ext cx="10829526" cy="1143200"/>
          </a:xfrm>
        </p:spPr>
        <p:txBody>
          <a:bodyPr/>
          <a:lstStyle/>
          <a:p>
            <a:r>
              <a:rPr lang="en-US" dirty="0"/>
              <a:t>Negation overlap: Only one of claim/</a:t>
            </a:r>
            <a:r>
              <a:rPr lang="en-US" dirty="0" err="1"/>
              <a:t>ev</a:t>
            </a:r>
            <a:r>
              <a:rPr lang="en-US" dirty="0"/>
              <a:t> is negated</a:t>
            </a:r>
            <a:endParaRPr lang="en-GB" dirty="0"/>
          </a:p>
        </p:txBody>
      </p:sp>
      <p:sp>
        <p:nvSpPr>
          <p:cNvPr id="3" name="Text Placeholder 2">
            <a:extLst>
              <a:ext uri="{FF2B5EF4-FFF2-40B4-BE49-F238E27FC236}">
                <a16:creationId xmlns:a16="http://schemas.microsoft.com/office/drawing/2014/main" id="{50B30104-59D0-495B-C69F-92EBEACD8D8C}"/>
              </a:ext>
            </a:extLst>
          </p:cNvPr>
          <p:cNvSpPr>
            <a:spLocks noGrp="1"/>
          </p:cNvSpPr>
          <p:nvPr>
            <p:ph type="body" idx="1"/>
          </p:nvPr>
        </p:nvSpPr>
        <p:spPr>
          <a:xfrm>
            <a:off x="681237" y="861749"/>
            <a:ext cx="9696140" cy="4736400"/>
          </a:xfrm>
        </p:spPr>
        <p:txBody>
          <a:bodyPr/>
          <a:lstStyle/>
          <a:p>
            <a:r>
              <a:rPr lang="en-US" dirty="0"/>
              <a:t>Inspired by Naik (2018).</a:t>
            </a:r>
          </a:p>
          <a:p>
            <a:r>
              <a:rPr lang="en-US" dirty="0"/>
              <a:t>Implemented with </a:t>
            </a:r>
            <a:r>
              <a:rPr lang="en-US" dirty="0" err="1"/>
              <a:t>spaCy</a:t>
            </a:r>
            <a:r>
              <a:rPr lang="en-US" dirty="0"/>
              <a:t> + inflector</a:t>
            </a:r>
          </a:p>
          <a:p>
            <a:r>
              <a:rPr lang="en-US" dirty="0"/>
              <a:t>Wordnet, </a:t>
            </a:r>
            <a:r>
              <a:rPr lang="en-US" dirty="0" err="1"/>
              <a:t>Conceptnet</a:t>
            </a:r>
            <a:r>
              <a:rPr lang="en-US" dirty="0"/>
              <a:t> and PPDB for (unsuccessful) antonym/alternative word resolution.</a:t>
            </a:r>
            <a:endParaRPr lang="en-GB" dirty="0"/>
          </a:p>
        </p:txBody>
      </p:sp>
      <p:sp>
        <p:nvSpPr>
          <p:cNvPr id="5" name="TextBox 4">
            <a:extLst>
              <a:ext uri="{FF2B5EF4-FFF2-40B4-BE49-F238E27FC236}">
                <a16:creationId xmlns:a16="http://schemas.microsoft.com/office/drawing/2014/main" id="{DA825E14-4067-5D74-B011-737D2B5D1D6A}"/>
              </a:ext>
            </a:extLst>
          </p:cNvPr>
          <p:cNvSpPr txBox="1"/>
          <p:nvPr/>
        </p:nvSpPr>
        <p:spPr>
          <a:xfrm>
            <a:off x="426056" y="3030944"/>
            <a:ext cx="10844456" cy="3416320"/>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Evidence: In 2014 , she signed her </a:t>
            </a:r>
            <a:r>
              <a:rPr lang="en-US" sz="2400" dirty="0">
                <a:highlight>
                  <a:srgbClr val="FFFF00"/>
                </a:highlight>
                <a:latin typeface="Calibri" panose="020F0502020204030204" pitchFamily="34" charset="0"/>
                <a:cs typeface="Calibri" panose="020F0502020204030204" pitchFamily="34" charset="0"/>
              </a:rPr>
              <a:t>first</a:t>
            </a:r>
            <a:r>
              <a:rPr lang="en-US" sz="2400" dirty="0">
                <a:latin typeface="Calibri" panose="020F0502020204030204" pitchFamily="34" charset="0"/>
                <a:cs typeface="Calibri" panose="020F0502020204030204" pitchFamily="34" charset="0"/>
              </a:rPr>
              <a:t> recording contract with </a:t>
            </a:r>
            <a:r>
              <a:rPr lang="en-US" sz="2400" dirty="0" err="1">
                <a:latin typeface="Calibri" panose="020F0502020204030204" pitchFamily="34" charset="0"/>
                <a:cs typeface="Calibri" panose="020F0502020204030204" pitchFamily="34" charset="0"/>
              </a:rPr>
              <a:t>Astralwerks</a:t>
            </a:r>
            <a:r>
              <a:rPr lang="en-US" sz="2400" dirty="0">
                <a:latin typeface="Calibri" panose="020F0502020204030204" pitchFamily="34" charset="0"/>
                <a:cs typeface="Calibri" panose="020F0502020204030204" pitchFamily="34" charset="0"/>
              </a:rPr>
              <a:t> and released her debut EP , titled Room 93 .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Original Claim: Halsey signed her </a:t>
            </a:r>
            <a:r>
              <a:rPr lang="en-US" sz="2400" dirty="0">
                <a:highlight>
                  <a:srgbClr val="FFFF00"/>
                </a:highlight>
                <a:latin typeface="Calibri" panose="020F0502020204030204" pitchFamily="34" charset="0"/>
                <a:cs typeface="Calibri" panose="020F0502020204030204" pitchFamily="34" charset="0"/>
              </a:rPr>
              <a:t>first</a:t>
            </a:r>
            <a:r>
              <a:rPr lang="en-US" sz="2400" dirty="0">
                <a:latin typeface="Calibri" panose="020F0502020204030204" pitchFamily="34" charset="0"/>
                <a:cs typeface="Calibri" panose="020F0502020204030204" pitchFamily="34" charset="0"/>
              </a:rPr>
              <a:t> recording contract in 2014.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Negation-only variant Claim: Halsey </a:t>
            </a:r>
            <a:r>
              <a:rPr lang="en-US" sz="2400" dirty="0">
                <a:solidFill>
                  <a:srgbClr val="FF0000"/>
                </a:solidFill>
                <a:latin typeface="Calibri" panose="020F0502020204030204" pitchFamily="34" charset="0"/>
                <a:cs typeface="Calibri" panose="020F0502020204030204" pitchFamily="34" charset="0"/>
              </a:rPr>
              <a:t>did not </a:t>
            </a:r>
            <a:r>
              <a:rPr lang="en-US" sz="2400" dirty="0">
                <a:latin typeface="Calibri" panose="020F0502020204030204" pitchFamily="34" charset="0"/>
                <a:cs typeface="Calibri" panose="020F0502020204030204" pitchFamily="34" charset="0"/>
              </a:rPr>
              <a:t>sign her </a:t>
            </a:r>
            <a:r>
              <a:rPr lang="en-US" sz="2400" dirty="0">
                <a:highlight>
                  <a:srgbClr val="FFFF00"/>
                </a:highlight>
                <a:latin typeface="Calibri" panose="020F0502020204030204" pitchFamily="34" charset="0"/>
                <a:cs typeface="Calibri" panose="020F0502020204030204" pitchFamily="34" charset="0"/>
              </a:rPr>
              <a:t>first</a:t>
            </a:r>
            <a:r>
              <a:rPr lang="en-US" sz="2400" dirty="0">
                <a:latin typeface="Calibri" panose="020F0502020204030204" pitchFamily="34" charset="0"/>
                <a:cs typeface="Calibri" panose="020F0502020204030204" pitchFamily="34" charset="0"/>
              </a:rPr>
              <a:t> recording contract in 2014.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Negation and Antonym variant Claim: Halsey </a:t>
            </a:r>
            <a:r>
              <a:rPr lang="en-US" sz="2400" dirty="0">
                <a:solidFill>
                  <a:srgbClr val="FF0000"/>
                </a:solidFill>
                <a:latin typeface="Calibri" panose="020F0502020204030204" pitchFamily="34" charset="0"/>
                <a:cs typeface="Calibri" panose="020F0502020204030204" pitchFamily="34" charset="0"/>
              </a:rPr>
              <a:t>did not </a:t>
            </a:r>
            <a:r>
              <a:rPr lang="en-US" sz="2400" dirty="0">
                <a:latin typeface="Calibri" panose="020F0502020204030204" pitchFamily="34" charset="0"/>
                <a:cs typeface="Calibri" panose="020F0502020204030204" pitchFamily="34" charset="0"/>
              </a:rPr>
              <a:t>sign her </a:t>
            </a:r>
            <a:r>
              <a:rPr lang="en-US" sz="2400" dirty="0">
                <a:highlight>
                  <a:srgbClr val="00FFFF"/>
                </a:highlight>
                <a:latin typeface="Calibri" panose="020F0502020204030204" pitchFamily="34" charset="0"/>
                <a:cs typeface="Calibri" panose="020F0502020204030204" pitchFamily="34" charset="0"/>
              </a:rPr>
              <a:t>second</a:t>
            </a:r>
            <a:r>
              <a:rPr lang="en-US" sz="2400" dirty="0">
                <a:latin typeface="Calibri" panose="020F0502020204030204" pitchFamily="34" charset="0"/>
                <a:cs typeface="Calibri" panose="020F0502020204030204" pitchFamily="34" charset="0"/>
              </a:rPr>
              <a:t> recording contract in 2014.</a:t>
            </a:r>
            <a:endParaRPr lang="en-GB"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2279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3027-0358-5C11-0889-762F9A0F5B7C}"/>
              </a:ext>
            </a:extLst>
          </p:cNvPr>
          <p:cNvSpPr>
            <a:spLocks noGrp="1"/>
          </p:cNvSpPr>
          <p:nvPr>
            <p:ph type="title"/>
          </p:nvPr>
        </p:nvSpPr>
        <p:spPr>
          <a:xfrm>
            <a:off x="0" y="0"/>
            <a:ext cx="8616800" cy="1143200"/>
          </a:xfrm>
        </p:spPr>
        <p:txBody>
          <a:bodyPr/>
          <a:lstStyle/>
          <a:p>
            <a:r>
              <a:rPr lang="en-US" dirty="0"/>
              <a:t>Entity overweighting</a:t>
            </a:r>
            <a:endParaRPr lang="en-GB" dirty="0"/>
          </a:p>
        </p:txBody>
      </p:sp>
      <p:sp>
        <p:nvSpPr>
          <p:cNvPr id="3" name="Text Placeholder 2">
            <a:extLst>
              <a:ext uri="{FF2B5EF4-FFF2-40B4-BE49-F238E27FC236}">
                <a16:creationId xmlns:a16="http://schemas.microsoft.com/office/drawing/2014/main" id="{50B30104-59D0-495B-C69F-92EBEACD8D8C}"/>
              </a:ext>
            </a:extLst>
          </p:cNvPr>
          <p:cNvSpPr>
            <a:spLocks noGrp="1"/>
          </p:cNvSpPr>
          <p:nvPr>
            <p:ph type="body" idx="1"/>
          </p:nvPr>
        </p:nvSpPr>
        <p:spPr>
          <a:xfrm>
            <a:off x="255935" y="1299823"/>
            <a:ext cx="10993312" cy="4736400"/>
          </a:xfrm>
        </p:spPr>
        <p:txBody>
          <a:bodyPr/>
          <a:lstStyle/>
          <a:p>
            <a:r>
              <a:rPr lang="en-US" dirty="0" err="1"/>
              <a:t>VitaminC</a:t>
            </a:r>
            <a:r>
              <a:rPr lang="en-US" dirty="0"/>
              <a:t> </a:t>
            </a:r>
            <a:r>
              <a:rPr lang="en-US" i="1" dirty="0"/>
              <a:t>refutation</a:t>
            </a:r>
            <a:r>
              <a:rPr lang="en-US" dirty="0"/>
              <a:t> pairs often due to value of a single entity varying.</a:t>
            </a:r>
          </a:p>
          <a:p>
            <a:pPr lvl="1"/>
            <a:r>
              <a:rPr lang="en-US" i="1" dirty="0"/>
              <a:t>Entailment </a:t>
            </a:r>
            <a:r>
              <a:rPr lang="en-US" dirty="0"/>
              <a:t>pairs often due to high entity overlap (as seen earlier).</a:t>
            </a:r>
          </a:p>
          <a:p>
            <a:pPr lvl="1"/>
            <a:endParaRPr lang="en-US" i="1" dirty="0"/>
          </a:p>
          <a:p>
            <a:r>
              <a:rPr lang="en-US" dirty="0"/>
              <a:t>Adversaries are these cases, but a Not Enough Info label.</a:t>
            </a:r>
          </a:p>
          <a:p>
            <a:r>
              <a:rPr lang="en-US" dirty="0"/>
              <a:t>T5 model takes named entities, generates new claim from them.</a:t>
            </a:r>
            <a:endParaRPr lang="en-GB" dirty="0"/>
          </a:p>
        </p:txBody>
      </p:sp>
      <p:pic>
        <p:nvPicPr>
          <p:cNvPr id="8" name="Picture 7">
            <a:extLst>
              <a:ext uri="{FF2B5EF4-FFF2-40B4-BE49-F238E27FC236}">
                <a16:creationId xmlns:a16="http://schemas.microsoft.com/office/drawing/2014/main" id="{A80E3EC7-D187-4CE1-21FD-5842E9FE622F}"/>
              </a:ext>
            </a:extLst>
          </p:cNvPr>
          <p:cNvPicPr>
            <a:picLocks noChangeAspect="1"/>
          </p:cNvPicPr>
          <p:nvPr/>
        </p:nvPicPr>
        <p:blipFill>
          <a:blip r:embed="rId2"/>
          <a:stretch>
            <a:fillRect/>
          </a:stretch>
        </p:blipFill>
        <p:spPr>
          <a:xfrm>
            <a:off x="1141635" y="3668023"/>
            <a:ext cx="9908729" cy="2904068"/>
          </a:xfrm>
          <a:prstGeom prst="rect">
            <a:avLst/>
          </a:prstGeom>
        </p:spPr>
      </p:pic>
    </p:spTree>
    <p:extLst>
      <p:ext uri="{BB962C8B-B14F-4D97-AF65-F5344CB8AC3E}">
        <p14:creationId xmlns:p14="http://schemas.microsoft.com/office/powerpoint/2010/main" val="1264964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3027-0358-5C11-0889-762F9A0F5B7C}"/>
              </a:ext>
            </a:extLst>
          </p:cNvPr>
          <p:cNvSpPr>
            <a:spLocks noGrp="1"/>
          </p:cNvSpPr>
          <p:nvPr>
            <p:ph type="title"/>
          </p:nvPr>
        </p:nvSpPr>
        <p:spPr>
          <a:xfrm>
            <a:off x="781356" y="0"/>
            <a:ext cx="8616800" cy="1143200"/>
          </a:xfrm>
        </p:spPr>
        <p:txBody>
          <a:bodyPr/>
          <a:lstStyle/>
          <a:p>
            <a:r>
              <a:rPr lang="en-US" dirty="0"/>
              <a:t>Numerical mismatch</a:t>
            </a:r>
            <a:endParaRPr lang="en-GB" dirty="0"/>
          </a:p>
        </p:txBody>
      </p:sp>
      <p:pic>
        <p:nvPicPr>
          <p:cNvPr id="7" name="Picture 6">
            <a:extLst>
              <a:ext uri="{FF2B5EF4-FFF2-40B4-BE49-F238E27FC236}">
                <a16:creationId xmlns:a16="http://schemas.microsoft.com/office/drawing/2014/main" id="{B5613EC4-08F1-DFF7-8462-5FD9E742515D}"/>
              </a:ext>
            </a:extLst>
          </p:cNvPr>
          <p:cNvPicPr>
            <a:picLocks noChangeAspect="1"/>
          </p:cNvPicPr>
          <p:nvPr/>
        </p:nvPicPr>
        <p:blipFill>
          <a:blip r:embed="rId3"/>
          <a:stretch>
            <a:fillRect/>
          </a:stretch>
        </p:blipFill>
        <p:spPr>
          <a:xfrm>
            <a:off x="1834027" y="1446028"/>
            <a:ext cx="8523945" cy="3044267"/>
          </a:xfrm>
          <a:prstGeom prst="rect">
            <a:avLst/>
          </a:prstGeom>
        </p:spPr>
      </p:pic>
      <p:grpSp>
        <p:nvGrpSpPr>
          <p:cNvPr id="17" name="Group 16">
            <a:extLst>
              <a:ext uri="{FF2B5EF4-FFF2-40B4-BE49-F238E27FC236}">
                <a16:creationId xmlns:a16="http://schemas.microsoft.com/office/drawing/2014/main" id="{C5BCF6E7-38C3-6F86-EC73-37F8D70A4350}"/>
              </a:ext>
            </a:extLst>
          </p:cNvPr>
          <p:cNvGrpSpPr/>
          <p:nvPr/>
        </p:nvGrpSpPr>
        <p:grpSpPr>
          <a:xfrm>
            <a:off x="2272178" y="1562100"/>
            <a:ext cx="7704792" cy="2152892"/>
            <a:chOff x="2272178" y="1562100"/>
            <a:chExt cx="7704792" cy="2152892"/>
          </a:xfrm>
        </p:grpSpPr>
        <p:sp>
          <p:nvSpPr>
            <p:cNvPr id="8" name="Rectangle 7">
              <a:extLst>
                <a:ext uri="{FF2B5EF4-FFF2-40B4-BE49-F238E27FC236}">
                  <a16:creationId xmlns:a16="http://schemas.microsoft.com/office/drawing/2014/main" id="{CC6852CE-AA02-A3F9-07F6-3E5596DDB103}"/>
                </a:ext>
              </a:extLst>
            </p:cNvPr>
            <p:cNvSpPr/>
            <p:nvPr/>
          </p:nvSpPr>
          <p:spPr>
            <a:xfrm>
              <a:off x="4705350" y="1562100"/>
              <a:ext cx="306705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C2A6CB43-BEF5-7E89-584E-1473BBB95351}"/>
                </a:ext>
              </a:extLst>
            </p:cNvPr>
            <p:cNvSpPr/>
            <p:nvPr/>
          </p:nvSpPr>
          <p:spPr>
            <a:xfrm>
              <a:off x="2272178" y="1887722"/>
              <a:ext cx="306705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A38EAA93-FB7F-2C7C-938A-8FCB5CF70D6C}"/>
                </a:ext>
              </a:extLst>
            </p:cNvPr>
            <p:cNvSpPr/>
            <p:nvPr/>
          </p:nvSpPr>
          <p:spPr>
            <a:xfrm>
              <a:off x="9450482" y="1598428"/>
              <a:ext cx="469340" cy="325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C9EB4616-4EE2-DC48-77C7-D37CBE4554EE}"/>
                </a:ext>
              </a:extLst>
            </p:cNvPr>
            <p:cNvSpPr/>
            <p:nvPr/>
          </p:nvSpPr>
          <p:spPr>
            <a:xfrm>
              <a:off x="9450482" y="2455678"/>
              <a:ext cx="469340" cy="325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AC324E13-9C82-8E07-C62F-589295346AF5}"/>
                </a:ext>
              </a:extLst>
            </p:cNvPr>
            <p:cNvSpPr/>
            <p:nvPr/>
          </p:nvSpPr>
          <p:spPr>
            <a:xfrm>
              <a:off x="4705350" y="2329416"/>
              <a:ext cx="32004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072F38CE-BF31-4CDA-05A1-862EF59051F8}"/>
                </a:ext>
              </a:extLst>
            </p:cNvPr>
            <p:cNvSpPr/>
            <p:nvPr/>
          </p:nvSpPr>
          <p:spPr>
            <a:xfrm>
              <a:off x="2272178" y="2655038"/>
              <a:ext cx="306705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53F997F0-4E48-D375-1116-1DA9D247A25B}"/>
                </a:ext>
              </a:extLst>
            </p:cNvPr>
            <p:cNvSpPr/>
            <p:nvPr/>
          </p:nvSpPr>
          <p:spPr>
            <a:xfrm>
              <a:off x="4272428" y="3096732"/>
              <a:ext cx="4109572" cy="325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6B0F033A-794F-60AB-D64C-05A72B5A7BBE}"/>
                </a:ext>
              </a:extLst>
            </p:cNvPr>
            <p:cNvSpPr/>
            <p:nvPr/>
          </p:nvSpPr>
          <p:spPr>
            <a:xfrm>
              <a:off x="2272178" y="3389370"/>
              <a:ext cx="4109572" cy="325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028821A0-E641-6495-67A0-084ED1268F06}"/>
                </a:ext>
              </a:extLst>
            </p:cNvPr>
            <p:cNvSpPr/>
            <p:nvPr/>
          </p:nvSpPr>
          <p:spPr>
            <a:xfrm>
              <a:off x="8923994" y="3108915"/>
              <a:ext cx="1052976" cy="325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Text Placeholder 2">
            <a:extLst>
              <a:ext uri="{FF2B5EF4-FFF2-40B4-BE49-F238E27FC236}">
                <a16:creationId xmlns:a16="http://schemas.microsoft.com/office/drawing/2014/main" id="{5B3CF7DE-9069-A1F1-382E-5397440F669A}"/>
              </a:ext>
            </a:extLst>
          </p:cNvPr>
          <p:cNvSpPr>
            <a:spLocks noGrp="1"/>
          </p:cNvSpPr>
          <p:nvPr>
            <p:ph type="body" idx="1"/>
          </p:nvPr>
        </p:nvSpPr>
        <p:spPr>
          <a:xfrm>
            <a:off x="338758" y="4342070"/>
            <a:ext cx="11224592" cy="4736400"/>
          </a:xfrm>
        </p:spPr>
        <p:txBody>
          <a:bodyPr/>
          <a:lstStyle/>
          <a:p>
            <a:r>
              <a:rPr lang="en-US" dirty="0" err="1"/>
              <a:t>VitaminC</a:t>
            </a:r>
            <a:r>
              <a:rPr lang="en-US" dirty="0"/>
              <a:t> heavy with numbers/figures + annotators overused more/less than</a:t>
            </a:r>
          </a:p>
          <a:p>
            <a:r>
              <a:rPr lang="en-US" dirty="0"/>
              <a:t>Adversaries: Cases where ranges overlap but relation is NEI/Refutes, or where they </a:t>
            </a:r>
            <a:r>
              <a:rPr lang="en-US" i="1" dirty="0"/>
              <a:t>don’t </a:t>
            </a:r>
            <a:r>
              <a:rPr lang="en-US" dirty="0"/>
              <a:t>overlap but relation is supports</a:t>
            </a:r>
          </a:p>
          <a:p>
            <a:pPr marL="152396" indent="0">
              <a:buNone/>
            </a:pPr>
            <a:endParaRPr lang="en-GB" dirty="0"/>
          </a:p>
        </p:txBody>
      </p:sp>
    </p:spTree>
    <p:extLst>
      <p:ext uri="{BB962C8B-B14F-4D97-AF65-F5344CB8AC3E}">
        <p14:creationId xmlns:p14="http://schemas.microsoft.com/office/powerpoint/2010/main" val="406952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3027-0358-5C11-0889-762F9A0F5B7C}"/>
              </a:ext>
            </a:extLst>
          </p:cNvPr>
          <p:cNvSpPr>
            <a:spLocks noGrp="1"/>
          </p:cNvSpPr>
          <p:nvPr>
            <p:ph type="title"/>
          </p:nvPr>
        </p:nvSpPr>
        <p:spPr/>
        <p:txBody>
          <a:bodyPr/>
          <a:lstStyle/>
          <a:p>
            <a:r>
              <a:rPr lang="en-US" dirty="0"/>
              <a:t>Textual similarity</a:t>
            </a:r>
            <a:endParaRPr lang="en-GB" dirty="0"/>
          </a:p>
        </p:txBody>
      </p:sp>
      <p:sp>
        <p:nvSpPr>
          <p:cNvPr id="3" name="Text Placeholder 2">
            <a:extLst>
              <a:ext uri="{FF2B5EF4-FFF2-40B4-BE49-F238E27FC236}">
                <a16:creationId xmlns:a16="http://schemas.microsoft.com/office/drawing/2014/main" id="{50B30104-59D0-495B-C69F-92EBEACD8D8C}"/>
              </a:ext>
            </a:extLst>
          </p:cNvPr>
          <p:cNvSpPr>
            <a:spLocks noGrp="1"/>
          </p:cNvSpPr>
          <p:nvPr>
            <p:ph type="body" idx="1"/>
          </p:nvPr>
        </p:nvSpPr>
        <p:spPr>
          <a:xfrm>
            <a:off x="1191600" y="1810186"/>
            <a:ext cx="8616800" cy="4736400"/>
          </a:xfrm>
        </p:spPr>
        <p:txBody>
          <a:bodyPr/>
          <a:lstStyle/>
          <a:p>
            <a:r>
              <a:rPr lang="en-US" dirty="0"/>
              <a:t>Inspired by Naik (2018)</a:t>
            </a:r>
            <a:r>
              <a:rPr lang="en-GB" dirty="0"/>
              <a:t> – </a:t>
            </a:r>
            <a:r>
              <a:rPr lang="en-GB" i="1" dirty="0"/>
              <a:t>word overlap</a:t>
            </a:r>
          </a:p>
          <a:p>
            <a:r>
              <a:rPr lang="en-GB" dirty="0"/>
              <a:t>Biased models may predict ‘Supports’ if high word overlap between claim and hypothesis (or ‘refutes’/’</a:t>
            </a:r>
            <a:r>
              <a:rPr lang="en-GB" dirty="0" err="1"/>
              <a:t>nei</a:t>
            </a:r>
            <a:r>
              <a:rPr lang="en-GB" dirty="0"/>
              <a:t>’ if low). </a:t>
            </a:r>
            <a:endParaRPr lang="en-US" dirty="0"/>
          </a:p>
        </p:txBody>
      </p:sp>
      <p:pic>
        <p:nvPicPr>
          <p:cNvPr id="5" name="Picture 4">
            <a:extLst>
              <a:ext uri="{FF2B5EF4-FFF2-40B4-BE49-F238E27FC236}">
                <a16:creationId xmlns:a16="http://schemas.microsoft.com/office/drawing/2014/main" id="{735AAB1D-7A6B-7AB2-3FBB-134292C8E783}"/>
              </a:ext>
            </a:extLst>
          </p:cNvPr>
          <p:cNvPicPr>
            <a:picLocks noChangeAspect="1"/>
          </p:cNvPicPr>
          <p:nvPr/>
        </p:nvPicPr>
        <p:blipFill>
          <a:blip r:embed="rId3"/>
          <a:stretch>
            <a:fillRect/>
          </a:stretch>
        </p:blipFill>
        <p:spPr>
          <a:xfrm>
            <a:off x="364430" y="3339326"/>
            <a:ext cx="4038339" cy="3207260"/>
          </a:xfrm>
          <a:prstGeom prst="rect">
            <a:avLst/>
          </a:prstGeom>
        </p:spPr>
      </p:pic>
      <p:pic>
        <p:nvPicPr>
          <p:cNvPr id="7" name="Picture 6">
            <a:extLst>
              <a:ext uri="{FF2B5EF4-FFF2-40B4-BE49-F238E27FC236}">
                <a16:creationId xmlns:a16="http://schemas.microsoft.com/office/drawing/2014/main" id="{7373C2A2-F43E-1CE9-B052-96CA2393874B}"/>
              </a:ext>
            </a:extLst>
          </p:cNvPr>
          <p:cNvPicPr>
            <a:picLocks noChangeAspect="1"/>
          </p:cNvPicPr>
          <p:nvPr/>
        </p:nvPicPr>
        <p:blipFill>
          <a:blip r:embed="rId4"/>
          <a:stretch>
            <a:fillRect/>
          </a:stretch>
        </p:blipFill>
        <p:spPr>
          <a:xfrm>
            <a:off x="4402769" y="3440742"/>
            <a:ext cx="4038339" cy="3004427"/>
          </a:xfrm>
          <a:prstGeom prst="rect">
            <a:avLst/>
          </a:prstGeom>
        </p:spPr>
      </p:pic>
      <p:pic>
        <p:nvPicPr>
          <p:cNvPr id="9" name="Picture 8">
            <a:extLst>
              <a:ext uri="{FF2B5EF4-FFF2-40B4-BE49-F238E27FC236}">
                <a16:creationId xmlns:a16="http://schemas.microsoft.com/office/drawing/2014/main" id="{E0EFBAEC-0F47-9D29-5E92-DAB00D9E7AEC}"/>
              </a:ext>
            </a:extLst>
          </p:cNvPr>
          <p:cNvPicPr>
            <a:picLocks noChangeAspect="1"/>
          </p:cNvPicPr>
          <p:nvPr/>
        </p:nvPicPr>
        <p:blipFill>
          <a:blip r:embed="rId5"/>
          <a:stretch>
            <a:fillRect/>
          </a:stretch>
        </p:blipFill>
        <p:spPr>
          <a:xfrm>
            <a:off x="8441108" y="3598792"/>
            <a:ext cx="3674031" cy="2897085"/>
          </a:xfrm>
          <a:prstGeom prst="rect">
            <a:avLst/>
          </a:prstGeom>
        </p:spPr>
      </p:pic>
    </p:spTree>
    <p:extLst>
      <p:ext uri="{BB962C8B-B14F-4D97-AF65-F5344CB8AC3E}">
        <p14:creationId xmlns:p14="http://schemas.microsoft.com/office/powerpoint/2010/main" val="116778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F037219-5A90-E941-DE9D-0A66680FD91F}"/>
              </a:ext>
            </a:extLst>
          </p:cNvPr>
          <p:cNvSpPr>
            <a:spLocks noGrp="1"/>
          </p:cNvSpPr>
          <p:nvPr>
            <p:ph type="ctrTitle"/>
          </p:nvPr>
        </p:nvSpPr>
        <p:spPr>
          <a:xfrm>
            <a:off x="860300" y="3683633"/>
            <a:ext cx="8982000" cy="1546400"/>
          </a:xfrm>
        </p:spPr>
        <p:txBody>
          <a:bodyPr/>
          <a:lstStyle/>
          <a:p>
            <a:r>
              <a:rPr lang="en-US" dirty="0"/>
              <a:t>Experiments &amp; Results</a:t>
            </a:r>
          </a:p>
        </p:txBody>
      </p:sp>
    </p:spTree>
    <p:extLst>
      <p:ext uri="{BB962C8B-B14F-4D97-AF65-F5344CB8AC3E}">
        <p14:creationId xmlns:p14="http://schemas.microsoft.com/office/powerpoint/2010/main" val="3345674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3027-0358-5C11-0889-762F9A0F5B7C}"/>
              </a:ext>
            </a:extLst>
          </p:cNvPr>
          <p:cNvSpPr>
            <a:spLocks noGrp="1"/>
          </p:cNvSpPr>
          <p:nvPr>
            <p:ph type="title"/>
          </p:nvPr>
        </p:nvSpPr>
        <p:spPr/>
        <p:txBody>
          <a:bodyPr/>
          <a:lstStyle/>
          <a:p>
            <a:r>
              <a:rPr lang="en-US" dirty="0"/>
              <a:t>Experiments to be run</a:t>
            </a:r>
            <a:endParaRPr lang="en-GB" dirty="0"/>
          </a:p>
        </p:txBody>
      </p:sp>
      <p:pic>
        <p:nvPicPr>
          <p:cNvPr id="5" name="Picture 4">
            <a:extLst>
              <a:ext uri="{FF2B5EF4-FFF2-40B4-BE49-F238E27FC236}">
                <a16:creationId xmlns:a16="http://schemas.microsoft.com/office/drawing/2014/main" id="{D0211614-32C0-4E38-2E16-FE854AF656F2}"/>
              </a:ext>
            </a:extLst>
          </p:cNvPr>
          <p:cNvPicPr>
            <a:picLocks noChangeAspect="1"/>
          </p:cNvPicPr>
          <p:nvPr/>
        </p:nvPicPr>
        <p:blipFill>
          <a:blip r:embed="rId3"/>
          <a:stretch>
            <a:fillRect/>
          </a:stretch>
        </p:blipFill>
        <p:spPr>
          <a:xfrm>
            <a:off x="202018" y="1879848"/>
            <a:ext cx="11787963" cy="3098304"/>
          </a:xfrm>
          <a:prstGeom prst="rect">
            <a:avLst/>
          </a:prstGeom>
        </p:spPr>
      </p:pic>
    </p:spTree>
    <p:extLst>
      <p:ext uri="{BB962C8B-B14F-4D97-AF65-F5344CB8AC3E}">
        <p14:creationId xmlns:p14="http://schemas.microsoft.com/office/powerpoint/2010/main" val="124756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F037219-5A90-E941-DE9D-0A66680FD91F}"/>
              </a:ext>
            </a:extLst>
          </p:cNvPr>
          <p:cNvSpPr>
            <a:spLocks noGrp="1"/>
          </p:cNvSpPr>
          <p:nvPr>
            <p:ph type="ctrTitle"/>
          </p:nvPr>
        </p:nvSpPr>
        <p:spPr>
          <a:xfrm>
            <a:off x="860300" y="3683633"/>
            <a:ext cx="8982000" cy="1546400"/>
          </a:xfrm>
        </p:spPr>
        <p:txBody>
          <a:bodyPr/>
          <a:lstStyle/>
          <a:p>
            <a:r>
              <a:rPr lang="en-US" dirty="0"/>
              <a:t>Background</a:t>
            </a:r>
          </a:p>
        </p:txBody>
      </p:sp>
    </p:spTree>
    <p:extLst>
      <p:ext uri="{BB962C8B-B14F-4D97-AF65-F5344CB8AC3E}">
        <p14:creationId xmlns:p14="http://schemas.microsoft.com/office/powerpoint/2010/main" val="4272531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71F416-27F2-07EB-3037-B43FEC7F3BA5}"/>
              </a:ext>
            </a:extLst>
          </p:cNvPr>
          <p:cNvPicPr>
            <a:picLocks noChangeAspect="1"/>
          </p:cNvPicPr>
          <p:nvPr/>
        </p:nvPicPr>
        <p:blipFill rotWithShape="1">
          <a:blip r:embed="rId3"/>
          <a:srcRect t="1300"/>
          <a:stretch/>
        </p:blipFill>
        <p:spPr>
          <a:xfrm>
            <a:off x="762000" y="171246"/>
            <a:ext cx="10049354" cy="3571616"/>
          </a:xfrm>
          <a:prstGeom prst="rect">
            <a:avLst/>
          </a:prstGeom>
        </p:spPr>
      </p:pic>
      <p:sp>
        <p:nvSpPr>
          <p:cNvPr id="11" name="TextBox 10">
            <a:extLst>
              <a:ext uri="{FF2B5EF4-FFF2-40B4-BE49-F238E27FC236}">
                <a16:creationId xmlns:a16="http://schemas.microsoft.com/office/drawing/2014/main" id="{1ACEA58C-7D87-7EED-C1FA-C13BF6B22CD4}"/>
              </a:ext>
            </a:extLst>
          </p:cNvPr>
          <p:cNvSpPr txBox="1"/>
          <p:nvPr/>
        </p:nvSpPr>
        <p:spPr>
          <a:xfrm>
            <a:off x="0" y="4349664"/>
            <a:ext cx="12192000" cy="3416320"/>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There </a:t>
            </a:r>
            <a:r>
              <a:rPr lang="en-US" sz="2400" b="1" dirty="0">
                <a:latin typeface="Calibri" panose="020F0502020204030204" pitchFamily="34" charset="0"/>
                <a:cs typeface="Calibri" panose="020F0502020204030204" pitchFamily="34" charset="0"/>
              </a:rPr>
              <a:t>are </a:t>
            </a:r>
            <a:r>
              <a:rPr lang="en-US" sz="2400" dirty="0">
                <a:latin typeface="Calibri" panose="020F0502020204030204" pitchFamily="34" charset="0"/>
                <a:cs typeface="Calibri" panose="020F0502020204030204" pitchFamily="34" charset="0"/>
              </a:rPr>
              <a:t>other biases in FEVER – performance on newly derived adversarial datasets is below that of their in-domain sources</a:t>
            </a:r>
          </a:p>
          <a:p>
            <a:endParaRPr lang="en-US"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Training models on contrastive evidence-pairs does enhance performance on non-hypothesis-only biases – higher Resilience in </a:t>
            </a:r>
            <a:r>
              <a:rPr lang="en-US" sz="2400" dirty="0" err="1">
                <a:latin typeface="Calibri" panose="020F0502020204030204" pitchFamily="34" charset="0"/>
                <a:cs typeface="Calibri" panose="020F0502020204030204" pitchFamily="34" charset="0"/>
              </a:rPr>
              <a:t>VitaminC+FEVER</a:t>
            </a:r>
            <a:r>
              <a:rPr lang="en-US" sz="2400" dirty="0">
                <a:latin typeface="Calibri" panose="020F0502020204030204" pitchFamily="34" charset="0"/>
                <a:cs typeface="Calibri" panose="020F0502020204030204" pitchFamily="34" charset="0"/>
              </a:rPr>
              <a:t> models than those trained on just one of the two.</a:t>
            </a:r>
          </a:p>
          <a:p>
            <a:endParaRPr lang="en-US"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err="1">
                <a:latin typeface="Calibri" panose="020F0502020204030204" pitchFamily="34" charset="0"/>
                <a:cs typeface="Calibri" panose="020F0502020204030204" pitchFamily="34" charset="0"/>
              </a:rPr>
              <a:t>VitaminC</a:t>
            </a:r>
            <a:r>
              <a:rPr lang="en-US" sz="2400" dirty="0">
                <a:latin typeface="Calibri" panose="020F0502020204030204" pitchFamily="34" charset="0"/>
                <a:cs typeface="Calibri" panose="020F0502020204030204" pitchFamily="34" charset="0"/>
              </a:rPr>
              <a:t> is not bias-free, but also does not cause many additional examples to be incorrectly predicted, suggesting it introduces no more biases than were already present in FEVER.</a:t>
            </a:r>
            <a:endParaRPr lang="en-GB"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7070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D4A2CF-C039-0495-8E60-2A02DD3BA293}"/>
              </a:ext>
            </a:extLst>
          </p:cNvPr>
          <p:cNvPicPr>
            <a:picLocks noChangeAspect="1"/>
          </p:cNvPicPr>
          <p:nvPr/>
        </p:nvPicPr>
        <p:blipFill>
          <a:blip r:embed="rId3"/>
          <a:stretch>
            <a:fillRect/>
          </a:stretch>
        </p:blipFill>
        <p:spPr>
          <a:xfrm>
            <a:off x="1794278" y="1526192"/>
            <a:ext cx="8873050" cy="4637924"/>
          </a:xfrm>
          <a:prstGeom prst="rect">
            <a:avLst/>
          </a:prstGeom>
        </p:spPr>
      </p:pic>
      <p:pic>
        <p:nvPicPr>
          <p:cNvPr id="5" name="Picture 4">
            <a:extLst>
              <a:ext uri="{FF2B5EF4-FFF2-40B4-BE49-F238E27FC236}">
                <a16:creationId xmlns:a16="http://schemas.microsoft.com/office/drawing/2014/main" id="{2AE43DB2-7512-957E-8C6D-0937215DE4E5}"/>
              </a:ext>
            </a:extLst>
          </p:cNvPr>
          <p:cNvPicPr>
            <a:picLocks noChangeAspect="1"/>
          </p:cNvPicPr>
          <p:nvPr/>
        </p:nvPicPr>
        <p:blipFill rotWithShape="1">
          <a:blip r:embed="rId4"/>
          <a:srcRect t="78468" b="-1"/>
          <a:stretch/>
        </p:blipFill>
        <p:spPr>
          <a:xfrm>
            <a:off x="809146" y="552311"/>
            <a:ext cx="10840408" cy="840531"/>
          </a:xfrm>
          <a:prstGeom prst="rect">
            <a:avLst/>
          </a:prstGeom>
        </p:spPr>
      </p:pic>
      <p:sp>
        <p:nvSpPr>
          <p:cNvPr id="6" name="Rectangle 5">
            <a:extLst>
              <a:ext uri="{FF2B5EF4-FFF2-40B4-BE49-F238E27FC236}">
                <a16:creationId xmlns:a16="http://schemas.microsoft.com/office/drawing/2014/main" id="{5B6D167D-EFDA-D171-D3E3-717BBE103BCA}"/>
              </a:ext>
            </a:extLst>
          </p:cNvPr>
          <p:cNvSpPr/>
          <p:nvPr/>
        </p:nvSpPr>
        <p:spPr>
          <a:xfrm>
            <a:off x="5581650" y="3829050"/>
            <a:ext cx="647700"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25561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C7AE9-4F50-7DE1-A795-0521CB585A56}"/>
              </a:ext>
            </a:extLst>
          </p:cNvPr>
          <p:cNvSpPr>
            <a:spLocks noGrp="1"/>
          </p:cNvSpPr>
          <p:nvPr>
            <p:ph type="title"/>
          </p:nvPr>
        </p:nvSpPr>
        <p:spPr>
          <a:xfrm>
            <a:off x="0" y="166577"/>
            <a:ext cx="8616800" cy="1143200"/>
          </a:xfrm>
        </p:spPr>
        <p:txBody>
          <a:bodyPr/>
          <a:lstStyle/>
          <a:p>
            <a:r>
              <a:rPr lang="en-US" dirty="0"/>
              <a:t>RQB: Architecture comparison</a:t>
            </a:r>
            <a:endParaRPr lang="en-GB" dirty="0"/>
          </a:p>
        </p:txBody>
      </p:sp>
      <p:pic>
        <p:nvPicPr>
          <p:cNvPr id="6" name="Picture 5">
            <a:extLst>
              <a:ext uri="{FF2B5EF4-FFF2-40B4-BE49-F238E27FC236}">
                <a16:creationId xmlns:a16="http://schemas.microsoft.com/office/drawing/2014/main" id="{A6E50992-AEEC-B0CE-6B7E-C494114F3A75}"/>
              </a:ext>
            </a:extLst>
          </p:cNvPr>
          <p:cNvPicPr>
            <a:picLocks noChangeAspect="1"/>
          </p:cNvPicPr>
          <p:nvPr/>
        </p:nvPicPr>
        <p:blipFill>
          <a:blip r:embed="rId3"/>
          <a:stretch>
            <a:fillRect/>
          </a:stretch>
        </p:blipFill>
        <p:spPr>
          <a:xfrm>
            <a:off x="1090264" y="2894929"/>
            <a:ext cx="8284272" cy="3472170"/>
          </a:xfrm>
          <a:prstGeom prst="rect">
            <a:avLst/>
          </a:prstGeom>
        </p:spPr>
      </p:pic>
      <p:graphicFrame>
        <p:nvGraphicFramePr>
          <p:cNvPr id="7" name="Table 7">
            <a:extLst>
              <a:ext uri="{FF2B5EF4-FFF2-40B4-BE49-F238E27FC236}">
                <a16:creationId xmlns:a16="http://schemas.microsoft.com/office/drawing/2014/main" id="{81884DA4-65D8-6F25-B4DC-4215C987798E}"/>
              </a:ext>
            </a:extLst>
          </p:cNvPr>
          <p:cNvGraphicFramePr>
            <a:graphicFrameLocks noGrp="1"/>
          </p:cNvGraphicFramePr>
          <p:nvPr>
            <p:extLst>
              <p:ext uri="{D42A27DB-BD31-4B8C-83A1-F6EECF244321}">
                <p14:modId xmlns:p14="http://schemas.microsoft.com/office/powerpoint/2010/main" val="483762794"/>
              </p:ext>
            </p:extLst>
          </p:nvPr>
        </p:nvGraphicFramePr>
        <p:xfrm>
          <a:off x="2184400" y="1766977"/>
          <a:ext cx="6096000" cy="1127952"/>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08894821"/>
                    </a:ext>
                  </a:extLst>
                </a:gridCol>
                <a:gridCol w="2032000">
                  <a:extLst>
                    <a:ext uri="{9D8B030D-6E8A-4147-A177-3AD203B41FA5}">
                      <a16:colId xmlns:a16="http://schemas.microsoft.com/office/drawing/2014/main" val="1045066707"/>
                    </a:ext>
                  </a:extLst>
                </a:gridCol>
                <a:gridCol w="2032000">
                  <a:extLst>
                    <a:ext uri="{9D8B030D-6E8A-4147-A177-3AD203B41FA5}">
                      <a16:colId xmlns:a16="http://schemas.microsoft.com/office/drawing/2014/main" val="792519458"/>
                    </a:ext>
                  </a:extLst>
                </a:gridCol>
              </a:tblGrid>
              <a:tr h="370840">
                <a:tc>
                  <a:txBody>
                    <a:bodyPr/>
                    <a:lstStyle/>
                    <a:p>
                      <a:endParaRPr lang="en-GB"/>
                    </a:p>
                  </a:txBody>
                  <a:tcPr/>
                </a:tc>
                <a:tc>
                  <a:txBody>
                    <a:bodyPr/>
                    <a:lstStyle/>
                    <a:p>
                      <a:r>
                        <a:rPr lang="en-US" dirty="0"/>
                        <a:t>BERT</a:t>
                      </a:r>
                      <a:endParaRPr lang="en-GB" dirty="0"/>
                    </a:p>
                  </a:txBody>
                  <a:tcPr/>
                </a:tc>
                <a:tc>
                  <a:txBody>
                    <a:bodyPr/>
                    <a:lstStyle/>
                    <a:p>
                      <a:r>
                        <a:rPr lang="en-US" dirty="0"/>
                        <a:t>ALBERT</a:t>
                      </a:r>
                      <a:endParaRPr lang="en-GB" dirty="0"/>
                    </a:p>
                  </a:txBody>
                  <a:tcPr/>
                </a:tc>
                <a:extLst>
                  <a:ext uri="{0D108BD9-81ED-4DB2-BD59-A6C34878D82A}">
                    <a16:rowId xmlns:a16="http://schemas.microsoft.com/office/drawing/2014/main" val="2381745073"/>
                  </a:ext>
                </a:extLst>
              </a:tr>
              <a:tr h="370840">
                <a:tc>
                  <a:txBody>
                    <a:bodyPr/>
                    <a:lstStyle/>
                    <a:p>
                      <a:r>
                        <a:rPr lang="en-US" dirty="0"/>
                        <a:t>Fever-only</a:t>
                      </a:r>
                      <a:endParaRPr lang="en-GB" dirty="0"/>
                    </a:p>
                  </a:txBody>
                  <a:tcPr/>
                </a:tc>
                <a:tc>
                  <a:txBody>
                    <a:bodyPr/>
                    <a:lstStyle/>
                    <a:p>
                      <a:r>
                        <a:rPr lang="en-US" dirty="0"/>
                        <a:t>++</a:t>
                      </a:r>
                      <a:endParaRPr lang="en-GB" dirty="0"/>
                    </a:p>
                  </a:txBody>
                  <a:tcPr/>
                </a:tc>
                <a:tc>
                  <a:txBody>
                    <a:bodyPr/>
                    <a:lstStyle/>
                    <a:p>
                      <a:r>
                        <a:rPr lang="en-US" dirty="0"/>
                        <a:t>None</a:t>
                      </a:r>
                      <a:endParaRPr lang="en-GB" dirty="0"/>
                    </a:p>
                  </a:txBody>
                  <a:tcPr/>
                </a:tc>
                <a:extLst>
                  <a:ext uri="{0D108BD9-81ED-4DB2-BD59-A6C34878D82A}">
                    <a16:rowId xmlns:a16="http://schemas.microsoft.com/office/drawing/2014/main" val="3135992198"/>
                  </a:ext>
                </a:extLst>
              </a:tr>
              <a:tr h="219111">
                <a:tc>
                  <a:txBody>
                    <a:bodyPr/>
                    <a:lstStyle/>
                    <a:p>
                      <a:r>
                        <a:rPr lang="en-US" dirty="0"/>
                        <a:t>Both</a:t>
                      </a:r>
                      <a:endParaRPr lang="en-GB" dirty="0"/>
                    </a:p>
                  </a:txBody>
                  <a:tcPr/>
                </a:tc>
                <a:tc>
                  <a:txBody>
                    <a:bodyPr/>
                    <a:lstStyle/>
                    <a:p>
                      <a:r>
                        <a:rPr lang="en-US" dirty="0"/>
                        <a:t>++</a:t>
                      </a:r>
                      <a:endParaRPr lang="en-GB" dirty="0"/>
                    </a:p>
                  </a:txBody>
                  <a:tcPr/>
                </a:tc>
                <a:tc>
                  <a:txBody>
                    <a:bodyPr/>
                    <a:lstStyle/>
                    <a:p>
                      <a:r>
                        <a:rPr lang="en-US" dirty="0"/>
                        <a:t>- - -</a:t>
                      </a:r>
                      <a:endParaRPr lang="en-GB" dirty="0"/>
                    </a:p>
                  </a:txBody>
                  <a:tcPr/>
                </a:tc>
                <a:extLst>
                  <a:ext uri="{0D108BD9-81ED-4DB2-BD59-A6C34878D82A}">
                    <a16:rowId xmlns:a16="http://schemas.microsoft.com/office/drawing/2014/main" val="2039203550"/>
                  </a:ext>
                </a:extLst>
              </a:tr>
            </a:tbl>
          </a:graphicData>
        </a:graphic>
      </p:graphicFrame>
    </p:spTree>
    <p:extLst>
      <p:ext uri="{BB962C8B-B14F-4D97-AF65-F5344CB8AC3E}">
        <p14:creationId xmlns:p14="http://schemas.microsoft.com/office/powerpoint/2010/main" val="1439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5A09D-1BD2-F31D-AAE8-D703E5FF8960}"/>
              </a:ext>
            </a:extLst>
          </p:cNvPr>
          <p:cNvSpPr>
            <a:spLocks noGrp="1"/>
          </p:cNvSpPr>
          <p:nvPr>
            <p:ph type="title"/>
          </p:nvPr>
        </p:nvSpPr>
        <p:spPr>
          <a:xfrm>
            <a:off x="285240" y="1947499"/>
            <a:ext cx="11354819" cy="1143200"/>
          </a:xfrm>
        </p:spPr>
        <p:txBody>
          <a:bodyPr/>
          <a:lstStyle/>
          <a:p>
            <a:r>
              <a:rPr lang="en-US" dirty="0"/>
              <a:t>RQB: Offsetting in-domain and adversarial performance </a:t>
            </a:r>
            <a:endParaRPr lang="en-GB" dirty="0"/>
          </a:p>
        </p:txBody>
      </p:sp>
      <p:pic>
        <p:nvPicPr>
          <p:cNvPr id="4" name="Picture 3">
            <a:extLst>
              <a:ext uri="{FF2B5EF4-FFF2-40B4-BE49-F238E27FC236}">
                <a16:creationId xmlns:a16="http://schemas.microsoft.com/office/drawing/2014/main" id="{35FE59E4-2339-895B-B7D9-31459C479871}"/>
              </a:ext>
            </a:extLst>
          </p:cNvPr>
          <p:cNvPicPr>
            <a:picLocks noChangeAspect="1"/>
          </p:cNvPicPr>
          <p:nvPr/>
        </p:nvPicPr>
        <p:blipFill rotWithShape="1">
          <a:blip r:embed="rId2"/>
          <a:srcRect t="20013" b="37937"/>
          <a:stretch/>
        </p:blipFill>
        <p:spPr>
          <a:xfrm>
            <a:off x="600254" y="302613"/>
            <a:ext cx="10293820" cy="1913860"/>
          </a:xfrm>
          <a:prstGeom prst="rect">
            <a:avLst/>
          </a:prstGeom>
        </p:spPr>
      </p:pic>
      <p:sp>
        <p:nvSpPr>
          <p:cNvPr id="6" name="TextBox 5">
            <a:extLst>
              <a:ext uri="{FF2B5EF4-FFF2-40B4-BE49-F238E27FC236}">
                <a16:creationId xmlns:a16="http://schemas.microsoft.com/office/drawing/2014/main" id="{B861DE9B-4F9F-2F25-822C-4944D88D8871}"/>
              </a:ext>
            </a:extLst>
          </p:cNvPr>
          <p:cNvSpPr txBox="1"/>
          <p:nvPr/>
        </p:nvSpPr>
        <p:spPr>
          <a:xfrm>
            <a:off x="281237" y="4735585"/>
            <a:ext cx="3790950" cy="1200329"/>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For BERT models:</a:t>
            </a:r>
          </a:p>
          <a:p>
            <a:r>
              <a:rPr lang="en-US" sz="2400" b="1" dirty="0">
                <a:latin typeface="Calibri" panose="020F0502020204030204" pitchFamily="34" charset="0"/>
                <a:cs typeface="Calibri" panose="020F0502020204030204" pitchFamily="34" charset="0"/>
              </a:rPr>
              <a:t>Adversarial improvement not </a:t>
            </a:r>
            <a:r>
              <a:rPr lang="en-GB" sz="2400" b="1" dirty="0">
                <a:latin typeface="Calibri" panose="020F0502020204030204" pitchFamily="34" charset="0"/>
                <a:cs typeface="Calibri" panose="020F0502020204030204" pitchFamily="34" charset="0"/>
              </a:rPr>
              <a:t>at cost- of in-domain.</a:t>
            </a:r>
            <a:endParaRPr lang="en-US" sz="2400" b="1"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38E3E3B8-5851-B8AA-11EC-1D2916B64BC7}"/>
              </a:ext>
            </a:extLst>
          </p:cNvPr>
          <p:cNvPicPr>
            <a:picLocks noChangeAspect="1"/>
          </p:cNvPicPr>
          <p:nvPr/>
        </p:nvPicPr>
        <p:blipFill>
          <a:blip r:embed="rId3"/>
          <a:stretch>
            <a:fillRect/>
          </a:stretch>
        </p:blipFill>
        <p:spPr>
          <a:xfrm>
            <a:off x="4068184" y="302613"/>
            <a:ext cx="8123816" cy="5802725"/>
          </a:xfrm>
          <a:prstGeom prst="rect">
            <a:avLst/>
          </a:prstGeom>
        </p:spPr>
      </p:pic>
      <p:pic>
        <p:nvPicPr>
          <p:cNvPr id="10" name="Picture 9">
            <a:extLst>
              <a:ext uri="{FF2B5EF4-FFF2-40B4-BE49-F238E27FC236}">
                <a16:creationId xmlns:a16="http://schemas.microsoft.com/office/drawing/2014/main" id="{E1352708-C4C0-7BAA-A757-633D6EB48952}"/>
              </a:ext>
            </a:extLst>
          </p:cNvPr>
          <p:cNvPicPr>
            <a:picLocks noChangeAspect="1"/>
          </p:cNvPicPr>
          <p:nvPr/>
        </p:nvPicPr>
        <p:blipFill>
          <a:blip r:embed="rId4"/>
          <a:stretch>
            <a:fillRect/>
          </a:stretch>
        </p:blipFill>
        <p:spPr>
          <a:xfrm>
            <a:off x="285239" y="63848"/>
            <a:ext cx="4794748" cy="3767302"/>
          </a:xfrm>
          <a:prstGeom prst="rect">
            <a:avLst/>
          </a:prstGeom>
        </p:spPr>
      </p:pic>
      <p:pic>
        <p:nvPicPr>
          <p:cNvPr id="14" name="Picture 13">
            <a:extLst>
              <a:ext uri="{FF2B5EF4-FFF2-40B4-BE49-F238E27FC236}">
                <a16:creationId xmlns:a16="http://schemas.microsoft.com/office/drawing/2014/main" id="{9EE33DA3-1591-8993-1B8E-E788BA121D72}"/>
              </a:ext>
            </a:extLst>
          </p:cNvPr>
          <p:cNvPicPr>
            <a:picLocks noChangeAspect="1"/>
          </p:cNvPicPr>
          <p:nvPr/>
        </p:nvPicPr>
        <p:blipFill>
          <a:blip r:embed="rId5"/>
          <a:stretch>
            <a:fillRect/>
          </a:stretch>
        </p:blipFill>
        <p:spPr>
          <a:xfrm>
            <a:off x="7031125" y="2794580"/>
            <a:ext cx="4608933" cy="3767302"/>
          </a:xfrm>
          <a:prstGeom prst="rect">
            <a:avLst/>
          </a:prstGeom>
        </p:spPr>
      </p:pic>
    </p:spTree>
    <p:extLst>
      <p:ext uri="{BB962C8B-B14F-4D97-AF65-F5344CB8AC3E}">
        <p14:creationId xmlns:p14="http://schemas.microsoft.com/office/powerpoint/2010/main" val="241546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FCF9D-E6BD-C00E-18C3-35296D8C20D4}"/>
              </a:ext>
            </a:extLst>
          </p:cNvPr>
          <p:cNvSpPr>
            <a:spLocks noGrp="1"/>
          </p:cNvSpPr>
          <p:nvPr>
            <p:ph type="title"/>
          </p:nvPr>
        </p:nvSpPr>
        <p:spPr>
          <a:xfrm>
            <a:off x="1191600" y="0"/>
            <a:ext cx="8616800" cy="1143200"/>
          </a:xfrm>
        </p:spPr>
        <p:txBody>
          <a:bodyPr/>
          <a:lstStyle/>
          <a:p>
            <a:r>
              <a:rPr lang="en-US" dirty="0"/>
              <a:t>RQB: Comparing loss functions + Annealing</a:t>
            </a:r>
            <a:endParaRPr lang="en-GB" dirty="0"/>
          </a:p>
        </p:txBody>
      </p:sp>
      <p:sp>
        <p:nvSpPr>
          <p:cNvPr id="3" name="Text Placeholder 2">
            <a:extLst>
              <a:ext uri="{FF2B5EF4-FFF2-40B4-BE49-F238E27FC236}">
                <a16:creationId xmlns:a16="http://schemas.microsoft.com/office/drawing/2014/main" id="{A80A1192-A7FF-E86E-4E41-75E87E368913}"/>
              </a:ext>
            </a:extLst>
          </p:cNvPr>
          <p:cNvSpPr>
            <a:spLocks noGrp="1"/>
          </p:cNvSpPr>
          <p:nvPr>
            <p:ph type="body" idx="1"/>
          </p:nvPr>
        </p:nvSpPr>
        <p:spPr>
          <a:xfrm>
            <a:off x="1191600" y="1336151"/>
            <a:ext cx="8616800" cy="4736400"/>
          </a:xfrm>
        </p:spPr>
        <p:txBody>
          <a:bodyPr/>
          <a:lstStyle/>
          <a:p>
            <a:r>
              <a:rPr lang="en-US" dirty="0"/>
              <a:t>No generally superior loss function</a:t>
            </a:r>
          </a:p>
          <a:p>
            <a:r>
              <a:rPr lang="en-GB" dirty="0"/>
              <a:t>Confidence regularization best performer on FEVER-trained BERT models, and Entity reweighting for those trained on both datasets.</a:t>
            </a:r>
          </a:p>
          <a:p>
            <a:r>
              <a:rPr lang="en-GB" dirty="0"/>
              <a:t>Annealing mostly made no difference</a:t>
            </a:r>
          </a:p>
          <a:p>
            <a:r>
              <a:rPr lang="en-GB" dirty="0"/>
              <a:t>Conf-reg models didn’t converge for ALBERT:</a:t>
            </a:r>
          </a:p>
          <a:p>
            <a:endParaRPr lang="en-GB" dirty="0"/>
          </a:p>
          <a:p>
            <a:endParaRPr lang="en-GB" dirty="0"/>
          </a:p>
        </p:txBody>
      </p:sp>
      <p:pic>
        <p:nvPicPr>
          <p:cNvPr id="7" name="Picture 6">
            <a:extLst>
              <a:ext uri="{FF2B5EF4-FFF2-40B4-BE49-F238E27FC236}">
                <a16:creationId xmlns:a16="http://schemas.microsoft.com/office/drawing/2014/main" id="{51373EE5-AA3E-C391-EC71-53B2D1FD8EDB}"/>
              </a:ext>
            </a:extLst>
          </p:cNvPr>
          <p:cNvPicPr>
            <a:picLocks noChangeAspect="1"/>
          </p:cNvPicPr>
          <p:nvPr/>
        </p:nvPicPr>
        <p:blipFill>
          <a:blip r:embed="rId3"/>
          <a:stretch>
            <a:fillRect/>
          </a:stretch>
        </p:blipFill>
        <p:spPr>
          <a:xfrm>
            <a:off x="566656" y="4343400"/>
            <a:ext cx="10433744" cy="1886053"/>
          </a:xfrm>
          <a:prstGeom prst="rect">
            <a:avLst/>
          </a:prstGeom>
        </p:spPr>
      </p:pic>
    </p:spTree>
    <p:extLst>
      <p:ext uri="{BB962C8B-B14F-4D97-AF65-F5344CB8AC3E}">
        <p14:creationId xmlns:p14="http://schemas.microsoft.com/office/powerpoint/2010/main" val="1160223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FCF9D-E6BD-C00E-18C3-35296D8C20D4}"/>
              </a:ext>
            </a:extLst>
          </p:cNvPr>
          <p:cNvSpPr>
            <a:spLocks noGrp="1"/>
          </p:cNvSpPr>
          <p:nvPr>
            <p:ph type="title"/>
          </p:nvPr>
        </p:nvSpPr>
        <p:spPr>
          <a:xfrm>
            <a:off x="1191599" y="477851"/>
            <a:ext cx="9377163" cy="1143200"/>
          </a:xfrm>
        </p:spPr>
        <p:txBody>
          <a:bodyPr/>
          <a:lstStyle/>
          <a:p>
            <a:r>
              <a:rPr lang="en-US" dirty="0"/>
              <a:t>RQB: Combining dataset and model targeting</a:t>
            </a:r>
            <a:endParaRPr lang="en-GB" dirty="0"/>
          </a:p>
        </p:txBody>
      </p:sp>
      <p:sp>
        <p:nvSpPr>
          <p:cNvPr id="3" name="Text Placeholder 2">
            <a:extLst>
              <a:ext uri="{FF2B5EF4-FFF2-40B4-BE49-F238E27FC236}">
                <a16:creationId xmlns:a16="http://schemas.microsoft.com/office/drawing/2014/main" id="{A80A1192-A7FF-E86E-4E41-75E87E368913}"/>
              </a:ext>
            </a:extLst>
          </p:cNvPr>
          <p:cNvSpPr>
            <a:spLocks noGrp="1"/>
          </p:cNvSpPr>
          <p:nvPr>
            <p:ph type="body" idx="1"/>
          </p:nvPr>
        </p:nvSpPr>
        <p:spPr>
          <a:xfrm>
            <a:off x="1191600" y="1831451"/>
            <a:ext cx="9377162" cy="4736400"/>
          </a:xfrm>
        </p:spPr>
        <p:txBody>
          <a:bodyPr/>
          <a:lstStyle/>
          <a:p>
            <a:r>
              <a:rPr lang="en-US" dirty="0"/>
              <a:t>Training on both FEVER and </a:t>
            </a:r>
            <a:r>
              <a:rPr lang="en-US" dirty="0" err="1"/>
              <a:t>VitaminC</a:t>
            </a:r>
            <a:r>
              <a:rPr lang="en-US" dirty="0"/>
              <a:t> is beneficial both for debiasing and for in-domain performance.</a:t>
            </a:r>
          </a:p>
          <a:p>
            <a:r>
              <a:rPr lang="en-US" dirty="0"/>
              <a:t>Self-debias does not work with ALBERT-based models, on which </a:t>
            </a:r>
            <a:r>
              <a:rPr lang="en-US" dirty="0" err="1"/>
              <a:t>VitaminC</a:t>
            </a:r>
            <a:r>
              <a:rPr lang="en-US" dirty="0"/>
              <a:t> training delivers a better performing model.</a:t>
            </a:r>
            <a:endParaRPr lang="en-GB" dirty="0"/>
          </a:p>
        </p:txBody>
      </p:sp>
      <p:pic>
        <p:nvPicPr>
          <p:cNvPr id="4" name="Picture 3">
            <a:extLst>
              <a:ext uri="{FF2B5EF4-FFF2-40B4-BE49-F238E27FC236}">
                <a16:creationId xmlns:a16="http://schemas.microsoft.com/office/drawing/2014/main" id="{FD30A4B5-ED5D-140D-E68D-18209CC80693}"/>
              </a:ext>
            </a:extLst>
          </p:cNvPr>
          <p:cNvPicPr>
            <a:picLocks noChangeAspect="1"/>
          </p:cNvPicPr>
          <p:nvPr/>
        </p:nvPicPr>
        <p:blipFill rotWithShape="1">
          <a:blip r:embed="rId3"/>
          <a:srcRect t="62502" b="17881"/>
          <a:stretch/>
        </p:blipFill>
        <p:spPr>
          <a:xfrm>
            <a:off x="706581" y="811851"/>
            <a:ext cx="10293820" cy="914400"/>
          </a:xfrm>
          <a:prstGeom prst="rect">
            <a:avLst/>
          </a:prstGeom>
        </p:spPr>
      </p:pic>
      <p:pic>
        <p:nvPicPr>
          <p:cNvPr id="6" name="Picture 5">
            <a:extLst>
              <a:ext uri="{FF2B5EF4-FFF2-40B4-BE49-F238E27FC236}">
                <a16:creationId xmlns:a16="http://schemas.microsoft.com/office/drawing/2014/main" id="{ED71560C-1177-ACB8-6204-0C777BB7283C}"/>
              </a:ext>
            </a:extLst>
          </p:cNvPr>
          <p:cNvPicPr>
            <a:picLocks noChangeAspect="1"/>
          </p:cNvPicPr>
          <p:nvPr/>
        </p:nvPicPr>
        <p:blipFill>
          <a:blip r:embed="rId4"/>
          <a:stretch>
            <a:fillRect/>
          </a:stretch>
        </p:blipFill>
        <p:spPr>
          <a:xfrm>
            <a:off x="1784168" y="3754008"/>
            <a:ext cx="8138645" cy="3103992"/>
          </a:xfrm>
          <a:prstGeom prst="rect">
            <a:avLst/>
          </a:prstGeom>
        </p:spPr>
      </p:pic>
    </p:spTree>
    <p:extLst>
      <p:ext uri="{BB962C8B-B14F-4D97-AF65-F5344CB8AC3E}">
        <p14:creationId xmlns:p14="http://schemas.microsoft.com/office/powerpoint/2010/main" val="3313004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415448-89C9-2B28-E520-45D2B22AB8CA}"/>
              </a:ext>
            </a:extLst>
          </p:cNvPr>
          <p:cNvPicPr>
            <a:picLocks noChangeAspect="1"/>
          </p:cNvPicPr>
          <p:nvPr/>
        </p:nvPicPr>
        <p:blipFill rotWithShape="1">
          <a:blip r:embed="rId2"/>
          <a:srcRect t="81220"/>
          <a:stretch/>
        </p:blipFill>
        <p:spPr>
          <a:xfrm>
            <a:off x="706581" y="194688"/>
            <a:ext cx="10293820" cy="854763"/>
          </a:xfrm>
          <a:prstGeom prst="rect">
            <a:avLst/>
          </a:prstGeom>
        </p:spPr>
      </p:pic>
      <p:pic>
        <p:nvPicPr>
          <p:cNvPr id="6" name="Picture 5">
            <a:extLst>
              <a:ext uri="{FF2B5EF4-FFF2-40B4-BE49-F238E27FC236}">
                <a16:creationId xmlns:a16="http://schemas.microsoft.com/office/drawing/2014/main" id="{B5FE39A6-2898-B845-7A2C-6CE23F6A2211}"/>
              </a:ext>
            </a:extLst>
          </p:cNvPr>
          <p:cNvPicPr>
            <a:picLocks noChangeAspect="1"/>
          </p:cNvPicPr>
          <p:nvPr/>
        </p:nvPicPr>
        <p:blipFill>
          <a:blip r:embed="rId3"/>
          <a:stretch>
            <a:fillRect/>
          </a:stretch>
        </p:blipFill>
        <p:spPr>
          <a:xfrm>
            <a:off x="2198253" y="2352378"/>
            <a:ext cx="7363853" cy="4248743"/>
          </a:xfrm>
          <a:prstGeom prst="rect">
            <a:avLst/>
          </a:prstGeom>
        </p:spPr>
      </p:pic>
      <p:sp>
        <p:nvSpPr>
          <p:cNvPr id="9" name="TextBox 8">
            <a:extLst>
              <a:ext uri="{FF2B5EF4-FFF2-40B4-BE49-F238E27FC236}">
                <a16:creationId xmlns:a16="http://schemas.microsoft.com/office/drawing/2014/main" id="{7A50F7BE-B2BA-6657-8B8B-41156B0D7757}"/>
              </a:ext>
            </a:extLst>
          </p:cNvPr>
          <p:cNvSpPr txBox="1"/>
          <p:nvPr/>
        </p:nvSpPr>
        <p:spPr>
          <a:xfrm>
            <a:off x="533400" y="1200150"/>
            <a:ext cx="101346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Using known rather than shallow biases yields higher resilience.</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Debiasing is also more effective in these cases.</a:t>
            </a:r>
            <a:endParaRPr lang="en-GB"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7193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F037219-5A90-E941-DE9D-0A66680FD91F}"/>
              </a:ext>
            </a:extLst>
          </p:cNvPr>
          <p:cNvSpPr>
            <a:spLocks noGrp="1"/>
          </p:cNvSpPr>
          <p:nvPr>
            <p:ph type="ctrTitle"/>
          </p:nvPr>
        </p:nvSpPr>
        <p:spPr>
          <a:xfrm>
            <a:off x="860300" y="3683633"/>
            <a:ext cx="8982000" cy="1546400"/>
          </a:xfrm>
        </p:spPr>
        <p:txBody>
          <a:bodyPr/>
          <a:lstStyle/>
          <a:p>
            <a:r>
              <a:rPr lang="en-US" dirty="0"/>
              <a:t>Conclusions</a:t>
            </a:r>
          </a:p>
        </p:txBody>
      </p:sp>
    </p:spTree>
    <p:extLst>
      <p:ext uri="{BB962C8B-B14F-4D97-AF65-F5344CB8AC3E}">
        <p14:creationId xmlns:p14="http://schemas.microsoft.com/office/powerpoint/2010/main" val="2091058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3027-0358-5C11-0889-762F9A0F5B7C}"/>
              </a:ext>
            </a:extLst>
          </p:cNvPr>
          <p:cNvSpPr>
            <a:spLocks noGrp="1"/>
          </p:cNvSpPr>
          <p:nvPr>
            <p:ph type="title"/>
          </p:nvPr>
        </p:nvSpPr>
        <p:spPr/>
        <p:txBody>
          <a:bodyPr/>
          <a:lstStyle/>
          <a:p>
            <a:r>
              <a:rPr lang="en-US" dirty="0"/>
              <a:t>Key technical hurdles</a:t>
            </a:r>
            <a:endParaRPr lang="en-GB" dirty="0"/>
          </a:p>
        </p:txBody>
      </p:sp>
      <p:sp>
        <p:nvSpPr>
          <p:cNvPr id="3" name="Text Placeholder 2">
            <a:extLst>
              <a:ext uri="{FF2B5EF4-FFF2-40B4-BE49-F238E27FC236}">
                <a16:creationId xmlns:a16="http://schemas.microsoft.com/office/drawing/2014/main" id="{50B30104-59D0-495B-C69F-92EBEACD8D8C}"/>
              </a:ext>
            </a:extLst>
          </p:cNvPr>
          <p:cNvSpPr>
            <a:spLocks noGrp="1"/>
          </p:cNvSpPr>
          <p:nvPr>
            <p:ph type="body" idx="1"/>
          </p:nvPr>
        </p:nvSpPr>
        <p:spPr/>
        <p:txBody>
          <a:bodyPr/>
          <a:lstStyle/>
          <a:p>
            <a:r>
              <a:rPr lang="en-US" dirty="0"/>
              <a:t>Needed to combine </a:t>
            </a:r>
            <a:r>
              <a:rPr lang="en-US" dirty="0" err="1"/>
              <a:t>VitaminC</a:t>
            </a:r>
            <a:r>
              <a:rPr lang="en-US" dirty="0"/>
              <a:t> with self-debias. </a:t>
            </a:r>
          </a:p>
          <a:p>
            <a:r>
              <a:rPr lang="en-US" dirty="0"/>
              <a:t>Self-debias was written with </a:t>
            </a:r>
            <a:r>
              <a:rPr lang="en-US" dirty="0" err="1"/>
              <a:t>Pytorch</a:t>
            </a:r>
            <a:r>
              <a:rPr lang="en-US" dirty="0"/>
              <a:t>-Pretrained-Bert which doesn’t support ALBERT models. Needed to migrate to Transformers.</a:t>
            </a:r>
          </a:p>
          <a:p>
            <a:r>
              <a:rPr lang="en-US" dirty="0"/>
              <a:t>Self-debias was not documented and was missing nearly all code related to FEVER.</a:t>
            </a:r>
          </a:p>
          <a:p>
            <a:r>
              <a:rPr lang="en-US" dirty="0" err="1"/>
              <a:t>VitaminC</a:t>
            </a:r>
            <a:r>
              <a:rPr lang="en-US" dirty="0"/>
              <a:t> (obviously) had no concept of bias or teacher files, and so </a:t>
            </a:r>
            <a:r>
              <a:rPr lang="en-US" dirty="0" err="1"/>
              <a:t>dataloaders</a:t>
            </a:r>
            <a:r>
              <a:rPr lang="en-US" dirty="0"/>
              <a:t> and trainers needed extending to pass these through.</a:t>
            </a:r>
          </a:p>
          <a:p>
            <a:pPr marL="152396" indent="0">
              <a:buNone/>
            </a:pPr>
            <a:endParaRPr lang="en-GB" dirty="0"/>
          </a:p>
        </p:txBody>
      </p:sp>
    </p:spTree>
    <p:extLst>
      <p:ext uri="{BB962C8B-B14F-4D97-AF65-F5344CB8AC3E}">
        <p14:creationId xmlns:p14="http://schemas.microsoft.com/office/powerpoint/2010/main" val="2431433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EB20A-32AF-EA47-E8B7-EF24C5F6AA53}"/>
              </a:ext>
            </a:extLst>
          </p:cNvPr>
          <p:cNvSpPr>
            <a:spLocks noGrp="1"/>
          </p:cNvSpPr>
          <p:nvPr>
            <p:ph type="title"/>
          </p:nvPr>
        </p:nvSpPr>
        <p:spPr/>
        <p:txBody>
          <a:bodyPr/>
          <a:lstStyle/>
          <a:p>
            <a:r>
              <a:rPr lang="en-US" dirty="0"/>
              <a:t>Future work</a:t>
            </a:r>
            <a:endParaRPr lang="en-GB" dirty="0"/>
          </a:p>
        </p:txBody>
      </p:sp>
      <p:sp>
        <p:nvSpPr>
          <p:cNvPr id="3" name="Text Placeholder 2">
            <a:extLst>
              <a:ext uri="{FF2B5EF4-FFF2-40B4-BE49-F238E27FC236}">
                <a16:creationId xmlns:a16="http://schemas.microsoft.com/office/drawing/2014/main" id="{128E8CC4-A1F2-EFC9-F8E9-618593ADC5DA}"/>
              </a:ext>
            </a:extLst>
          </p:cNvPr>
          <p:cNvSpPr>
            <a:spLocks noGrp="1"/>
          </p:cNvSpPr>
          <p:nvPr>
            <p:ph type="body" idx="1"/>
          </p:nvPr>
        </p:nvSpPr>
        <p:spPr>
          <a:xfrm>
            <a:off x="1191600" y="1831451"/>
            <a:ext cx="10219350" cy="4736400"/>
          </a:xfrm>
        </p:spPr>
        <p:txBody>
          <a:bodyPr/>
          <a:lstStyle/>
          <a:p>
            <a:r>
              <a:rPr lang="en-US" dirty="0"/>
              <a:t>Why do these methods designed for BERT not transfer to ALBERT? </a:t>
            </a:r>
          </a:p>
          <a:p>
            <a:r>
              <a:rPr lang="en-US" dirty="0"/>
              <a:t>What difference is there in the dynamics of the three loss functions used in self-debias?</a:t>
            </a:r>
          </a:p>
          <a:p>
            <a:r>
              <a:rPr lang="en-US" dirty="0"/>
              <a:t>Is there a better way to combine dataset-targeting and model-targeting debiasing approaches?</a:t>
            </a:r>
          </a:p>
          <a:p>
            <a:r>
              <a:rPr lang="en-GB" dirty="0"/>
              <a:t>How appropriate is </a:t>
            </a:r>
            <a:r>
              <a:rPr lang="en-GB" dirty="0" err="1"/>
              <a:t>VitaminC</a:t>
            </a:r>
            <a:r>
              <a:rPr lang="en-GB" dirty="0"/>
              <a:t> to train FEVER-based systems when it exhibits stylistic differences?</a:t>
            </a:r>
          </a:p>
          <a:p>
            <a:r>
              <a:rPr lang="en-US" dirty="0"/>
              <a:t>Automated antonym generation needs a lot of work.</a:t>
            </a:r>
          </a:p>
          <a:p>
            <a:pPr marL="152396" indent="0">
              <a:buNone/>
            </a:pPr>
            <a:endParaRPr lang="en-US" dirty="0"/>
          </a:p>
        </p:txBody>
      </p:sp>
    </p:spTree>
    <p:extLst>
      <p:ext uri="{BB962C8B-B14F-4D97-AF65-F5344CB8AC3E}">
        <p14:creationId xmlns:p14="http://schemas.microsoft.com/office/powerpoint/2010/main" val="3203941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E52309B-DF7C-027B-BC31-65497CBD84E0}"/>
              </a:ext>
            </a:extLst>
          </p:cNvPr>
          <p:cNvSpPr>
            <a:spLocks noGrp="1"/>
          </p:cNvSpPr>
          <p:nvPr>
            <p:ph type="title"/>
          </p:nvPr>
        </p:nvSpPr>
        <p:spPr>
          <a:xfrm>
            <a:off x="1787599" y="525978"/>
            <a:ext cx="8616800" cy="1143200"/>
          </a:xfrm>
        </p:spPr>
        <p:txBody>
          <a:bodyPr/>
          <a:lstStyle/>
          <a:p>
            <a:pPr algn="ctr"/>
            <a:r>
              <a:rPr lang="en-US" i="1" dirty="0"/>
              <a:t>The problem</a:t>
            </a:r>
          </a:p>
        </p:txBody>
      </p:sp>
      <p:sp>
        <p:nvSpPr>
          <p:cNvPr id="10" name="Text Placeholder 2">
            <a:extLst>
              <a:ext uri="{FF2B5EF4-FFF2-40B4-BE49-F238E27FC236}">
                <a16:creationId xmlns:a16="http://schemas.microsoft.com/office/drawing/2014/main" id="{4C43D784-EF4E-0CA6-30CA-D2328B609BE4}"/>
              </a:ext>
            </a:extLst>
          </p:cNvPr>
          <p:cNvSpPr>
            <a:spLocks noGrp="1"/>
          </p:cNvSpPr>
          <p:nvPr>
            <p:ph type="body" idx="1"/>
          </p:nvPr>
        </p:nvSpPr>
        <p:spPr>
          <a:xfrm>
            <a:off x="3097246" y="2635115"/>
            <a:ext cx="5997505" cy="1938444"/>
          </a:xfrm>
        </p:spPr>
        <p:txBody>
          <a:bodyPr/>
          <a:lstStyle/>
          <a:p>
            <a:pPr marL="152396" indent="0" algn="ctr">
              <a:buNone/>
            </a:pPr>
            <a:r>
              <a:rPr lang="en-US" sz="6600" dirty="0">
                <a:solidFill>
                  <a:schemeClr val="bg1"/>
                </a:solidFill>
              </a:rPr>
              <a:t>Mis</a:t>
            </a:r>
            <a:r>
              <a:rPr lang="en-US" sz="6600" dirty="0"/>
              <a:t>information</a:t>
            </a:r>
          </a:p>
        </p:txBody>
      </p:sp>
      <p:sp>
        <p:nvSpPr>
          <p:cNvPr id="6" name="Text Placeholder 2">
            <a:extLst>
              <a:ext uri="{FF2B5EF4-FFF2-40B4-BE49-F238E27FC236}">
                <a16:creationId xmlns:a16="http://schemas.microsoft.com/office/drawing/2014/main" id="{04C8C8FB-CD8B-AE72-A9A0-81B1DFA36A89}"/>
              </a:ext>
            </a:extLst>
          </p:cNvPr>
          <p:cNvSpPr txBox="1">
            <a:spLocks/>
          </p:cNvSpPr>
          <p:nvPr/>
        </p:nvSpPr>
        <p:spPr>
          <a:xfrm>
            <a:off x="3097245" y="4222885"/>
            <a:ext cx="5997505" cy="19384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eaLnBrk="1" hangingPunct="1">
              <a:lnSpc>
                <a:spcPct val="100000"/>
              </a:lnSpc>
              <a:spcBef>
                <a:spcPts val="8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1219170" marR="0" lvl="1" indent="-507987" algn="l" rtl="0" eaLnBrk="1" hangingPunct="1">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828754" marR="0" lvl="2" indent="-507987" algn="l" rtl="0" eaLnBrk="1" hangingPunct="1">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2438339" marR="0" lvl="3" indent="-507987" algn="l" rtl="0" eaLnBrk="1" hangingPunct="1">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3047924" marR="0" lvl="4" indent="-507987" algn="l" rtl="0" eaLnBrk="1" hangingPunct="1">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3657509" marR="0" lvl="5" indent="-507987" algn="l" rtl="0" eaLnBrk="1" hangingPunct="1">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4267093" marR="0" lvl="6" indent="-507987" algn="l" rtl="0" eaLnBrk="1" hangingPunct="1">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4876678" marR="0" lvl="7" indent="-507987" algn="l" rtl="0" eaLnBrk="1" hangingPunct="1">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5486263" marR="0" lvl="8" indent="-507987" algn="l" rtl="0" eaLnBrk="1" hangingPunct="1">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52396" indent="0" algn="ctr">
              <a:buFont typeface="Lato"/>
              <a:buNone/>
            </a:pPr>
            <a:r>
              <a:rPr lang="en-US" sz="2800" dirty="0">
                <a:solidFill>
                  <a:schemeClr val="bg1"/>
                </a:solidFill>
              </a:rPr>
              <a:t>Un</a:t>
            </a:r>
            <a:r>
              <a:rPr lang="en-US" sz="2800" dirty="0">
                <a:solidFill>
                  <a:schemeClr val="tx2">
                    <a:lumMod val="10000"/>
                  </a:schemeClr>
                </a:solidFill>
              </a:rPr>
              <a:t>knowingly untrue information</a:t>
            </a:r>
          </a:p>
        </p:txBody>
      </p:sp>
      <p:sp>
        <p:nvSpPr>
          <p:cNvPr id="14" name="TextBox 13">
            <a:extLst>
              <a:ext uri="{FF2B5EF4-FFF2-40B4-BE49-F238E27FC236}">
                <a16:creationId xmlns:a16="http://schemas.microsoft.com/office/drawing/2014/main" id="{1D96E6E7-4860-7701-ECFF-3F7F8704DC1A}"/>
              </a:ext>
            </a:extLst>
          </p:cNvPr>
          <p:cNvSpPr txBox="1"/>
          <p:nvPr/>
        </p:nvSpPr>
        <p:spPr>
          <a:xfrm>
            <a:off x="3500438" y="4373862"/>
            <a:ext cx="6096000" cy="523220"/>
          </a:xfrm>
          <a:prstGeom prst="rect">
            <a:avLst/>
          </a:prstGeom>
          <a:noFill/>
        </p:spPr>
        <p:txBody>
          <a:bodyPr wrap="square">
            <a:spAutoFit/>
          </a:bodyPr>
          <a:lstStyle/>
          <a:p>
            <a:r>
              <a:rPr kumimoji="0" lang="en-US" sz="2800" b="0" i="0" u="none" strike="noStrike" kern="0" cap="none" spc="0" normalizeH="0" baseline="0" noProof="0" dirty="0">
                <a:ln>
                  <a:noFill/>
                </a:ln>
                <a:solidFill>
                  <a:srgbClr val="FF9715"/>
                </a:solidFill>
                <a:effectLst/>
                <a:uLnTx/>
                <a:uFillTx/>
                <a:latin typeface="Arial"/>
                <a:cs typeface="Arial"/>
                <a:sym typeface="Arial"/>
              </a:rPr>
              <a:t>Un</a:t>
            </a:r>
            <a:endParaRPr lang="en-GB" dirty="0"/>
          </a:p>
        </p:txBody>
      </p:sp>
      <p:sp>
        <p:nvSpPr>
          <p:cNvPr id="22" name="TextBox 21">
            <a:extLst>
              <a:ext uri="{FF2B5EF4-FFF2-40B4-BE49-F238E27FC236}">
                <a16:creationId xmlns:a16="http://schemas.microsoft.com/office/drawing/2014/main" id="{C87190EC-2938-6DC9-40C8-396C11B2B489}"/>
              </a:ext>
            </a:extLst>
          </p:cNvPr>
          <p:cNvSpPr txBox="1"/>
          <p:nvPr/>
        </p:nvSpPr>
        <p:spPr>
          <a:xfrm>
            <a:off x="3253139" y="2767483"/>
            <a:ext cx="4742545" cy="1107996"/>
          </a:xfrm>
          <a:prstGeom prst="rect">
            <a:avLst/>
          </a:prstGeom>
          <a:noFill/>
        </p:spPr>
        <p:txBody>
          <a:bodyPr wrap="square">
            <a:spAutoFit/>
          </a:bodyPr>
          <a:lstStyle/>
          <a:p>
            <a:r>
              <a:rPr kumimoji="0" lang="en-US" sz="6600" b="0" i="0" u="none" strike="noStrike" kern="0" cap="none" spc="0" normalizeH="0" baseline="0" noProof="0" dirty="0">
                <a:ln>
                  <a:noFill/>
                </a:ln>
                <a:solidFill>
                  <a:srgbClr val="FF9715"/>
                </a:solidFill>
                <a:effectLst/>
                <a:uLnTx/>
                <a:uFillTx/>
                <a:latin typeface="Lato"/>
                <a:ea typeface="Lato"/>
                <a:cs typeface="Lato"/>
                <a:sym typeface="Lato"/>
              </a:rPr>
              <a:t>Mis</a:t>
            </a:r>
            <a:endParaRPr lang="en-GB" dirty="0"/>
          </a:p>
        </p:txBody>
      </p:sp>
      <p:sp>
        <p:nvSpPr>
          <p:cNvPr id="25" name="TextBox 24">
            <a:extLst>
              <a:ext uri="{FF2B5EF4-FFF2-40B4-BE49-F238E27FC236}">
                <a16:creationId xmlns:a16="http://schemas.microsoft.com/office/drawing/2014/main" id="{3806983A-88A4-50B1-9413-2ED6E8E493D6}"/>
              </a:ext>
            </a:extLst>
          </p:cNvPr>
          <p:cNvSpPr txBox="1"/>
          <p:nvPr/>
        </p:nvSpPr>
        <p:spPr>
          <a:xfrm>
            <a:off x="3253139" y="2757346"/>
            <a:ext cx="4742545" cy="1107996"/>
          </a:xfrm>
          <a:prstGeom prst="rect">
            <a:avLst/>
          </a:prstGeom>
          <a:noFill/>
        </p:spPr>
        <p:txBody>
          <a:bodyPr wrap="square">
            <a:spAutoFit/>
          </a:bodyPr>
          <a:lstStyle/>
          <a:p>
            <a:r>
              <a:rPr lang="en-US" sz="6600" dirty="0">
                <a:solidFill>
                  <a:srgbClr val="FF0000"/>
                </a:solidFill>
                <a:latin typeface="Lato"/>
                <a:ea typeface="Lato"/>
                <a:cs typeface="Lato"/>
                <a:sym typeface="Lato"/>
              </a:rPr>
              <a:t>D</a:t>
            </a:r>
            <a:r>
              <a:rPr kumimoji="0" lang="en-US" sz="6600" b="0" i="0" u="none" strike="noStrike" kern="0" cap="none" spc="0" normalizeH="0" baseline="0" noProof="0" dirty="0">
                <a:ln>
                  <a:noFill/>
                </a:ln>
                <a:solidFill>
                  <a:srgbClr val="FF0000"/>
                </a:solidFill>
                <a:effectLst/>
                <a:uLnTx/>
                <a:uFillTx/>
                <a:latin typeface="Lato"/>
                <a:ea typeface="Lato"/>
                <a:cs typeface="Lato"/>
                <a:sym typeface="Lato"/>
              </a:rPr>
              <a:t>is</a:t>
            </a:r>
            <a:endParaRPr lang="en-GB" dirty="0">
              <a:solidFill>
                <a:srgbClr val="FF0000"/>
              </a:solidFill>
            </a:endParaRPr>
          </a:p>
        </p:txBody>
      </p:sp>
      <p:pic>
        <p:nvPicPr>
          <p:cNvPr id="27" name="Picture 26">
            <a:extLst>
              <a:ext uri="{FF2B5EF4-FFF2-40B4-BE49-F238E27FC236}">
                <a16:creationId xmlns:a16="http://schemas.microsoft.com/office/drawing/2014/main" id="{69E00351-04FA-6076-6C38-091898354101}"/>
              </a:ext>
            </a:extLst>
          </p:cNvPr>
          <p:cNvPicPr>
            <a:picLocks noChangeAspect="1"/>
          </p:cNvPicPr>
          <p:nvPr/>
        </p:nvPicPr>
        <p:blipFill rotWithShape="1">
          <a:blip r:embed="rId2"/>
          <a:srcRect b="9538"/>
          <a:stretch/>
        </p:blipFill>
        <p:spPr>
          <a:xfrm>
            <a:off x="397709" y="0"/>
            <a:ext cx="5496692" cy="4050339"/>
          </a:xfrm>
          <a:prstGeom prst="rect">
            <a:avLst/>
          </a:prstGeom>
          <a:ln w="28575">
            <a:solidFill>
              <a:schemeClr val="tx1"/>
            </a:solidFill>
          </a:ln>
        </p:spPr>
      </p:pic>
      <p:pic>
        <p:nvPicPr>
          <p:cNvPr id="29" name="Picture 28">
            <a:extLst>
              <a:ext uri="{FF2B5EF4-FFF2-40B4-BE49-F238E27FC236}">
                <a16:creationId xmlns:a16="http://schemas.microsoft.com/office/drawing/2014/main" id="{FBCCDB86-FF80-4D26-AE46-C8AA0FFC458C}"/>
              </a:ext>
            </a:extLst>
          </p:cNvPr>
          <p:cNvPicPr>
            <a:picLocks noChangeAspect="1"/>
          </p:cNvPicPr>
          <p:nvPr/>
        </p:nvPicPr>
        <p:blipFill>
          <a:blip r:embed="rId3"/>
          <a:stretch>
            <a:fillRect/>
          </a:stretch>
        </p:blipFill>
        <p:spPr>
          <a:xfrm>
            <a:off x="1123199" y="4092950"/>
            <a:ext cx="4754477" cy="2671474"/>
          </a:xfrm>
          <a:prstGeom prst="rect">
            <a:avLst/>
          </a:prstGeom>
          <a:ln w="28575">
            <a:solidFill>
              <a:schemeClr val="tx1"/>
            </a:solidFill>
          </a:ln>
        </p:spPr>
      </p:pic>
      <p:pic>
        <p:nvPicPr>
          <p:cNvPr id="31" name="Picture 30">
            <a:extLst>
              <a:ext uri="{FF2B5EF4-FFF2-40B4-BE49-F238E27FC236}">
                <a16:creationId xmlns:a16="http://schemas.microsoft.com/office/drawing/2014/main" id="{0D62B0E7-AF03-C803-B899-1AE31F841AA3}"/>
              </a:ext>
            </a:extLst>
          </p:cNvPr>
          <p:cNvPicPr>
            <a:picLocks noChangeAspect="1"/>
          </p:cNvPicPr>
          <p:nvPr/>
        </p:nvPicPr>
        <p:blipFill>
          <a:blip r:embed="rId4"/>
          <a:stretch>
            <a:fillRect/>
          </a:stretch>
        </p:blipFill>
        <p:spPr>
          <a:xfrm>
            <a:off x="5894401" y="2849108"/>
            <a:ext cx="5591955" cy="3772426"/>
          </a:xfrm>
          <a:prstGeom prst="rect">
            <a:avLst/>
          </a:prstGeom>
          <a:ln w="19050">
            <a:solidFill>
              <a:schemeClr val="tx1"/>
            </a:solidFill>
          </a:ln>
        </p:spPr>
      </p:pic>
      <p:pic>
        <p:nvPicPr>
          <p:cNvPr id="33" name="Picture 32">
            <a:extLst>
              <a:ext uri="{FF2B5EF4-FFF2-40B4-BE49-F238E27FC236}">
                <a16:creationId xmlns:a16="http://schemas.microsoft.com/office/drawing/2014/main" id="{7BA228E8-0463-AF8B-5D72-A64FC993F7EA}"/>
              </a:ext>
            </a:extLst>
          </p:cNvPr>
          <p:cNvPicPr>
            <a:picLocks noChangeAspect="1"/>
          </p:cNvPicPr>
          <p:nvPr/>
        </p:nvPicPr>
        <p:blipFill>
          <a:blip r:embed="rId5"/>
          <a:stretch>
            <a:fillRect/>
          </a:stretch>
        </p:blipFill>
        <p:spPr>
          <a:xfrm>
            <a:off x="5921802" y="162683"/>
            <a:ext cx="5344271" cy="2686425"/>
          </a:xfrm>
          <a:prstGeom prst="rect">
            <a:avLst/>
          </a:prstGeom>
          <a:ln w="28575">
            <a:solidFill>
              <a:schemeClr val="tx1"/>
            </a:solidFill>
          </a:ln>
        </p:spPr>
      </p:pic>
    </p:spTree>
    <p:extLst>
      <p:ext uri="{BB962C8B-B14F-4D97-AF65-F5344CB8AC3E}">
        <p14:creationId xmlns:p14="http://schemas.microsoft.com/office/powerpoint/2010/main" val="279871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2"/>
                                        </p:tgtEl>
                                      </p:cBhvr>
                                    </p:animEffect>
                                    <p:anim calcmode="lin" valueType="num">
                                      <p:cBhvr>
                                        <p:cTn id="7" dur="1000"/>
                                        <p:tgtEl>
                                          <p:spTgt spid="22"/>
                                        </p:tgtEl>
                                        <p:attrNameLst>
                                          <p:attrName>ppt_x</p:attrName>
                                        </p:attrNameLst>
                                      </p:cBhvr>
                                      <p:tavLst>
                                        <p:tav tm="0">
                                          <p:val>
                                            <p:strVal val="ppt_x"/>
                                          </p:val>
                                        </p:tav>
                                        <p:tav tm="100000">
                                          <p:val>
                                            <p:strVal val="ppt_x"/>
                                          </p:val>
                                        </p:tav>
                                      </p:tavLst>
                                    </p:anim>
                                    <p:anim calcmode="lin" valueType="num">
                                      <p:cBhvr>
                                        <p:cTn id="8" dur="1000"/>
                                        <p:tgtEl>
                                          <p:spTgt spid="22"/>
                                        </p:tgtEl>
                                        <p:attrNameLst>
                                          <p:attrName>ppt_y</p:attrName>
                                        </p:attrNameLst>
                                      </p:cBhvr>
                                      <p:tavLst>
                                        <p:tav tm="0">
                                          <p:val>
                                            <p:strVal val="ppt_y"/>
                                          </p:val>
                                        </p:tav>
                                        <p:tav tm="100000">
                                          <p:val>
                                            <p:strVal val="ppt_y+.1"/>
                                          </p:val>
                                        </p:tav>
                                      </p:tavLst>
                                    </p:anim>
                                    <p:set>
                                      <p:cBhvr>
                                        <p:cTn id="9" dur="1" fill="hold">
                                          <p:stCondLst>
                                            <p:cond delay="999"/>
                                          </p:stCondLst>
                                        </p:cTn>
                                        <p:tgtEl>
                                          <p:spTgt spid="22"/>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14"/>
                                        </p:tgtEl>
                                      </p:cBhvr>
                                    </p:animEffect>
                                    <p:anim calcmode="lin" valueType="num">
                                      <p:cBhvr>
                                        <p:cTn id="12" dur="1000"/>
                                        <p:tgtEl>
                                          <p:spTgt spid="14"/>
                                        </p:tgtEl>
                                        <p:attrNameLst>
                                          <p:attrName>ppt_x</p:attrName>
                                        </p:attrNameLst>
                                      </p:cBhvr>
                                      <p:tavLst>
                                        <p:tav tm="0">
                                          <p:val>
                                            <p:strVal val="ppt_x"/>
                                          </p:val>
                                        </p:tav>
                                        <p:tav tm="100000">
                                          <p:val>
                                            <p:strVal val="ppt_x"/>
                                          </p:val>
                                        </p:tav>
                                      </p:tavLst>
                                    </p:anim>
                                    <p:anim calcmode="lin" valueType="num">
                                      <p:cBhvr>
                                        <p:cTn id="13" dur="1000"/>
                                        <p:tgtEl>
                                          <p:spTgt spid="14"/>
                                        </p:tgtEl>
                                        <p:attrNameLst>
                                          <p:attrName>ppt_y</p:attrName>
                                        </p:attrNameLst>
                                      </p:cBhvr>
                                      <p:tavLst>
                                        <p:tav tm="0">
                                          <p:val>
                                            <p:strVal val="ppt_y"/>
                                          </p:val>
                                        </p:tav>
                                        <p:tav tm="100000">
                                          <p:val>
                                            <p:strVal val="ppt_y+.1"/>
                                          </p:val>
                                        </p:tav>
                                      </p:tavLst>
                                    </p:anim>
                                    <p:set>
                                      <p:cBhvr>
                                        <p:cTn id="14" dur="1" fill="hold">
                                          <p:stCondLst>
                                            <p:cond delay="999"/>
                                          </p:stCondLst>
                                        </p:cTn>
                                        <p:tgtEl>
                                          <p:spTgt spid="14"/>
                                        </p:tgtEl>
                                        <p:attrNameLst>
                                          <p:attrName>style.visibility</p:attrName>
                                        </p:attrNameLst>
                                      </p:cBhvr>
                                      <p:to>
                                        <p:strVal val="hidden"/>
                                      </p:to>
                                    </p:set>
                                  </p:childTnLst>
                                </p:cTn>
                              </p:par>
                              <p:par>
                                <p:cTn id="15" presetID="47"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300"/>
                                        <p:tgtEl>
                                          <p:spTgt spid="27"/>
                                        </p:tgtEl>
                                      </p:cBhvr>
                                    </p:animEffect>
                                  </p:childTnLst>
                                </p:cTn>
                              </p:par>
                            </p:childTnLst>
                          </p:cTn>
                        </p:par>
                        <p:par>
                          <p:cTn id="25" fill="hold">
                            <p:stCondLst>
                              <p:cond delay="300"/>
                            </p:stCondLst>
                            <p:childTnLst>
                              <p:par>
                                <p:cTn id="26" presetID="10" presetClass="entr" presetSubtype="0"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300"/>
                                        <p:tgtEl>
                                          <p:spTgt spid="33"/>
                                        </p:tgtEl>
                                      </p:cBhvr>
                                    </p:animEffect>
                                  </p:childTnLst>
                                </p:cTn>
                              </p:par>
                            </p:childTnLst>
                          </p:cTn>
                        </p:par>
                        <p:par>
                          <p:cTn id="29" fill="hold">
                            <p:stCondLst>
                              <p:cond delay="600"/>
                            </p:stCondLst>
                            <p:childTnLst>
                              <p:par>
                                <p:cTn id="30" presetID="10" presetClass="entr" presetSubtype="0" fill="hold"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300"/>
                                        <p:tgtEl>
                                          <p:spTgt spid="31"/>
                                        </p:tgtEl>
                                      </p:cBhvr>
                                    </p:animEffect>
                                  </p:childTnLst>
                                </p:cTn>
                              </p:par>
                            </p:childTnLst>
                          </p:cTn>
                        </p:par>
                        <p:par>
                          <p:cTn id="33" fill="hold">
                            <p:stCondLst>
                              <p:cond delay="900"/>
                            </p:stCondLst>
                            <p:childTnLst>
                              <p:par>
                                <p:cTn id="34" presetID="10" presetClass="entr" presetSubtype="0" fill="hold"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2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F037219-5A90-E941-DE9D-0A66680FD91F}"/>
              </a:ext>
            </a:extLst>
          </p:cNvPr>
          <p:cNvSpPr>
            <a:spLocks noGrp="1"/>
          </p:cNvSpPr>
          <p:nvPr>
            <p:ph type="ctrTitle"/>
          </p:nvPr>
        </p:nvSpPr>
        <p:spPr>
          <a:xfrm>
            <a:off x="860300" y="3683633"/>
            <a:ext cx="8982000" cy="1546400"/>
          </a:xfrm>
        </p:spPr>
        <p:txBody>
          <a:bodyPr/>
          <a:lstStyle/>
          <a:p>
            <a:r>
              <a:rPr lang="en-US" dirty="0"/>
              <a:t>Questions?</a:t>
            </a:r>
          </a:p>
        </p:txBody>
      </p:sp>
    </p:spTree>
    <p:extLst>
      <p:ext uri="{BB962C8B-B14F-4D97-AF65-F5344CB8AC3E}">
        <p14:creationId xmlns:p14="http://schemas.microsoft.com/office/powerpoint/2010/main" val="200600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5D6D0-764E-19C2-D82E-17DA5A323AD2}"/>
              </a:ext>
            </a:extLst>
          </p:cNvPr>
          <p:cNvSpPr>
            <a:spLocks noGrp="1"/>
          </p:cNvSpPr>
          <p:nvPr>
            <p:ph type="title"/>
          </p:nvPr>
        </p:nvSpPr>
        <p:spPr/>
        <p:txBody>
          <a:bodyPr/>
          <a:lstStyle/>
          <a:p>
            <a:pPr algn="ctr"/>
            <a:r>
              <a:rPr lang="en-US" i="1" dirty="0"/>
              <a:t>A solution?</a:t>
            </a:r>
            <a:endParaRPr lang="en-GB" i="1" dirty="0"/>
          </a:p>
        </p:txBody>
      </p:sp>
      <p:sp>
        <p:nvSpPr>
          <p:cNvPr id="3" name="Text Placeholder 2">
            <a:extLst>
              <a:ext uri="{FF2B5EF4-FFF2-40B4-BE49-F238E27FC236}">
                <a16:creationId xmlns:a16="http://schemas.microsoft.com/office/drawing/2014/main" id="{27502B0D-8379-F2EE-112B-5B881BA2C642}"/>
              </a:ext>
            </a:extLst>
          </p:cNvPr>
          <p:cNvSpPr>
            <a:spLocks noGrp="1"/>
          </p:cNvSpPr>
          <p:nvPr>
            <p:ph type="body" idx="1"/>
          </p:nvPr>
        </p:nvSpPr>
        <p:spPr/>
        <p:txBody>
          <a:bodyPr/>
          <a:lstStyle/>
          <a:p>
            <a:r>
              <a:rPr lang="en-US" dirty="0"/>
              <a:t>Fact checking</a:t>
            </a:r>
          </a:p>
          <a:p>
            <a:pPr lvl="1"/>
            <a:r>
              <a:rPr lang="en-US" i="1" dirty="0"/>
              <a:t>The assessment of the truthfulness of a claim </a:t>
            </a:r>
          </a:p>
          <a:p>
            <a:pPr marL="1320767" lvl="2" indent="0">
              <a:buNone/>
            </a:pPr>
            <a:r>
              <a:rPr lang="en-US" sz="1800" i="1" dirty="0"/>
              <a:t>(Thorne &amp; Vlachos 2018)</a:t>
            </a:r>
            <a:endParaRPr lang="en-GB" sz="1800" i="1" dirty="0"/>
          </a:p>
          <a:p>
            <a:r>
              <a:rPr lang="en-GB" dirty="0"/>
              <a:t>Need it done quickly</a:t>
            </a:r>
          </a:p>
          <a:p>
            <a:pPr lvl="1"/>
            <a:r>
              <a:rPr lang="en-GB" dirty="0"/>
              <a:t>Diffuses over time </a:t>
            </a:r>
            <a:br>
              <a:rPr lang="en-GB" dirty="0"/>
            </a:br>
            <a:r>
              <a:rPr lang="en-US" sz="2400" i="1" dirty="0"/>
              <a:t>(</a:t>
            </a:r>
            <a:r>
              <a:rPr lang="en-US" sz="2400" i="1" dirty="0" err="1"/>
              <a:t>Karlova</a:t>
            </a:r>
            <a:r>
              <a:rPr lang="en-US" sz="2400" i="1" dirty="0"/>
              <a:t> &amp; Fisher 2013)</a:t>
            </a:r>
            <a:endParaRPr lang="en-GB" i="1" dirty="0"/>
          </a:p>
          <a:p>
            <a:r>
              <a:rPr lang="en-GB" dirty="0"/>
              <a:t>Automated approaches?</a:t>
            </a:r>
            <a:br>
              <a:rPr lang="en-US" dirty="0"/>
            </a:br>
            <a:endParaRPr lang="en-GB" dirty="0"/>
          </a:p>
        </p:txBody>
      </p:sp>
    </p:spTree>
    <p:extLst>
      <p:ext uri="{BB962C8B-B14F-4D97-AF65-F5344CB8AC3E}">
        <p14:creationId xmlns:p14="http://schemas.microsoft.com/office/powerpoint/2010/main" val="210444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C469-B340-8B15-7B98-69429FE299EB}"/>
              </a:ext>
            </a:extLst>
          </p:cNvPr>
          <p:cNvSpPr>
            <a:spLocks noGrp="1"/>
          </p:cNvSpPr>
          <p:nvPr>
            <p:ph type="title"/>
          </p:nvPr>
        </p:nvSpPr>
        <p:spPr/>
        <p:txBody>
          <a:bodyPr/>
          <a:lstStyle/>
          <a:p>
            <a:r>
              <a:rPr lang="en-US" dirty="0"/>
              <a:t>FEVER (Fact extraction and verification)</a:t>
            </a:r>
            <a:endParaRPr lang="en-GB" dirty="0"/>
          </a:p>
        </p:txBody>
      </p:sp>
      <p:sp>
        <p:nvSpPr>
          <p:cNvPr id="3" name="Text Placeholder 2">
            <a:extLst>
              <a:ext uri="{FF2B5EF4-FFF2-40B4-BE49-F238E27FC236}">
                <a16:creationId xmlns:a16="http://schemas.microsoft.com/office/drawing/2014/main" id="{8B86E464-44A4-E44A-79DD-11070349EEBB}"/>
              </a:ext>
            </a:extLst>
          </p:cNvPr>
          <p:cNvSpPr>
            <a:spLocks noGrp="1"/>
          </p:cNvSpPr>
          <p:nvPr>
            <p:ph type="body" idx="1"/>
          </p:nvPr>
        </p:nvSpPr>
        <p:spPr>
          <a:xfrm>
            <a:off x="1191600" y="1831451"/>
            <a:ext cx="9738670" cy="4736400"/>
          </a:xfrm>
        </p:spPr>
        <p:txBody>
          <a:bodyPr/>
          <a:lstStyle/>
          <a:p>
            <a:r>
              <a:rPr lang="en-US" dirty="0"/>
              <a:t>Shared tasks and dataset.</a:t>
            </a:r>
          </a:p>
          <a:p>
            <a:r>
              <a:rPr lang="en-US" dirty="0"/>
              <a:t>Dataset: Collection of claims from modified Wikipedia factoids, with the original corresponding evidence.</a:t>
            </a:r>
          </a:p>
          <a:p>
            <a:endParaRPr lang="en-US" dirty="0"/>
          </a:p>
          <a:p>
            <a:endParaRPr lang="en-US" dirty="0"/>
          </a:p>
          <a:p>
            <a:endParaRPr lang="en-US" dirty="0"/>
          </a:p>
          <a:p>
            <a:endParaRPr lang="en-US" dirty="0"/>
          </a:p>
          <a:p>
            <a:r>
              <a:rPr lang="en-US" dirty="0"/>
              <a:t>First shared task: Use claim to both find evidence and derive a classification judgement.</a:t>
            </a:r>
          </a:p>
          <a:p>
            <a:r>
              <a:rPr lang="en-US" dirty="0"/>
              <a:t>I focused on NLI-style verification only</a:t>
            </a:r>
            <a:endParaRPr lang="en-GB" dirty="0"/>
          </a:p>
        </p:txBody>
      </p:sp>
      <p:pic>
        <p:nvPicPr>
          <p:cNvPr id="5" name="Picture 4">
            <a:extLst>
              <a:ext uri="{FF2B5EF4-FFF2-40B4-BE49-F238E27FC236}">
                <a16:creationId xmlns:a16="http://schemas.microsoft.com/office/drawing/2014/main" id="{B946672D-9F58-9D31-D555-A0EA8C51FE71}"/>
              </a:ext>
            </a:extLst>
          </p:cNvPr>
          <p:cNvPicPr>
            <a:picLocks noChangeAspect="1"/>
          </p:cNvPicPr>
          <p:nvPr/>
        </p:nvPicPr>
        <p:blipFill>
          <a:blip r:embed="rId3"/>
          <a:stretch>
            <a:fillRect/>
          </a:stretch>
        </p:blipFill>
        <p:spPr>
          <a:xfrm>
            <a:off x="926389" y="3493760"/>
            <a:ext cx="10339222" cy="1411782"/>
          </a:xfrm>
          <a:prstGeom prst="rect">
            <a:avLst/>
          </a:prstGeom>
        </p:spPr>
      </p:pic>
    </p:spTree>
    <p:extLst>
      <p:ext uri="{BB962C8B-B14F-4D97-AF65-F5344CB8AC3E}">
        <p14:creationId xmlns:p14="http://schemas.microsoft.com/office/powerpoint/2010/main" val="390770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D726-3ADD-34F9-D8D3-3383780BD62E}"/>
              </a:ext>
            </a:extLst>
          </p:cNvPr>
          <p:cNvSpPr>
            <a:spLocks noGrp="1"/>
          </p:cNvSpPr>
          <p:nvPr>
            <p:ph type="title"/>
          </p:nvPr>
        </p:nvSpPr>
        <p:spPr/>
        <p:txBody>
          <a:bodyPr/>
          <a:lstStyle/>
          <a:p>
            <a:r>
              <a:rPr lang="en-US" dirty="0"/>
              <a:t>Biases in datasets</a:t>
            </a:r>
            <a:endParaRPr lang="en-GB" dirty="0"/>
          </a:p>
        </p:txBody>
      </p:sp>
      <p:sp>
        <p:nvSpPr>
          <p:cNvPr id="5" name="TextBox 4">
            <a:extLst>
              <a:ext uri="{FF2B5EF4-FFF2-40B4-BE49-F238E27FC236}">
                <a16:creationId xmlns:a16="http://schemas.microsoft.com/office/drawing/2014/main" id="{9B1E7A6D-80E4-AF9B-5B76-DF3A59BEDEC0}"/>
              </a:ext>
            </a:extLst>
          </p:cNvPr>
          <p:cNvSpPr txBox="1"/>
          <p:nvPr/>
        </p:nvSpPr>
        <p:spPr>
          <a:xfrm>
            <a:off x="588335" y="1986416"/>
            <a:ext cx="11015330" cy="1569660"/>
          </a:xfrm>
          <a:prstGeom prst="rect">
            <a:avLst/>
          </a:prstGeom>
          <a:noFill/>
        </p:spPr>
        <p:txBody>
          <a:bodyPr wrap="square" rtlCol="0">
            <a:spAutoFit/>
          </a:bodyPr>
          <a:lstStyle/>
          <a:p>
            <a:pPr algn="ctr"/>
            <a:r>
              <a:rPr lang="en-GB" sz="3200" i="1" dirty="0"/>
              <a:t>Artefacts in the form of superficial patterns whose exploitation facilitates impressive in-domain performance, but poor generalisation.</a:t>
            </a:r>
          </a:p>
        </p:txBody>
      </p:sp>
      <p:pic>
        <p:nvPicPr>
          <p:cNvPr id="10" name="Picture 9">
            <a:extLst>
              <a:ext uri="{FF2B5EF4-FFF2-40B4-BE49-F238E27FC236}">
                <a16:creationId xmlns:a16="http://schemas.microsoft.com/office/drawing/2014/main" id="{5BF5A6FF-AFC3-5BB6-ABE1-1DF7EB89B582}"/>
              </a:ext>
            </a:extLst>
          </p:cNvPr>
          <p:cNvPicPr>
            <a:picLocks noChangeAspect="1"/>
          </p:cNvPicPr>
          <p:nvPr/>
        </p:nvPicPr>
        <p:blipFill>
          <a:blip r:embed="rId3"/>
          <a:stretch>
            <a:fillRect/>
          </a:stretch>
        </p:blipFill>
        <p:spPr>
          <a:xfrm>
            <a:off x="0" y="3921441"/>
            <a:ext cx="12192000" cy="1668719"/>
          </a:xfrm>
          <a:prstGeom prst="rect">
            <a:avLst/>
          </a:prstGeom>
        </p:spPr>
      </p:pic>
      <p:sp>
        <p:nvSpPr>
          <p:cNvPr id="11" name="Rectangle 10">
            <a:extLst>
              <a:ext uri="{FF2B5EF4-FFF2-40B4-BE49-F238E27FC236}">
                <a16:creationId xmlns:a16="http://schemas.microsoft.com/office/drawing/2014/main" id="{E34188E1-A628-1C55-4A68-5EDCC249B52A}"/>
              </a:ext>
            </a:extLst>
          </p:cNvPr>
          <p:cNvSpPr/>
          <p:nvPr/>
        </p:nvSpPr>
        <p:spPr>
          <a:xfrm>
            <a:off x="2425764" y="5570352"/>
            <a:ext cx="734047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Hypothesis-only bias </a:t>
            </a:r>
            <a:endParaRPr lang="en-US" sz="5400" b="1" cap="none" spc="0" dirty="0">
              <a:ln/>
              <a:solidFill>
                <a:schemeClr val="accent3"/>
              </a:solidFill>
              <a:effectLst/>
            </a:endParaRPr>
          </a:p>
        </p:txBody>
      </p:sp>
    </p:spTree>
    <p:extLst>
      <p:ext uri="{BB962C8B-B14F-4D97-AF65-F5344CB8AC3E}">
        <p14:creationId xmlns:p14="http://schemas.microsoft.com/office/powerpoint/2010/main" val="426594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31DF-821C-742B-AB0E-328799E5F1FB}"/>
              </a:ext>
            </a:extLst>
          </p:cNvPr>
          <p:cNvSpPr>
            <a:spLocks noGrp="1"/>
          </p:cNvSpPr>
          <p:nvPr>
            <p:ph type="title"/>
          </p:nvPr>
        </p:nvSpPr>
        <p:spPr/>
        <p:txBody>
          <a:bodyPr/>
          <a:lstStyle/>
          <a:p>
            <a:r>
              <a:rPr lang="en-US" dirty="0"/>
              <a:t>Why the need to debias?</a:t>
            </a:r>
            <a:endParaRPr lang="en-GB" dirty="0"/>
          </a:p>
        </p:txBody>
      </p:sp>
      <p:sp>
        <p:nvSpPr>
          <p:cNvPr id="3" name="Text Placeholder 2">
            <a:extLst>
              <a:ext uri="{FF2B5EF4-FFF2-40B4-BE49-F238E27FC236}">
                <a16:creationId xmlns:a16="http://schemas.microsoft.com/office/drawing/2014/main" id="{28314763-8649-E1CA-32ED-7414E5B8AE12}"/>
              </a:ext>
            </a:extLst>
          </p:cNvPr>
          <p:cNvSpPr>
            <a:spLocks noGrp="1"/>
          </p:cNvSpPr>
          <p:nvPr>
            <p:ph type="body" idx="1"/>
          </p:nvPr>
        </p:nvSpPr>
        <p:spPr>
          <a:xfrm>
            <a:off x="1191600" y="1831451"/>
            <a:ext cx="9978908" cy="4736400"/>
          </a:xfrm>
        </p:spPr>
        <p:txBody>
          <a:bodyPr/>
          <a:lstStyle/>
          <a:p>
            <a:r>
              <a:rPr lang="en-US" dirty="0"/>
              <a:t>Out-of-domain performance is critical here: </a:t>
            </a:r>
          </a:p>
          <a:p>
            <a:pPr marL="711183" lvl="1" indent="0">
              <a:buNone/>
            </a:pPr>
            <a:r>
              <a:rPr lang="en-US" dirty="0"/>
              <a:t>Typical human speech is stylistically distinct from Wikipedia claims/evidence. </a:t>
            </a:r>
          </a:p>
          <a:p>
            <a:pPr marL="711183" lvl="1" indent="0">
              <a:buNone/>
            </a:pPr>
            <a:endParaRPr lang="en-US" dirty="0"/>
          </a:p>
          <a:p>
            <a:r>
              <a:rPr lang="en-US" dirty="0"/>
              <a:t>Must engage with the actual </a:t>
            </a:r>
            <a:r>
              <a:rPr lang="en-US" i="1" dirty="0"/>
              <a:t>semantics </a:t>
            </a:r>
            <a:r>
              <a:rPr lang="en-US" dirty="0"/>
              <a:t>of the claim/hypothesis.</a:t>
            </a:r>
          </a:p>
          <a:p>
            <a:endParaRPr lang="en-US" dirty="0"/>
          </a:p>
          <a:p>
            <a:r>
              <a:rPr lang="en-US" dirty="0"/>
              <a:t>Room for nefarious manipulation through pattern exploitation.</a:t>
            </a:r>
          </a:p>
        </p:txBody>
      </p:sp>
    </p:spTree>
    <p:extLst>
      <p:ext uri="{BB962C8B-B14F-4D97-AF65-F5344CB8AC3E}">
        <p14:creationId xmlns:p14="http://schemas.microsoft.com/office/powerpoint/2010/main" val="4121141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31DF-821C-742B-AB0E-328799E5F1FB}"/>
              </a:ext>
            </a:extLst>
          </p:cNvPr>
          <p:cNvSpPr>
            <a:spLocks noGrp="1"/>
          </p:cNvSpPr>
          <p:nvPr>
            <p:ph type="title"/>
          </p:nvPr>
        </p:nvSpPr>
        <p:spPr/>
        <p:txBody>
          <a:bodyPr/>
          <a:lstStyle/>
          <a:p>
            <a:r>
              <a:rPr lang="en-US" dirty="0"/>
              <a:t>Adversarial datasets: Potency and Resilience</a:t>
            </a:r>
            <a:endParaRPr lang="en-GB" dirty="0"/>
          </a:p>
        </p:txBody>
      </p:sp>
      <p:pic>
        <p:nvPicPr>
          <p:cNvPr id="7" name="Picture 6">
            <a:extLst>
              <a:ext uri="{FF2B5EF4-FFF2-40B4-BE49-F238E27FC236}">
                <a16:creationId xmlns:a16="http://schemas.microsoft.com/office/drawing/2014/main" id="{DC1ADCA2-32FD-F1E7-398B-430525212450}"/>
              </a:ext>
            </a:extLst>
          </p:cNvPr>
          <p:cNvPicPr>
            <a:picLocks noChangeAspect="1"/>
          </p:cNvPicPr>
          <p:nvPr/>
        </p:nvPicPr>
        <p:blipFill>
          <a:blip r:embed="rId3"/>
          <a:stretch>
            <a:fillRect/>
          </a:stretch>
        </p:blipFill>
        <p:spPr>
          <a:xfrm>
            <a:off x="881019" y="1904512"/>
            <a:ext cx="10429961" cy="4100871"/>
          </a:xfrm>
          <a:prstGeom prst="rect">
            <a:avLst/>
          </a:prstGeom>
        </p:spPr>
      </p:pic>
      <p:sp>
        <p:nvSpPr>
          <p:cNvPr id="8" name="Rectangle 7">
            <a:extLst>
              <a:ext uri="{FF2B5EF4-FFF2-40B4-BE49-F238E27FC236}">
                <a16:creationId xmlns:a16="http://schemas.microsoft.com/office/drawing/2014/main" id="{30B425F2-BBB0-06A8-56C1-DC1198930E15}"/>
              </a:ext>
            </a:extLst>
          </p:cNvPr>
          <p:cNvSpPr/>
          <p:nvPr/>
        </p:nvSpPr>
        <p:spPr>
          <a:xfrm>
            <a:off x="3064475" y="2125362"/>
            <a:ext cx="815546" cy="642551"/>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9" name="Rectangle 8">
            <a:extLst>
              <a:ext uri="{FF2B5EF4-FFF2-40B4-BE49-F238E27FC236}">
                <a16:creationId xmlns:a16="http://schemas.microsoft.com/office/drawing/2014/main" id="{CFCFE892-D98C-47D3-2554-5A535B44D9D5}"/>
              </a:ext>
            </a:extLst>
          </p:cNvPr>
          <p:cNvSpPr/>
          <p:nvPr/>
        </p:nvSpPr>
        <p:spPr>
          <a:xfrm>
            <a:off x="3266302" y="3447537"/>
            <a:ext cx="815546" cy="642551"/>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 name="TextBox 9">
            <a:extLst>
              <a:ext uri="{FF2B5EF4-FFF2-40B4-BE49-F238E27FC236}">
                <a16:creationId xmlns:a16="http://schemas.microsoft.com/office/drawing/2014/main" id="{36247348-91DE-BCF0-AC13-EF97B7DC2119}"/>
              </a:ext>
            </a:extLst>
          </p:cNvPr>
          <p:cNvSpPr txBox="1"/>
          <p:nvPr/>
        </p:nvSpPr>
        <p:spPr>
          <a:xfrm>
            <a:off x="9808400" y="6180094"/>
            <a:ext cx="2891481" cy="400110"/>
          </a:xfrm>
          <a:prstGeom prst="rect">
            <a:avLst/>
          </a:prstGeom>
          <a:noFill/>
        </p:spPr>
        <p:txBody>
          <a:bodyPr wrap="square" rtlCol="0">
            <a:spAutoFit/>
          </a:bodyPr>
          <a:lstStyle/>
          <a:p>
            <a:r>
              <a:rPr lang="en-US" sz="2000" dirty="0"/>
              <a:t>Thorne et al. 2019</a:t>
            </a:r>
            <a:endParaRPr lang="en-GB" sz="2000" dirty="0"/>
          </a:p>
        </p:txBody>
      </p:sp>
    </p:spTree>
    <p:extLst>
      <p:ext uri="{BB962C8B-B14F-4D97-AF65-F5344CB8AC3E}">
        <p14:creationId xmlns:p14="http://schemas.microsoft.com/office/powerpoint/2010/main" val="219260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27FEE-CC07-7BF8-3B5F-A06DDA37258B}"/>
              </a:ext>
            </a:extLst>
          </p:cNvPr>
          <p:cNvSpPr>
            <a:spLocks noGrp="1"/>
          </p:cNvSpPr>
          <p:nvPr>
            <p:ph type="title"/>
          </p:nvPr>
        </p:nvSpPr>
        <p:spPr/>
        <p:txBody>
          <a:bodyPr/>
          <a:lstStyle/>
          <a:p>
            <a:r>
              <a:rPr lang="en-US" dirty="0"/>
              <a:t>Dataset-targeting debiasing: </a:t>
            </a:r>
            <a:r>
              <a:rPr lang="en-US" b="1" dirty="0" err="1"/>
              <a:t>VitaminC</a:t>
            </a:r>
            <a:endParaRPr lang="en-GB" b="1" dirty="0"/>
          </a:p>
        </p:txBody>
      </p:sp>
      <p:sp>
        <p:nvSpPr>
          <p:cNvPr id="3" name="Text Placeholder 2">
            <a:extLst>
              <a:ext uri="{FF2B5EF4-FFF2-40B4-BE49-F238E27FC236}">
                <a16:creationId xmlns:a16="http://schemas.microsoft.com/office/drawing/2014/main" id="{EB9DCCD2-E023-E8EE-47D8-EC4D08C4C453}"/>
              </a:ext>
            </a:extLst>
          </p:cNvPr>
          <p:cNvSpPr>
            <a:spLocks noGrp="1"/>
          </p:cNvSpPr>
          <p:nvPr>
            <p:ph type="body" idx="1"/>
          </p:nvPr>
        </p:nvSpPr>
        <p:spPr>
          <a:xfrm>
            <a:off x="1191599" y="1831451"/>
            <a:ext cx="9632919" cy="4736400"/>
          </a:xfrm>
        </p:spPr>
        <p:txBody>
          <a:bodyPr/>
          <a:lstStyle/>
          <a:p>
            <a:r>
              <a:rPr lang="en-US" dirty="0"/>
              <a:t>Dataset designed for FEVER models to be trained on.</a:t>
            </a:r>
          </a:p>
          <a:p>
            <a:r>
              <a:rPr lang="en-US" dirty="0" err="1"/>
              <a:t>VitaminC</a:t>
            </a:r>
            <a:r>
              <a:rPr lang="en-US" dirty="0"/>
              <a:t> uses contrastive claims to induce contextual sensitivity.</a:t>
            </a:r>
          </a:p>
          <a:p>
            <a:endParaRPr lang="en-US" dirty="0"/>
          </a:p>
          <a:p>
            <a:endParaRPr lang="en-US" dirty="0"/>
          </a:p>
          <a:p>
            <a:endParaRPr lang="en-US" dirty="0"/>
          </a:p>
          <a:p>
            <a:endParaRPr lang="en-US" dirty="0"/>
          </a:p>
          <a:p>
            <a:r>
              <a:rPr lang="en-US" b="1" dirty="0"/>
              <a:t>Dataset targeting requires knowledge of biases in each dataset.</a:t>
            </a:r>
          </a:p>
          <a:p>
            <a:r>
              <a:rPr lang="en-US" dirty="0"/>
              <a:t>Does appear to reduce hypothesis-only bias, but they don’t evaluate on any other types.</a:t>
            </a:r>
          </a:p>
          <a:p>
            <a:r>
              <a:rPr lang="en-US" dirty="0"/>
              <a:t>Overuse of ‘more than’/’less than’ could induce new biases.</a:t>
            </a:r>
          </a:p>
        </p:txBody>
      </p:sp>
      <p:pic>
        <p:nvPicPr>
          <p:cNvPr id="7" name="Picture 6">
            <a:extLst>
              <a:ext uri="{FF2B5EF4-FFF2-40B4-BE49-F238E27FC236}">
                <a16:creationId xmlns:a16="http://schemas.microsoft.com/office/drawing/2014/main" id="{F5FDAC33-BBD3-CCEE-603A-467BBAAA9979}"/>
              </a:ext>
            </a:extLst>
          </p:cNvPr>
          <p:cNvPicPr>
            <a:picLocks noChangeAspect="1"/>
          </p:cNvPicPr>
          <p:nvPr/>
        </p:nvPicPr>
        <p:blipFill rotWithShape="1">
          <a:blip r:embed="rId3"/>
          <a:srcRect b="38980"/>
          <a:stretch/>
        </p:blipFill>
        <p:spPr>
          <a:xfrm>
            <a:off x="305744" y="3046228"/>
            <a:ext cx="11886256" cy="1482810"/>
          </a:xfrm>
          <a:prstGeom prst="rect">
            <a:avLst/>
          </a:prstGeom>
        </p:spPr>
      </p:pic>
      <p:sp>
        <p:nvSpPr>
          <p:cNvPr id="9" name="TextBox 8">
            <a:extLst>
              <a:ext uri="{FF2B5EF4-FFF2-40B4-BE49-F238E27FC236}">
                <a16:creationId xmlns:a16="http://schemas.microsoft.com/office/drawing/2014/main" id="{95121130-82ED-ADC0-C7DD-558764616856}"/>
              </a:ext>
            </a:extLst>
          </p:cNvPr>
          <p:cNvSpPr txBox="1"/>
          <p:nvPr/>
        </p:nvSpPr>
        <p:spPr>
          <a:xfrm>
            <a:off x="8553894" y="267451"/>
            <a:ext cx="3354572" cy="523220"/>
          </a:xfrm>
          <a:prstGeom prst="rect">
            <a:avLst/>
          </a:prstGeom>
          <a:noFill/>
        </p:spPr>
        <p:txBody>
          <a:bodyPr wrap="square">
            <a:spAutoFit/>
          </a:bodyPr>
          <a:lstStyle/>
          <a:p>
            <a:r>
              <a:rPr lang="en-US" sz="2800" dirty="0"/>
              <a:t>Schuster et al. 2021</a:t>
            </a:r>
            <a:endParaRPr lang="en-GB" sz="2800" dirty="0"/>
          </a:p>
        </p:txBody>
      </p:sp>
    </p:spTree>
    <p:extLst>
      <p:ext uri="{BB962C8B-B14F-4D97-AF65-F5344CB8AC3E}">
        <p14:creationId xmlns:p14="http://schemas.microsoft.com/office/powerpoint/2010/main" val="1347096572"/>
      </p:ext>
    </p:extLst>
  </p:cSld>
  <p:clrMapOvr>
    <a:masterClrMapping/>
  </p:clrMapOvr>
</p:sld>
</file>

<file path=ppt/theme/theme1.xml><?xml version="1.0" encoding="utf-8"?>
<a:theme xmlns:a="http://schemas.openxmlformats.org/drawingml/2006/main" name="Theme2">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CD51FDFB-F0F6-4E79-8753-6B85F318F37D}" vid="{ECAF42A2-0A22-49E9-8B20-460C8F1AA5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1695</TotalTime>
  <Words>2268</Words>
  <Application>Microsoft Office PowerPoint</Application>
  <PresentationFormat>Widescreen</PresentationFormat>
  <Paragraphs>211</Paragraphs>
  <Slides>30</Slides>
  <Notes>17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Lato</vt:lpstr>
      <vt:lpstr>Raleway</vt:lpstr>
      <vt:lpstr>Theme2</vt:lpstr>
      <vt:lpstr>Mitigating biases in fact-checking models </vt:lpstr>
      <vt:lpstr>Background</vt:lpstr>
      <vt:lpstr>The problem</vt:lpstr>
      <vt:lpstr>A solution?</vt:lpstr>
      <vt:lpstr>FEVER (Fact extraction and verification)</vt:lpstr>
      <vt:lpstr>Biases in datasets</vt:lpstr>
      <vt:lpstr>Why the need to debias?</vt:lpstr>
      <vt:lpstr>Adversarial datasets: Potency and Resilience</vt:lpstr>
      <vt:lpstr>Dataset-targeting debiasing: VitaminC</vt:lpstr>
      <vt:lpstr>Model-targeting debiasing: Self-debias</vt:lpstr>
      <vt:lpstr>Model-targeting debiasing (2)</vt:lpstr>
      <vt:lpstr>Room for improvement</vt:lpstr>
      <vt:lpstr>Adversaries designed</vt:lpstr>
      <vt:lpstr>Negation overlap: Only one of claim/ev is negated</vt:lpstr>
      <vt:lpstr>Entity overweighting</vt:lpstr>
      <vt:lpstr>Numerical mismatch</vt:lpstr>
      <vt:lpstr>Textual similarity</vt:lpstr>
      <vt:lpstr>Experiments &amp; Results</vt:lpstr>
      <vt:lpstr>Experiments to be run</vt:lpstr>
      <vt:lpstr>PowerPoint Presentation</vt:lpstr>
      <vt:lpstr>PowerPoint Presentation</vt:lpstr>
      <vt:lpstr>RQB: Architecture comparison</vt:lpstr>
      <vt:lpstr>RQB: Offsetting in-domain and adversarial performance </vt:lpstr>
      <vt:lpstr>RQB: Comparing loss functions + Annealing</vt:lpstr>
      <vt:lpstr>RQB: Combining dataset and model targeting</vt:lpstr>
      <vt:lpstr>PowerPoint Presentation</vt:lpstr>
      <vt:lpstr>Conclusions</vt:lpstr>
      <vt:lpstr>Key technical hurdles</vt:lpstr>
      <vt:lpstr>Future work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Mitigating biases in fact-checking models</dc:title>
  <dc:creator>Joshua Cowan</dc:creator>
  <cp:lastModifiedBy>Joshua Cowan</cp:lastModifiedBy>
  <cp:revision>4</cp:revision>
  <dcterms:created xsi:type="dcterms:W3CDTF">2022-06-05T16:37:09Z</dcterms:created>
  <dcterms:modified xsi:type="dcterms:W3CDTF">2022-12-28T00:52:08Z</dcterms:modified>
</cp:coreProperties>
</file>