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5" r:id="rId6"/>
    <p:sldId id="264" r:id="rId7"/>
    <p:sldId id="263" r:id="rId8"/>
    <p:sldId id="267" r:id="rId9"/>
    <p:sldId id="262" r:id="rId10"/>
    <p:sldId id="261" r:id="rId11"/>
    <p:sldId id="26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4"/>
    <p:restoredTop sz="95988"/>
  </p:normalViewPr>
  <p:slideViewPr>
    <p:cSldViewPr snapToGrid="0" snapToObjects="1">
      <p:cViewPr varScale="1">
        <p:scale>
          <a:sx n="117" d="100"/>
          <a:sy n="117" d="100"/>
        </p:scale>
        <p:origin x="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8/3/21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8/3/21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E788-8B7C-D349-9103-1ED0211398C3}"/>
              </a:ext>
            </a:extLst>
          </p:cNvPr>
          <p:cNvSpPr>
            <a:spLocks noGrp="1"/>
          </p:cNvSpPr>
          <p:nvPr>
            <p:ph type="ctrTitle"/>
          </p:nvPr>
        </p:nvSpPr>
        <p:spPr>
          <a:xfrm>
            <a:off x="1751012" y="609601"/>
            <a:ext cx="8676222" cy="2111828"/>
          </a:xfrm>
          <a:scene3d>
            <a:camera prst="orthographicFront"/>
            <a:lightRig rig="threePt" dir="t">
              <a:rot lat="0" lon="0" rev="0"/>
            </a:lightRig>
          </a:scene3d>
          <a:sp3d>
            <a:bevelT prst="angle"/>
            <a:bevelB prst="angle"/>
          </a:sp3d>
        </p:spPr>
        <p:txBody>
          <a:bodyPr>
            <a:sp3d extrusionH="57150">
              <a:bevelT w="38100" h="38100"/>
              <a:bevelB w="38100" h="38100"/>
            </a:sp3d>
          </a:bodyPr>
          <a:lstStyle/>
          <a:p>
            <a:r>
              <a:rPr lang="en-US" b="1" dirty="0"/>
              <a:t>Cyclistic Bicycle Sharing Company</a:t>
            </a:r>
          </a:p>
        </p:txBody>
      </p:sp>
      <p:sp>
        <p:nvSpPr>
          <p:cNvPr id="3" name="Subtitle 2">
            <a:extLst>
              <a:ext uri="{FF2B5EF4-FFF2-40B4-BE49-F238E27FC236}">
                <a16:creationId xmlns:a16="http://schemas.microsoft.com/office/drawing/2014/main" id="{0976ECEB-8F8D-E441-9DBF-A128BFB2E084}"/>
              </a:ext>
            </a:extLst>
          </p:cNvPr>
          <p:cNvSpPr>
            <a:spLocks noGrp="1"/>
          </p:cNvSpPr>
          <p:nvPr>
            <p:ph type="subTitle" idx="1"/>
          </p:nvPr>
        </p:nvSpPr>
        <p:spPr>
          <a:xfrm>
            <a:off x="1751012" y="3429001"/>
            <a:ext cx="8676222" cy="3102428"/>
          </a:xfrm>
          <a:scene3d>
            <a:camera prst="orthographicFront"/>
            <a:lightRig rig="threePt" dir="t"/>
          </a:scene3d>
          <a:sp3d>
            <a:bevelB/>
          </a:sp3d>
        </p:spPr>
        <p:txBody>
          <a:bodyPr>
            <a:normAutofit/>
          </a:bodyPr>
          <a:lstStyle/>
          <a:p>
            <a:r>
              <a:rPr lang="en-US" sz="1800" dirty="0"/>
              <a:t>A critical Analysis of The differences Between Casual Riders &amp; Members</a:t>
            </a:r>
          </a:p>
          <a:p>
            <a:endParaRPr lang="en-US" dirty="0"/>
          </a:p>
          <a:p>
            <a:endParaRPr lang="en-US" dirty="0"/>
          </a:p>
          <a:p>
            <a:endParaRPr lang="en-US" dirty="0"/>
          </a:p>
          <a:p>
            <a:endParaRPr lang="en-US" dirty="0"/>
          </a:p>
          <a:p>
            <a:r>
              <a:rPr lang="en-US" sz="1600" i="1" dirty="0"/>
              <a:t>Analysis By </a:t>
            </a:r>
          </a:p>
          <a:p>
            <a:r>
              <a:rPr lang="en-US" dirty="0"/>
              <a:t>Joshua Cohen</a:t>
            </a:r>
          </a:p>
        </p:txBody>
      </p:sp>
    </p:spTree>
    <p:extLst>
      <p:ext uri="{BB962C8B-B14F-4D97-AF65-F5344CB8AC3E}">
        <p14:creationId xmlns:p14="http://schemas.microsoft.com/office/powerpoint/2010/main" val="387635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B0FC-C6E1-1E40-B7C6-7DD20217E810}"/>
              </a:ext>
            </a:extLst>
          </p:cNvPr>
          <p:cNvSpPr>
            <a:spLocks noGrp="1"/>
          </p:cNvSpPr>
          <p:nvPr>
            <p:ph type="title"/>
          </p:nvPr>
        </p:nvSpPr>
        <p:spPr>
          <a:xfrm>
            <a:off x="1141413" y="315686"/>
            <a:ext cx="9905998" cy="881743"/>
          </a:xfrm>
          <a:scene3d>
            <a:camera prst="orthographicFront"/>
            <a:lightRig rig="threePt" dir="t"/>
          </a:scene3d>
          <a:sp3d>
            <a:bevelT prst="angle"/>
            <a:bevelB prst="angle"/>
          </a:sp3d>
        </p:spPr>
        <p:txBody>
          <a:bodyPr/>
          <a:lstStyle/>
          <a:p>
            <a:pPr algn="ctr"/>
            <a:r>
              <a:rPr lang="en-US" b="1" dirty="0"/>
              <a:t>Acting On The Data</a:t>
            </a:r>
          </a:p>
        </p:txBody>
      </p:sp>
      <p:sp>
        <p:nvSpPr>
          <p:cNvPr id="3" name="Content Placeholder 2">
            <a:extLst>
              <a:ext uri="{FF2B5EF4-FFF2-40B4-BE49-F238E27FC236}">
                <a16:creationId xmlns:a16="http://schemas.microsoft.com/office/drawing/2014/main" id="{358250BE-3548-8849-A7E9-FF21122B6B38}"/>
              </a:ext>
            </a:extLst>
          </p:cNvPr>
          <p:cNvSpPr>
            <a:spLocks noGrp="1"/>
          </p:cNvSpPr>
          <p:nvPr>
            <p:ph idx="1"/>
          </p:nvPr>
        </p:nvSpPr>
        <p:spPr>
          <a:xfrm>
            <a:off x="1141413" y="1197429"/>
            <a:ext cx="9905998" cy="5660571"/>
          </a:xfrm>
        </p:spPr>
        <p:txBody>
          <a:bodyPr>
            <a:normAutofit lnSpcReduction="10000"/>
          </a:bodyPr>
          <a:lstStyle/>
          <a:p>
            <a:r>
              <a:rPr lang="en-US" b="1" u="sng" dirty="0"/>
              <a:t>Individual Riders</a:t>
            </a:r>
          </a:p>
          <a:p>
            <a:pPr lvl="1"/>
            <a:r>
              <a:rPr lang="en-US" dirty="0"/>
              <a:t>To gain additional riders, we need to explain the financial benefits of having an annual membership Vs. using the bikes on an as needed basis.  Aggressive pricing strategies to convert short-term users and running ads that focus on the financial benefits of switching user categories will be helpful.  Primary or secondary research that focuses on the mediums used by the target market, their psychographics, and their demographics may further inform appropriate advertising strategy.  Ads focusing on the benefits of commuting via bike compared to using car, bus, or train may help (with a focus on traffic and mechanical failures associated with other forms of transportation).</a:t>
            </a:r>
          </a:p>
          <a:p>
            <a:r>
              <a:rPr lang="en-US" b="1" u="sng" dirty="0"/>
              <a:t>Going Corporate</a:t>
            </a:r>
          </a:p>
          <a:p>
            <a:pPr lvl="1"/>
            <a:r>
              <a:rPr lang="en-US" dirty="0"/>
              <a:t>If commuters are a major user category, targeting their place of employment or their healthcare insurance companies may be useful.  Corporations are always trying to improve employee health, because it minimizes the number of sick days that workers  need to utilize, during which time, they are out of the office and unproductive.  Creating incentive programs to get employees that live within the city limits to use exercise bikes is a win for Cyclistic, employers within Chicago, and employees.  Employees that commute using an annual membership program will save time at night to spend doing other things instead of having to go to a gym to work on their cardiovascular health.</a:t>
            </a:r>
          </a:p>
        </p:txBody>
      </p:sp>
    </p:spTree>
    <p:extLst>
      <p:ext uri="{BB962C8B-B14F-4D97-AF65-F5344CB8AC3E}">
        <p14:creationId xmlns:p14="http://schemas.microsoft.com/office/powerpoint/2010/main" val="168741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49C-0759-8342-A32E-52B422D353DA}"/>
              </a:ext>
            </a:extLst>
          </p:cNvPr>
          <p:cNvSpPr>
            <a:spLocks noGrp="1"/>
          </p:cNvSpPr>
          <p:nvPr>
            <p:ph type="title"/>
          </p:nvPr>
        </p:nvSpPr>
        <p:spPr/>
        <p:txBody>
          <a:bodyPr>
            <a:normAutofit/>
          </a:bodyPr>
          <a:lstStyle/>
          <a:p>
            <a:pPr algn="ctr"/>
            <a:r>
              <a:rPr lang="en-US" b="1" dirty="0"/>
              <a:t>Original Project Data Source</a:t>
            </a:r>
          </a:p>
        </p:txBody>
      </p:sp>
      <p:sp>
        <p:nvSpPr>
          <p:cNvPr id="3" name="Content Placeholder 2">
            <a:extLst>
              <a:ext uri="{FF2B5EF4-FFF2-40B4-BE49-F238E27FC236}">
                <a16:creationId xmlns:a16="http://schemas.microsoft.com/office/drawing/2014/main" id="{58AA348D-4E6F-0B48-B620-0D197792FF43}"/>
              </a:ext>
            </a:extLst>
          </p:cNvPr>
          <p:cNvSpPr>
            <a:spLocks noGrp="1"/>
          </p:cNvSpPr>
          <p:nvPr>
            <p:ph idx="1"/>
          </p:nvPr>
        </p:nvSpPr>
        <p:spPr/>
        <p:txBody>
          <a:bodyPr/>
          <a:lstStyle/>
          <a:p>
            <a:pPr marL="0" indent="0" algn="ctr">
              <a:buNone/>
            </a:pPr>
            <a:r>
              <a:rPr lang="en-US" dirty="0"/>
              <a:t>https://divvy-tripdata.s3.amazonaws.com/index.html</a:t>
            </a:r>
          </a:p>
        </p:txBody>
      </p:sp>
    </p:spTree>
    <p:extLst>
      <p:ext uri="{BB962C8B-B14F-4D97-AF65-F5344CB8AC3E}">
        <p14:creationId xmlns:p14="http://schemas.microsoft.com/office/powerpoint/2010/main" val="31633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8421-252E-5141-83A6-6515F9C8ACCF}"/>
              </a:ext>
            </a:extLst>
          </p:cNvPr>
          <p:cNvSpPr>
            <a:spLocks noGrp="1"/>
          </p:cNvSpPr>
          <p:nvPr>
            <p:ph type="title"/>
          </p:nvPr>
        </p:nvSpPr>
        <p:spPr/>
        <p:txBody>
          <a:bodyPr/>
          <a:lstStyle/>
          <a:p>
            <a:pPr algn="ctr"/>
            <a:r>
              <a:rPr lang="en-US" b="1" dirty="0"/>
              <a:t>Thank You!</a:t>
            </a:r>
          </a:p>
        </p:txBody>
      </p:sp>
      <p:sp>
        <p:nvSpPr>
          <p:cNvPr id="3" name="Content Placeholder 2">
            <a:extLst>
              <a:ext uri="{FF2B5EF4-FFF2-40B4-BE49-F238E27FC236}">
                <a16:creationId xmlns:a16="http://schemas.microsoft.com/office/drawing/2014/main" id="{C1CA7698-0090-BF48-813C-06E67FBEA338}"/>
              </a:ext>
            </a:extLst>
          </p:cNvPr>
          <p:cNvSpPr>
            <a:spLocks noGrp="1"/>
          </p:cNvSpPr>
          <p:nvPr>
            <p:ph idx="1"/>
          </p:nvPr>
        </p:nvSpPr>
        <p:spPr/>
        <p:txBody>
          <a:bodyPr/>
          <a:lstStyle/>
          <a:p>
            <a:pPr marL="0" indent="0" algn="ctr">
              <a:buNone/>
            </a:pPr>
            <a:r>
              <a:rPr lang="en-US" dirty="0">
                <a:latin typeface="Apple Chancery" panose="03020702040506060504" pitchFamily="66" charset="-79"/>
                <a:cs typeface="Apple Chancery" panose="03020702040506060504" pitchFamily="66" charset="-79"/>
              </a:rPr>
              <a:t>Thank you for taking the time to view my presentation!</a:t>
            </a:r>
          </a:p>
        </p:txBody>
      </p:sp>
    </p:spTree>
    <p:extLst>
      <p:ext uri="{BB962C8B-B14F-4D97-AF65-F5344CB8AC3E}">
        <p14:creationId xmlns:p14="http://schemas.microsoft.com/office/powerpoint/2010/main" val="402671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D63A-395C-9D41-BCD6-F4BEE14F5A68}"/>
              </a:ext>
            </a:extLst>
          </p:cNvPr>
          <p:cNvSpPr>
            <a:spLocks noGrp="1"/>
          </p:cNvSpPr>
          <p:nvPr>
            <p:ph type="title"/>
          </p:nvPr>
        </p:nvSpPr>
        <p:spPr>
          <a:xfrm>
            <a:off x="1141413" y="239486"/>
            <a:ext cx="9905998" cy="1186543"/>
          </a:xfrm>
          <a:scene3d>
            <a:camera prst="orthographicFront"/>
            <a:lightRig rig="freezing" dir="t"/>
          </a:scene3d>
          <a:sp3d extrusionH="57150" prstMaterial="dkEdge">
            <a:bevelT prst="angle"/>
            <a:bevelB prst="angle"/>
          </a:sp3d>
        </p:spPr>
        <p:txBody>
          <a:bodyPr>
            <a:normAutofit/>
          </a:bodyPr>
          <a:lstStyle/>
          <a:p>
            <a:pPr algn="ctr"/>
            <a:r>
              <a:rPr lang="en-US" sz="3600" b="1" dirty="0"/>
              <a:t>Background</a:t>
            </a:r>
          </a:p>
        </p:txBody>
      </p:sp>
      <p:sp>
        <p:nvSpPr>
          <p:cNvPr id="3" name="Content Placeholder 2">
            <a:extLst>
              <a:ext uri="{FF2B5EF4-FFF2-40B4-BE49-F238E27FC236}">
                <a16:creationId xmlns:a16="http://schemas.microsoft.com/office/drawing/2014/main" id="{C825AE37-2C60-734C-B80E-FB301907ED16}"/>
              </a:ext>
            </a:extLst>
          </p:cNvPr>
          <p:cNvSpPr>
            <a:spLocks noGrp="1"/>
          </p:cNvSpPr>
          <p:nvPr>
            <p:ph idx="1"/>
          </p:nvPr>
        </p:nvSpPr>
        <p:spPr>
          <a:xfrm>
            <a:off x="1141413" y="1611085"/>
            <a:ext cx="9905998" cy="4005943"/>
          </a:xfrm>
        </p:spPr>
        <p:txBody>
          <a:bodyPr anchor="ctr"/>
          <a:lstStyle/>
          <a:p>
            <a:r>
              <a:rPr lang="en-US" dirty="0"/>
              <a:t>Cyclistic is a bicycle sharing company that operates in the Chicago market.</a:t>
            </a:r>
          </a:p>
          <a:p>
            <a:r>
              <a:rPr lang="en-US" dirty="0"/>
              <a:t>Currently, they have 5,824 geotracked bicycles and 692 stations to dock those bicycles in across the city.</a:t>
            </a:r>
          </a:p>
          <a:p>
            <a:r>
              <a:rPr lang="en-US" dirty="0"/>
              <a:t>Customers are subdivided into two categories</a:t>
            </a:r>
          </a:p>
          <a:p>
            <a:pPr lvl="1"/>
            <a:r>
              <a:rPr lang="en-US" u="sng" dirty="0"/>
              <a:t>Casual Riders</a:t>
            </a:r>
            <a:r>
              <a:rPr lang="en-US" dirty="0"/>
              <a:t> – users who opt to purchase either single-ride passes or full-day passes</a:t>
            </a:r>
          </a:p>
          <a:p>
            <a:pPr lvl="1"/>
            <a:r>
              <a:rPr lang="en-US" u="sng" dirty="0"/>
              <a:t>Cyclistic members</a:t>
            </a:r>
            <a:r>
              <a:rPr lang="en-US" dirty="0"/>
              <a:t> – users who purchase annual memberships</a:t>
            </a:r>
            <a:endParaRPr lang="en-US" u="sng" dirty="0"/>
          </a:p>
        </p:txBody>
      </p:sp>
    </p:spTree>
    <p:extLst>
      <p:ext uri="{BB962C8B-B14F-4D97-AF65-F5344CB8AC3E}">
        <p14:creationId xmlns:p14="http://schemas.microsoft.com/office/powerpoint/2010/main" val="229841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382E-BC59-5149-BF7D-98CFB9FEC11B}"/>
              </a:ext>
            </a:extLst>
          </p:cNvPr>
          <p:cNvSpPr>
            <a:spLocks noGrp="1"/>
          </p:cNvSpPr>
          <p:nvPr>
            <p:ph type="title"/>
          </p:nvPr>
        </p:nvSpPr>
        <p:spPr>
          <a:xfrm>
            <a:off x="1143001" y="293914"/>
            <a:ext cx="9905998" cy="1077686"/>
          </a:xfrm>
          <a:scene3d>
            <a:camera prst="orthographicFront"/>
            <a:lightRig rig="threePt" dir="t"/>
          </a:scene3d>
          <a:sp3d extrusionH="57150">
            <a:bevelT prst="relaxedInset"/>
            <a:bevelB/>
          </a:sp3d>
        </p:spPr>
        <p:txBody>
          <a:bodyPr>
            <a:normAutofit/>
          </a:bodyPr>
          <a:lstStyle/>
          <a:p>
            <a:pPr algn="ctr"/>
            <a:r>
              <a:rPr lang="en-US" sz="3600" b="1" dirty="0"/>
              <a:t>Shareholders</a:t>
            </a:r>
          </a:p>
        </p:txBody>
      </p:sp>
      <p:sp>
        <p:nvSpPr>
          <p:cNvPr id="3" name="Content Placeholder 2">
            <a:extLst>
              <a:ext uri="{FF2B5EF4-FFF2-40B4-BE49-F238E27FC236}">
                <a16:creationId xmlns:a16="http://schemas.microsoft.com/office/drawing/2014/main" id="{5EED8923-6240-584E-82F0-FED5CFDBAA51}"/>
              </a:ext>
            </a:extLst>
          </p:cNvPr>
          <p:cNvSpPr>
            <a:spLocks noGrp="1"/>
          </p:cNvSpPr>
          <p:nvPr>
            <p:ph idx="1"/>
          </p:nvPr>
        </p:nvSpPr>
        <p:spPr>
          <a:xfrm>
            <a:off x="1141413" y="1371600"/>
            <a:ext cx="9905998" cy="4572000"/>
          </a:xfrm>
        </p:spPr>
        <p:txBody>
          <a:bodyPr/>
          <a:lstStyle/>
          <a:p>
            <a:r>
              <a:rPr lang="en-US" dirty="0"/>
              <a:t>Executive Team – This team will consider the merits of the proposed marketing program.</a:t>
            </a:r>
          </a:p>
          <a:p>
            <a:r>
              <a:rPr lang="en-US" dirty="0"/>
              <a:t>Director of Marketing, Lilly Moreno – Lilly is tasked with creating Cyclistic’s marketing strategy. </a:t>
            </a:r>
          </a:p>
          <a:p>
            <a:r>
              <a:rPr lang="en-US" dirty="0"/>
              <a:t>Marketing Analytics team – This team will deliver actionable insights to Lilly to help her design the marketing strategy (I’m a junior Data Analyst on this team).</a:t>
            </a:r>
          </a:p>
        </p:txBody>
      </p:sp>
    </p:spTree>
    <p:extLst>
      <p:ext uri="{BB962C8B-B14F-4D97-AF65-F5344CB8AC3E}">
        <p14:creationId xmlns:p14="http://schemas.microsoft.com/office/powerpoint/2010/main" val="387052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FB48-F7FD-FF45-B2E2-F8EF30125288}"/>
              </a:ext>
            </a:extLst>
          </p:cNvPr>
          <p:cNvSpPr>
            <a:spLocks noGrp="1"/>
          </p:cNvSpPr>
          <p:nvPr>
            <p:ph type="title"/>
          </p:nvPr>
        </p:nvSpPr>
        <p:spPr>
          <a:xfrm>
            <a:off x="1141413" y="174172"/>
            <a:ext cx="9905998" cy="1110343"/>
          </a:xfrm>
          <a:scene3d>
            <a:camera prst="orthographicFront"/>
            <a:lightRig rig="threePt" dir="t"/>
          </a:scene3d>
          <a:sp3d extrusionH="57150">
            <a:bevelT/>
            <a:bevelB/>
          </a:sp3d>
        </p:spPr>
        <p:txBody>
          <a:bodyPr/>
          <a:lstStyle/>
          <a:p>
            <a:pPr algn="ctr"/>
            <a:r>
              <a:rPr lang="en-US" b="1" dirty="0"/>
              <a:t>What Do We Want to know?</a:t>
            </a:r>
          </a:p>
        </p:txBody>
      </p:sp>
      <p:sp>
        <p:nvSpPr>
          <p:cNvPr id="3" name="Content Placeholder 2">
            <a:extLst>
              <a:ext uri="{FF2B5EF4-FFF2-40B4-BE49-F238E27FC236}">
                <a16:creationId xmlns:a16="http://schemas.microsoft.com/office/drawing/2014/main" id="{C92616EA-8E8B-BA4A-A5C0-D566192B4721}"/>
              </a:ext>
            </a:extLst>
          </p:cNvPr>
          <p:cNvSpPr>
            <a:spLocks noGrp="1"/>
          </p:cNvSpPr>
          <p:nvPr>
            <p:ph idx="1"/>
          </p:nvPr>
        </p:nvSpPr>
        <p:spPr>
          <a:xfrm>
            <a:off x="1141413" y="1458686"/>
            <a:ext cx="9905998" cy="5399313"/>
          </a:xfrm>
        </p:spPr>
        <p:txBody>
          <a:bodyPr/>
          <a:lstStyle/>
          <a:p>
            <a:pPr marL="0" indent="0">
              <a:buNone/>
            </a:pPr>
            <a:r>
              <a:rPr lang="en-US" dirty="0"/>
              <a:t>research conducted by our internal financial analysts show that members are more valuable financially than casual riders are.  Based on this, Lilly Believes that focusing on increasing annual memberships might be the most lucrative long-term strategy for the company.  Lilly has assigned the team several questions to answer relating to increasing annual membership.  I have been assigned question number one.</a:t>
            </a:r>
          </a:p>
          <a:p>
            <a:pPr marL="0" indent="0">
              <a:buNone/>
            </a:pPr>
            <a:endParaRPr lang="en-US" dirty="0"/>
          </a:p>
          <a:p>
            <a:r>
              <a:rPr lang="en-US" dirty="0">
                <a:solidFill>
                  <a:srgbClr val="0070C0"/>
                </a:solidFill>
              </a:rPr>
              <a:t>1. How do annual members and casual riders use Cyclistic bikes differently?</a:t>
            </a:r>
          </a:p>
          <a:p>
            <a:r>
              <a:rPr lang="en-US" dirty="0"/>
              <a:t>2. Why would casual riders buy Cyclistic annual memberships? </a:t>
            </a:r>
          </a:p>
          <a:p>
            <a:r>
              <a:rPr lang="en-US" dirty="0"/>
              <a:t>3. How can Cyclistic use digital media to influence casual riders to become members?</a:t>
            </a:r>
          </a:p>
        </p:txBody>
      </p:sp>
    </p:spTree>
    <p:extLst>
      <p:ext uri="{BB962C8B-B14F-4D97-AF65-F5344CB8AC3E}">
        <p14:creationId xmlns:p14="http://schemas.microsoft.com/office/powerpoint/2010/main" val="17790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ACE-BAE4-EE4D-BCE7-CC7966518723}"/>
              </a:ext>
            </a:extLst>
          </p:cNvPr>
          <p:cNvSpPr>
            <a:spLocks noGrp="1"/>
          </p:cNvSpPr>
          <p:nvPr>
            <p:ph type="title"/>
          </p:nvPr>
        </p:nvSpPr>
        <p:spPr>
          <a:xfrm>
            <a:off x="1141413" y="174172"/>
            <a:ext cx="9905998" cy="1023257"/>
          </a:xfrm>
          <a:scene3d>
            <a:camera prst="orthographicFront"/>
            <a:lightRig rig="threePt" dir="t"/>
          </a:scene3d>
          <a:sp3d extrusionH="57150">
            <a:bevelT w="101600" prst="riblet"/>
            <a:bevelB prst="angle"/>
          </a:sp3d>
        </p:spPr>
        <p:txBody>
          <a:bodyPr>
            <a:normAutofit/>
          </a:bodyPr>
          <a:lstStyle/>
          <a:p>
            <a:pPr algn="ctr"/>
            <a:r>
              <a:rPr lang="en-US" sz="3600" b="1" dirty="0"/>
              <a:t>Our Data Sources</a:t>
            </a:r>
          </a:p>
        </p:txBody>
      </p:sp>
      <p:sp>
        <p:nvSpPr>
          <p:cNvPr id="3" name="Content Placeholder 2">
            <a:extLst>
              <a:ext uri="{FF2B5EF4-FFF2-40B4-BE49-F238E27FC236}">
                <a16:creationId xmlns:a16="http://schemas.microsoft.com/office/drawing/2014/main" id="{B9B7D2DB-75AD-1C44-BC40-B117D3DFE651}"/>
              </a:ext>
            </a:extLst>
          </p:cNvPr>
          <p:cNvSpPr>
            <a:spLocks noGrp="1"/>
          </p:cNvSpPr>
          <p:nvPr>
            <p:ph idx="1"/>
          </p:nvPr>
        </p:nvSpPr>
        <p:spPr>
          <a:xfrm>
            <a:off x="1141413" y="1273629"/>
            <a:ext cx="9905998" cy="5584371"/>
          </a:xfrm>
        </p:spPr>
        <p:txBody>
          <a:bodyPr/>
          <a:lstStyle/>
          <a:p>
            <a:r>
              <a:rPr lang="en-US" dirty="0"/>
              <a:t>The quarterly data used in this analysis comes from internal sources covering the time period Q2 2019 - Q1 2020.</a:t>
            </a:r>
          </a:p>
          <a:p>
            <a:r>
              <a:rPr lang="en-US" dirty="0"/>
              <a:t>This information is useful to us because it contains ridership data and a column which details the category of rider, which can be sorted and filtered to help us examine the differences between the 2 different categories of riders.</a:t>
            </a:r>
          </a:p>
        </p:txBody>
      </p:sp>
    </p:spTree>
    <p:extLst>
      <p:ext uri="{BB962C8B-B14F-4D97-AF65-F5344CB8AC3E}">
        <p14:creationId xmlns:p14="http://schemas.microsoft.com/office/powerpoint/2010/main" val="188094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B052-817E-AA4A-8C25-7B6AB8455D2F}"/>
              </a:ext>
            </a:extLst>
          </p:cNvPr>
          <p:cNvSpPr>
            <a:spLocks noGrp="1"/>
          </p:cNvSpPr>
          <p:nvPr>
            <p:ph type="title"/>
          </p:nvPr>
        </p:nvSpPr>
        <p:spPr>
          <a:xfrm>
            <a:off x="1143001" y="21771"/>
            <a:ext cx="9905998" cy="1045029"/>
          </a:xfrm>
          <a:scene3d>
            <a:camera prst="orthographicFront"/>
            <a:lightRig rig="threePt" dir="t"/>
          </a:scene3d>
          <a:sp3d extrusionH="57150">
            <a:bevelT prst="angle"/>
            <a:bevelB prst="angle"/>
          </a:sp3d>
        </p:spPr>
        <p:txBody>
          <a:bodyPr/>
          <a:lstStyle/>
          <a:p>
            <a:pPr algn="ctr"/>
            <a:r>
              <a:rPr lang="en-US" b="1" dirty="0"/>
              <a:t>Preparing the data for Analysis</a:t>
            </a:r>
          </a:p>
        </p:txBody>
      </p:sp>
      <p:sp>
        <p:nvSpPr>
          <p:cNvPr id="3" name="Content Placeholder 2">
            <a:extLst>
              <a:ext uri="{FF2B5EF4-FFF2-40B4-BE49-F238E27FC236}">
                <a16:creationId xmlns:a16="http://schemas.microsoft.com/office/drawing/2014/main" id="{DB167068-B915-0F46-ADC6-A36EA7B385BD}"/>
              </a:ext>
            </a:extLst>
          </p:cNvPr>
          <p:cNvSpPr>
            <a:spLocks noGrp="1"/>
          </p:cNvSpPr>
          <p:nvPr>
            <p:ph idx="1"/>
          </p:nvPr>
        </p:nvSpPr>
        <p:spPr>
          <a:xfrm>
            <a:off x="1141413" y="1153886"/>
            <a:ext cx="9905998" cy="5704113"/>
          </a:xfrm>
        </p:spPr>
        <p:txBody>
          <a:bodyPr/>
          <a:lstStyle/>
          <a:p>
            <a:r>
              <a:rPr lang="en-US" dirty="0"/>
              <a:t>The csv data files used in our analysis were cleaned, combined, and analyzed using the programming language R in RStudio. </a:t>
            </a:r>
          </a:p>
          <a:p>
            <a:r>
              <a:rPr lang="en-US" dirty="0"/>
              <a:t>Cleaning Steps:</a:t>
            </a:r>
          </a:p>
          <a:p>
            <a:pPr lvl="1"/>
            <a:r>
              <a:rPr lang="en-US" dirty="0"/>
              <a:t>Prior to merging the files, it was apparent that some of the column names didn’t match, the rename() function was applied to 3 of the 4 data sheets to rectify the issue.</a:t>
            </a:r>
          </a:p>
          <a:p>
            <a:pPr lvl="1"/>
            <a:r>
              <a:rPr lang="en-US" dirty="0"/>
              <a:t>Equivalent columns in different DataFrames had differing data types.  The mutate() and as.character() functions were used to homogenize these columns data types across DataFrames.</a:t>
            </a:r>
          </a:p>
          <a:p>
            <a:pPr lvl="1"/>
            <a:r>
              <a:rPr lang="en-US" dirty="0"/>
              <a:t>Certain columns that were irrelevant or had no equivalent were removed using select(-c(………)) command.</a:t>
            </a:r>
          </a:p>
          <a:p>
            <a:pPr lvl="1"/>
            <a:r>
              <a:rPr lang="en-US" dirty="0"/>
              <a:t>The member_casual column had four possible entries when there should have only been two.  The mutate function, with a recode function nested within it, were used to change the two incorrect entries to correct entries. </a:t>
            </a:r>
          </a:p>
        </p:txBody>
      </p:sp>
    </p:spTree>
    <p:extLst>
      <p:ext uri="{BB962C8B-B14F-4D97-AF65-F5344CB8AC3E}">
        <p14:creationId xmlns:p14="http://schemas.microsoft.com/office/powerpoint/2010/main" val="369658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E07C-35FD-4E45-A404-33DA76512C30}"/>
              </a:ext>
            </a:extLst>
          </p:cNvPr>
          <p:cNvSpPr>
            <a:spLocks noGrp="1"/>
          </p:cNvSpPr>
          <p:nvPr>
            <p:ph type="title"/>
          </p:nvPr>
        </p:nvSpPr>
        <p:spPr>
          <a:xfrm>
            <a:off x="587829" y="141514"/>
            <a:ext cx="11048999" cy="860350"/>
          </a:xfrm>
          <a:scene3d>
            <a:camera prst="orthographicFront"/>
            <a:lightRig rig="threePt" dir="t"/>
          </a:scene3d>
          <a:sp3d extrusionH="57150">
            <a:bevelT prst="angle"/>
            <a:bevelB prst="angle"/>
          </a:sp3d>
        </p:spPr>
        <p:txBody>
          <a:bodyPr/>
          <a:lstStyle/>
          <a:p>
            <a:pPr algn="ctr"/>
            <a:r>
              <a:rPr lang="en-US" b="1" dirty="0"/>
              <a:t>Analysis</a:t>
            </a:r>
          </a:p>
        </p:txBody>
      </p:sp>
      <p:sp>
        <p:nvSpPr>
          <p:cNvPr id="8" name="Content Placeholder 7">
            <a:extLst>
              <a:ext uri="{FF2B5EF4-FFF2-40B4-BE49-F238E27FC236}">
                <a16:creationId xmlns:a16="http://schemas.microsoft.com/office/drawing/2014/main" id="{B4731690-9A5D-BC49-81EC-AC9E04594F47}"/>
              </a:ext>
            </a:extLst>
          </p:cNvPr>
          <p:cNvSpPr>
            <a:spLocks noGrp="1"/>
          </p:cNvSpPr>
          <p:nvPr>
            <p:ph idx="1"/>
          </p:nvPr>
        </p:nvSpPr>
        <p:spPr>
          <a:xfrm>
            <a:off x="99786" y="1072827"/>
            <a:ext cx="7147681" cy="5697763"/>
          </a:xfrm>
        </p:spPr>
        <p:txBody>
          <a:bodyPr/>
          <a:lstStyle/>
          <a:p>
            <a:r>
              <a:rPr lang="en-US" dirty="0">
                <a:solidFill>
                  <a:srgbClr val="0070C0"/>
                </a:solidFill>
              </a:rPr>
              <a:t>How do annual members and casual riders use Cyclistic bikes differently?</a:t>
            </a:r>
          </a:p>
          <a:p>
            <a:r>
              <a:rPr lang="en-US" sz="1600" dirty="0">
                <a:solidFill>
                  <a:srgbClr val="0070C0"/>
                </a:solidFill>
              </a:rPr>
              <a:t>THE DATA PROVIDES US WITH SEVERAL INSIGHTS:</a:t>
            </a:r>
          </a:p>
          <a:p>
            <a:pPr lvl="1"/>
            <a:r>
              <a:rPr lang="en-US" sz="1600" dirty="0">
                <a:solidFill>
                  <a:schemeClr val="tx1"/>
                </a:solidFill>
              </a:rPr>
              <a:t>The average ride length for casual riders is 4.18 times as long as it is for members (3553/850).</a:t>
            </a:r>
          </a:p>
          <a:p>
            <a:pPr lvl="1"/>
            <a:r>
              <a:rPr lang="en-US" sz="1600" dirty="0">
                <a:solidFill>
                  <a:schemeClr val="tx1"/>
                </a:solidFill>
              </a:rPr>
              <a:t>Current members use heavily on the weekends and less on the weekdays.</a:t>
            </a:r>
          </a:p>
          <a:p>
            <a:pPr lvl="1"/>
            <a:r>
              <a:rPr lang="en-US" sz="1600" dirty="0">
                <a:solidFill>
                  <a:schemeClr val="tx1"/>
                </a:solidFill>
              </a:rPr>
              <a:t>Alternatively, casual users skew heavily toward weekday use (Wednesday, Thursday, and Friday in particular).</a:t>
            </a:r>
          </a:p>
          <a:p>
            <a:pPr lvl="1"/>
            <a:r>
              <a:rPr lang="en-US" sz="1600" dirty="0">
                <a:solidFill>
                  <a:schemeClr val="tx1"/>
                </a:solidFill>
              </a:rPr>
              <a:t>Graphics on the next slide show that there are many more casual users than members. </a:t>
            </a:r>
          </a:p>
          <a:p>
            <a:pPr lvl="1"/>
            <a:r>
              <a:rPr lang="en-US" sz="1600" dirty="0">
                <a:solidFill>
                  <a:schemeClr val="tx1"/>
                </a:solidFill>
              </a:rPr>
              <a:t>The biggest rise in usage comes between March and August, it drops quickly from August until November, then falls slowly after that.</a:t>
            </a:r>
          </a:p>
          <a:p>
            <a:endParaRPr lang="en-US" dirty="0"/>
          </a:p>
        </p:txBody>
      </p:sp>
      <p:pic>
        <p:nvPicPr>
          <p:cNvPr id="10" name="Picture 9">
            <a:extLst>
              <a:ext uri="{FF2B5EF4-FFF2-40B4-BE49-F238E27FC236}">
                <a16:creationId xmlns:a16="http://schemas.microsoft.com/office/drawing/2014/main" id="{48FF4428-3CBF-AF4B-9AC1-08C64D01B436}"/>
              </a:ext>
            </a:extLst>
          </p:cNvPr>
          <p:cNvPicPr>
            <a:picLocks noChangeAspect="1"/>
          </p:cNvPicPr>
          <p:nvPr/>
        </p:nvPicPr>
        <p:blipFill>
          <a:blip r:embed="rId2"/>
          <a:stretch>
            <a:fillRect/>
          </a:stretch>
        </p:blipFill>
        <p:spPr>
          <a:xfrm>
            <a:off x="9525000" y="1072827"/>
            <a:ext cx="2667000" cy="673100"/>
          </a:xfrm>
          <a:prstGeom prst="rect">
            <a:avLst/>
          </a:prstGeom>
        </p:spPr>
      </p:pic>
      <p:pic>
        <p:nvPicPr>
          <p:cNvPr id="12" name="Picture 11">
            <a:extLst>
              <a:ext uri="{FF2B5EF4-FFF2-40B4-BE49-F238E27FC236}">
                <a16:creationId xmlns:a16="http://schemas.microsoft.com/office/drawing/2014/main" id="{FEBF10DB-B68B-A449-BF20-86AF0B5D0FDF}"/>
              </a:ext>
            </a:extLst>
          </p:cNvPr>
          <p:cNvPicPr>
            <a:picLocks noChangeAspect="1"/>
          </p:cNvPicPr>
          <p:nvPr/>
        </p:nvPicPr>
        <p:blipFill>
          <a:blip r:embed="rId3"/>
          <a:stretch>
            <a:fillRect/>
          </a:stretch>
        </p:blipFill>
        <p:spPr>
          <a:xfrm>
            <a:off x="8672286" y="1745927"/>
            <a:ext cx="3519714" cy="2973936"/>
          </a:xfrm>
          <a:prstGeom prst="rect">
            <a:avLst/>
          </a:prstGeom>
        </p:spPr>
      </p:pic>
      <p:pic>
        <p:nvPicPr>
          <p:cNvPr id="14" name="Picture 13">
            <a:extLst>
              <a:ext uri="{FF2B5EF4-FFF2-40B4-BE49-F238E27FC236}">
                <a16:creationId xmlns:a16="http://schemas.microsoft.com/office/drawing/2014/main" id="{EFC14792-99E0-824C-82B0-A7BD0C5C4C0E}"/>
              </a:ext>
            </a:extLst>
          </p:cNvPr>
          <p:cNvPicPr>
            <a:picLocks noChangeAspect="1"/>
          </p:cNvPicPr>
          <p:nvPr/>
        </p:nvPicPr>
        <p:blipFill>
          <a:blip r:embed="rId4"/>
          <a:stretch>
            <a:fillRect/>
          </a:stretch>
        </p:blipFill>
        <p:spPr>
          <a:xfrm>
            <a:off x="7569643" y="4719863"/>
            <a:ext cx="4622356" cy="2133600"/>
          </a:xfrm>
          <a:prstGeom prst="rect">
            <a:avLst/>
          </a:prstGeom>
        </p:spPr>
      </p:pic>
    </p:spTree>
    <p:extLst>
      <p:ext uri="{BB962C8B-B14F-4D97-AF65-F5344CB8AC3E}">
        <p14:creationId xmlns:p14="http://schemas.microsoft.com/office/powerpoint/2010/main" val="310433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D946-4035-6B43-8581-8E7F4D6FAED7}"/>
              </a:ext>
            </a:extLst>
          </p:cNvPr>
          <p:cNvSpPr>
            <a:spLocks noGrp="1"/>
          </p:cNvSpPr>
          <p:nvPr>
            <p:ph type="title"/>
          </p:nvPr>
        </p:nvSpPr>
        <p:spPr>
          <a:xfrm>
            <a:off x="1141413" y="169572"/>
            <a:ext cx="9905998" cy="897228"/>
          </a:xfrm>
        </p:spPr>
        <p:txBody>
          <a:bodyPr/>
          <a:lstStyle/>
          <a:p>
            <a:pPr algn="ctr"/>
            <a:r>
              <a:rPr lang="en-US" b="1" dirty="0"/>
              <a:t>Analysis</a:t>
            </a:r>
            <a:endParaRPr lang="en-US" dirty="0"/>
          </a:p>
        </p:txBody>
      </p:sp>
      <p:sp>
        <p:nvSpPr>
          <p:cNvPr id="3" name="Content Placeholder 2">
            <a:extLst>
              <a:ext uri="{FF2B5EF4-FFF2-40B4-BE49-F238E27FC236}">
                <a16:creationId xmlns:a16="http://schemas.microsoft.com/office/drawing/2014/main" id="{A0D6B22C-515D-2A42-B9B0-23812C90F2A9}"/>
              </a:ext>
            </a:extLst>
          </p:cNvPr>
          <p:cNvSpPr>
            <a:spLocks noGrp="1"/>
          </p:cNvSpPr>
          <p:nvPr>
            <p:ph idx="1"/>
          </p:nvPr>
        </p:nvSpPr>
        <p:spPr>
          <a:xfrm>
            <a:off x="1141413" y="1223493"/>
            <a:ext cx="9905998" cy="5464935"/>
          </a:xfrm>
        </p:spPr>
        <p:txBody>
          <a:bodyPr/>
          <a:lstStyle/>
          <a:p>
            <a:r>
              <a:rPr lang="en-US" dirty="0"/>
              <a:t>Casual</a:t>
            </a:r>
          </a:p>
          <a:p>
            <a:pPr lvl="1"/>
            <a:r>
              <a:rPr lang="en-US" dirty="0"/>
              <a:t>Fewer current riders, longer average ride times, ride most frequently on weekdays</a:t>
            </a:r>
          </a:p>
          <a:p>
            <a:r>
              <a:rPr lang="en-US" dirty="0"/>
              <a:t>Member</a:t>
            </a:r>
          </a:p>
          <a:p>
            <a:pPr lvl="1"/>
            <a:r>
              <a:rPr lang="en-US" dirty="0"/>
              <a:t>More current riders, shorter average ride times, ride most frequently on the weekends</a:t>
            </a:r>
          </a:p>
          <a:p>
            <a:pPr lvl="1"/>
            <a:endParaRPr lang="en-US" dirty="0"/>
          </a:p>
          <a:p>
            <a:r>
              <a:rPr lang="en-US" b="1" u="sng" dirty="0"/>
              <a:t>Conclusions</a:t>
            </a:r>
          </a:p>
          <a:p>
            <a:pPr lvl="1"/>
            <a:r>
              <a:rPr lang="en-US" dirty="0"/>
              <a:t>Since casual riders are using the bicycles heavily on the weekdays, that means that the majority of these riders are using the service during the work week.  Conducting additional research to determine their exact purpose would be logical.  Since the data provided for this case study is limited in scope, there are certain assumptions that we can make.  Riders are probably either commuters, people who are using the bikes after work, or tourists who happen to be in town during weekdays.  For a marketing campaign, we can focus on the first two groups, because focusing on tourists won’t be helpful since we cannot convert them to members.</a:t>
            </a:r>
          </a:p>
          <a:p>
            <a:pPr lvl="1"/>
            <a:endParaRPr lang="en-US" dirty="0"/>
          </a:p>
        </p:txBody>
      </p:sp>
    </p:spTree>
    <p:extLst>
      <p:ext uri="{BB962C8B-B14F-4D97-AF65-F5344CB8AC3E}">
        <p14:creationId xmlns:p14="http://schemas.microsoft.com/office/powerpoint/2010/main" val="220613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0DC6-1122-B447-9F46-5F9C7E00BFA7}"/>
              </a:ext>
            </a:extLst>
          </p:cNvPr>
          <p:cNvSpPr>
            <a:spLocks noGrp="1"/>
          </p:cNvSpPr>
          <p:nvPr>
            <p:ph type="title"/>
          </p:nvPr>
        </p:nvSpPr>
        <p:spPr>
          <a:xfrm>
            <a:off x="1143001" y="35496"/>
            <a:ext cx="9905998" cy="667814"/>
          </a:xfrm>
          <a:scene3d>
            <a:camera prst="orthographicFront"/>
            <a:lightRig rig="threePt" dir="t"/>
          </a:scene3d>
          <a:sp3d>
            <a:bevelT prst="angle"/>
            <a:bevelB prst="angle"/>
          </a:sp3d>
        </p:spPr>
        <p:txBody>
          <a:bodyPr/>
          <a:lstStyle/>
          <a:p>
            <a:pPr algn="ctr"/>
            <a:r>
              <a:rPr lang="en-US" b="1" dirty="0"/>
              <a:t>Visualizations For Shareholders</a:t>
            </a:r>
          </a:p>
        </p:txBody>
      </p:sp>
      <p:pic>
        <p:nvPicPr>
          <p:cNvPr id="7" name="Picture 6">
            <a:extLst>
              <a:ext uri="{FF2B5EF4-FFF2-40B4-BE49-F238E27FC236}">
                <a16:creationId xmlns:a16="http://schemas.microsoft.com/office/drawing/2014/main" id="{79E1AE1C-1A53-6F42-9925-82FE80E4238D}"/>
              </a:ext>
            </a:extLst>
          </p:cNvPr>
          <p:cNvPicPr>
            <a:picLocks noChangeAspect="1"/>
          </p:cNvPicPr>
          <p:nvPr/>
        </p:nvPicPr>
        <p:blipFill>
          <a:blip r:embed="rId2"/>
          <a:stretch>
            <a:fillRect/>
          </a:stretch>
        </p:blipFill>
        <p:spPr>
          <a:xfrm>
            <a:off x="4147929" y="768625"/>
            <a:ext cx="3227301" cy="3472070"/>
          </a:xfrm>
          <a:prstGeom prst="rect">
            <a:avLst/>
          </a:prstGeom>
        </p:spPr>
      </p:pic>
      <p:pic>
        <p:nvPicPr>
          <p:cNvPr id="9" name="Picture 8">
            <a:extLst>
              <a:ext uri="{FF2B5EF4-FFF2-40B4-BE49-F238E27FC236}">
                <a16:creationId xmlns:a16="http://schemas.microsoft.com/office/drawing/2014/main" id="{7A561B3C-AD15-F943-B195-2448FBC98B13}"/>
              </a:ext>
            </a:extLst>
          </p:cNvPr>
          <p:cNvPicPr>
            <a:picLocks noChangeAspect="1"/>
          </p:cNvPicPr>
          <p:nvPr/>
        </p:nvPicPr>
        <p:blipFill>
          <a:blip r:embed="rId3"/>
          <a:stretch>
            <a:fillRect/>
          </a:stretch>
        </p:blipFill>
        <p:spPr>
          <a:xfrm>
            <a:off x="4147930" y="4240696"/>
            <a:ext cx="8044071" cy="2617305"/>
          </a:xfrm>
          <a:prstGeom prst="rect">
            <a:avLst/>
          </a:prstGeom>
        </p:spPr>
      </p:pic>
      <p:pic>
        <p:nvPicPr>
          <p:cNvPr id="13" name="Content Placeholder 12">
            <a:extLst>
              <a:ext uri="{FF2B5EF4-FFF2-40B4-BE49-F238E27FC236}">
                <a16:creationId xmlns:a16="http://schemas.microsoft.com/office/drawing/2014/main" id="{84D6EBCE-12DA-0946-B62C-CCC13A1234A5}"/>
              </a:ext>
            </a:extLst>
          </p:cNvPr>
          <p:cNvPicPr>
            <a:picLocks noGrp="1" noChangeAspect="1"/>
          </p:cNvPicPr>
          <p:nvPr>
            <p:ph idx="1"/>
          </p:nvPr>
        </p:nvPicPr>
        <p:blipFill>
          <a:blip r:embed="rId4"/>
          <a:stretch>
            <a:fillRect/>
          </a:stretch>
        </p:blipFill>
        <p:spPr>
          <a:xfrm>
            <a:off x="7375231" y="768626"/>
            <a:ext cx="4816770" cy="3472070"/>
          </a:xfrm>
        </p:spPr>
      </p:pic>
      <p:sp>
        <p:nvSpPr>
          <p:cNvPr id="4" name="TextBox 3">
            <a:extLst>
              <a:ext uri="{FF2B5EF4-FFF2-40B4-BE49-F238E27FC236}">
                <a16:creationId xmlns:a16="http://schemas.microsoft.com/office/drawing/2014/main" id="{E90C0BEC-7758-5646-A637-E7773D98AEB6}"/>
              </a:ext>
            </a:extLst>
          </p:cNvPr>
          <p:cNvSpPr txBox="1"/>
          <p:nvPr/>
        </p:nvSpPr>
        <p:spPr>
          <a:xfrm>
            <a:off x="0" y="977223"/>
            <a:ext cx="3928056" cy="2031325"/>
          </a:xfrm>
          <a:prstGeom prst="rect">
            <a:avLst/>
          </a:prstGeom>
          <a:noFill/>
        </p:spPr>
        <p:txBody>
          <a:bodyPr wrap="square" rtlCol="0">
            <a:spAutoFit/>
          </a:bodyPr>
          <a:lstStyle/>
          <a:p>
            <a:r>
              <a:rPr lang="en-US" dirty="0"/>
              <a:t>Top Left</a:t>
            </a:r>
          </a:p>
          <a:p>
            <a:pPr marL="742950" lvl="1" indent="-285750">
              <a:buFont typeface="Arial" panose="020B0604020202020204" pitchFamily="34" charset="0"/>
              <a:buChar char="•"/>
            </a:pPr>
            <a:r>
              <a:rPr lang="en-US" dirty="0"/>
              <a:t>Measures the average ride duration, in seconds, for casual users and members for every day of the week (created using the R programming language).</a:t>
            </a:r>
          </a:p>
        </p:txBody>
      </p:sp>
      <p:sp>
        <p:nvSpPr>
          <p:cNvPr id="5" name="TextBox 4">
            <a:extLst>
              <a:ext uri="{FF2B5EF4-FFF2-40B4-BE49-F238E27FC236}">
                <a16:creationId xmlns:a16="http://schemas.microsoft.com/office/drawing/2014/main" id="{C88124EF-B915-1E4E-9E04-57EED06DA1DB}"/>
              </a:ext>
            </a:extLst>
          </p:cNvPr>
          <p:cNvSpPr txBox="1"/>
          <p:nvPr/>
        </p:nvSpPr>
        <p:spPr>
          <a:xfrm>
            <a:off x="-1" y="3214481"/>
            <a:ext cx="4147929" cy="1477328"/>
          </a:xfrm>
          <a:prstGeom prst="rect">
            <a:avLst/>
          </a:prstGeom>
          <a:noFill/>
        </p:spPr>
        <p:txBody>
          <a:bodyPr wrap="square" rtlCol="0">
            <a:spAutoFit/>
          </a:bodyPr>
          <a:lstStyle/>
          <a:p>
            <a:r>
              <a:rPr lang="en-US" dirty="0"/>
              <a:t>Top Right</a:t>
            </a:r>
          </a:p>
          <a:p>
            <a:pPr marL="742950" lvl="1" indent="-285750">
              <a:buFont typeface="Arial" panose="020B0604020202020204" pitchFamily="34" charset="0"/>
              <a:buChar char="•"/>
            </a:pPr>
            <a:r>
              <a:rPr lang="en-US" dirty="0"/>
              <a:t>Shows the number of riders per month broken down by the type of rider (created using Tableau).</a:t>
            </a:r>
          </a:p>
        </p:txBody>
      </p:sp>
      <p:sp>
        <p:nvSpPr>
          <p:cNvPr id="6" name="TextBox 5">
            <a:extLst>
              <a:ext uri="{FF2B5EF4-FFF2-40B4-BE49-F238E27FC236}">
                <a16:creationId xmlns:a16="http://schemas.microsoft.com/office/drawing/2014/main" id="{176198C9-2DA2-CB42-91A9-8ED9FF130CC2}"/>
              </a:ext>
            </a:extLst>
          </p:cNvPr>
          <p:cNvSpPr txBox="1"/>
          <p:nvPr/>
        </p:nvSpPr>
        <p:spPr>
          <a:xfrm>
            <a:off x="0" y="4897742"/>
            <a:ext cx="4147929" cy="1754326"/>
          </a:xfrm>
          <a:prstGeom prst="rect">
            <a:avLst/>
          </a:prstGeom>
          <a:noFill/>
        </p:spPr>
        <p:txBody>
          <a:bodyPr wrap="square" rtlCol="0">
            <a:spAutoFit/>
          </a:bodyPr>
          <a:lstStyle/>
          <a:p>
            <a:r>
              <a:rPr lang="en-US" dirty="0"/>
              <a:t>Bottom</a:t>
            </a:r>
          </a:p>
          <a:p>
            <a:pPr marL="742950" lvl="1" indent="-285750">
              <a:buFont typeface="Arial" panose="020B0604020202020204" pitchFamily="34" charset="0"/>
              <a:buChar char="•"/>
            </a:pPr>
            <a:r>
              <a:rPr lang="en-US" dirty="0"/>
              <a:t>Details the length of the bike ride, in minutes, as a function of the member type and the day of the week (created using Tableau).</a:t>
            </a:r>
          </a:p>
        </p:txBody>
      </p:sp>
    </p:spTree>
    <p:extLst>
      <p:ext uri="{BB962C8B-B14F-4D97-AF65-F5344CB8AC3E}">
        <p14:creationId xmlns:p14="http://schemas.microsoft.com/office/powerpoint/2010/main" val="849803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1930</TotalTime>
  <Words>1099</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 Chancery</vt:lpstr>
      <vt:lpstr>Arial</vt:lpstr>
      <vt:lpstr>Century Gothic</vt:lpstr>
      <vt:lpstr>Mesh</vt:lpstr>
      <vt:lpstr>Cyclistic Bicycle Sharing Company</vt:lpstr>
      <vt:lpstr>Background</vt:lpstr>
      <vt:lpstr>Shareholders</vt:lpstr>
      <vt:lpstr>What Do We Want to know?</vt:lpstr>
      <vt:lpstr>Our Data Sources</vt:lpstr>
      <vt:lpstr>Preparing the data for Analysis</vt:lpstr>
      <vt:lpstr>Analysis</vt:lpstr>
      <vt:lpstr>Analysis</vt:lpstr>
      <vt:lpstr>Visualizations For Shareholders</vt:lpstr>
      <vt:lpstr>Acting On The Data</vt:lpstr>
      <vt:lpstr>Original Project Data Source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Bicycle Sharing Company</dc:title>
  <dc:creator>Joshua Cohen</dc:creator>
  <cp:lastModifiedBy>Joshua Cohen</cp:lastModifiedBy>
  <cp:revision>94</cp:revision>
  <dcterms:created xsi:type="dcterms:W3CDTF">2021-07-27T21:03:59Z</dcterms:created>
  <dcterms:modified xsi:type="dcterms:W3CDTF">2021-08-03T20:24:19Z</dcterms:modified>
</cp:coreProperties>
</file>