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F482-9DE6-49B4-9A7D-38438EFAF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816F-0B18-404F-9913-6B8AAC9BA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C402-4D76-4E97-ABB7-97598F53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C08B-4F96-4039-84E6-90EB5D9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1446-791A-47FC-A395-0932AA28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974B-275A-433C-A221-3BA1BE7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4F27D-2EFF-4522-BBEB-B79E89757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9F05-2D48-45BE-B2A3-7DE4253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E15C-1CC7-48EB-993C-96B4A4B1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040F-803E-439E-AEAD-B2220F5F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5504B-B6BB-4774-83AA-BACABF964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47D6C-65C1-44DF-9243-3613C036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0579-6CF4-4BA9-B700-DFB358E9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0DD9-AC71-49FA-818F-2C07D893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66D1-B5E6-4E2D-A1DE-A343C3B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419E-5396-43FC-8862-20D6FFC4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2A1C-EAD0-4EC2-8C36-38A4CB61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1C12-D114-4B1E-A8EA-DB08CBB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F8B8-D850-4D1C-87D9-952F5AB6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C6E2-E8C1-427B-8452-274ECF26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704E-D448-4326-9C9E-8FD87390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8860-03E2-4007-BAFA-CE08C331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3F1F-19C2-4358-963F-4D86B872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8C77-AFD8-4FEB-AA88-4E89E866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093A-C4A0-4398-9576-238F6E5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0FC1-3D1F-45C7-BAF5-3F6B5941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403A-E170-4E24-B693-D083B9B54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36E3-3679-4F15-8A81-8600A938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CB57-0C5F-46F9-8651-49E51295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B24F-F239-4FDD-85EF-1DE4953B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1482-C5C9-4510-BA80-D77D1F1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098B-D755-4D42-9A6C-89DCF28C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AA5A-4EFE-436A-B154-9EA7E04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53DF-767F-4B0B-95F0-9DD7E1E59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BE447-AE34-4AA9-9AA3-BCDD0A28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BE14E-EDBC-4298-8A7A-13359796C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0D30-3A0D-4134-B55D-09030CFD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4920-F914-4E5B-A144-6FB8CA95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CFB2D-25F5-4A6A-9879-656BC4C5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07B0-4A4E-4F96-854D-9A5F33D9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46217-D6BC-4315-97AC-2147FE2B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484E1-7055-4AB2-8871-560EF3B3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19FF2-B302-4F46-9ACC-789BBFDE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83317-0BAB-4624-9CD2-3C16A577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2094E-EE59-429E-88BC-643EE1D5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CC02F-ABAB-4681-B3F3-3A5DBF3D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F9E-AD9F-465D-9C0A-F0BD8DD8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1718-7ECA-4EE2-834E-7175B0D25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2533-8C4B-4719-803B-2161EB29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9E48-8977-44FA-B4F1-AD9CF29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5054-B70A-4F09-BED6-B423BF8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F71B-B743-43DC-A8B8-5A3C7660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418-0DEB-42B2-B1FE-CC1184A4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2327E-AA38-4C51-83D5-6AD2A3159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945C-9BD6-44BE-A594-6896DF54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BF70-7EF9-4019-93F6-97AA9340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F3ECB-86C1-456C-AC7C-EF5936B8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58796-D724-4D15-8062-FB4A35BF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B216-36DF-484D-B031-E54B3380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97E-CFE0-4E19-920A-DD9AD3DB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CB22-E07B-40D7-8F51-EE9ACDE68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507B-4CF6-42B3-A0E2-E1DABD1405F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1686-9FFB-48F0-B837-4E1B57C04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7C0B-C9BC-42B6-A575-E17E82D1D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165-0CFB-45C4-9773-E048A82E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E75D-22CA-4F48-A362-08E7CA0D9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 Least the Graphs Look Pretty: A Reinforcement Learning Tale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DEA9C-D443-4C16-9E56-82C49F31B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Josh Cooper</a:t>
            </a:r>
          </a:p>
          <a:p>
            <a:r>
              <a:rPr lang="en-US" dirty="0"/>
              <a:t>CS 530 Principles of AI </a:t>
            </a:r>
          </a:p>
          <a:p>
            <a:r>
              <a:rPr lang="en-US" dirty="0"/>
              <a:t>Mid Semester Project Presentation</a:t>
            </a:r>
          </a:p>
          <a:p>
            <a:r>
              <a:rPr lang="en-US" dirty="0"/>
              <a:t>12/07/21</a:t>
            </a:r>
          </a:p>
        </p:txBody>
      </p:sp>
    </p:spTree>
    <p:extLst>
      <p:ext uri="{BB962C8B-B14F-4D97-AF65-F5344CB8AC3E}">
        <p14:creationId xmlns:p14="http://schemas.microsoft.com/office/powerpoint/2010/main" val="119345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0B4776-43EE-40F7-9959-BE357A5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my current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96BAA0-F2D0-4AA5-AA21-87B64BD8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Q-Learning is guaranteed to converge!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AD96DE-16DB-49E1-891D-80788C82D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 infinite trials and runs…</a:t>
            </a:r>
          </a:p>
          <a:p>
            <a:endParaRPr lang="en-US" dirty="0"/>
          </a:p>
          <a:p>
            <a:r>
              <a:rPr lang="en-US" dirty="0"/>
              <a:t>So real world limitations might be creeping into play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4439C-CBB0-4447-BB48-349F383F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State/Action Space is insanely huge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5FD11A-603B-4593-8596-62DAD25881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NxM</a:t>
            </a:r>
            <a:r>
              <a:rPr lang="en-US" dirty="0"/>
              <a:t> board would have an upper bound of 10^(</a:t>
            </a:r>
            <a:r>
              <a:rPr lang="en-US" dirty="0" err="1"/>
              <a:t>NxM</a:t>
            </a:r>
            <a:r>
              <a:rPr lang="en-US" dirty="0"/>
              <a:t>) states, and each state could have on average (</a:t>
            </a:r>
            <a:r>
              <a:rPr lang="en-US" dirty="0" err="1"/>
              <a:t>NxM</a:t>
            </a:r>
            <a:r>
              <a:rPr lang="en-US" dirty="0"/>
              <a:t>)/2 actions.</a:t>
            </a:r>
          </a:p>
          <a:p>
            <a:endParaRPr lang="en-US" dirty="0"/>
          </a:p>
          <a:p>
            <a:r>
              <a:rPr lang="en-US" dirty="0"/>
              <a:t>Randomly sampling this space to attempt to learn a policy is an immense undertaking.</a:t>
            </a:r>
          </a:p>
        </p:txBody>
      </p:sp>
    </p:spTree>
    <p:extLst>
      <p:ext uri="{BB962C8B-B14F-4D97-AF65-F5344CB8AC3E}">
        <p14:creationId xmlns:p14="http://schemas.microsoft.com/office/powerpoint/2010/main" val="27146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60C07-0CE5-4074-8124-7B7DD2FD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0EE4C4-4F55-401A-867F-F8FCAD132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Garbage In, Garbage 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9564B7-612E-43B5-AEE0-58DF4E819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training data being generated by a network, there is a chance it might be producing bad action choices and throwing off the Q Learning</a:t>
            </a:r>
          </a:p>
          <a:p>
            <a:r>
              <a:rPr lang="en-US" dirty="0"/>
              <a:t>How good are humans at minesweeper?  Need to generate comparison data to see if model playing at 50% is a problem.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EC84EE-9B5A-485B-B04D-1271F5EB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Policy Gradient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5EE328-7F51-488E-8CCB-E26F50C154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Whole new training algorithm</a:t>
            </a:r>
          </a:p>
          <a:p>
            <a:r>
              <a:rPr lang="en-US" dirty="0"/>
              <a:t>Will it suffer the same fate as regular Q or AC-Q?</a:t>
            </a:r>
          </a:p>
          <a:p>
            <a:r>
              <a:rPr lang="en-US" dirty="0"/>
              <a:t>Will I ever get viable data?</a:t>
            </a:r>
          </a:p>
          <a:p>
            <a:endParaRPr lang="en-US" dirty="0"/>
          </a:p>
          <a:p>
            <a:r>
              <a:rPr lang="en-US" dirty="0"/>
              <a:t>TUNE IN NEXT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5A27-80F1-4D73-9676-09A94236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3CDE-8911-4A25-B4B8-EB385694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Reinforcement Learning algorithms to create an agent capable of playing Minesweeper</a:t>
            </a:r>
          </a:p>
          <a:p>
            <a:endParaRPr lang="en-US" dirty="0"/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Allow for clicking on mines and continuing to play</a:t>
            </a:r>
          </a:p>
          <a:p>
            <a:pPr lvl="1"/>
            <a:r>
              <a:rPr lang="en-US" dirty="0"/>
              <a:t>Overall score is based on average value of turns when mines were clicked</a:t>
            </a:r>
          </a:p>
        </p:txBody>
      </p:sp>
    </p:spTree>
    <p:extLst>
      <p:ext uri="{BB962C8B-B14F-4D97-AF65-F5344CB8AC3E}">
        <p14:creationId xmlns:p14="http://schemas.microsoft.com/office/powerpoint/2010/main" val="21644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0842-8521-4A21-A819-EE7E127A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Explanation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E10B-DDB0-4924-8722-796909E4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3x3 board with 3 mines</a:t>
            </a:r>
          </a:p>
          <a:p>
            <a:pPr lvl="1"/>
            <a:r>
              <a:rPr lang="en-US" dirty="0"/>
              <a:t>The worst possible game would involve clicking a mine on turns 1,2 and 3</a:t>
            </a:r>
          </a:p>
          <a:p>
            <a:pPr lvl="1"/>
            <a:r>
              <a:rPr lang="en-US" dirty="0"/>
              <a:t>The best possible game would be turns 7,8,and 9</a:t>
            </a:r>
          </a:p>
          <a:p>
            <a:r>
              <a:rPr lang="en-US" dirty="0"/>
              <a:t>So the minimum score would be (1+2+3)/3 = 2</a:t>
            </a:r>
          </a:p>
          <a:p>
            <a:r>
              <a:rPr lang="en-US" dirty="0"/>
              <a:t>Max score would be (7+8+9)/3 = 8</a:t>
            </a:r>
          </a:p>
          <a:p>
            <a:r>
              <a:rPr lang="en-US" dirty="0"/>
              <a:t>For comparisons over board size I scale all scores and turn them into </a:t>
            </a:r>
            <a:r>
              <a:rPr lang="en-US" dirty="0" err="1"/>
              <a:t>percents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9705-643C-4D2C-A606-A36912F0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Attempted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3E2A-AD7B-4782-B7DC-A5C4E495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164A1-41AE-4BCA-8C3C-8929CD4C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425"/>
            <a:ext cx="12020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3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6AF-27B9-4DC3-9349-4A5E592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Attempted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DDF3-D9F3-47D9-9E9B-833597AE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 Location Prediction</a:t>
            </a:r>
          </a:p>
          <a:p>
            <a:pPr lvl="1"/>
            <a:r>
              <a:rPr lang="en-US" dirty="0"/>
              <a:t>Simply generate a large number of boards and mine solutions, and train a network to attempt to predict mine locations</a:t>
            </a:r>
          </a:p>
          <a:p>
            <a:pPr lvl="1"/>
            <a:r>
              <a:rPr lang="en-US" dirty="0"/>
              <a:t>This is technically supervised learning, but has proven simple and effective for generating good next action choices</a:t>
            </a:r>
          </a:p>
          <a:p>
            <a:pPr lvl="1"/>
            <a:endParaRPr lang="en-US" dirty="0"/>
          </a:p>
          <a:p>
            <a:r>
              <a:rPr lang="en-US" dirty="0"/>
              <a:t>Use the MLP network to attempt to generate board state transitions to allow for the Q network to have better training data (bootstrapping principles)</a:t>
            </a:r>
          </a:p>
        </p:txBody>
      </p:sp>
    </p:spTree>
    <p:extLst>
      <p:ext uri="{BB962C8B-B14F-4D97-AF65-F5344CB8AC3E}">
        <p14:creationId xmlns:p14="http://schemas.microsoft.com/office/powerpoint/2010/main" val="220020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680A65-C827-41FD-857B-123AB8B7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72" y="457200"/>
            <a:ext cx="3932237" cy="1600200"/>
          </a:xfrm>
        </p:spPr>
        <p:txBody>
          <a:bodyPr/>
          <a:lstStyle/>
          <a:p>
            <a:r>
              <a:rPr lang="en-US" dirty="0"/>
              <a:t>Using Mine Location Prediction to train the Q-learning Network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50DECA-FAE0-4489-B942-0A35B5BD1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772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attempts involve using the MLP network to produce the training data for the Q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the relative accuracy of the MLP in producing optimal next steps, the Q-Learning network is having trouble learning the weights to produce effective estimates of expected returns for locations on the 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88AD21-B91A-423F-AA8F-5D54176C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018" y="-1"/>
            <a:ext cx="7814982" cy="68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F344-168B-40FC-82C0-76CD4D08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565"/>
            <a:ext cx="4469466" cy="665629"/>
          </a:xfrm>
        </p:spPr>
        <p:txBody>
          <a:bodyPr/>
          <a:lstStyle/>
          <a:p>
            <a:r>
              <a:rPr lang="en-US" dirty="0"/>
              <a:t>Board Size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D775-7A1B-4C3E-93BC-440714059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560" y="2070847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Learning showed no mean change in accuracy, either positive or negative, when board size increased by a factor of ~2 (25 squares -&gt; 64 squares)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lower tails of the various predictions got smaller and closer to the medians, possibly due to the lower number of test games I allowed this test to play due to time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 Prediction Network got better overall though!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might have been due to lowering the percentage of mines on the board being decreased when I made the board bigger however.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BD5537B-591C-4CF5-9844-E213FD5ADB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b="5063"/>
          <a:stretch>
            <a:fillRect/>
          </a:stretch>
        </p:blipFill>
        <p:spPr>
          <a:xfrm>
            <a:off x="4319709" y="94129"/>
            <a:ext cx="7872291" cy="66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80991E-8378-4D6A-A6C7-BCF8CD4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Shapes </a:t>
            </a:r>
            <a:br>
              <a:rPr lang="en-US" dirty="0"/>
            </a:br>
            <a:r>
              <a:rPr lang="en-US" dirty="0"/>
              <a:t>             and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7BC5E-E3E4-4878-825E-65D9462BE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006" y="-1"/>
            <a:ext cx="6837829" cy="68378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A264A-4805-4522-8272-315793ACC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2728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over a variety of network hyperparameters to ID the best versions for producing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TBH I just liked making the violin plots, they look really cool.</a:t>
            </a:r>
          </a:p>
        </p:txBody>
      </p:sp>
    </p:spTree>
    <p:extLst>
      <p:ext uri="{BB962C8B-B14F-4D97-AF65-F5344CB8AC3E}">
        <p14:creationId xmlns:p14="http://schemas.microsoft.com/office/powerpoint/2010/main" val="11220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E8C0-084B-4B29-8631-5DB3BE4B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04" y="457200"/>
            <a:ext cx="3932237" cy="1600200"/>
          </a:xfrm>
        </p:spPr>
        <p:txBody>
          <a:bodyPr/>
          <a:lstStyle/>
          <a:p>
            <a:r>
              <a:rPr lang="en-US" dirty="0"/>
              <a:t>Actor-Critic Q-Learning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BFE98-D8D8-4EB7-AC10-1D6F10ECC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599" y="223138"/>
            <a:ext cx="7367401" cy="64117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FC9F-35B2-46B3-93CE-75054862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604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attempt involved using AC Q-learning to allow the network to try and learn distinct policies and then update its definitions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Attempted to have the network learn policies which ranged from pure random to pure greedy 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were… less than ideal</a:t>
            </a:r>
          </a:p>
        </p:txBody>
      </p:sp>
    </p:spTree>
    <p:extLst>
      <p:ext uri="{BB962C8B-B14F-4D97-AF65-F5344CB8AC3E}">
        <p14:creationId xmlns:p14="http://schemas.microsoft.com/office/powerpoint/2010/main" val="218761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619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At Least the Graphs Look Pretty: A Reinforcement Learning Tale</vt:lpstr>
      <vt:lpstr>Project Description</vt:lpstr>
      <vt:lpstr>Scoring Explanation </vt:lpstr>
      <vt:lpstr>Algorithms Attempted (v1)</vt:lpstr>
      <vt:lpstr>Algorithms Attempted (v1)</vt:lpstr>
      <vt:lpstr>Using Mine Location Prediction to train the Q-learning Network</vt:lpstr>
      <vt:lpstr>Board Size Considerations</vt:lpstr>
      <vt:lpstr>Network Shapes               and Features</vt:lpstr>
      <vt:lpstr>Actor-Critic Q-Learning </vt:lpstr>
      <vt:lpstr>Problems with my current approach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Least the Graphs Look Pretty: A Reinforcement Learning Tale</dc:title>
  <dc:creator>Josh Cooper</dc:creator>
  <cp:lastModifiedBy>Josh Cooper</cp:lastModifiedBy>
  <cp:revision>6</cp:revision>
  <dcterms:created xsi:type="dcterms:W3CDTF">2021-11-02T16:45:45Z</dcterms:created>
  <dcterms:modified xsi:type="dcterms:W3CDTF">2021-12-08T01:56:25Z</dcterms:modified>
</cp:coreProperties>
</file>