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5" r:id="rId19"/>
    <p:sldId id="280" r:id="rId20"/>
    <p:sldId id="271" r:id="rId21"/>
    <p:sldId id="274" r:id="rId22"/>
    <p:sldId id="277" r:id="rId23"/>
    <p:sldId id="276" r:id="rId24"/>
    <p:sldId id="278" r:id="rId25"/>
    <p:sldId id="281" r:id="rId26"/>
    <p:sldId id="27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76" y="1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1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9018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0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9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2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5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02B0F-A12E-4887-BE23-A6FB77B499DC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E8AC-8BA4-4C5E-BBDB-B78D050A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0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822D-A286-40E2-BF0C-3B8A67D75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5963"/>
            <a:ext cx="9144000" cy="13261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Walkthrough for </a:t>
            </a:r>
            <a:r>
              <a:rPr lang="en-US" sz="4400" dirty="0" err="1"/>
              <a:t>FOL_Verifier</a:t>
            </a:r>
            <a:r>
              <a:rPr lang="en-US" sz="4400" dirty="0"/>
              <a:t> and </a:t>
            </a:r>
            <a:r>
              <a:rPr lang="en-US" sz="4400" dirty="0" err="1"/>
              <a:t>Random_Program_Creation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3C75D-375E-44F4-99CB-68F2F7FB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5069"/>
            <a:ext cx="9144000" cy="11096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Monday Meeting Presentation (8/3/20)</a:t>
            </a:r>
          </a:p>
          <a:p>
            <a:pPr algn="ctr"/>
            <a:r>
              <a:rPr lang="en-US" dirty="0"/>
              <a:t>Josh Cooper</a:t>
            </a:r>
          </a:p>
        </p:txBody>
      </p:sp>
    </p:spTree>
    <p:extLst>
      <p:ext uri="{BB962C8B-B14F-4D97-AF65-F5344CB8AC3E}">
        <p14:creationId xmlns:p14="http://schemas.microsoft.com/office/powerpoint/2010/main" val="1656404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56EA-4C47-4037-A4D0-E1FDFFC3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the Names of the registers and setting up input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2FA4-631A-4E50-BC19-A21DB86A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Get_the_locations_and_extend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This functions takes care of any sign/zero extensions for I4 source values, and also returns the names of the most recent versions of the target register (where the instructions might be placing a value) and the source register if it is being used.</a:t>
            </a:r>
          </a:p>
          <a:p>
            <a:pPr lvl="1"/>
            <a:r>
              <a:rPr lang="en-US" dirty="0"/>
              <a:t>It also takes care of creating the new instance of the targeted register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returned list is used to reference the proper </a:t>
            </a:r>
            <a:r>
              <a:rPr lang="en-US" dirty="0" err="1"/>
              <a:t>SSA’d</a:t>
            </a:r>
            <a:r>
              <a:rPr lang="en-US" dirty="0"/>
              <a:t> names of register instances, or to hold a </a:t>
            </a:r>
            <a:r>
              <a:rPr lang="en-US" dirty="0" err="1"/>
              <a:t>BitVectorConstant</a:t>
            </a:r>
            <a:r>
              <a:rPr lang="en-US" dirty="0"/>
              <a:t> if the </a:t>
            </a:r>
            <a:r>
              <a:rPr lang="en-US" dirty="0" err="1"/>
              <a:t>source_val</a:t>
            </a:r>
            <a:r>
              <a:rPr lang="en-US" dirty="0"/>
              <a:t> was passed in as an i4 or i8 outside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1F999-32E4-4CF0-806D-AEB77A28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4166842"/>
            <a:ext cx="9232900" cy="5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6882-7575-42D2-A926-76ADB847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Supported EBPF Functions (as of 8/2/2020)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8AC3-1B33-4AAB-8FDE-2C9A34C0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two values (BPF_ADD)</a:t>
            </a:r>
          </a:p>
          <a:p>
            <a:pPr lvl="1"/>
            <a:r>
              <a:rPr lang="en-US" dirty="0" err="1"/>
              <a:t>Add_two_values</a:t>
            </a:r>
            <a:endParaRPr lang="en-US" dirty="0"/>
          </a:p>
          <a:p>
            <a:r>
              <a:rPr lang="en-US" dirty="0"/>
              <a:t>Move a value into a register (BPF_MOV)</a:t>
            </a:r>
          </a:p>
          <a:p>
            <a:pPr lvl="1"/>
            <a:r>
              <a:rPr lang="en-US" dirty="0" err="1"/>
              <a:t>Mov_to_reg</a:t>
            </a:r>
            <a:endParaRPr lang="en-US" dirty="0"/>
          </a:p>
          <a:p>
            <a:r>
              <a:rPr lang="en-US" dirty="0"/>
              <a:t>Jump to a new instruction if a comparison isn’t equal (BPF_JNE)</a:t>
            </a:r>
          </a:p>
          <a:p>
            <a:pPr lvl="1"/>
            <a:r>
              <a:rPr lang="en-US" dirty="0" err="1"/>
              <a:t>Jump_general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3378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7C22-BBF8-4762-ABE4-5047E33C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input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260B-3D70-449A-BDDB-D0C14404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three general </a:t>
            </a:r>
            <a:r>
              <a:rPr lang="en-US" dirty="0" err="1"/>
              <a:t>eBPF</a:t>
            </a:r>
            <a:r>
              <a:rPr lang="en-US" dirty="0"/>
              <a:t> functions have specific parameters to indicate whether or not they’re using an i4, i8 or register source value</a:t>
            </a:r>
          </a:p>
          <a:p>
            <a:endParaRPr lang="en-US" dirty="0"/>
          </a:p>
          <a:p>
            <a:r>
              <a:rPr lang="en-US" dirty="0" err="1"/>
              <a:t>Source_reg</a:t>
            </a:r>
            <a:r>
              <a:rPr lang="en-US" dirty="0"/>
              <a:t> is a Boolean, when True, </a:t>
            </a:r>
            <a:r>
              <a:rPr lang="en-US" dirty="0" err="1"/>
              <a:t>input_val</a:t>
            </a:r>
            <a:r>
              <a:rPr lang="en-US" dirty="0"/>
              <a:t> is treated as a register value, when false, </a:t>
            </a:r>
            <a:r>
              <a:rPr lang="en-US" dirty="0" err="1"/>
              <a:t>input_val</a:t>
            </a:r>
            <a:r>
              <a:rPr lang="en-US" dirty="0"/>
              <a:t> is assumed to be a number</a:t>
            </a:r>
          </a:p>
          <a:p>
            <a:r>
              <a:rPr lang="en-US" dirty="0" err="1"/>
              <a:t>Extension_length</a:t>
            </a:r>
            <a:r>
              <a:rPr lang="en-US" dirty="0"/>
              <a:t> indicates how much </a:t>
            </a:r>
            <a:r>
              <a:rPr lang="en-US" dirty="0" err="1"/>
              <a:t>input_val</a:t>
            </a:r>
            <a:r>
              <a:rPr lang="en-US" dirty="0"/>
              <a:t> needs to be bit extended to match the register size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DC81B-3607-4728-8D8B-E2711738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957096"/>
            <a:ext cx="10239375" cy="25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5A146E-972B-4B75-81FD-0514E66E3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4641016"/>
            <a:ext cx="5902325" cy="20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86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05A6-9702-4DFF-9E71-7FE8FFB4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Add_two_values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D7BC-1FE7-494D-B9A4-5CDB628C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Function for addition</a:t>
            </a:r>
          </a:p>
          <a:p>
            <a:r>
              <a:rPr lang="en-US" dirty="0"/>
              <a:t>Enforces two safety constraints</a:t>
            </a:r>
          </a:p>
          <a:p>
            <a:pPr lvl="1"/>
            <a:r>
              <a:rPr lang="en-US" dirty="0"/>
              <a:t>No overflow if adding two positive values</a:t>
            </a:r>
          </a:p>
          <a:p>
            <a:pPr lvl="1"/>
            <a:r>
              <a:rPr lang="en-US" dirty="0"/>
              <a:t>No underflow if adding two negative values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85A9B-122A-4AAB-A50F-4FB46E765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4009139"/>
            <a:ext cx="10261600" cy="24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0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792A-3BD5-4AF1-9234-40E60BF5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Mov_to_reg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F5B4-69DF-454D-A59F-E3DA24BE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setting a register to a specific value, </a:t>
            </a:r>
          </a:p>
          <a:p>
            <a:r>
              <a:rPr lang="en-US" dirty="0"/>
              <a:t>Will also be used to make sure a register is live before using it in other instructions (liveness not implemented yet)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72C84-3BAC-4A9A-972D-DCA0308E7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47177"/>
            <a:ext cx="10210800" cy="14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7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6C64-54F1-4EBF-A5AE-74DBC3AF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Jump_general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46F1-0B4A-4461-B38E-3F4CD839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Taken</a:t>
            </a:r>
          </a:p>
          <a:p>
            <a:r>
              <a:rPr lang="en-US" dirty="0"/>
              <a:t>1) Get the names of the registers before the jump is executed</a:t>
            </a:r>
          </a:p>
          <a:p>
            <a:r>
              <a:rPr lang="en-US" dirty="0"/>
              <a:t>2) Execute all instructions up to just before the offset instruction</a:t>
            </a:r>
          </a:p>
          <a:p>
            <a:r>
              <a:rPr lang="en-US" dirty="0"/>
              <a:t>3) Get the names of the registers after any changes made during step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662EE-7CA8-4515-8593-D56B7381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12" y="3952622"/>
            <a:ext cx="9338976" cy="26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9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8D26-2986-4A29-9629-008E73DF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Jump_general</a:t>
            </a:r>
            <a:r>
              <a:rPr lang="en-US" dirty="0"/>
              <a:t>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396D-F0BF-4475-A3C9-83452B2A5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847851"/>
            <a:ext cx="11779250" cy="21018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4) Create a new register instance holding an if/then/else constraint.</a:t>
            </a:r>
          </a:p>
          <a:p>
            <a:pPr lvl="1"/>
            <a:r>
              <a:rPr lang="en-US" dirty="0"/>
              <a:t>If the jump condition is valid, it will set the new register value to the values gotten from step 3</a:t>
            </a:r>
          </a:p>
          <a:p>
            <a:pPr lvl="1"/>
            <a:r>
              <a:rPr lang="en-US" dirty="0"/>
              <a:t>If the jump condition is not valid, the new register values will be set to the values in step 1</a:t>
            </a:r>
          </a:p>
          <a:p>
            <a:r>
              <a:rPr lang="en-US" dirty="0"/>
              <a:t>5) Return any constraints generated by the instructions in step 2, and the new register values from step 4</a:t>
            </a:r>
          </a:p>
          <a:p>
            <a:r>
              <a:rPr lang="en-US" dirty="0"/>
              <a:t>6) Set the skip flag to the offset instruction number to tell the main program not to double execute the instructions from the branch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66E20-E69F-4D38-BE82-08DD6DB9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56" y="3755241"/>
            <a:ext cx="8655538" cy="2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2CFB-86D9-4386-B585-7E8CD7A4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 Full Program is Interpreted and Checked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D95E-5A83-44BC-998C-4EBB28D1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Functions</a:t>
            </a:r>
          </a:p>
          <a:p>
            <a:r>
              <a:rPr lang="en-US" dirty="0" err="1"/>
              <a:t>Create_program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User facing function, takes in </a:t>
            </a:r>
            <a:r>
              <a:rPr lang="en-US" dirty="0" err="1"/>
              <a:t>instruction_list</a:t>
            </a:r>
            <a:r>
              <a:rPr lang="en-US" dirty="0"/>
              <a:t>, </a:t>
            </a:r>
            <a:r>
              <a:rPr lang="en-US" dirty="0" err="1"/>
              <a:t>num_of_regs</a:t>
            </a:r>
            <a:r>
              <a:rPr lang="en-US" dirty="0"/>
              <a:t>, and </a:t>
            </a:r>
            <a:r>
              <a:rPr lang="en-US" dirty="0" err="1"/>
              <a:t>reg_bit_width</a:t>
            </a:r>
            <a:endParaRPr lang="en-US" dirty="0"/>
          </a:p>
          <a:p>
            <a:r>
              <a:rPr lang="en-US" dirty="0" err="1"/>
              <a:t>Execute_program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Main workhorse, iterates through </a:t>
            </a:r>
            <a:r>
              <a:rPr lang="en-US" dirty="0" err="1"/>
              <a:t>instruction_list</a:t>
            </a:r>
            <a:r>
              <a:rPr lang="en-US" dirty="0"/>
              <a:t> and generates constrains due to each individual instruction via calls to </a:t>
            </a:r>
            <a:r>
              <a:rPr lang="en-US" dirty="0" err="1"/>
              <a:t>create_new_constraints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When through the list, will check for </a:t>
            </a:r>
            <a:r>
              <a:rPr lang="en-US" dirty="0" err="1"/>
              <a:t>problem_flags</a:t>
            </a:r>
            <a:r>
              <a:rPr lang="en-US" dirty="0"/>
              <a:t> to indicate an </a:t>
            </a:r>
            <a:r>
              <a:rPr lang="en-US" dirty="0" err="1"/>
              <a:t>unsat</a:t>
            </a:r>
            <a:r>
              <a:rPr lang="en-US" dirty="0"/>
              <a:t> solution, or will print out the results of the instructions</a:t>
            </a:r>
          </a:p>
          <a:p>
            <a:r>
              <a:rPr lang="en-US" dirty="0" err="1"/>
              <a:t>Create_new_constraints_based_on_instruction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Splits an individual instruction and applies the correct subfunction</a:t>
            </a:r>
          </a:p>
        </p:txBody>
      </p:sp>
    </p:spTree>
    <p:extLst>
      <p:ext uri="{BB962C8B-B14F-4D97-AF65-F5344CB8AC3E}">
        <p14:creationId xmlns:p14="http://schemas.microsoft.com/office/powerpoint/2010/main" val="59647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18F8-24FB-40A5-B922-59190621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Execute_program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FCF1-D084-4ED7-91E5-D9BBB854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program completes, or a problem flag is thrown, </a:t>
            </a:r>
            <a:r>
              <a:rPr lang="en-US" dirty="0" err="1"/>
              <a:t>execute_program</a:t>
            </a:r>
            <a:r>
              <a:rPr lang="en-US" dirty="0"/>
              <a:t> does three more things.</a:t>
            </a:r>
          </a:p>
          <a:p>
            <a:endParaRPr lang="en-US" dirty="0"/>
          </a:p>
          <a:p>
            <a:r>
              <a:rPr lang="en-US" dirty="0"/>
              <a:t>First, it prints out the most up to date version of the z3 solver, showing how all the registers changed over time.</a:t>
            </a:r>
          </a:p>
          <a:p>
            <a:r>
              <a:rPr lang="en-US" dirty="0"/>
              <a:t>Then, it prints out the current values held by the registers.</a:t>
            </a:r>
          </a:p>
          <a:p>
            <a:r>
              <a:rPr lang="en-US" dirty="0"/>
              <a:t>Finally, it prints out an automatic translation of the input program in </a:t>
            </a:r>
            <a:r>
              <a:rPr lang="en-US" dirty="0" err="1"/>
              <a:t>bpf_step</a:t>
            </a:r>
            <a:r>
              <a:rPr lang="en-US" dirty="0"/>
              <a:t> macro form, so you can copy/paste it and verify the results using the </a:t>
            </a:r>
            <a:r>
              <a:rPr lang="en-US" dirty="0" err="1"/>
              <a:t>eBPF</a:t>
            </a:r>
            <a:r>
              <a:rPr lang="en-US" dirty="0"/>
              <a:t> Verifier itself.</a:t>
            </a:r>
          </a:p>
          <a:p>
            <a:pPr lvl="1"/>
            <a:r>
              <a:rPr lang="en-US" dirty="0"/>
              <a:t>This last step will eventually be automated</a:t>
            </a:r>
          </a:p>
        </p:txBody>
      </p:sp>
    </p:spTree>
    <p:extLst>
      <p:ext uri="{BB962C8B-B14F-4D97-AF65-F5344CB8AC3E}">
        <p14:creationId xmlns:p14="http://schemas.microsoft.com/office/powerpoint/2010/main" val="2017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CE80-5FDF-49DF-966B-D226B726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Create_new_constraints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8B49-B467-427D-A562-7B57F014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set of allowed keywords: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DDDCD-AD88-4CBD-A53A-40F0BECC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682875"/>
            <a:ext cx="9372600" cy="3752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9B624F-619A-4A77-9B01-320DE3DD8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50" y="2272030"/>
            <a:ext cx="27336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1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1635-5A30-4FCC-A350-82934639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237426-E617-4650-99BC-4F2B62FB5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616878"/>
              </p:ext>
            </p:extLst>
          </p:nvPr>
        </p:nvGraphicFramePr>
        <p:xfrm>
          <a:off x="685800" y="2193925"/>
          <a:ext cx="10820397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522">
                  <a:extLst>
                    <a:ext uri="{9D8B030D-6E8A-4147-A177-3AD203B41FA5}">
                      <a16:colId xmlns:a16="http://schemas.microsoft.com/office/drawing/2014/main" val="2941777845"/>
                    </a:ext>
                  </a:extLst>
                </a:gridCol>
                <a:gridCol w="3933503">
                  <a:extLst>
                    <a:ext uri="{9D8B030D-6E8A-4147-A177-3AD203B41FA5}">
                      <a16:colId xmlns:a16="http://schemas.microsoft.com/office/drawing/2014/main" val="1703225242"/>
                    </a:ext>
                  </a:extLst>
                </a:gridCol>
                <a:gridCol w="4580372">
                  <a:extLst>
                    <a:ext uri="{9D8B030D-6E8A-4147-A177-3AD203B41FA5}">
                      <a16:colId xmlns:a16="http://schemas.microsoft.com/office/drawing/2014/main" val="4005940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FOL_Verifier.py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Random_Program_Creation</a:t>
                      </a:r>
                      <a:endParaRPr lang="en-US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55717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 Purpose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a list of </a:t>
                      </a:r>
                      <a:r>
                        <a:rPr lang="en-US" dirty="0" err="1"/>
                        <a:t>eBPF</a:t>
                      </a:r>
                      <a:r>
                        <a:rPr lang="en-US" dirty="0"/>
                        <a:t> instructions, attempts to evaluate the final state of the registers using only first order logic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 the creation of random test programs to feed into </a:t>
                      </a:r>
                      <a:r>
                        <a:rPr lang="en-US" dirty="0" err="1"/>
                        <a:t>FOL_Verifier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BPF_Step</a:t>
                      </a:r>
                      <a:r>
                        <a:rPr lang="en-US" dirty="0"/>
                        <a:t> to check for correctness and agreement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360548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 Drawbacks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subset of allowed </a:t>
                      </a:r>
                      <a:r>
                        <a:rPr lang="en-US" dirty="0" err="1"/>
                        <a:t>eBPF</a:t>
                      </a:r>
                      <a:r>
                        <a:rPr lang="en-US" dirty="0"/>
                        <a:t> instructions (only adds, </a:t>
                      </a:r>
                      <a:r>
                        <a:rPr lang="en-US" dirty="0" err="1"/>
                        <a:t>movs</a:t>
                      </a:r>
                      <a:r>
                        <a:rPr lang="en-US" dirty="0"/>
                        <a:t>, and JNE instructions coded so far)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randomized program which has few guarantees of running smoothly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37562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75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77A5-820F-4473-A5E5-1CB6A65E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Creates_new_constraints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DE2B-5477-42AC-AC4B-FDA0FC50A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given an instruction, it splits the individual instruction into space separated tokens, and deals with them one by one	</a:t>
            </a:r>
          </a:p>
          <a:p>
            <a:endParaRPr lang="en-US" dirty="0"/>
          </a:p>
          <a:p>
            <a:pPr lvl="8"/>
            <a:r>
              <a:rPr lang="en-US" dirty="0"/>
              <a:t>Keyword indicates both the type of function (add, mov, </a:t>
            </a:r>
            <a:r>
              <a:rPr lang="en-US" dirty="0" err="1"/>
              <a:t>jne</a:t>
            </a:r>
            <a:r>
              <a:rPr lang="en-US" dirty="0"/>
              <a:t>) and also the type of the value number( i4, i8, register)</a:t>
            </a:r>
          </a:p>
          <a:p>
            <a:pPr lvl="8"/>
            <a:r>
              <a:rPr lang="en-US" dirty="0"/>
              <a:t>Value will be either the number to be input to a calculation, or the location of the source </a:t>
            </a:r>
            <a:r>
              <a:rPr lang="en-US" dirty="0" err="1"/>
              <a:t>regiser</a:t>
            </a:r>
            <a:r>
              <a:rPr lang="en-US" dirty="0"/>
              <a:t> to take a value from</a:t>
            </a:r>
          </a:p>
          <a:p>
            <a:pPr lvl="8"/>
            <a:r>
              <a:rPr lang="en-US" dirty="0" err="1"/>
              <a:t>Target_reg</a:t>
            </a:r>
            <a:r>
              <a:rPr lang="en-US" dirty="0"/>
              <a:t> is the location where we put the result of a calculation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r>
              <a:rPr lang="en-US" dirty="0"/>
              <a:t>For </a:t>
            </a:r>
            <a:r>
              <a:rPr lang="en-US" dirty="0" err="1"/>
              <a:t>jne</a:t>
            </a:r>
            <a:r>
              <a:rPr lang="en-US" dirty="0"/>
              <a:t> instructions, there will be a 4</a:t>
            </a:r>
            <a:r>
              <a:rPr lang="en-US" baseline="30000" dirty="0"/>
              <a:t>th</a:t>
            </a:r>
            <a:r>
              <a:rPr lang="en-US" dirty="0"/>
              <a:t> token telling how much of an offset to jump to after the jump instruction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85184-4B1A-45EC-A782-1A561504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" y="3192014"/>
            <a:ext cx="3667125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23951-77D3-4DC6-8B24-34A7276FE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7" y="5214937"/>
            <a:ext cx="3228975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D81B19-F24E-4CC8-83A8-119735EFE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62" y="1651318"/>
            <a:ext cx="27336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B550-74D3-46EC-AE82-46B2E669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Creates_new_constraints</a:t>
            </a:r>
            <a:r>
              <a:rPr lang="en-US" dirty="0"/>
              <a:t>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BDFC-0C37-4097-B633-E16A504F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instruction returns :</a:t>
            </a:r>
          </a:p>
          <a:p>
            <a:endParaRPr lang="en-US" dirty="0"/>
          </a:p>
          <a:p>
            <a:pPr lvl="1"/>
            <a:r>
              <a:rPr lang="en-US" dirty="0"/>
              <a:t>A set of new constraints to add to the z3 solver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updated </a:t>
            </a:r>
            <a:r>
              <a:rPr lang="en-US" dirty="0" err="1"/>
              <a:t>register_state_helper</a:t>
            </a:r>
            <a:r>
              <a:rPr lang="en-US" dirty="0"/>
              <a:t>, with:</a:t>
            </a:r>
          </a:p>
          <a:p>
            <a:pPr lvl="2"/>
            <a:r>
              <a:rPr lang="en-US" dirty="0"/>
              <a:t>New register names</a:t>
            </a:r>
          </a:p>
          <a:p>
            <a:pPr lvl="2"/>
            <a:r>
              <a:rPr lang="en-US" dirty="0"/>
              <a:t>Any </a:t>
            </a:r>
            <a:r>
              <a:rPr lang="en-US" dirty="0" err="1"/>
              <a:t>problem_flags</a:t>
            </a:r>
            <a:r>
              <a:rPr lang="en-US" dirty="0"/>
              <a:t> that might have occurred</a:t>
            </a:r>
          </a:p>
          <a:p>
            <a:pPr lvl="2"/>
            <a:r>
              <a:rPr lang="en-US" dirty="0"/>
              <a:t>Any </a:t>
            </a:r>
            <a:r>
              <a:rPr lang="en-US" dirty="0" err="1"/>
              <a:t>skip_flags</a:t>
            </a:r>
            <a:r>
              <a:rPr lang="en-US" dirty="0"/>
              <a:t> that might be generated by the </a:t>
            </a:r>
            <a:r>
              <a:rPr lang="en-US" dirty="0" err="1"/>
              <a:t>jump_general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20073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D379-F891-4821-92E7-34FDD09B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D00F6-D782-4B28-B111-DF2748DAC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98992"/>
            <a:ext cx="10820400" cy="361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3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DF38-9BE6-4280-A1D1-F5E1D903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Run of a Sample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2A653A-90D8-42F5-81BB-099E62F2A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276" y="2200274"/>
            <a:ext cx="3944848" cy="4024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76609-1907-4073-8978-990CA571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2359306"/>
            <a:ext cx="7132637" cy="37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8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48F1-0E70-4351-BE37-62B23B54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in </a:t>
            </a:r>
            <a:r>
              <a:rPr lang="en-US" dirty="0" err="1"/>
              <a:t>bpf_Step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83A99-C0BD-4492-82D8-6E000ACB0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38" y="2315972"/>
            <a:ext cx="6744724" cy="3405378"/>
          </a:xfrm>
        </p:spPr>
      </p:pic>
    </p:spTree>
    <p:extLst>
      <p:ext uri="{BB962C8B-B14F-4D97-AF65-F5344CB8AC3E}">
        <p14:creationId xmlns:p14="http://schemas.microsoft.com/office/powerpoint/2010/main" val="112839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1EA7-6F47-4257-9506-B9E57BA8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 for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36C1-6521-4554-B153-F82CAB8A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More instructions supported</a:t>
            </a:r>
          </a:p>
          <a:p>
            <a:pPr lvl="1"/>
            <a:r>
              <a:rPr lang="en-US" dirty="0"/>
              <a:t>Probably can do most of the arithmetic instructions</a:t>
            </a:r>
          </a:p>
          <a:p>
            <a:pPr lvl="1"/>
            <a:r>
              <a:rPr lang="en-US" dirty="0"/>
              <a:t>Haven’t thought about map access/memory access yet</a:t>
            </a:r>
          </a:p>
          <a:p>
            <a:r>
              <a:rPr lang="en-US" dirty="0"/>
              <a:t>2) Generalize the jump function</a:t>
            </a:r>
          </a:p>
          <a:p>
            <a:pPr lvl="1"/>
            <a:r>
              <a:rPr lang="en-US" dirty="0"/>
              <a:t>BPF_JMP is a general function which supports all the distinct jump types</a:t>
            </a:r>
          </a:p>
          <a:p>
            <a:pPr lvl="1"/>
            <a:r>
              <a:rPr lang="en-US" dirty="0"/>
              <a:t>Want to change the way I execute the compare condition to be modular</a:t>
            </a:r>
          </a:p>
          <a:p>
            <a:r>
              <a:rPr lang="en-US" dirty="0"/>
              <a:t>3) Make a print function to make the model output less random</a:t>
            </a:r>
          </a:p>
          <a:p>
            <a:pPr lvl="1"/>
            <a:r>
              <a:rPr lang="en-US" dirty="0"/>
              <a:t>There is very little order to how the z3 model outputs its solution</a:t>
            </a:r>
          </a:p>
          <a:p>
            <a:pPr lvl="1"/>
            <a:r>
              <a:rPr lang="en-US" dirty="0"/>
              <a:t>First thoughts is to have some kind of print function which iterates down a specific register </a:t>
            </a:r>
            <a:r>
              <a:rPr lang="en-US" dirty="0" err="1"/>
              <a:t>sublist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78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E47C-CF14-43FE-B393-00BC5C53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Random_Program_Creator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B4A9-4AE1-4A80-9B08-C4AA6E5D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write tests yourself when you can have a program do it for you!</a:t>
            </a:r>
          </a:p>
          <a:p>
            <a:r>
              <a:rPr lang="en-US" dirty="0"/>
              <a:t>Three main features</a:t>
            </a:r>
          </a:p>
          <a:p>
            <a:pPr lvl="1"/>
            <a:r>
              <a:rPr lang="en-US" dirty="0"/>
              <a:t>Guarantee that any register called in an instruction has been initialized</a:t>
            </a:r>
          </a:p>
          <a:p>
            <a:pPr lvl="2"/>
            <a:r>
              <a:rPr lang="en-US" dirty="0"/>
              <a:t>Liveness idea prototype that I need to bring into </a:t>
            </a:r>
            <a:r>
              <a:rPr lang="en-US" dirty="0" err="1"/>
              <a:t>FOL_Verifier</a:t>
            </a:r>
            <a:endParaRPr lang="en-US" dirty="0"/>
          </a:p>
          <a:p>
            <a:pPr lvl="1"/>
            <a:r>
              <a:rPr lang="en-US" dirty="0"/>
              <a:t>Guarantee that any jump function has an offset that places it within the scope of the instructions</a:t>
            </a:r>
          </a:p>
          <a:p>
            <a:pPr lvl="2"/>
            <a:r>
              <a:rPr lang="en-US" dirty="0"/>
              <a:t>Cannot have a jump function jump 30 instructions forward on a program with only 10 instructions</a:t>
            </a:r>
          </a:p>
          <a:p>
            <a:pPr lvl="1"/>
            <a:r>
              <a:rPr lang="en-US" dirty="0"/>
              <a:t>Guarantee that the last instruction is always an exit command</a:t>
            </a:r>
          </a:p>
        </p:txBody>
      </p:sp>
    </p:spTree>
    <p:extLst>
      <p:ext uri="{BB962C8B-B14F-4D97-AF65-F5344CB8AC3E}">
        <p14:creationId xmlns:p14="http://schemas.microsoft.com/office/powerpoint/2010/main" val="3437211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6908-7A5C-43F1-AC5B-0EB1A374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D5D1-4892-49DD-A14E-BB5F4157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</a:t>
            </a:r>
            <a:r>
              <a:rPr lang="en-US" dirty="0" err="1"/>
              <a:t>Random_Program_Creation</a:t>
            </a:r>
            <a:r>
              <a:rPr lang="en-US" dirty="0"/>
              <a:t> actually starts creating useful programs,  we’ll need a way of automating their translation, and loading, into </a:t>
            </a:r>
            <a:r>
              <a:rPr lang="en-US" dirty="0" err="1"/>
              <a:t>bpf_step</a:t>
            </a:r>
            <a:endParaRPr lang="en-US" dirty="0"/>
          </a:p>
          <a:p>
            <a:r>
              <a:rPr lang="en-US" dirty="0" err="1"/>
              <a:t>Translate_to_bpf_in_c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Does a one to one translation of each individual </a:t>
            </a:r>
            <a:r>
              <a:rPr lang="en-US" dirty="0" err="1"/>
              <a:t>FOL_Verifier</a:t>
            </a:r>
            <a:r>
              <a:rPr lang="en-US" dirty="0"/>
              <a:t> instruction into the appropriate </a:t>
            </a:r>
            <a:r>
              <a:rPr lang="en-US" dirty="0" err="1"/>
              <a:t>BPF_Step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Outputs a single string which can be directly copied into a C program and run without changes to the string</a:t>
            </a:r>
          </a:p>
        </p:txBody>
      </p:sp>
    </p:spTree>
    <p:extLst>
      <p:ext uri="{BB962C8B-B14F-4D97-AF65-F5344CB8AC3E}">
        <p14:creationId xmlns:p14="http://schemas.microsoft.com/office/powerpoint/2010/main" val="413107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861F-FFF4-4B27-B461-5C706D1C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833885"/>
          </a:xfrm>
        </p:spPr>
        <p:txBody>
          <a:bodyPr/>
          <a:lstStyle/>
          <a:p>
            <a:r>
              <a:rPr lang="en-US" dirty="0"/>
              <a:t>Specifics about </a:t>
            </a:r>
            <a:r>
              <a:rPr lang="en-US" dirty="0" err="1"/>
              <a:t>FOL_Verifier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41A1-38CE-4A4E-8B7A-FC51CC442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Logic for Naming Scheme and Storage</a:t>
            </a:r>
          </a:p>
          <a:p>
            <a:r>
              <a:rPr lang="en-US" dirty="0"/>
              <a:t>Valid Input checks/extensions</a:t>
            </a:r>
          </a:p>
          <a:p>
            <a:r>
              <a:rPr lang="en-US" dirty="0"/>
              <a:t>Supported </a:t>
            </a:r>
            <a:r>
              <a:rPr lang="en-US" dirty="0" err="1"/>
              <a:t>eBPF</a:t>
            </a:r>
            <a:r>
              <a:rPr lang="en-US" dirty="0"/>
              <a:t> Functions and Logic</a:t>
            </a:r>
          </a:p>
          <a:p>
            <a:r>
              <a:rPr lang="en-US" dirty="0"/>
              <a:t>How a Program is Interpreted and Checked</a:t>
            </a:r>
          </a:p>
          <a:p>
            <a:r>
              <a:rPr lang="en-US" dirty="0"/>
              <a:t>Sample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95648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8E48-C1FC-4A4D-9942-8887C84C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639315"/>
            <a:ext cx="6553200" cy="624335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r>
              <a:rPr lang="en-US" sz="4400" dirty="0"/>
              <a:t>Naming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2827-E335-41D2-AFCD-48DBEBCC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SSA Naming Scheme for each individual register, highlighting at which specific instruction said register was changed.</a:t>
            </a:r>
          </a:p>
          <a:p>
            <a:endParaRPr lang="en-US" dirty="0"/>
          </a:p>
          <a:p>
            <a:r>
              <a:rPr lang="en-US" dirty="0"/>
              <a:t>Example Name:  		r1_3</a:t>
            </a:r>
          </a:p>
          <a:p>
            <a:endParaRPr lang="en-US" dirty="0"/>
          </a:p>
          <a:p>
            <a:r>
              <a:rPr lang="en-US" dirty="0"/>
              <a:t>This would indicate that register 1 was changed to a specific value during instruction 3 in the given program, not that register 1 has been changed 3 times since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60169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0079-5595-42FD-8B47-8069516F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50" y="639315"/>
            <a:ext cx="9239250" cy="700535"/>
          </a:xfrm>
        </p:spPr>
        <p:txBody>
          <a:bodyPr>
            <a:normAutofit/>
          </a:bodyPr>
          <a:lstStyle/>
          <a:p>
            <a:r>
              <a:rPr lang="en-US" dirty="0"/>
              <a:t>		Initialization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6584-1CB4-432B-857B-8E33AA83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Create_register_list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Used to initialize a 2D List of registers to hold changed names over time.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a list of </a:t>
            </a:r>
            <a:r>
              <a:rPr lang="en-US" dirty="0" err="1"/>
              <a:t>Register_Info</a:t>
            </a:r>
            <a:r>
              <a:rPr lang="en-US" dirty="0"/>
              <a:t> objects, which hold a </a:t>
            </a:r>
            <a:r>
              <a:rPr lang="en-US" dirty="0" err="1"/>
              <a:t>BitVec</a:t>
            </a:r>
            <a:r>
              <a:rPr lang="en-US" dirty="0"/>
              <a:t> z3 object with a pre defined size (more on that later), and the option to define a reg type (not used yet, but will be helpful to differentiate pointer/int values)</a:t>
            </a:r>
          </a:p>
          <a:p>
            <a:r>
              <a:rPr lang="en-US" dirty="0"/>
              <a:t>The special _start name is used to tell the program that a register hasn’t been initialized yet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F1657-4BE5-4096-812D-19E2B05E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3682747"/>
            <a:ext cx="110299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6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67C1-C678-4560-A8C9-BB0D7BC9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Register_state_helper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3C83-DFE7-4431-B306-D205A358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97710"/>
            <a:ext cx="10820400" cy="4024125"/>
          </a:xfrm>
        </p:spPr>
        <p:txBody>
          <a:bodyPr/>
          <a:lstStyle/>
          <a:p>
            <a:r>
              <a:rPr lang="en-US" dirty="0"/>
              <a:t>The main holder of information about the current program</a:t>
            </a:r>
          </a:p>
          <a:p>
            <a:r>
              <a:rPr lang="en-US" dirty="0" err="1"/>
              <a:t>Solver_object</a:t>
            </a:r>
            <a:r>
              <a:rPr lang="en-US" dirty="0"/>
              <a:t> is the z3 solver which holds all constraints</a:t>
            </a:r>
          </a:p>
          <a:p>
            <a:r>
              <a:rPr lang="en-US" dirty="0" err="1"/>
              <a:t>Register_history</a:t>
            </a:r>
            <a:r>
              <a:rPr lang="en-US" dirty="0"/>
              <a:t> is the list of all names of registers and their changes</a:t>
            </a:r>
          </a:p>
          <a:p>
            <a:r>
              <a:rPr lang="en-US" dirty="0" err="1"/>
              <a:t>Instruction_list</a:t>
            </a:r>
            <a:r>
              <a:rPr lang="en-US" dirty="0"/>
              <a:t> is the actual sequence of </a:t>
            </a:r>
            <a:r>
              <a:rPr lang="en-US" dirty="0" err="1"/>
              <a:t>eBPF</a:t>
            </a:r>
            <a:r>
              <a:rPr lang="en-US" dirty="0"/>
              <a:t> commands to execute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9BCEB-0581-4456-BCCF-EC7B6DA5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933825"/>
            <a:ext cx="64008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997C-CA68-4B95-B998-953DFDE0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700" y="764373"/>
            <a:ext cx="7556500" cy="1293028"/>
          </a:xfrm>
        </p:spPr>
        <p:txBody>
          <a:bodyPr/>
          <a:lstStyle/>
          <a:p>
            <a:r>
              <a:rPr lang="en-US" dirty="0"/>
              <a:t>		Growing the lists with each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DC80-43C6-4451-9D3A-7E09BD47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an instruction needs to make a change on a register, a new </a:t>
            </a:r>
            <a:r>
              <a:rPr lang="en-US" dirty="0" err="1"/>
              <a:t>Register_Info</a:t>
            </a:r>
            <a:r>
              <a:rPr lang="en-US" dirty="0"/>
              <a:t> object is created, named, and appended on to the appropriate </a:t>
            </a:r>
            <a:r>
              <a:rPr lang="en-US" dirty="0" err="1"/>
              <a:t>sublist</a:t>
            </a:r>
            <a:r>
              <a:rPr lang="en-US" dirty="0"/>
              <a:t> in </a:t>
            </a:r>
            <a:r>
              <a:rPr lang="en-US" dirty="0" err="1"/>
              <a:t>register_state_helper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BB21F-CD43-41E1-A356-B531F8BB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75" y="3429000"/>
            <a:ext cx="4848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5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98AA-0B4D-421E-9820-C0CB1135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450" y="688173"/>
            <a:ext cx="7023100" cy="1293028"/>
          </a:xfrm>
        </p:spPr>
        <p:txBody>
          <a:bodyPr/>
          <a:lstStyle/>
          <a:p>
            <a:r>
              <a:rPr lang="en-US" dirty="0"/>
              <a:t>	 Valid Input Checks and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EA44-C950-4888-90DA-0CF1EB7C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types of input values supported in the current </a:t>
            </a:r>
            <a:r>
              <a:rPr lang="en-US" dirty="0" err="1"/>
              <a:t>FOL_Verifier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i4</a:t>
            </a:r>
          </a:p>
          <a:p>
            <a:pPr lvl="1"/>
            <a:r>
              <a:rPr lang="en-US" dirty="0"/>
              <a:t>Indicates an outside constant, with a </a:t>
            </a:r>
            <a:r>
              <a:rPr lang="en-US" dirty="0" err="1"/>
              <a:t>bitsize</a:t>
            </a:r>
            <a:r>
              <a:rPr lang="en-US" dirty="0"/>
              <a:t> that is half the size of the registers used in the current run of the program (</a:t>
            </a:r>
            <a:r>
              <a:rPr lang="en-US" dirty="0" err="1"/>
              <a:t>ie</a:t>
            </a:r>
            <a:r>
              <a:rPr lang="en-US" dirty="0"/>
              <a:t> 0xF)</a:t>
            </a:r>
          </a:p>
          <a:p>
            <a:endParaRPr lang="en-US" dirty="0"/>
          </a:p>
          <a:p>
            <a:r>
              <a:rPr lang="en-US" dirty="0"/>
              <a:t>i8</a:t>
            </a:r>
          </a:p>
          <a:p>
            <a:pPr lvl="1"/>
            <a:r>
              <a:rPr lang="en-US" dirty="0"/>
              <a:t>Outside constant, with a </a:t>
            </a:r>
            <a:r>
              <a:rPr lang="en-US" dirty="0" err="1"/>
              <a:t>bitsize</a:t>
            </a:r>
            <a:r>
              <a:rPr lang="en-US" dirty="0"/>
              <a:t> that matches the register size (</a:t>
            </a:r>
            <a:r>
              <a:rPr lang="en-US" dirty="0" err="1"/>
              <a:t>ie</a:t>
            </a:r>
            <a:r>
              <a:rPr lang="en-US" dirty="0"/>
              <a:t> 0xFF)</a:t>
            </a:r>
          </a:p>
          <a:p>
            <a:endParaRPr lang="en-US" dirty="0"/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A value already stored in a register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15107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9075-8BED-4E22-81C2-B6A450AC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i4 Sign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E01D-9654-476B-B8D0-EE466315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all registers are of a defined size, any input that is classed as I4 would need to be scaled up to properly fit in the register.</a:t>
            </a:r>
          </a:p>
          <a:p>
            <a:r>
              <a:rPr lang="en-US" dirty="0"/>
              <a:t>But, if it is a signed value, we need to perform a sign extension up to the new register size. </a:t>
            </a:r>
          </a:p>
          <a:p>
            <a:r>
              <a:rPr lang="en-US" dirty="0"/>
              <a:t>Also, any positive value needs to be zero extended due to z3 </a:t>
            </a:r>
            <a:r>
              <a:rPr lang="en-US" dirty="0" err="1"/>
              <a:t>bitvec</a:t>
            </a:r>
            <a:r>
              <a:rPr lang="en-US" dirty="0"/>
              <a:t> rules.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20887-5612-4385-B341-C50141EC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3" y="4086225"/>
            <a:ext cx="7353010" cy="24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3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392</TotalTime>
  <Words>1696</Words>
  <Application>Microsoft Office PowerPoint</Application>
  <PresentationFormat>Widescreen</PresentationFormat>
  <Paragraphs>156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Vapor Trail</vt:lpstr>
      <vt:lpstr>Walkthrough for FOL_Verifier and Random_Program_Creation</vt:lpstr>
      <vt:lpstr>Overview</vt:lpstr>
      <vt:lpstr>Specifics about FOL_Verifier</vt:lpstr>
      <vt:lpstr>  Naming Scheme</vt:lpstr>
      <vt:lpstr>  Initialization and Storage</vt:lpstr>
      <vt:lpstr>Register_state_helper</vt:lpstr>
      <vt:lpstr>  Growing the lists with each instruction</vt:lpstr>
      <vt:lpstr>  Valid Input Checks and Extensions</vt:lpstr>
      <vt:lpstr>i4 Sign Extensions</vt:lpstr>
      <vt:lpstr>Getting the Names of the registers and setting up input Values</vt:lpstr>
      <vt:lpstr>  Supported EBPF Functions (as of 8/2/2020)</vt:lpstr>
      <vt:lpstr>Choosing input values</vt:lpstr>
      <vt:lpstr>Add_two_values</vt:lpstr>
      <vt:lpstr>Mov_to_reg</vt:lpstr>
      <vt:lpstr>Jump_general</vt:lpstr>
      <vt:lpstr>Jump_general ctd.</vt:lpstr>
      <vt:lpstr>How a Full Program is Interpreted and Checked</vt:lpstr>
      <vt:lpstr>Execute_program</vt:lpstr>
      <vt:lpstr>Create_new_constraints</vt:lpstr>
      <vt:lpstr>Creates_new_constraints</vt:lpstr>
      <vt:lpstr>Creates_new_constraints ctd.</vt:lpstr>
      <vt:lpstr>Sample Program</vt:lpstr>
      <vt:lpstr>Full Run of a Sample Program</vt:lpstr>
      <vt:lpstr>Sample Program in bpf_Step</vt:lpstr>
      <vt:lpstr>Future Features for FOL</vt:lpstr>
      <vt:lpstr>Random_Program_Creator</vt:lpstr>
      <vt:lpstr>Eventual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Walkthrough for FOL_Verifier and Random_Program_Creation</dc:title>
  <dc:creator>Josh Cooper</dc:creator>
  <cp:lastModifiedBy>Josh Cooper</cp:lastModifiedBy>
  <cp:revision>24</cp:revision>
  <dcterms:created xsi:type="dcterms:W3CDTF">2020-08-02T15:35:19Z</dcterms:created>
  <dcterms:modified xsi:type="dcterms:W3CDTF">2020-08-02T22:08:09Z</dcterms:modified>
</cp:coreProperties>
</file>