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8" r:id="rId6"/>
    <p:sldId id="279" r:id="rId7"/>
    <p:sldId id="277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2" autoAdjust="0"/>
    <p:restoredTop sz="94718"/>
  </p:normalViewPr>
  <p:slideViewPr>
    <p:cSldViewPr snapToGrid="0">
      <p:cViewPr>
        <p:scale>
          <a:sx n="66" d="100"/>
          <a:sy n="66" d="100"/>
        </p:scale>
        <p:origin x="4104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c\code\PPproject\metrics\compu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c\code\PPproject\metrics\compu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c\code\PPproject\metrics\runtim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c\code\PPproject\metrics\runti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Computation Time 10-90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886482939632563E-2"/>
          <c:y val="0.19949074074074077"/>
          <c:w val="0.89655796150481193"/>
          <c:h val="0.61498432487605714"/>
        </c:manualLayout>
      </c:layout>
      <c:lineChart>
        <c:grouping val="standard"/>
        <c:varyColors val="0"/>
        <c:ser>
          <c:idx val="0"/>
          <c:order val="0"/>
          <c:tx>
            <c:strRef>
              <c:f>computation!$B$1</c:f>
              <c:strCache>
                <c:ptCount val="1"/>
                <c:pt idx="0">
                  <c:v>cpu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computation!$A$2:$A$10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cat>
          <c:val>
            <c:numRef>
              <c:f>computation!$B$2:$B$10</c:f>
              <c:numCache>
                <c:formatCode>General</c:formatCode>
                <c:ptCount val="9"/>
                <c:pt idx="0">
                  <c:v>5.9820000000000001E-4</c:v>
                </c:pt>
                <c:pt idx="1">
                  <c:v>3.2052999999999999E-3</c:v>
                </c:pt>
                <c:pt idx="2">
                  <c:v>7.7348E-3</c:v>
                </c:pt>
                <c:pt idx="3">
                  <c:v>1.42729E-2</c:v>
                </c:pt>
                <c:pt idx="4">
                  <c:v>2.27836999999999E-2</c:v>
                </c:pt>
                <c:pt idx="5">
                  <c:v>3.2893399999999899E-2</c:v>
                </c:pt>
                <c:pt idx="6">
                  <c:v>4.52836E-2</c:v>
                </c:pt>
                <c:pt idx="7">
                  <c:v>5.8211499999999902E-2</c:v>
                </c:pt>
                <c:pt idx="8">
                  <c:v>7.4054400000000006E-2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C7-4761-95A5-6D7303CEBA97}"/>
            </c:ext>
          </c:extLst>
        </c:ser>
        <c:ser>
          <c:idx val="1"/>
          <c:order val="1"/>
          <c:tx>
            <c:strRef>
              <c:f>computation!$C$1</c:f>
              <c:strCache>
                <c:ptCount val="1"/>
                <c:pt idx="0">
                  <c:v>gpu4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computation!$A$2:$A$10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cat>
          <c:val>
            <c:numRef>
              <c:f>computation!$C$2:$C$10</c:f>
              <c:numCache>
                <c:formatCode>General</c:formatCode>
                <c:ptCount val="9"/>
                <c:pt idx="0">
                  <c:v>3.9581E-3</c:v>
                </c:pt>
                <c:pt idx="1">
                  <c:v>4.2851E-3</c:v>
                </c:pt>
                <c:pt idx="2">
                  <c:v>4.6544999999999998E-3</c:v>
                </c:pt>
                <c:pt idx="3">
                  <c:v>4.4774000000000003E-3</c:v>
                </c:pt>
                <c:pt idx="4">
                  <c:v>4.6442999999999901E-3</c:v>
                </c:pt>
                <c:pt idx="5">
                  <c:v>4.6286000000000001E-3</c:v>
                </c:pt>
                <c:pt idx="6">
                  <c:v>5.0582999999999999E-3</c:v>
                </c:pt>
                <c:pt idx="7">
                  <c:v>4.5470999999999897E-3</c:v>
                </c:pt>
                <c:pt idx="8">
                  <c:v>5.0009E-3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C7-4761-95A5-6D7303CEBA97}"/>
            </c:ext>
          </c:extLst>
        </c:ser>
        <c:ser>
          <c:idx val="2"/>
          <c:order val="2"/>
          <c:tx>
            <c:strRef>
              <c:f>computation!$D$1</c:f>
              <c:strCache>
                <c:ptCount val="1"/>
                <c:pt idx="0">
                  <c:v>gpu8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computation!$A$2:$A$10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cat>
          <c:val>
            <c:numRef>
              <c:f>computation!$D$2:$D$10</c:f>
              <c:numCache>
                <c:formatCode>General</c:formatCode>
                <c:ptCount val="9"/>
                <c:pt idx="0">
                  <c:v>3.7936999999999901E-3</c:v>
                </c:pt>
                <c:pt idx="1">
                  <c:v>4.8455999999999898E-3</c:v>
                </c:pt>
                <c:pt idx="2">
                  <c:v>4.7142E-3</c:v>
                </c:pt>
                <c:pt idx="3">
                  <c:v>4.4952999999999998E-3</c:v>
                </c:pt>
                <c:pt idx="4">
                  <c:v>4.46379999999999E-3</c:v>
                </c:pt>
                <c:pt idx="5">
                  <c:v>4.5444999999999999E-3</c:v>
                </c:pt>
                <c:pt idx="6">
                  <c:v>4.5266000000000004E-3</c:v>
                </c:pt>
                <c:pt idx="7">
                  <c:v>4.5440999999999997E-3</c:v>
                </c:pt>
                <c:pt idx="8">
                  <c:v>4.5678999999999997E-3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C7-4761-95A5-6D7303CEBA97}"/>
            </c:ext>
          </c:extLst>
        </c:ser>
        <c:ser>
          <c:idx val="3"/>
          <c:order val="3"/>
          <c:tx>
            <c:strRef>
              <c:f>computation!$E$1</c:f>
              <c:strCache>
                <c:ptCount val="1"/>
                <c:pt idx="0">
                  <c:v>gpu16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computation!$A$2:$A$10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cat>
          <c:val>
            <c:numRef>
              <c:f>computation!$E$2:$E$10</c:f>
              <c:numCache>
                <c:formatCode>General</c:formatCode>
                <c:ptCount val="9"/>
                <c:pt idx="0">
                  <c:v>4.0774000000000001E-3</c:v>
                </c:pt>
                <c:pt idx="1">
                  <c:v>4.5193999999999998E-3</c:v>
                </c:pt>
                <c:pt idx="2">
                  <c:v>4.6116000000000004E-3</c:v>
                </c:pt>
                <c:pt idx="3">
                  <c:v>4.5317999999999999E-3</c:v>
                </c:pt>
                <c:pt idx="4">
                  <c:v>4.62E-3</c:v>
                </c:pt>
                <c:pt idx="5">
                  <c:v>4.6959000000000002E-3</c:v>
                </c:pt>
                <c:pt idx="6">
                  <c:v>4.6635000000000001E-3</c:v>
                </c:pt>
                <c:pt idx="7">
                  <c:v>4.6274000000000003E-3</c:v>
                </c:pt>
                <c:pt idx="8">
                  <c:v>5.1466000000000003E-3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C7-4761-95A5-6D7303CEBA97}"/>
            </c:ext>
          </c:extLst>
        </c:ser>
        <c:ser>
          <c:idx val="4"/>
          <c:order val="4"/>
          <c:tx>
            <c:strRef>
              <c:f>computation!$F$1</c:f>
              <c:strCache>
                <c:ptCount val="1"/>
                <c:pt idx="0">
                  <c:v>gpu32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computation!$A$2:$A$10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cat>
          <c:val>
            <c:numRef>
              <c:f>computation!$F$2:$F$10</c:f>
              <c:numCache>
                <c:formatCode>General</c:formatCode>
                <c:ptCount val="9"/>
                <c:pt idx="0">
                  <c:v>4.6435000000000001E-3</c:v>
                </c:pt>
                <c:pt idx="1">
                  <c:v>5.9601000000000003E-3</c:v>
                </c:pt>
                <c:pt idx="2">
                  <c:v>6.3578999999999997E-3</c:v>
                </c:pt>
                <c:pt idx="3">
                  <c:v>6.2579000000000003E-3</c:v>
                </c:pt>
                <c:pt idx="4">
                  <c:v>6.3344999999999999E-3</c:v>
                </c:pt>
                <c:pt idx="5">
                  <c:v>6.4898999999999998E-3</c:v>
                </c:pt>
                <c:pt idx="6">
                  <c:v>6.2887999999999998E-3</c:v>
                </c:pt>
                <c:pt idx="7">
                  <c:v>6.3999E-3</c:v>
                </c:pt>
                <c:pt idx="8">
                  <c:v>6.2957999999999998E-3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C7-4761-95A5-6D7303CEB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2895"/>
        <c:axId val="55094559"/>
      </c:lineChart>
      <c:catAx>
        <c:axId val="55092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4559"/>
        <c:crosses val="autoZero"/>
        <c:auto val="1"/>
        <c:lblAlgn val="ctr"/>
        <c:lblOffset val="100"/>
        <c:noMultiLvlLbl val="0"/>
      </c:catAx>
      <c:valAx>
        <c:axId val="5509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2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Computation Time</a:t>
            </a:r>
            <a:r>
              <a:rPr lang="en-GB" baseline="0"/>
              <a:t> 100-500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886482939632563E-2"/>
          <c:y val="0.19949074074074077"/>
          <c:w val="0.89655796150481193"/>
          <c:h val="0.61498432487605714"/>
        </c:manualLayout>
      </c:layout>
      <c:lineChart>
        <c:grouping val="standard"/>
        <c:varyColors val="0"/>
        <c:ser>
          <c:idx val="0"/>
          <c:order val="0"/>
          <c:tx>
            <c:strRef>
              <c:f>computation!$B$1</c:f>
              <c:strCache>
                <c:ptCount val="1"/>
                <c:pt idx="0">
                  <c:v>cpu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computation!$A$11:$A$15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computation!$B$11:$B$15</c:f>
              <c:numCache>
                <c:formatCode>General</c:formatCode>
                <c:ptCount val="5"/>
                <c:pt idx="0">
                  <c:v>8.99666999999999E-2</c:v>
                </c:pt>
                <c:pt idx="1">
                  <c:v>0.35118949999999899</c:v>
                </c:pt>
                <c:pt idx="2">
                  <c:v>0.78089409999999904</c:v>
                </c:pt>
                <c:pt idx="3">
                  <c:v>1.3930624</c:v>
                </c:pt>
                <c:pt idx="4">
                  <c:v>2.1666794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05-4BC4-ACD4-0216CD58931F}"/>
            </c:ext>
          </c:extLst>
        </c:ser>
        <c:ser>
          <c:idx val="1"/>
          <c:order val="1"/>
          <c:tx>
            <c:strRef>
              <c:f>computation!$C$1</c:f>
              <c:strCache>
                <c:ptCount val="1"/>
                <c:pt idx="0">
                  <c:v>gpu4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computation!$A$11:$A$15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computation!$C$11:$C$15</c:f>
              <c:numCache>
                <c:formatCode>General</c:formatCode>
                <c:ptCount val="5"/>
                <c:pt idx="0">
                  <c:v>4.6490000000000004E-3</c:v>
                </c:pt>
                <c:pt idx="1">
                  <c:v>6.6796999999999898E-3</c:v>
                </c:pt>
                <c:pt idx="2">
                  <c:v>9.9570000000000006E-3</c:v>
                </c:pt>
                <c:pt idx="3">
                  <c:v>1.49956E-2</c:v>
                </c:pt>
                <c:pt idx="4">
                  <c:v>2.2686600000000001E-2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05-4BC4-ACD4-0216CD58931F}"/>
            </c:ext>
          </c:extLst>
        </c:ser>
        <c:ser>
          <c:idx val="2"/>
          <c:order val="2"/>
          <c:tx>
            <c:strRef>
              <c:f>computation!$D$1</c:f>
              <c:strCache>
                <c:ptCount val="1"/>
                <c:pt idx="0">
                  <c:v>gpu8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computation!$A$11:$A$15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computation!$D$11:$D$15</c:f>
              <c:numCache>
                <c:formatCode>General</c:formatCode>
                <c:ptCount val="5"/>
                <c:pt idx="0">
                  <c:v>4.54149999999999E-3</c:v>
                </c:pt>
                <c:pt idx="1">
                  <c:v>6.0049999999999999E-3</c:v>
                </c:pt>
                <c:pt idx="2">
                  <c:v>7.3730999999999901E-3</c:v>
                </c:pt>
                <c:pt idx="3">
                  <c:v>9.2456999999999904E-3</c:v>
                </c:pt>
                <c:pt idx="4">
                  <c:v>1.3349400000000001E-2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05-4BC4-ACD4-0216CD58931F}"/>
            </c:ext>
          </c:extLst>
        </c:ser>
        <c:ser>
          <c:idx val="3"/>
          <c:order val="3"/>
          <c:tx>
            <c:strRef>
              <c:f>computation!$E$1</c:f>
              <c:strCache>
                <c:ptCount val="1"/>
                <c:pt idx="0">
                  <c:v>gpu16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computation!$A$11:$A$15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computation!$E$11:$E$15</c:f>
              <c:numCache>
                <c:formatCode>General</c:formatCode>
                <c:ptCount val="5"/>
                <c:pt idx="0">
                  <c:v>4.61919999999999E-3</c:v>
                </c:pt>
                <c:pt idx="1">
                  <c:v>5.92269999999999E-3</c:v>
                </c:pt>
                <c:pt idx="2">
                  <c:v>7.2231999999999999E-3</c:v>
                </c:pt>
                <c:pt idx="3">
                  <c:v>9.6696999999999998E-3</c:v>
                </c:pt>
                <c:pt idx="4">
                  <c:v>1.37887999999999E-2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B05-4BC4-ACD4-0216CD58931F}"/>
            </c:ext>
          </c:extLst>
        </c:ser>
        <c:ser>
          <c:idx val="4"/>
          <c:order val="4"/>
          <c:tx>
            <c:strRef>
              <c:f>computation!$F$1</c:f>
              <c:strCache>
                <c:ptCount val="1"/>
                <c:pt idx="0">
                  <c:v>gpu32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computation!$A$11:$A$15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computation!$F$11:$F$15</c:f>
              <c:numCache>
                <c:formatCode>General</c:formatCode>
                <c:ptCount val="5"/>
                <c:pt idx="0">
                  <c:v>6.2791000000000001E-3</c:v>
                </c:pt>
                <c:pt idx="1">
                  <c:v>6.3598999999999999E-3</c:v>
                </c:pt>
                <c:pt idx="2">
                  <c:v>8.9046999999999998E-3</c:v>
                </c:pt>
                <c:pt idx="3">
                  <c:v>1.21131E-2</c:v>
                </c:pt>
                <c:pt idx="4">
                  <c:v>1.6587499999999901E-2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B05-4BC4-ACD4-0216CD589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2895"/>
        <c:axId val="55094559"/>
      </c:lineChart>
      <c:catAx>
        <c:axId val="55092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4559"/>
        <c:crosses val="autoZero"/>
        <c:auto val="1"/>
        <c:lblAlgn val="ctr"/>
        <c:lblOffset val="100"/>
        <c:noMultiLvlLbl val="0"/>
      </c:catAx>
      <c:valAx>
        <c:axId val="5509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2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/>
              <a:t>Realtime Execution 10-90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runtime!$B$1</c:f>
              <c:strCache>
                <c:ptCount val="1"/>
                <c:pt idx="0">
                  <c:v>cpu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runtime!$A$2:$A$11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runtime!$B$2:$B$11</c:f>
              <c:numCache>
                <c:formatCode>General</c:formatCode>
                <c:ptCount val="10"/>
                <c:pt idx="0">
                  <c:v>7.0259999999999995E-4</c:v>
                </c:pt>
                <c:pt idx="1">
                  <c:v>3.3298999999999998E-3</c:v>
                </c:pt>
                <c:pt idx="2">
                  <c:v>7.8992999999999997E-3</c:v>
                </c:pt>
                <c:pt idx="3">
                  <c:v>1.4494299999999899E-2</c:v>
                </c:pt>
                <c:pt idx="4">
                  <c:v>2.3082700000000001E-2</c:v>
                </c:pt>
                <c:pt idx="5">
                  <c:v>3.3286799999999901E-2</c:v>
                </c:pt>
                <c:pt idx="6">
                  <c:v>4.5785100000000002E-2</c:v>
                </c:pt>
                <c:pt idx="7">
                  <c:v>5.8841299999999999E-2</c:v>
                </c:pt>
                <c:pt idx="8">
                  <c:v>7.4823500000000001E-2</c:v>
                </c:pt>
                <c:pt idx="9">
                  <c:v>9.0893799999999997E-2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58-4727-995C-8EA96E409166}"/>
            </c:ext>
          </c:extLst>
        </c:ser>
        <c:ser>
          <c:idx val="1"/>
          <c:order val="1"/>
          <c:tx>
            <c:strRef>
              <c:f>runtime!$C$1</c:f>
              <c:strCache>
                <c:ptCount val="1"/>
                <c:pt idx="0">
                  <c:v>gpu4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runtime!$A$2:$A$11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runtime!$C$2:$C$11</c:f>
              <c:numCache>
                <c:formatCode>General</c:formatCode>
                <c:ptCount val="10"/>
                <c:pt idx="0">
                  <c:v>0.10009999999999999</c:v>
                </c:pt>
                <c:pt idx="1">
                  <c:v>0.100299999999999</c:v>
                </c:pt>
                <c:pt idx="2">
                  <c:v>9.8699999999999899E-2</c:v>
                </c:pt>
                <c:pt idx="3">
                  <c:v>9.5899999999999902E-2</c:v>
                </c:pt>
                <c:pt idx="4">
                  <c:v>9.7599999999999895E-2</c:v>
                </c:pt>
                <c:pt idx="5">
                  <c:v>9.8799999999999902E-2</c:v>
                </c:pt>
                <c:pt idx="6">
                  <c:v>9.9899999999999906E-2</c:v>
                </c:pt>
                <c:pt idx="7">
                  <c:v>9.8999999999999894E-2</c:v>
                </c:pt>
                <c:pt idx="8">
                  <c:v>9.8799999999999902E-2</c:v>
                </c:pt>
                <c:pt idx="9">
                  <c:v>9.6999999999999906E-2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58-4727-995C-8EA96E409166}"/>
            </c:ext>
          </c:extLst>
        </c:ser>
        <c:ser>
          <c:idx val="2"/>
          <c:order val="2"/>
          <c:tx>
            <c:strRef>
              <c:f>runtime!$D$1</c:f>
              <c:strCache>
                <c:ptCount val="1"/>
                <c:pt idx="0">
                  <c:v>gpu8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runtime!$A$2:$A$11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runtime!$D$2:$D$11</c:f>
              <c:numCache>
                <c:formatCode>General</c:formatCode>
                <c:ptCount val="10"/>
                <c:pt idx="0">
                  <c:v>9.9899999999999906E-2</c:v>
                </c:pt>
                <c:pt idx="1">
                  <c:v>0.1014</c:v>
                </c:pt>
                <c:pt idx="2">
                  <c:v>0.102299999999999</c:v>
                </c:pt>
                <c:pt idx="3">
                  <c:v>9.8499999999999893E-2</c:v>
                </c:pt>
                <c:pt idx="4">
                  <c:v>9.6399999999999902E-2</c:v>
                </c:pt>
                <c:pt idx="5">
                  <c:v>9.7899999999999904E-2</c:v>
                </c:pt>
                <c:pt idx="6">
                  <c:v>9.4999999999999904E-2</c:v>
                </c:pt>
                <c:pt idx="7">
                  <c:v>9.7799999999999901E-2</c:v>
                </c:pt>
                <c:pt idx="8">
                  <c:v>9.7899999999999904E-2</c:v>
                </c:pt>
                <c:pt idx="9">
                  <c:v>9.6199999999999897E-2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58-4727-995C-8EA96E409166}"/>
            </c:ext>
          </c:extLst>
        </c:ser>
        <c:ser>
          <c:idx val="3"/>
          <c:order val="3"/>
          <c:tx>
            <c:strRef>
              <c:f>runtime!$E$1</c:f>
              <c:strCache>
                <c:ptCount val="1"/>
                <c:pt idx="0">
                  <c:v>gpu16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runtime!$A$2:$A$11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runtime!$E$2:$E$11</c:f>
              <c:numCache>
                <c:formatCode>General</c:formatCode>
                <c:ptCount val="10"/>
                <c:pt idx="0">
                  <c:v>9.8899999999999905E-2</c:v>
                </c:pt>
                <c:pt idx="1">
                  <c:v>0.101299999999999</c:v>
                </c:pt>
                <c:pt idx="2">
                  <c:v>9.5799999999999899E-2</c:v>
                </c:pt>
                <c:pt idx="3">
                  <c:v>9.7599999999999895E-2</c:v>
                </c:pt>
                <c:pt idx="4">
                  <c:v>9.7099999999999895E-2</c:v>
                </c:pt>
                <c:pt idx="5">
                  <c:v>9.7399999999999903E-2</c:v>
                </c:pt>
                <c:pt idx="6">
                  <c:v>9.5899999999999902E-2</c:v>
                </c:pt>
                <c:pt idx="7">
                  <c:v>0.100299999999999</c:v>
                </c:pt>
                <c:pt idx="8">
                  <c:v>9.72999999999999E-2</c:v>
                </c:pt>
                <c:pt idx="9">
                  <c:v>9.7599999999999895E-2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58-4727-995C-8EA96E409166}"/>
            </c:ext>
          </c:extLst>
        </c:ser>
        <c:ser>
          <c:idx val="4"/>
          <c:order val="4"/>
          <c:tx>
            <c:strRef>
              <c:f>runtime!$F$1</c:f>
              <c:strCache>
                <c:ptCount val="1"/>
                <c:pt idx="0">
                  <c:v>gpu32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runtime!$A$2:$A$11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runtime!$F$2:$F$11</c:f>
              <c:numCache>
                <c:formatCode>General</c:formatCode>
                <c:ptCount val="10"/>
                <c:pt idx="0">
                  <c:v>0.10049999999999901</c:v>
                </c:pt>
                <c:pt idx="1">
                  <c:v>0.1016</c:v>
                </c:pt>
                <c:pt idx="2">
                  <c:v>0.10389999999999899</c:v>
                </c:pt>
                <c:pt idx="3">
                  <c:v>9.8599999999999993E-2</c:v>
                </c:pt>
                <c:pt idx="4">
                  <c:v>9.8799999999999902E-2</c:v>
                </c:pt>
                <c:pt idx="5">
                  <c:v>9.7899999999999904E-2</c:v>
                </c:pt>
                <c:pt idx="6">
                  <c:v>9.7799999999999901E-2</c:v>
                </c:pt>
                <c:pt idx="7">
                  <c:v>9.72999999999999E-2</c:v>
                </c:pt>
                <c:pt idx="8">
                  <c:v>0.10059999999999999</c:v>
                </c:pt>
                <c:pt idx="9">
                  <c:v>9.6899999999999903E-2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58-4727-995C-8EA96E4091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1029247"/>
        <c:axId val="1881030495"/>
      </c:lineChart>
      <c:catAx>
        <c:axId val="188102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030495"/>
        <c:crossesAt val="0"/>
        <c:auto val="1"/>
        <c:lblAlgn val="ctr"/>
        <c:lblOffset val="100"/>
        <c:noMultiLvlLbl val="0"/>
      </c:catAx>
      <c:valAx>
        <c:axId val="188103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029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/>
              <a:t>Realtime Execution 100-500</a:t>
            </a:r>
          </a:p>
        </c:rich>
      </c:tx>
      <c:layout>
        <c:manualLayout>
          <c:xMode val="edge"/>
          <c:yMode val="edge"/>
          <c:x val="7.3563547161690418E-2"/>
          <c:y val="3.53581802274715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runtime!$B$1</c:f>
              <c:strCache>
                <c:ptCount val="1"/>
                <c:pt idx="0">
                  <c:v>cpu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runtime!$A$11:$A$15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runtime!$B$11:$B$15</c:f>
              <c:numCache>
                <c:formatCode>General</c:formatCode>
                <c:ptCount val="5"/>
                <c:pt idx="0">
                  <c:v>9.0893799999999997E-2</c:v>
                </c:pt>
                <c:pt idx="1">
                  <c:v>0.35460369999999902</c:v>
                </c:pt>
                <c:pt idx="2">
                  <c:v>0.78851889999999902</c:v>
                </c:pt>
                <c:pt idx="3">
                  <c:v>1.4064671</c:v>
                </c:pt>
                <c:pt idx="4">
                  <c:v>2.1877734000000002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72-4755-9D7F-A00547F591AD}"/>
            </c:ext>
          </c:extLst>
        </c:ser>
        <c:ser>
          <c:idx val="1"/>
          <c:order val="1"/>
          <c:tx>
            <c:strRef>
              <c:f>runtime!$C$1</c:f>
              <c:strCache>
                <c:ptCount val="1"/>
                <c:pt idx="0">
                  <c:v>gpu4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runtime!$A$11:$A$15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runtime!$C$11:$C$15</c:f>
              <c:numCache>
                <c:formatCode>General</c:formatCode>
                <c:ptCount val="5"/>
                <c:pt idx="0">
                  <c:v>9.6999999999999906E-2</c:v>
                </c:pt>
                <c:pt idx="1">
                  <c:v>0.1016</c:v>
                </c:pt>
                <c:pt idx="2">
                  <c:v>0.1123</c:v>
                </c:pt>
                <c:pt idx="3">
                  <c:v>0.119599999999999</c:v>
                </c:pt>
                <c:pt idx="4">
                  <c:v>0.13650000000000001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72-4755-9D7F-A00547F591AD}"/>
            </c:ext>
          </c:extLst>
        </c:ser>
        <c:ser>
          <c:idx val="2"/>
          <c:order val="2"/>
          <c:tx>
            <c:strRef>
              <c:f>runtime!$D$1</c:f>
              <c:strCache>
                <c:ptCount val="1"/>
                <c:pt idx="0">
                  <c:v>gpu8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runtime!$A$11:$A$15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runtime!$D$11:$D$15</c:f>
              <c:numCache>
                <c:formatCode>General</c:formatCode>
                <c:ptCount val="5"/>
                <c:pt idx="0">
                  <c:v>9.6199999999999897E-2</c:v>
                </c:pt>
                <c:pt idx="1">
                  <c:v>9.8099999999999896E-2</c:v>
                </c:pt>
                <c:pt idx="2">
                  <c:v>0.10440000000000001</c:v>
                </c:pt>
                <c:pt idx="3">
                  <c:v>0.1123</c:v>
                </c:pt>
                <c:pt idx="4">
                  <c:v>0.12759999999999999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72-4755-9D7F-A00547F591AD}"/>
            </c:ext>
          </c:extLst>
        </c:ser>
        <c:ser>
          <c:idx val="3"/>
          <c:order val="3"/>
          <c:tx>
            <c:strRef>
              <c:f>runtime!$E$1</c:f>
              <c:strCache>
                <c:ptCount val="1"/>
                <c:pt idx="0">
                  <c:v>gpu16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runtime!$A$11:$A$15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runtime!$E$11:$E$15</c:f>
              <c:numCache>
                <c:formatCode>General</c:formatCode>
                <c:ptCount val="5"/>
                <c:pt idx="0">
                  <c:v>9.7599999999999895E-2</c:v>
                </c:pt>
                <c:pt idx="1">
                  <c:v>0.101299999999999</c:v>
                </c:pt>
                <c:pt idx="2">
                  <c:v>0.1079</c:v>
                </c:pt>
                <c:pt idx="3">
                  <c:v>0.113</c:v>
                </c:pt>
                <c:pt idx="4">
                  <c:v>0.12590000000000001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72-4755-9D7F-A00547F591AD}"/>
            </c:ext>
          </c:extLst>
        </c:ser>
        <c:ser>
          <c:idx val="4"/>
          <c:order val="4"/>
          <c:tx>
            <c:strRef>
              <c:f>runtime!$F$1</c:f>
              <c:strCache>
                <c:ptCount val="1"/>
                <c:pt idx="0">
                  <c:v>gpu32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runtime!$A$11:$A$15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runtime!$F$11:$F$15</c:f>
              <c:numCache>
                <c:formatCode>General</c:formatCode>
                <c:ptCount val="5"/>
                <c:pt idx="0">
                  <c:v>9.6899999999999903E-2</c:v>
                </c:pt>
                <c:pt idx="1">
                  <c:v>0.10149999999999899</c:v>
                </c:pt>
                <c:pt idx="2">
                  <c:v>0.10869999999999901</c:v>
                </c:pt>
                <c:pt idx="3">
                  <c:v>0.12089999999999999</c:v>
                </c:pt>
                <c:pt idx="4">
                  <c:v>0.12839999999999999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72-4755-9D7F-A00547F59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1029247"/>
        <c:axId val="1881030495"/>
      </c:lineChart>
      <c:catAx>
        <c:axId val="188102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030495"/>
        <c:crossesAt val="0"/>
        <c:auto val="1"/>
        <c:lblAlgn val="ctr"/>
        <c:lblOffset val="100"/>
        <c:noMultiLvlLbl val="0"/>
      </c:catAx>
      <c:valAx>
        <c:axId val="188103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029247"/>
        <c:crosses val="autoZero"/>
        <c:crossBetween val="between"/>
        <c:minorUnit val="5.000000000000001E-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MDP Value Iteration in Parallel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By Sai Satya Sruthi Reddy and Josh Cunningham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90DE-AF55-C056-68CD-D1BA7F83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9779183" cy="85954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4CD83DD-BD74-FF00-F4BD-4DA880D8DF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137799"/>
              </p:ext>
            </p:extLst>
          </p:nvPr>
        </p:nvGraphicFramePr>
        <p:xfrm>
          <a:off x="667351" y="859540"/>
          <a:ext cx="10857297" cy="5955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5204">
                  <a:extLst>
                    <a:ext uri="{9D8B030D-6E8A-4147-A177-3AD203B41FA5}">
                      <a16:colId xmlns:a16="http://schemas.microsoft.com/office/drawing/2014/main" val="2691429326"/>
                    </a:ext>
                  </a:extLst>
                </a:gridCol>
                <a:gridCol w="2027636">
                  <a:extLst>
                    <a:ext uri="{9D8B030D-6E8A-4147-A177-3AD203B41FA5}">
                      <a16:colId xmlns:a16="http://schemas.microsoft.com/office/drawing/2014/main" val="2198777435"/>
                    </a:ext>
                  </a:extLst>
                </a:gridCol>
                <a:gridCol w="2027636">
                  <a:extLst>
                    <a:ext uri="{9D8B030D-6E8A-4147-A177-3AD203B41FA5}">
                      <a16:colId xmlns:a16="http://schemas.microsoft.com/office/drawing/2014/main" val="2677899596"/>
                    </a:ext>
                  </a:extLst>
                </a:gridCol>
                <a:gridCol w="199161">
                  <a:extLst>
                    <a:ext uri="{9D8B030D-6E8A-4147-A177-3AD203B41FA5}">
                      <a16:colId xmlns:a16="http://schemas.microsoft.com/office/drawing/2014/main" val="2131642286"/>
                    </a:ext>
                  </a:extLst>
                </a:gridCol>
                <a:gridCol w="2005097">
                  <a:extLst>
                    <a:ext uri="{9D8B030D-6E8A-4147-A177-3AD203B41FA5}">
                      <a16:colId xmlns:a16="http://schemas.microsoft.com/office/drawing/2014/main" val="339313739"/>
                    </a:ext>
                  </a:extLst>
                </a:gridCol>
                <a:gridCol w="2572563">
                  <a:extLst>
                    <a:ext uri="{9D8B030D-6E8A-4147-A177-3AD203B41FA5}">
                      <a16:colId xmlns:a16="http://schemas.microsoft.com/office/drawing/2014/main" val="3414169774"/>
                    </a:ext>
                  </a:extLst>
                </a:gridCol>
              </a:tblGrid>
              <a:tr h="173423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effectLst/>
                        </a:rPr>
                        <a:t>Size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Computation Time (s)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en-GB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RealTime (s)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806633"/>
                  </a:ext>
                </a:extLst>
              </a:tr>
              <a:tr h="322447"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en-GB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cpu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gpu16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en-GB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cpu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gpu16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extLst>
                  <a:ext uri="{0D108BD9-81ED-4DB2-BD59-A6C34878D82A}">
                    <a16:rowId xmlns:a16="http://schemas.microsoft.com/office/drawing/2014/main" val="266311887"/>
                  </a:ext>
                </a:extLst>
              </a:tr>
              <a:tr h="322447"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10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0.000598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0.004077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en-GB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0.000703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0.0989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extLst>
                  <a:ext uri="{0D108BD9-81ED-4DB2-BD59-A6C34878D82A}">
                    <a16:rowId xmlns:a16="http://schemas.microsoft.com/office/drawing/2014/main" val="1027196065"/>
                  </a:ext>
                </a:extLst>
              </a:tr>
              <a:tr h="322447"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20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0.003205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0.004519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en-GB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0.00333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0.1013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extLst>
                  <a:ext uri="{0D108BD9-81ED-4DB2-BD59-A6C34878D82A}">
                    <a16:rowId xmlns:a16="http://schemas.microsoft.com/office/drawing/2014/main" val="3312217352"/>
                  </a:ext>
                </a:extLst>
              </a:tr>
              <a:tr h="322447"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30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0.007735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0.004612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en-GB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0.007899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0.0958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extLst>
                  <a:ext uri="{0D108BD9-81ED-4DB2-BD59-A6C34878D82A}">
                    <a16:rowId xmlns:a16="http://schemas.microsoft.com/office/drawing/2014/main" val="732364564"/>
                  </a:ext>
                </a:extLst>
              </a:tr>
              <a:tr h="322447"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40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0.014273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0.004532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en-GB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0.014494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0.0976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extLst>
                  <a:ext uri="{0D108BD9-81ED-4DB2-BD59-A6C34878D82A}">
                    <a16:rowId xmlns:a16="http://schemas.microsoft.com/office/drawing/2014/main" val="1916748803"/>
                  </a:ext>
                </a:extLst>
              </a:tr>
              <a:tr h="322447"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50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0.022784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0.004620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en-GB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0.023083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0.0971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extLst>
                  <a:ext uri="{0D108BD9-81ED-4DB2-BD59-A6C34878D82A}">
                    <a16:rowId xmlns:a16="http://schemas.microsoft.com/office/drawing/2014/main" val="1513588267"/>
                  </a:ext>
                </a:extLst>
              </a:tr>
              <a:tr h="322447"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60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0.032893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0.004696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en-GB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0.033287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0.0974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extLst>
                  <a:ext uri="{0D108BD9-81ED-4DB2-BD59-A6C34878D82A}">
                    <a16:rowId xmlns:a16="http://schemas.microsoft.com/office/drawing/2014/main" val="962704666"/>
                  </a:ext>
                </a:extLst>
              </a:tr>
              <a:tr h="322447"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70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0.045284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0.004664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en-GB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0.045785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0.0959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extLst>
                  <a:ext uri="{0D108BD9-81ED-4DB2-BD59-A6C34878D82A}">
                    <a16:rowId xmlns:a16="http://schemas.microsoft.com/office/drawing/2014/main" val="3843235888"/>
                  </a:ext>
                </a:extLst>
              </a:tr>
              <a:tr h="322447"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80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0.058211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0.004627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en-GB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0.058841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0.1003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extLst>
                  <a:ext uri="{0D108BD9-81ED-4DB2-BD59-A6C34878D82A}">
                    <a16:rowId xmlns:a16="http://schemas.microsoft.com/office/drawing/2014/main" val="2606506142"/>
                  </a:ext>
                </a:extLst>
              </a:tr>
              <a:tr h="322447"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90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0.074054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0.005147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en-GB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0.074824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0.0973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extLst>
                  <a:ext uri="{0D108BD9-81ED-4DB2-BD59-A6C34878D82A}">
                    <a16:rowId xmlns:a16="http://schemas.microsoft.com/office/drawing/2014/main" val="3321166317"/>
                  </a:ext>
                </a:extLst>
              </a:tr>
              <a:tr h="322447"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100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0.089967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0.004619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en-GB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0.090894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0.0976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extLst>
                  <a:ext uri="{0D108BD9-81ED-4DB2-BD59-A6C34878D82A}">
                    <a16:rowId xmlns:a16="http://schemas.microsoft.com/office/drawing/2014/main" val="1728509040"/>
                  </a:ext>
                </a:extLst>
              </a:tr>
              <a:tr h="322447"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200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0.351189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0.005923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en-GB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0.354604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0.1013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extLst>
                  <a:ext uri="{0D108BD9-81ED-4DB2-BD59-A6C34878D82A}">
                    <a16:rowId xmlns:a16="http://schemas.microsoft.com/office/drawing/2014/main" val="257886100"/>
                  </a:ext>
                </a:extLst>
              </a:tr>
              <a:tr h="322447"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300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0.780894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0.007223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en-GB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0.788519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0.1079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extLst>
                  <a:ext uri="{0D108BD9-81ED-4DB2-BD59-A6C34878D82A}">
                    <a16:rowId xmlns:a16="http://schemas.microsoft.com/office/drawing/2014/main" val="3564692315"/>
                  </a:ext>
                </a:extLst>
              </a:tr>
              <a:tr h="322447"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400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1.393062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0.00967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en-GB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1.406467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0.113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extLst>
                  <a:ext uri="{0D108BD9-81ED-4DB2-BD59-A6C34878D82A}">
                    <a16:rowId xmlns:a16="http://schemas.microsoft.com/office/drawing/2014/main" val="3690710579"/>
                  </a:ext>
                </a:extLst>
              </a:tr>
              <a:tr h="322447"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500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2.166679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0.013789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</a:pPr>
                      <a:endParaRPr lang="en-GB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2.187773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0.1259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84" marR="58684" marT="0" marB="0" anchor="b"/>
                </a:tc>
                <a:extLst>
                  <a:ext uri="{0D108BD9-81ED-4DB2-BD59-A6C34878D82A}">
                    <a16:rowId xmlns:a16="http://schemas.microsoft.com/office/drawing/2014/main" val="220443758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D3E4-4B13-3EB0-4569-4EBAAAA6CD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99F44-9BE9-324D-CABE-B7317D63B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7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1E7E-BE90-43A7-602C-4EB32057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</a:t>
            </a:r>
            <a:br>
              <a:rPr lang="en-GB" dirty="0"/>
            </a:b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8893-CE26-76D7-147A-5D1A9E3C73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1B7F6-9F28-2844-E445-4DA3E9159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54DF-9D85-970E-EEDB-B0C20CEC6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5FE691-EBF6-42CD-BDA1-202E0437D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740514"/>
              </p:ext>
            </p:extLst>
          </p:nvPr>
        </p:nvGraphicFramePr>
        <p:xfrm>
          <a:off x="504008" y="1186692"/>
          <a:ext cx="5553075" cy="4469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43C34AF-409C-03FD-B814-37F1982D2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632945"/>
              </p:ext>
            </p:extLst>
          </p:nvPr>
        </p:nvGraphicFramePr>
        <p:xfrm>
          <a:off x="6096000" y="1194471"/>
          <a:ext cx="5414962" cy="4469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893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8EC5-EE8D-4A2E-7135-445B98CC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52" y="133508"/>
            <a:ext cx="9779183" cy="1112203"/>
          </a:xfrm>
        </p:spPr>
        <p:txBody>
          <a:bodyPr/>
          <a:lstStyle/>
          <a:p>
            <a:r>
              <a:rPr lang="en-GB" dirty="0"/>
              <a:t>Runtime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A927-07D4-EC01-33B7-4C435C74E6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F2678-A7BD-2B95-EE02-FDE125E0F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3F61-6ACC-2352-F80E-AA04831FC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88E7083-8C7D-42B2-BB9C-36279C548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4776634"/>
              </p:ext>
            </p:extLst>
          </p:nvPr>
        </p:nvGraphicFramePr>
        <p:xfrm>
          <a:off x="275272" y="1654176"/>
          <a:ext cx="5096828" cy="4045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149CBB2-5943-4597-917E-7CC314E83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508078"/>
              </p:ext>
            </p:extLst>
          </p:nvPr>
        </p:nvGraphicFramePr>
        <p:xfrm>
          <a:off x="5486401" y="1600676"/>
          <a:ext cx="6037900" cy="4045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822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F1AC-9E8A-C336-2B7C-569F42F8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489D-C430-ECF6-A60F-FA74BC7F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599899" cy="3366815"/>
          </a:xfrm>
        </p:spPr>
        <p:txBody>
          <a:bodyPr/>
          <a:lstStyle/>
          <a:p>
            <a:r>
              <a:rPr lang="en-GB" dirty="0"/>
              <a:t>Solving a heat distribution in parallel is quite similar</a:t>
            </a:r>
          </a:p>
          <a:p>
            <a:r>
              <a:rPr lang="en-GB" dirty="0"/>
              <a:t>Same grid layout</a:t>
            </a:r>
          </a:p>
          <a:p>
            <a:r>
              <a:rPr lang="en-GB" dirty="0"/>
              <a:t>Each cell’s value is determined by it’s neighbours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D2A78-7008-3D19-4502-B69DF9696F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CB7B1-B2C5-769D-0079-A0B77F268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37D8B-A165-6A7E-BFE9-3E0D0B3E7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56C1FB-479D-AA10-F48E-32896EBA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392" y="763722"/>
            <a:ext cx="5099312" cy="55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032B-BE34-EEE1-5FF2-03E4B2F3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Work/Optimizations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E177-E8A4-EAAE-BA44-95B06CD4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shared memory</a:t>
            </a:r>
          </a:p>
          <a:p>
            <a:r>
              <a:rPr lang="en-GB" dirty="0"/>
              <a:t>Remove the check flag</a:t>
            </a:r>
          </a:p>
          <a:p>
            <a:r>
              <a:rPr lang="en-GB" dirty="0"/>
              <a:t>Guess iterations to convergence</a:t>
            </a:r>
          </a:p>
          <a:p>
            <a:r>
              <a:rPr lang="en-GB" dirty="0"/>
              <a:t>Further reduce memory copying</a:t>
            </a:r>
          </a:p>
          <a:p>
            <a:r>
              <a:rPr lang="en-GB" dirty="0"/>
              <a:t>Value calculation warp divergence</a:t>
            </a:r>
          </a:p>
          <a:p>
            <a:r>
              <a:rPr lang="en-GB" dirty="0"/>
              <a:t>Surrounding buffer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512B1-FAFE-33BB-EC60-824CE60CA1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5194-44D9-F08C-E477-93F89FB6B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D36E-4B17-3CC0-C5D8-B4C41216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940960-EF39-4653-C361-5CC6341B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780" y="1641215"/>
            <a:ext cx="5458605" cy="48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7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749A-499F-BD28-712F-37D3BCB4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C0F0E-5794-DB19-87B3-4CD36EAE7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1573% speedup on 500x500 grid</a:t>
            </a:r>
          </a:p>
          <a:p>
            <a:r>
              <a:rPr lang="en-GB" dirty="0"/>
              <a:t>Overhead makes </a:t>
            </a:r>
            <a:r>
              <a:rPr lang="en-GB" dirty="0" err="1"/>
              <a:t>gpu</a:t>
            </a:r>
            <a:r>
              <a:rPr lang="en-GB" dirty="0"/>
              <a:t> slower until 100x100</a:t>
            </a:r>
          </a:p>
          <a:p>
            <a:r>
              <a:rPr lang="en-GB" dirty="0"/>
              <a:t>Relaxing the constraints might be needed for maximum efficiency</a:t>
            </a:r>
          </a:p>
          <a:p>
            <a:r>
              <a:rPr lang="en-GB" dirty="0"/>
              <a:t>Grid world is very well suited for GPU speedup because it closely resembles the structure of an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D5AB-83E8-ADCC-00B3-B3C124B0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A9B4-A4C4-43D7-3EBA-9950494E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CD88-D91A-4AAE-E8DD-BD68B23C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1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The Markov Decision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/>
              <a:t>Markov Decision Process (MDP) is a foundational element of reinforcement learning (RL). MDP allows formalization of sequential decision making where actions from a state not just influences the immediate reward but also the subsequent state.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A54E-B7B8-06A1-1F97-4A5B9FFE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GB" dirty="0"/>
              <a:t>Value Iteration Algorithm </a:t>
            </a:r>
          </a:p>
        </p:txBody>
      </p:sp>
      <p:pic>
        <p:nvPicPr>
          <p:cNvPr id="7" name="Picture 6" descr="A picture containing text, watch, clock, gauge&#10;&#10;Description automatically generated">
            <a:extLst>
              <a:ext uri="{FF2B5EF4-FFF2-40B4-BE49-F238E27FC236}">
                <a16:creationId xmlns:a16="http://schemas.microsoft.com/office/drawing/2014/main" id="{D9E86222-9330-13AC-BEF1-3455410E5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46" y="3702956"/>
            <a:ext cx="6071507" cy="11687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A2A0-93F6-828B-0A85-E19540A6A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5592931-05C6-8543-8B6E-A8BD29BD5C2B}" type="datetime1">
              <a:rPr lang="en-US" smtClean="0"/>
              <a:pPr>
                <a:spcAft>
                  <a:spcPts val="600"/>
                </a:spcAft>
              </a:pPr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EE952-86C2-D136-DE35-44F7A50AC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42AB2-E160-C493-1858-647D9C555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BFA5F6-B0E9-565D-FED9-BF06D4548E0B}"/>
              </a:ext>
            </a:extLst>
          </p:cNvPr>
          <p:cNvSpPr txBox="1"/>
          <p:nvPr/>
        </p:nvSpPr>
        <p:spPr>
          <a:xfrm>
            <a:off x="1231509" y="1923939"/>
            <a:ext cx="88350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Value iteration</a:t>
            </a:r>
            <a:r>
              <a:rPr lang="en-GB" sz="2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is a dynamic programming algorithm for computing an optimal MDP policy and its value.</a:t>
            </a:r>
            <a:r>
              <a:rPr lang="en-GB" sz="2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9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7F71-56FC-B856-1DA5-01DC567D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Grid World?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0407-75FE-989F-A578-CD2609C59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683" y="2350166"/>
            <a:ext cx="4300372" cy="3692028"/>
          </a:xfrm>
        </p:spPr>
        <p:txBody>
          <a:bodyPr/>
          <a:lstStyle/>
          <a:p>
            <a:r>
              <a:rPr lang="en-GB" dirty="0"/>
              <a:t>Grid world is a simple Markov problem where every state is represented by a square on a grid. The only transitions a state can do are to it’s neighbours. States cannot transition diagonally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22AB1-5C63-23DC-740F-867713BF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19431-E984-216B-F317-2B380C37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352A-485B-254C-31F0-B8891E62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89FBE7-F272-36E6-AB2F-599468C932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271" y="2523421"/>
            <a:ext cx="7447914" cy="395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0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CA45-3CEE-96C9-1083-A38A580D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31" y="381000"/>
            <a:ext cx="10762937" cy="1325563"/>
          </a:xfrm>
        </p:spPr>
        <p:txBody>
          <a:bodyPr/>
          <a:lstStyle/>
          <a:p>
            <a:r>
              <a:rPr lang="en-GB" dirty="0"/>
              <a:t>Complexity Analysis for Grid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C253-9581-B446-D950-0A1039730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31" y="2087563"/>
            <a:ext cx="10384544" cy="3366813"/>
          </a:xfrm>
        </p:spPr>
        <p:txBody>
          <a:bodyPr/>
          <a:lstStyle/>
          <a:p>
            <a:r>
              <a:rPr lang="en-GB" dirty="0"/>
              <a:t>For a world of </a:t>
            </a:r>
            <a:r>
              <a:rPr lang="en-GB" dirty="0" err="1"/>
              <a:t>NxN</a:t>
            </a:r>
            <a:r>
              <a:rPr lang="en-GB" dirty="0"/>
              <a:t>, each iteration will have to calculate utility of 4 actions for each of the N</a:t>
            </a:r>
            <a:r>
              <a:rPr lang="en-GB" baseline="30000" dirty="0"/>
              <a:t>2 </a:t>
            </a:r>
            <a:r>
              <a:rPr lang="en-GB" dirty="0"/>
              <a:t>states.</a:t>
            </a:r>
          </a:p>
          <a:p>
            <a:endParaRPr lang="en-GB" dirty="0"/>
          </a:p>
          <a:p>
            <a:r>
              <a:rPr lang="en-GB" dirty="0"/>
              <a:t>Our goal is the calculate the utility values in parallel which theoretically reduces the time from O(N</a:t>
            </a:r>
            <a:r>
              <a:rPr lang="en-GB" baseline="30000" dirty="0"/>
              <a:t>2</a:t>
            </a:r>
            <a:r>
              <a:rPr lang="en-GB" dirty="0"/>
              <a:t>) down to O(N).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AB00F-7372-419E-78B6-34961B1A43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40783-BDDA-0ACF-DD3E-39AE8F614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82267-3876-A19E-45D2-8C3F56877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0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944D-A046-38F4-AB38-B7A215BE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F703-B144-A442-122C-B982BF67A2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D3CE-4354-A5E8-5D1B-789E0202F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B22D4-0542-C173-72F6-2035E795C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 descr="A picture containing table&#10;&#10;Description automatically generated">
            <a:extLst>
              <a:ext uri="{FF2B5EF4-FFF2-40B4-BE49-F238E27FC236}">
                <a16:creationId xmlns:a16="http://schemas.microsoft.com/office/drawing/2014/main" id="{3E9D2865-C480-260F-11F1-53E32DCBC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9" y="2333856"/>
            <a:ext cx="8077901" cy="38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3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7D15-B030-92D4-F56B-B0D2258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57EA-D0A0-8223-E6C7-F6E94DB3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7C50-ADF6-2140-CF3C-69E6F4BE30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5AB8-B7B2-6660-4FAB-7DD177C06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B0AEF-EEB1-2705-02A7-F3021E35A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225EDD-C851-4D91-B333-8D9A64BC6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0"/>
            <a:ext cx="11417300" cy="689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8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84F0-D10A-AF7B-CC83-331CE92F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3F5E9-18DC-2744-6DC7-1D7654BDD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Automatically generated test cases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Square grids sized 10x10 to 500x500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10 random generations per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Each grid has one win and one loss tile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Each grid has (N/2)</a:t>
            </a:r>
            <a:r>
              <a:rPr lang="en-GB" baseline="30000" dirty="0"/>
              <a:t>2</a:t>
            </a:r>
            <a:r>
              <a:rPr lang="en-GB" dirty="0"/>
              <a:t> walls in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0C8CF-8F14-6524-3052-3FFF4EE9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99849-AA64-7294-4930-810B0BDF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F7E1A-2F74-957D-2BDD-98B42497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00FFCBF-3651-C2C9-B812-6442FBB2B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575" y="2413343"/>
            <a:ext cx="3523933" cy="38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0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BCE8-3EAD-8CC3-11A1-0623C343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the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8F31-ACB6-2DAF-DBB8-2A7D3F55B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We generated different binaries for serial and parallel implementations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Used a script to run each test case against each binary and collect the runtime and computation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A853A-A843-6F70-FDB8-001FFA58A5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CB082-4486-94DC-4261-3CED4BE70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335E9-667A-61DC-A6C2-F89E7CB5D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9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{42F61D73-0DF9-447C-816D-169CA35A83A2}tf45331398_win32</Template>
  <TotalTime>1553</TotalTime>
  <Words>480</Words>
  <Application>Microsoft Office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Office Theme</vt:lpstr>
      <vt:lpstr>MDP Value Iteration in Parallel</vt:lpstr>
      <vt:lpstr>The Markov Decision Process</vt:lpstr>
      <vt:lpstr>Value Iteration Algorithm </vt:lpstr>
      <vt:lpstr>What is Grid World?</vt:lpstr>
      <vt:lpstr>Complexity Analysis for Grid World</vt:lpstr>
      <vt:lpstr>Algorithm</vt:lpstr>
      <vt:lpstr>PowerPoint Presentation</vt:lpstr>
      <vt:lpstr>Data Generation</vt:lpstr>
      <vt:lpstr>Running the Tests</vt:lpstr>
      <vt:lpstr>Results</vt:lpstr>
      <vt:lpstr>Computation time </vt:lpstr>
      <vt:lpstr>Runtime </vt:lpstr>
      <vt:lpstr>Similar problems</vt:lpstr>
      <vt:lpstr>Further Work/Optimizations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MDP Value Iteration in Parallel</dc:title>
  <dc:creator>Josh Cunningham</dc:creator>
  <cp:lastModifiedBy>Josh Cunningham</cp:lastModifiedBy>
  <cp:revision>1</cp:revision>
  <dcterms:created xsi:type="dcterms:W3CDTF">2022-11-29T16:18:06Z</dcterms:created>
  <dcterms:modified xsi:type="dcterms:W3CDTF">2022-11-30T18:11:17Z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