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
  </p:notesMasterIdLst>
  <p:sldIdLst>
    <p:sldId id="306" r:id="rId2"/>
  </p:sldIdLst>
  <p:sldSz cx="49377600" cy="32918400"/>
  <p:notesSz cx="6858000" cy="9144000"/>
  <p:embeddedFontLst>
    <p:embeddedFont>
      <p:font typeface="Lato" panose="020F0502020204030203" pitchFamily="34" charset="0"/>
      <p:regular r:id="rId4"/>
      <p:bold r:id="rId5"/>
      <p:italic r:id="rId6"/>
      <p:boldItalic r:id="rId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5552" userDrawn="1">
          <p15:clr>
            <a:srgbClr val="A4A3A4"/>
          </p15:clr>
        </p15:guide>
        <p15:guide id="3" pos="2712" userDrawn="1">
          <p15:clr>
            <a:srgbClr val="A4A3A4"/>
          </p15:clr>
        </p15:guide>
        <p15:guide id="6" orient="horz" pos="1104" userDrawn="1">
          <p15:clr>
            <a:srgbClr val="A4A3A4"/>
          </p15:clr>
        </p15:guide>
        <p15:guide id="7" pos="5304" userDrawn="1">
          <p15:clr>
            <a:srgbClr val="A4A3A4"/>
          </p15:clr>
        </p15:guide>
        <p15:guide id="8" pos="10536" userDrawn="1">
          <p15:clr>
            <a:srgbClr val="5ACBF0"/>
          </p15:clr>
        </p15:guide>
        <p15:guide id="9" pos="7896" userDrawn="1">
          <p15:clr>
            <a:srgbClr val="A4A3A4"/>
          </p15:clr>
        </p15:guide>
        <p15:guide id="10" pos="13104" userDrawn="1">
          <p15:clr>
            <a:srgbClr val="A4A3A4"/>
          </p15:clr>
        </p15:guide>
        <p15:guide id="11" pos="18168" userDrawn="1">
          <p15:clr>
            <a:srgbClr val="A4A3A4"/>
          </p15:clr>
        </p15:guide>
        <p15:guide id="12" pos="20836" userDrawn="1">
          <p15:clr>
            <a:srgbClr val="A4A3A4"/>
          </p15:clr>
        </p15:guide>
        <p15:guide id="13" pos="23328" userDrawn="1">
          <p15:clr>
            <a:srgbClr val="A4A3A4"/>
          </p15:clr>
        </p15:guide>
        <p15:guide id="14" pos="25944" userDrawn="1">
          <p15:clr>
            <a:srgbClr val="A4A3A4"/>
          </p15:clr>
        </p15:guide>
        <p15:guide id="15" pos="28440" userDrawn="1">
          <p15:clr>
            <a:srgbClr val="A4A3A4"/>
          </p15:clr>
        </p15:guide>
        <p15:guide id="16" orient="horz" pos="200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1616"/>
    <a:srgbClr val="E1F1F4"/>
    <a:srgbClr val="F48F31"/>
    <a:srgbClr val="31092D"/>
    <a:srgbClr val="FBFBFB"/>
    <a:srgbClr val="6B6B6B"/>
    <a:srgbClr val="0D0D0D"/>
    <a:srgbClr val="8DC63F"/>
    <a:srgbClr val="FBE2A3"/>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319" autoAdjust="0"/>
  </p:normalViewPr>
  <p:slideViewPr>
    <p:cSldViewPr snapToGrid="0" showGuides="1">
      <p:cViewPr varScale="1">
        <p:scale>
          <a:sx n="23" d="100"/>
          <a:sy n="23" d="100"/>
        </p:scale>
        <p:origin x="1212" y="24"/>
      </p:cViewPr>
      <p:guideLst>
        <p:guide pos="15552"/>
        <p:guide pos="2712"/>
        <p:guide orient="horz" pos="1104"/>
        <p:guide pos="5304"/>
        <p:guide pos="10536"/>
        <p:guide pos="7896"/>
        <p:guide pos="13104"/>
        <p:guide pos="18168"/>
        <p:guide pos="20836"/>
        <p:guide pos="23328"/>
        <p:guide pos="25944"/>
        <p:guide pos="28440"/>
        <p:guide orient="horz" pos="200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CB04D-1C75-43E0-9B64-B7DDAA42BB2C}" type="datetimeFigureOut">
              <a:rPr lang="en-US" smtClean="0"/>
              <a:t>3/16/2025</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C2670-3342-473C-969D-FDFF399F2050}" type="slidenum">
              <a:rPr lang="en-US" smtClean="0"/>
              <a:t>‹#›</a:t>
            </a:fld>
            <a:endParaRPr lang="en-US"/>
          </a:p>
        </p:txBody>
      </p:sp>
    </p:spTree>
    <p:extLst>
      <p:ext uri="{BB962C8B-B14F-4D97-AF65-F5344CB8AC3E}">
        <p14:creationId xmlns:p14="http://schemas.microsoft.com/office/powerpoint/2010/main" val="83174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26C2670-3342-473C-969D-FDFF399F2050}" type="slidenum">
              <a:rPr lang="en-US" smtClean="0"/>
              <a:t>1</a:t>
            </a:fld>
            <a:endParaRPr lang="en-US"/>
          </a:p>
        </p:txBody>
      </p:sp>
    </p:spTree>
    <p:extLst>
      <p:ext uri="{BB962C8B-B14F-4D97-AF65-F5344CB8AC3E}">
        <p14:creationId xmlns:p14="http://schemas.microsoft.com/office/powerpoint/2010/main" val="97200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60175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21369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06254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31110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05530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28215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73838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420506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70565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446394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620014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F135061-2F74-46D4-9F8F-C77EF304855D}" type="datetimeFigureOut">
              <a:rPr lang="en-US" smtClean="0"/>
              <a:t>3/16/2025</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2343206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 name="silent presenter">
            <a:extLst>
              <a:ext uri="{FF2B5EF4-FFF2-40B4-BE49-F238E27FC236}">
                <a16:creationId xmlns:a16="http://schemas.microsoft.com/office/drawing/2014/main" id="{6BAA8574-A2AC-3A3C-48FA-FBFB9951DCF4}"/>
              </a:ext>
            </a:extLst>
          </p:cNvPr>
          <p:cNvSpPr/>
          <p:nvPr/>
        </p:nvSpPr>
        <p:spPr>
          <a:xfrm>
            <a:off x="37806090" y="0"/>
            <a:ext cx="11571511" cy="3291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437 Alberta Oil Well Images, Stock Photos, 3D objects, &amp; Vectors |  Shutterstock">
            <a:extLst>
              <a:ext uri="{FF2B5EF4-FFF2-40B4-BE49-F238E27FC236}">
                <a16:creationId xmlns:a16="http://schemas.microsoft.com/office/drawing/2014/main" id="{9ECB13A6-591A-8638-C5C8-F656634EA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2811" y="1"/>
            <a:ext cx="26278113" cy="1751874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78733BE-059C-47B7-9415-5ADF2F3024F1}"/>
              </a:ext>
            </a:extLst>
          </p:cNvPr>
          <p:cNvSpPr/>
          <p:nvPr/>
        </p:nvSpPr>
        <p:spPr>
          <a:xfrm>
            <a:off x="39474939" y="0"/>
            <a:ext cx="9985073" cy="3291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latin typeface="Lato" panose="020F0502020204030203" pitchFamily="34" charset="0"/>
                <a:cs typeface="Lato" panose="020F0502020204030203" pitchFamily="34" charset="0"/>
              </a:rPr>
              <a:t>Non-Cognitive Predictors of Student Success:</a:t>
            </a:r>
            <a:br>
              <a:rPr lang="en-US" i="1" dirty="0">
                <a:latin typeface="Lato" panose="020F0502020204030203" pitchFamily="34" charset="0"/>
                <a:cs typeface="Lato" panose="020F0502020204030203" pitchFamily="34" charset="0"/>
              </a:rPr>
            </a:br>
            <a:r>
              <a:rPr lang="en-US" i="1" dirty="0">
                <a:latin typeface="Lato" panose="020F0502020204030203" pitchFamily="34" charset="0"/>
                <a:cs typeface="Lato" panose="020F0502020204030203" pitchFamily="34" charset="0"/>
              </a:rPr>
              <a:t>A Predictive Validity Comparison Between Domestic and International Students</a:t>
            </a:r>
          </a:p>
        </p:txBody>
      </p:sp>
      <p:sp>
        <p:nvSpPr>
          <p:cNvPr id="12" name="silent presenter">
            <a:extLst>
              <a:ext uri="{FF2B5EF4-FFF2-40B4-BE49-F238E27FC236}">
                <a16:creationId xmlns:a16="http://schemas.microsoft.com/office/drawing/2014/main" id="{EC86DA8B-8163-4552-8FA4-435C18CFF2A9}"/>
              </a:ext>
            </a:extLst>
          </p:cNvPr>
          <p:cNvSpPr/>
          <p:nvPr/>
        </p:nvSpPr>
        <p:spPr>
          <a:xfrm>
            <a:off x="-1" y="0"/>
            <a:ext cx="11571511" cy="3291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12098224" y="311067"/>
            <a:ext cx="25181152" cy="7670240"/>
          </a:xfrm>
        </p:spPr>
        <p:txBody>
          <a:bodyPr anchor="t">
            <a:noAutofit/>
          </a:bodyPr>
          <a:lstStyle/>
          <a:p>
            <a:pPr algn="l">
              <a:lnSpc>
                <a:spcPct val="100000"/>
              </a:lnSpc>
            </a:pPr>
            <a:r>
              <a:rPr lang="en-US" sz="10400" b="1" dirty="0">
                <a:solidFill>
                  <a:srgbClr val="002060"/>
                </a:solidFill>
                <a:highlight>
                  <a:srgbClr val="E1F1F4"/>
                </a:highlight>
                <a:latin typeface="Lato" panose="020F0502020204030203" pitchFamily="34" charset="0"/>
                <a:ea typeface="Roboto" panose="02000000000000000000" pitchFamily="2" charset="0"/>
                <a:cs typeface="Segoe UI" panose="020B0502040204020203" pitchFamily="34" charset="0"/>
              </a:rPr>
              <a:t>Urban residence, conservative ideology, higher age and lower levels of education correlate with higher opposition to raising carbon taxes on gas and fossil fuel.</a:t>
            </a:r>
          </a:p>
        </p:txBody>
      </p:sp>
      <p:sp>
        <p:nvSpPr>
          <p:cNvPr id="3" name="TextBox 2">
            <a:extLst>
              <a:ext uri="{FF2B5EF4-FFF2-40B4-BE49-F238E27FC236}">
                <a16:creationId xmlns:a16="http://schemas.microsoft.com/office/drawing/2014/main" id="{8E35B311-3C19-412C-ADE6-EB2E4158F366}"/>
              </a:ext>
            </a:extLst>
          </p:cNvPr>
          <p:cNvSpPr txBox="1"/>
          <p:nvPr/>
        </p:nvSpPr>
        <p:spPr>
          <a:xfrm>
            <a:off x="402624" y="6907165"/>
            <a:ext cx="10870776" cy="29940376"/>
          </a:xfrm>
          <a:prstGeom prst="rect">
            <a:avLst/>
          </a:prstGeom>
          <a:noFill/>
        </p:spPr>
        <p:txBody>
          <a:bodyPr wrap="square" rtlCol="0">
            <a:spAutoFit/>
          </a:bodyPr>
          <a:lstStyle/>
          <a:p>
            <a:pPr>
              <a:lnSpc>
                <a:spcPct val="120000"/>
              </a:lnSpc>
            </a:pPr>
            <a:r>
              <a:rPr lang="en-US" sz="3600" b="1" dirty="0">
                <a:solidFill>
                  <a:srgbClr val="8C1616"/>
                </a:solidFill>
                <a:latin typeface="Lato" panose="020F0502020204030203" pitchFamily="34" charset="0"/>
                <a:cs typeface="Segoe UI" panose="020B0502040204020203" pitchFamily="34" charset="0"/>
              </a:rPr>
              <a:t>BACKGROUND: </a:t>
            </a:r>
          </a:p>
          <a:p>
            <a:pPr>
              <a:lnSpc>
                <a:spcPct val="120000"/>
              </a:lnSpc>
            </a:pPr>
            <a:r>
              <a:rPr lang="en-US" sz="3600" dirty="0">
                <a:latin typeface="Lato" panose="020F0502020204030203" pitchFamily="34" charset="0"/>
                <a:cs typeface="Segoe UI" panose="020B0502040204020203" pitchFamily="34" charset="0"/>
              </a:rPr>
              <a:t>Carbon taxes are a key policy tool used to reduce greenhouse gas emissions by placing a financial cost on fossil fuel consumption. Advocates argue that such taxes encourage cleaner energy use and help combat climate change, while opponents criticize them for increasing living costs, particularly for lower-income households. In Canada, carbon pricing has been a highly debated issue, with campaigns like "Axe the Tax" reflecting strong opposition in certain regions.</a:t>
            </a:r>
          </a:p>
          <a:p>
            <a:pPr>
              <a:lnSpc>
                <a:spcPct val="120000"/>
              </a:lnSpc>
            </a:pPr>
            <a:endParaRPr lang="en-US" sz="3600" b="1" dirty="0">
              <a:latin typeface="Lato" panose="020F0502020204030203" pitchFamily="34" charset="0"/>
              <a:cs typeface="Segoe UI" panose="020B0502040204020203" pitchFamily="34" charset="0"/>
            </a:endParaRPr>
          </a:p>
          <a:p>
            <a:pPr>
              <a:lnSpc>
                <a:spcPct val="120000"/>
              </a:lnSpc>
            </a:pPr>
            <a:r>
              <a:rPr lang="en-US" sz="3600" dirty="0">
                <a:latin typeface="Lato" panose="020F0502020204030203" pitchFamily="34" charset="0"/>
                <a:cs typeface="Segoe UI" panose="020B0502040204020203" pitchFamily="34" charset="0"/>
              </a:rPr>
              <a:t>The TISP dataset is a 2022 collection of questionnaire responses from 71 922 participants in 68 countries, offering insight on public attitudes towards science and climate change. </a:t>
            </a: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r>
              <a:rPr lang="en-US" sz="3600" b="1" dirty="0">
                <a:solidFill>
                  <a:srgbClr val="8C1616"/>
                </a:solidFill>
                <a:latin typeface="Lato" panose="020F0502020204030203" pitchFamily="34" charset="0"/>
                <a:cs typeface="Segoe UI" panose="020B0502040204020203" pitchFamily="34" charset="0"/>
              </a:rPr>
              <a:t>OBJECTIVES:</a:t>
            </a:r>
          </a:p>
          <a:p>
            <a:pPr>
              <a:lnSpc>
                <a:spcPct val="120000"/>
              </a:lnSpc>
            </a:pPr>
            <a:r>
              <a:rPr lang="en-US" sz="3600" dirty="0">
                <a:latin typeface="Lato" panose="020F0502020204030203" pitchFamily="34" charset="0"/>
                <a:cs typeface="Segoe UI" panose="020B0502040204020203" pitchFamily="34" charset="0"/>
              </a:rPr>
              <a:t>Determine which, if any, of the following factors correlate with Canadian’s self-reported support for raising carbon taxes on gas and fossil fuels:</a:t>
            </a: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r>
              <a:rPr lang="en-US" sz="3600" b="1" dirty="0">
                <a:solidFill>
                  <a:srgbClr val="8C1616"/>
                </a:solidFill>
                <a:latin typeface="Lato" panose="020F0502020204030203" pitchFamily="34" charset="0"/>
                <a:cs typeface="Segoe UI" panose="020B0502040204020203" pitchFamily="34" charset="0"/>
              </a:rPr>
              <a:t>METHODS:</a:t>
            </a:r>
            <a:endParaRPr lang="en-US" sz="3600" b="1" dirty="0">
              <a:latin typeface="Lato" panose="020F0502020204030203" pitchFamily="34" charset="0"/>
              <a:cs typeface="Segoe UI" panose="020B0502040204020203" pitchFamily="34" charset="0"/>
            </a:endParaRPr>
          </a:p>
          <a:p>
            <a:pPr>
              <a:lnSpc>
                <a:spcPct val="120000"/>
              </a:lnSpc>
            </a:pPr>
            <a:r>
              <a:rPr lang="en-US" sz="3600" dirty="0">
                <a:latin typeface="Lato" panose="020F0502020204030203" pitchFamily="34" charset="0"/>
                <a:cs typeface="Segoe UI" panose="020B0502040204020203" pitchFamily="34" charset="0"/>
              </a:rPr>
              <a:t>Support for increasing carbon tax is an ordinal variable, so nonparametric statistical tests were used.</a:t>
            </a: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r>
              <a:rPr lang="en-US" sz="3600" dirty="0">
                <a:latin typeface="Lato" panose="020F0502020204030203" pitchFamily="34" charset="0"/>
                <a:cs typeface="Segoe UI" panose="020B0502040204020203" pitchFamily="34" charset="0"/>
              </a:rPr>
              <a:t>The Mann-Whitney U Test was used to compare two independent groups (e.g., Sex, Rural vs Urban)</a:t>
            </a: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r>
              <a:rPr lang="en-US" sz="3600" dirty="0">
                <a:latin typeface="Lato" panose="020F0502020204030203" pitchFamily="34" charset="0"/>
                <a:cs typeface="Segoe UI" panose="020B0502040204020203" pitchFamily="34" charset="0"/>
              </a:rPr>
              <a:t>Spearman’s Rank Correlation was used to assess relationships between ordinal variables (e.g., Education, Political Ideology)</a:t>
            </a:r>
          </a:p>
          <a:p>
            <a:pPr>
              <a:lnSpc>
                <a:spcPct val="120000"/>
              </a:lnSpc>
            </a:pPr>
            <a:endParaRPr lang="en-US" sz="3600" dirty="0">
              <a:latin typeface="Lato" panose="020F0502020204030203" pitchFamily="34" charset="0"/>
              <a:cs typeface="Segoe UI" panose="020B0502040204020203" pitchFamily="34" charset="0"/>
            </a:endParaRPr>
          </a:p>
          <a:p>
            <a:pPr marL="1028700" lvl="1" indent="-571500">
              <a:lnSpc>
                <a:spcPct val="120000"/>
              </a:lnSpc>
              <a:buFont typeface="Arial" panose="020B0604020202020204" pitchFamily="34" charset="0"/>
              <a:buChar char="•"/>
            </a:pPr>
            <a:r>
              <a:rPr lang="en-US" sz="3600" dirty="0">
                <a:latin typeface="Lato" panose="020F0502020204030203" pitchFamily="34" charset="0"/>
                <a:cs typeface="Segoe UI" panose="020B0502040204020203" pitchFamily="34" charset="0"/>
              </a:rPr>
              <a:t>Age and Income were grouped in intervals to turn them into ordinal variables	</a:t>
            </a:r>
          </a:p>
          <a:p>
            <a:pPr>
              <a:lnSpc>
                <a:spcPct val="120000"/>
              </a:lnSpc>
            </a:pPr>
            <a:r>
              <a:rPr lang="en-US" sz="3600" dirty="0">
                <a:latin typeface="Lato" panose="020F0502020204030203" pitchFamily="34" charset="0"/>
                <a:cs typeface="Segoe UI" panose="020B0502040204020203" pitchFamily="34" charset="0"/>
              </a:rPr>
              <a:t>	</a:t>
            </a: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p:txBody>
      </p:sp>
      <p:sp>
        <p:nvSpPr>
          <p:cNvPr id="17" name="Graphic 18">
            <a:extLst>
              <a:ext uri="{FF2B5EF4-FFF2-40B4-BE49-F238E27FC236}">
                <a16:creationId xmlns:a16="http://schemas.microsoft.com/office/drawing/2014/main" id="{C1210836-80D5-470E-883D-041B85957069}"/>
              </a:ext>
            </a:extLst>
          </p:cNvPr>
          <p:cNvSpPr/>
          <p:nvPr/>
        </p:nvSpPr>
        <p:spPr>
          <a:xfrm>
            <a:off x="1568455" y="3652878"/>
            <a:ext cx="794104" cy="738508"/>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bg1"/>
          </a:solidFill>
          <a:ln w="3663"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id="{CAC155C6-7E35-4156-B9B3-271571AF60CC}"/>
              </a:ext>
            </a:extLst>
          </p:cNvPr>
          <p:cNvSpPr txBox="1"/>
          <p:nvPr/>
        </p:nvSpPr>
        <p:spPr>
          <a:xfrm>
            <a:off x="604300" y="388535"/>
            <a:ext cx="10565764" cy="4985980"/>
          </a:xfrm>
          <a:prstGeom prst="rect">
            <a:avLst/>
          </a:prstGeom>
          <a:noFill/>
        </p:spPr>
        <p:txBody>
          <a:bodyPr wrap="square" rtlCol="0">
            <a:spAutoFit/>
          </a:bodyPr>
          <a:lstStyle/>
          <a:p>
            <a:r>
              <a:rPr lang="en-US" sz="5400" b="1" i="1" dirty="0">
                <a:latin typeface="Lato" panose="020F0502020204030203" pitchFamily="34" charset="0"/>
                <a:cs typeface="Segoe UI" panose="020B0502040204020203" pitchFamily="34" charset="0"/>
              </a:rPr>
              <a:t>What individual factors correlate with Canadian’s opposition to raising carbon taxes on gas and fossil fuels or coal?</a:t>
            </a:r>
          </a:p>
          <a:p>
            <a:endParaRPr lang="en-US" sz="5400" i="1" dirty="0">
              <a:latin typeface="Lato" panose="020F0502020204030203" pitchFamily="34" charset="0"/>
              <a:cs typeface="Segoe UI" panose="020B0502040204020203" pitchFamily="34" charset="0"/>
            </a:endParaRPr>
          </a:p>
          <a:p>
            <a:r>
              <a:rPr lang="en-US" sz="4800" i="1" dirty="0">
                <a:latin typeface="Lato" panose="020F0502020204030203" pitchFamily="34" charset="0"/>
                <a:cs typeface="Segoe UI" panose="020B0502040204020203" pitchFamily="34" charset="0"/>
              </a:rPr>
              <a:t>A secondary analysis of the TISP dataset</a:t>
            </a:r>
          </a:p>
        </p:txBody>
      </p:sp>
      <p:grpSp>
        <p:nvGrpSpPr>
          <p:cNvPr id="4" name="Group 3">
            <a:extLst>
              <a:ext uri="{FF2B5EF4-FFF2-40B4-BE49-F238E27FC236}">
                <a16:creationId xmlns:a16="http://schemas.microsoft.com/office/drawing/2014/main" id="{508861CD-9DB1-A09E-83B9-16926F8A1EBC}"/>
              </a:ext>
            </a:extLst>
          </p:cNvPr>
          <p:cNvGrpSpPr/>
          <p:nvPr/>
        </p:nvGrpSpPr>
        <p:grpSpPr>
          <a:xfrm>
            <a:off x="707636" y="5691893"/>
            <a:ext cx="8350654" cy="769441"/>
            <a:chOff x="40636456" y="25366883"/>
            <a:chExt cx="8350654" cy="769441"/>
          </a:xfrm>
        </p:grpSpPr>
        <p:sp>
          <p:nvSpPr>
            <p:cNvPr id="22" name="TextBox 21">
              <a:extLst>
                <a:ext uri="{FF2B5EF4-FFF2-40B4-BE49-F238E27FC236}">
                  <a16:creationId xmlns:a16="http://schemas.microsoft.com/office/drawing/2014/main" id="{C3F61B32-8F5A-4CA2-B549-F3CD26098007}"/>
                </a:ext>
              </a:extLst>
            </p:cNvPr>
            <p:cNvSpPr txBox="1"/>
            <p:nvPr/>
          </p:nvSpPr>
          <p:spPr>
            <a:xfrm>
              <a:off x="41469788" y="25366883"/>
              <a:ext cx="7517322" cy="769441"/>
            </a:xfrm>
            <a:prstGeom prst="rect">
              <a:avLst/>
            </a:prstGeom>
            <a:noFill/>
          </p:spPr>
          <p:txBody>
            <a:bodyPr wrap="square" rtlCol="0">
              <a:spAutoFit/>
            </a:bodyPr>
            <a:lstStyle/>
            <a:p>
              <a:pPr>
                <a:lnSpc>
                  <a:spcPct val="100000"/>
                </a:lnSpc>
                <a:spcBef>
                  <a:spcPts val="0"/>
                </a:spcBef>
              </a:pPr>
              <a:r>
                <a:rPr lang="en-US" sz="4400" dirty="0">
                  <a:latin typeface="Lato" panose="020F0502020204030203" pitchFamily="34" charset="0"/>
                  <a:cs typeface="Segoe UI" panose="020B0502040204020203" pitchFamily="34" charset="0"/>
                </a:rPr>
                <a:t>Josh Dyce</a:t>
              </a:r>
              <a:endParaRPr lang="en-US" sz="4400" b="1" dirty="0">
                <a:latin typeface="Lato" panose="020F0502020204030203" pitchFamily="34" charset="0"/>
                <a:cs typeface="Segoe UI" panose="020B0502040204020203" pitchFamily="34" charset="0"/>
              </a:endParaRPr>
            </a:p>
          </p:txBody>
        </p:sp>
        <p:sp>
          <p:nvSpPr>
            <p:cNvPr id="23" name="Graphic 18">
              <a:extLst>
                <a:ext uri="{FF2B5EF4-FFF2-40B4-BE49-F238E27FC236}">
                  <a16:creationId xmlns:a16="http://schemas.microsoft.com/office/drawing/2014/main" id="{1B355378-8069-4F41-9F33-76FF52B1D680}"/>
                </a:ext>
              </a:extLst>
            </p:cNvPr>
            <p:cNvSpPr/>
            <p:nvPr/>
          </p:nvSpPr>
          <p:spPr>
            <a:xfrm>
              <a:off x="40636456" y="25584006"/>
              <a:ext cx="360430" cy="335196"/>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endParaRPr lang="en-US"/>
            </a:p>
          </p:txBody>
        </p:sp>
      </p:grpSp>
      <p:sp>
        <p:nvSpPr>
          <p:cNvPr id="8" name="TextBox 7">
            <a:extLst>
              <a:ext uri="{FF2B5EF4-FFF2-40B4-BE49-F238E27FC236}">
                <a16:creationId xmlns:a16="http://schemas.microsoft.com/office/drawing/2014/main" id="{B5F6A72A-1766-F266-BCCC-8C70683571AA}"/>
              </a:ext>
            </a:extLst>
          </p:cNvPr>
          <p:cNvSpPr txBox="1"/>
          <p:nvPr/>
        </p:nvSpPr>
        <p:spPr>
          <a:xfrm>
            <a:off x="12025509" y="17518743"/>
            <a:ext cx="24730363" cy="1323439"/>
          </a:xfrm>
          <a:prstGeom prst="rect">
            <a:avLst/>
          </a:prstGeom>
          <a:noFill/>
        </p:spPr>
        <p:txBody>
          <a:bodyPr wrap="square">
            <a:spAutoFit/>
          </a:bodyPr>
          <a:lstStyle/>
          <a:p>
            <a:r>
              <a:rPr lang="en-US" sz="8000" b="1" dirty="0">
                <a:solidFill>
                  <a:srgbClr val="002060"/>
                </a:solidFill>
                <a:highlight>
                  <a:srgbClr val="E1F1F4"/>
                </a:highlight>
                <a:latin typeface="Lato" panose="020F0502020204030203" pitchFamily="34" charset="0"/>
                <a:ea typeface="Roboto" panose="02000000000000000000" pitchFamily="2" charset="0"/>
                <a:cs typeface="Segoe UI" panose="020B0502040204020203" pitchFamily="34" charset="0"/>
              </a:rPr>
              <a:t>Conservative ideology has the strongest correlation</a:t>
            </a:r>
            <a:endParaRPr lang="en-CA" sz="1400" dirty="0">
              <a:highlight>
                <a:srgbClr val="E1F1F4"/>
              </a:highlight>
            </a:endParaRPr>
          </a:p>
        </p:txBody>
      </p:sp>
      <p:sp>
        <p:nvSpPr>
          <p:cNvPr id="10" name="TextBox 9">
            <a:extLst>
              <a:ext uri="{FF2B5EF4-FFF2-40B4-BE49-F238E27FC236}">
                <a16:creationId xmlns:a16="http://schemas.microsoft.com/office/drawing/2014/main" id="{4909E16E-9048-2A36-D333-CC762BD15F12}"/>
              </a:ext>
            </a:extLst>
          </p:cNvPr>
          <p:cNvSpPr txBox="1"/>
          <p:nvPr/>
        </p:nvSpPr>
        <p:spPr>
          <a:xfrm>
            <a:off x="38104200" y="388535"/>
            <a:ext cx="11231206" cy="33264363"/>
          </a:xfrm>
          <a:prstGeom prst="rect">
            <a:avLst/>
          </a:prstGeom>
          <a:noFill/>
        </p:spPr>
        <p:txBody>
          <a:bodyPr wrap="square" rtlCol="0">
            <a:spAutoFit/>
          </a:bodyPr>
          <a:lstStyle/>
          <a:p>
            <a:pPr>
              <a:lnSpc>
                <a:spcPct val="120000"/>
              </a:lnSpc>
            </a:pPr>
            <a:r>
              <a:rPr lang="en-US" sz="3600" b="1" dirty="0">
                <a:solidFill>
                  <a:srgbClr val="8C1616"/>
                </a:solidFill>
                <a:latin typeface="Lato" panose="020F0502020204030203" pitchFamily="34" charset="0"/>
                <a:cs typeface="Segoe UI" panose="020B0502040204020203" pitchFamily="34" charset="0"/>
              </a:rPr>
              <a:t>RESULTS:</a:t>
            </a:r>
          </a:p>
          <a:p>
            <a:pPr>
              <a:lnSpc>
                <a:spcPct val="120000"/>
              </a:lnSpc>
            </a:pPr>
            <a:endParaRPr lang="en-US" sz="3600" dirty="0">
              <a:latin typeface="Lato" panose="020F0502020204030203" pitchFamily="34" charset="0"/>
              <a:cs typeface="Segoe UI" panose="020B0502040204020203" pitchFamily="34" charset="0"/>
            </a:endParaRPr>
          </a:p>
          <a:p>
            <a:pPr marL="571500" indent="-571500">
              <a:lnSpc>
                <a:spcPct val="120000"/>
              </a:lnSpc>
              <a:buFont typeface="Arial" panose="020B0604020202020204" pitchFamily="34" charset="0"/>
              <a:buChar char="•"/>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dirty="0"/>
          </a:p>
          <a:p>
            <a:pPr>
              <a:lnSpc>
                <a:spcPct val="120000"/>
              </a:lnSpc>
            </a:pPr>
            <a:r>
              <a:rPr lang="en-US" sz="3600" dirty="0">
                <a:latin typeface="Lato" panose="020F0502020204030203" pitchFamily="34" charset="0"/>
                <a:ea typeface="Lato" panose="020F0502020204030203" pitchFamily="34" charset="0"/>
                <a:cs typeface="Lato" panose="020F0502020204030203" pitchFamily="34" charset="0"/>
              </a:rPr>
              <a:t>There was no significant relationship between sex or religiosity and support for raising carbon taxes.</a:t>
            </a: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r>
              <a:rPr lang="en-US" sz="3600" b="1" dirty="0">
                <a:solidFill>
                  <a:srgbClr val="8C1616"/>
                </a:solidFill>
                <a:latin typeface="Lato" panose="020F0502020204030203" pitchFamily="34" charset="0"/>
                <a:cs typeface="Segoe UI" panose="020B0502040204020203" pitchFamily="34" charset="0"/>
              </a:rPr>
              <a:t>DISCUSSION:</a:t>
            </a:r>
            <a:endParaRPr lang="en-US" sz="3600" dirty="0">
              <a:latin typeface="Lato" panose="020F0502020204030203" pitchFamily="34" charset="0"/>
              <a:cs typeface="Segoe UI" panose="020B0502040204020203" pitchFamily="34" charset="0"/>
            </a:endParaRPr>
          </a:p>
          <a:p>
            <a:pPr>
              <a:lnSpc>
                <a:spcPct val="120000"/>
              </a:lnSpc>
            </a:pPr>
            <a:r>
              <a:rPr lang="en-US" sz="3600" dirty="0">
                <a:latin typeface="Lato" panose="020F0502020204030203" pitchFamily="34" charset="0"/>
                <a:cs typeface="Segoe UI" panose="020B0502040204020203" pitchFamily="34" charset="0"/>
              </a:rPr>
              <a:t>While statistically significant, it should be noted that the magnitudes of correlation that age and level of education have with support for increased carbon </a:t>
            </a:r>
            <a:r>
              <a:rPr lang="en-US" sz="3600">
                <a:latin typeface="Lato" panose="020F0502020204030203" pitchFamily="34" charset="0"/>
                <a:cs typeface="Segoe UI" panose="020B0502040204020203" pitchFamily="34" charset="0"/>
              </a:rPr>
              <a:t>tax are </a:t>
            </a:r>
            <a:r>
              <a:rPr lang="en-US" sz="3600" dirty="0">
                <a:latin typeface="Lato" panose="020F0502020204030203" pitchFamily="34" charset="0"/>
                <a:cs typeface="Segoe UI" panose="020B0502040204020203" pitchFamily="34" charset="0"/>
              </a:rPr>
              <a:t>small. Furthermore, the distribution of responses for level of education is overwhelmingly skewed towards higher education.</a:t>
            </a: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r>
              <a:rPr lang="en-US" sz="3600" dirty="0">
                <a:latin typeface="Lato" panose="020F0502020204030203" pitchFamily="34" charset="0"/>
                <a:cs typeface="Segoe UI" panose="020B0502040204020203" pitchFamily="34" charset="0"/>
              </a:rPr>
              <a:t>Overall, this analysis is helpful for understanding public support for raising carbon taxes in Canada, which can inform policy decisions aimed at addressing climate change.</a:t>
            </a: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r>
              <a:rPr lang="en-US" sz="3600" b="1" dirty="0">
                <a:solidFill>
                  <a:srgbClr val="8C1616"/>
                </a:solidFill>
                <a:latin typeface="Lato" panose="020F0502020204030203" pitchFamily="34" charset="0"/>
                <a:cs typeface="Segoe UI" panose="020B0502040204020203" pitchFamily="34" charset="0"/>
              </a:rPr>
              <a:t>REFERENCES:</a:t>
            </a: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p:txBody>
      </p:sp>
      <p:pic>
        <p:nvPicPr>
          <p:cNvPr id="14" name="Picture 13" descr="A qr code with a white background&#10;&#10;AI-generated content may be incorrect.">
            <a:extLst>
              <a:ext uri="{FF2B5EF4-FFF2-40B4-BE49-F238E27FC236}">
                <a16:creationId xmlns:a16="http://schemas.microsoft.com/office/drawing/2014/main" id="{5C341BF0-693E-D3F2-0D1B-B14B56E836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63303" y="30382009"/>
            <a:ext cx="2408506" cy="2408506"/>
          </a:xfrm>
          <a:prstGeom prst="rect">
            <a:avLst/>
          </a:prstGeom>
        </p:spPr>
      </p:pic>
      <p:pic>
        <p:nvPicPr>
          <p:cNvPr id="56" name="Picture 55" descr="A screenshot of a graph&#10;&#10;AI-generated content may be incorrect.">
            <a:extLst>
              <a:ext uri="{FF2B5EF4-FFF2-40B4-BE49-F238E27FC236}">
                <a16:creationId xmlns:a16="http://schemas.microsoft.com/office/drawing/2014/main" id="{25FBE169-4D59-2D5E-AD62-96CC83CC45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01774" y="18463910"/>
            <a:ext cx="26121905" cy="14344134"/>
          </a:xfrm>
          <a:prstGeom prst="rect">
            <a:avLst/>
          </a:prstGeom>
        </p:spPr>
      </p:pic>
      <p:graphicFrame>
        <p:nvGraphicFramePr>
          <p:cNvPr id="57" name="Table 56">
            <a:extLst>
              <a:ext uri="{FF2B5EF4-FFF2-40B4-BE49-F238E27FC236}">
                <a16:creationId xmlns:a16="http://schemas.microsoft.com/office/drawing/2014/main" id="{79D83317-D9AF-447F-255D-8BADD2F1ACC7}"/>
              </a:ext>
            </a:extLst>
          </p:cNvPr>
          <p:cNvGraphicFramePr>
            <a:graphicFrameLocks noGrp="1"/>
          </p:cNvGraphicFramePr>
          <p:nvPr>
            <p:extLst>
              <p:ext uri="{D42A27DB-BD31-4B8C-83A1-F6EECF244321}">
                <p14:modId xmlns:p14="http://schemas.microsoft.com/office/powerpoint/2010/main" val="3524046391"/>
              </p:ext>
            </p:extLst>
          </p:nvPr>
        </p:nvGraphicFramePr>
        <p:xfrm>
          <a:off x="961276" y="21001289"/>
          <a:ext cx="10264444" cy="2561742"/>
        </p:xfrm>
        <a:graphic>
          <a:graphicData uri="http://schemas.openxmlformats.org/drawingml/2006/table">
            <a:tbl>
              <a:tblPr firstRow="1" bandRow="1">
                <a:tableStyleId>{2D5ABB26-0587-4C30-8999-92F81FD0307C}</a:tableStyleId>
              </a:tblPr>
              <a:tblGrid>
                <a:gridCol w="5132222">
                  <a:extLst>
                    <a:ext uri="{9D8B030D-6E8A-4147-A177-3AD203B41FA5}">
                      <a16:colId xmlns:a16="http://schemas.microsoft.com/office/drawing/2014/main" val="3839165311"/>
                    </a:ext>
                  </a:extLst>
                </a:gridCol>
                <a:gridCol w="5132222">
                  <a:extLst>
                    <a:ext uri="{9D8B030D-6E8A-4147-A177-3AD203B41FA5}">
                      <a16:colId xmlns:a16="http://schemas.microsoft.com/office/drawing/2014/main" val="39031058"/>
                    </a:ext>
                  </a:extLst>
                </a:gridCol>
              </a:tblGrid>
              <a:tr h="853914">
                <a:tc>
                  <a:txBody>
                    <a:bodyPr/>
                    <a:lstStyle/>
                    <a:p>
                      <a:pPr marL="571500" indent="-571500">
                        <a:buFont typeface="Arial" panose="020B0604020202020204" pitchFamily="34" charset="0"/>
                        <a:buChar char="•"/>
                      </a:pPr>
                      <a:r>
                        <a:rPr lang="en-CA" sz="3600" dirty="0">
                          <a:latin typeface="Lato" panose="020F0502020204030203" pitchFamily="34" charset="0"/>
                          <a:ea typeface="Lato" panose="020F0502020204030203" pitchFamily="34" charset="0"/>
                          <a:cs typeface="Lato" panose="020F0502020204030203" pitchFamily="34" charset="0"/>
                        </a:rPr>
                        <a:t>Age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571500" indent="-571500">
                        <a:buFont typeface="Arial" panose="020B0604020202020204" pitchFamily="34" charset="0"/>
                        <a:buChar char="•"/>
                      </a:pPr>
                      <a:r>
                        <a:rPr lang="en-CA" sz="3600" dirty="0">
                          <a:latin typeface="Lato" panose="020F0502020204030203" pitchFamily="34" charset="0"/>
                          <a:ea typeface="Lato" panose="020F0502020204030203" pitchFamily="34" charset="0"/>
                          <a:cs typeface="Lato" panose="020F0502020204030203" pitchFamily="34" charset="0"/>
                        </a:rPr>
                        <a:t>Sex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719694"/>
                  </a:ext>
                </a:extLst>
              </a:tr>
              <a:tr h="853914">
                <a:tc>
                  <a:txBody>
                    <a:bodyPr/>
                    <a:lstStyle/>
                    <a:p>
                      <a:pPr marL="571500" indent="-571500">
                        <a:buFont typeface="Arial" panose="020B0604020202020204" pitchFamily="34" charset="0"/>
                        <a:buChar char="•"/>
                      </a:pPr>
                      <a:r>
                        <a:rPr lang="en-CA" sz="3600" dirty="0">
                          <a:latin typeface="Lato" panose="020F0502020204030203" pitchFamily="34" charset="0"/>
                          <a:ea typeface="Lato" panose="020F0502020204030203" pitchFamily="34" charset="0"/>
                          <a:cs typeface="Lato" panose="020F0502020204030203" pitchFamily="34" charset="0"/>
                        </a:rPr>
                        <a:t>Rural residence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571500" indent="-571500">
                        <a:buFont typeface="Arial" panose="020B0604020202020204" pitchFamily="34" charset="0"/>
                        <a:buChar char="•"/>
                      </a:pPr>
                      <a:r>
                        <a:rPr lang="en-CA" sz="3600" dirty="0">
                          <a:latin typeface="Lato" panose="020F0502020204030203" pitchFamily="34" charset="0"/>
                          <a:ea typeface="Lato" panose="020F0502020204030203" pitchFamily="34" charset="0"/>
                          <a:cs typeface="Lato" panose="020F0502020204030203" pitchFamily="34" charset="0"/>
                        </a:rPr>
                        <a:t>Religiosity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2868732"/>
                  </a:ext>
                </a:extLst>
              </a:tr>
              <a:tr h="853914">
                <a:tc>
                  <a:txBody>
                    <a:bodyPr/>
                    <a:lstStyle/>
                    <a:p>
                      <a:pPr marL="571500" indent="-571500">
                        <a:buFont typeface="Arial" panose="020B0604020202020204" pitchFamily="34" charset="0"/>
                        <a:buChar char="•"/>
                      </a:pPr>
                      <a:r>
                        <a:rPr lang="en-CA" sz="3600" dirty="0">
                          <a:latin typeface="Lato" panose="020F0502020204030203" pitchFamily="34" charset="0"/>
                          <a:ea typeface="Lato" panose="020F0502020204030203" pitchFamily="34" charset="0"/>
                          <a:cs typeface="Lato" panose="020F0502020204030203" pitchFamily="34" charset="0"/>
                        </a:rPr>
                        <a:t>Political orientation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571500" indent="-571500">
                        <a:buFont typeface="Arial" panose="020B0604020202020204" pitchFamily="34" charset="0"/>
                        <a:buChar char="•"/>
                      </a:pPr>
                      <a:r>
                        <a:rPr lang="en-CA" sz="3600" dirty="0">
                          <a:latin typeface="Lato" panose="020F0502020204030203" pitchFamily="34" charset="0"/>
                          <a:ea typeface="Lato" panose="020F0502020204030203" pitchFamily="34" charset="0"/>
                          <a:cs typeface="Lato" panose="020F0502020204030203" pitchFamily="34" charset="0"/>
                        </a:rPr>
                        <a:t>Income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6034402"/>
                  </a:ext>
                </a:extLst>
              </a:tr>
            </a:tbl>
          </a:graphicData>
        </a:graphic>
      </p:graphicFrame>
      <p:pic>
        <p:nvPicPr>
          <p:cNvPr id="1034" name="Picture 1033" descr="A screen shot of a computer&#10;&#10;AI-generated content may be incorrect.">
            <a:extLst>
              <a:ext uri="{FF2B5EF4-FFF2-40B4-BE49-F238E27FC236}">
                <a16:creationId xmlns:a16="http://schemas.microsoft.com/office/drawing/2014/main" id="{A56FB23A-1136-FBE7-73E0-1556219385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27588" y="2137912"/>
            <a:ext cx="6475107" cy="3394416"/>
          </a:xfrm>
          <a:prstGeom prst="rect">
            <a:avLst/>
          </a:prstGeom>
        </p:spPr>
      </p:pic>
      <p:pic>
        <p:nvPicPr>
          <p:cNvPr id="1036" name="Picture 1035" descr="A graph of a number of people&#10;&#10;AI-generated content may be incorrect.">
            <a:extLst>
              <a:ext uri="{FF2B5EF4-FFF2-40B4-BE49-F238E27FC236}">
                <a16:creationId xmlns:a16="http://schemas.microsoft.com/office/drawing/2014/main" id="{8652F0D9-C62A-146C-DCAF-C6A18155A0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4200" y="1087840"/>
            <a:ext cx="5904987" cy="6607092"/>
          </a:xfrm>
          <a:prstGeom prst="rect">
            <a:avLst/>
          </a:prstGeom>
        </p:spPr>
      </p:pic>
      <p:pic>
        <p:nvPicPr>
          <p:cNvPr id="1038" name="Picture 1037" descr="A graph of a number of colored squares&#10;&#10;AI-generated content may be incorrect.">
            <a:extLst>
              <a:ext uri="{FF2B5EF4-FFF2-40B4-BE49-F238E27FC236}">
                <a16:creationId xmlns:a16="http://schemas.microsoft.com/office/drawing/2014/main" id="{BA4FFFF8-4EF5-4052-4926-0525CAE4AB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58597" y="7670240"/>
            <a:ext cx="10996894" cy="6281734"/>
          </a:xfrm>
          <a:prstGeom prst="rect">
            <a:avLst/>
          </a:prstGeom>
        </p:spPr>
      </p:pic>
      <p:pic>
        <p:nvPicPr>
          <p:cNvPr id="1040" name="Picture 1039" descr="A graph of different colored squares&#10;&#10;AI-generated content may be incorrect.">
            <a:extLst>
              <a:ext uri="{FF2B5EF4-FFF2-40B4-BE49-F238E27FC236}">
                <a16:creationId xmlns:a16="http://schemas.microsoft.com/office/drawing/2014/main" id="{7C40B2B7-D252-7D41-67F1-3B4A594314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221356" y="13879849"/>
            <a:ext cx="10996894" cy="6281734"/>
          </a:xfrm>
          <a:prstGeom prst="rect">
            <a:avLst/>
          </a:prstGeom>
        </p:spPr>
      </p:pic>
    </p:spTree>
    <p:extLst>
      <p:ext uri="{BB962C8B-B14F-4D97-AF65-F5344CB8AC3E}">
        <p14:creationId xmlns:p14="http://schemas.microsoft.com/office/powerpoint/2010/main" val="33385875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13872</TotalTime>
  <Words>515</Words>
  <Application>Microsoft Office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 Light</vt:lpstr>
      <vt:lpstr>Arial</vt:lpstr>
      <vt:lpstr>Calibri</vt:lpstr>
      <vt:lpstr>Lato</vt:lpstr>
      <vt:lpstr>Office Theme</vt:lpstr>
      <vt:lpstr>Urban residence, conservative ideology, higher age and lower levels of education correlate with higher opposition to raising carbon taxes on gas and fossil fuel.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1. Correct fonts won’t load until you open this in PowerPoint (e.g., if you’re previewing this in your browser it’ll look uglier than it actually is).  2. Generate QR codes here: https://www.qrcode-monkey.com/</dc:title>
  <dc:creator>Morrison, Mike</dc:creator>
  <cp:lastModifiedBy>Dyce, Josh [CWBC]</cp:lastModifiedBy>
  <cp:revision>127</cp:revision>
  <dcterms:created xsi:type="dcterms:W3CDTF">2019-07-02T13:39:34Z</dcterms:created>
  <dcterms:modified xsi:type="dcterms:W3CDTF">2025-03-17T02:43:35Z</dcterms:modified>
</cp:coreProperties>
</file>