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306" r:id="rId2"/>
  </p:sldIdLst>
  <p:sldSz cx="49377600" cy="32918400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552" userDrawn="1">
          <p15:clr>
            <a:srgbClr val="A4A3A4"/>
          </p15:clr>
        </p15:guide>
        <p15:guide id="3" pos="2712" userDrawn="1">
          <p15:clr>
            <a:srgbClr val="A4A3A4"/>
          </p15:clr>
        </p15:guide>
        <p15:guide id="6" orient="horz" pos="1104" userDrawn="1">
          <p15:clr>
            <a:srgbClr val="A4A3A4"/>
          </p15:clr>
        </p15:guide>
        <p15:guide id="7" pos="5304" userDrawn="1">
          <p15:clr>
            <a:srgbClr val="A4A3A4"/>
          </p15:clr>
        </p15:guide>
        <p15:guide id="8" pos="10536" userDrawn="1">
          <p15:clr>
            <a:srgbClr val="5ACBF0"/>
          </p15:clr>
        </p15:guide>
        <p15:guide id="9" pos="7896" userDrawn="1">
          <p15:clr>
            <a:srgbClr val="A4A3A4"/>
          </p15:clr>
        </p15:guide>
        <p15:guide id="10" pos="13104" userDrawn="1">
          <p15:clr>
            <a:srgbClr val="A4A3A4"/>
          </p15:clr>
        </p15:guide>
        <p15:guide id="11" pos="18168" userDrawn="1">
          <p15:clr>
            <a:srgbClr val="A4A3A4"/>
          </p15:clr>
        </p15:guide>
        <p15:guide id="12" pos="20836" userDrawn="1">
          <p15:clr>
            <a:srgbClr val="A4A3A4"/>
          </p15:clr>
        </p15:guide>
        <p15:guide id="13" pos="23328" userDrawn="1">
          <p15:clr>
            <a:srgbClr val="A4A3A4"/>
          </p15:clr>
        </p15:guide>
        <p15:guide id="14" pos="25944" userDrawn="1">
          <p15:clr>
            <a:srgbClr val="A4A3A4"/>
          </p15:clr>
        </p15:guide>
        <p15:guide id="15" pos="28440" userDrawn="1">
          <p15:clr>
            <a:srgbClr val="A4A3A4"/>
          </p15:clr>
        </p15:guide>
        <p15:guide id="16" orient="horz" pos="20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F31"/>
    <a:srgbClr val="E1F1F4"/>
    <a:srgbClr val="8C1616"/>
    <a:srgbClr val="31092D"/>
    <a:srgbClr val="FBFBFB"/>
    <a:srgbClr val="6B6B6B"/>
    <a:srgbClr val="0D0D0D"/>
    <a:srgbClr val="8DC63F"/>
    <a:srgbClr val="FBE2A3"/>
    <a:srgbClr val="ED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319" autoAdjust="0"/>
  </p:normalViewPr>
  <p:slideViewPr>
    <p:cSldViewPr snapToGrid="0" showGuides="1">
      <p:cViewPr varScale="1">
        <p:scale>
          <a:sx n="23" d="100"/>
          <a:sy n="23" d="100"/>
        </p:scale>
        <p:origin x="1212" y="42"/>
      </p:cViewPr>
      <p:guideLst>
        <p:guide pos="15552"/>
        <p:guide pos="2712"/>
        <p:guide orient="horz" pos="1104"/>
        <p:guide pos="5304"/>
        <p:guide pos="10536"/>
        <p:guide pos="7896"/>
        <p:guide pos="13104"/>
        <p:guide pos="18168"/>
        <p:guide pos="20836"/>
        <p:guide pos="23328"/>
        <p:guide pos="25944"/>
        <p:guide pos="28440"/>
        <p:guide orient="horz" pos="20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B04D-1C75-43E0-9B64-B7DDAA42BB2C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2670-3342-473C-969D-FDFF399F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Powerpoint</a:t>
            </a:r>
            <a:r>
              <a:rPr lang="en-US" dirty="0"/>
              <a:t>, click View &gt; Guides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Keep text within gutter guides.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Author list: Don’t split names onto two lines (e.g., “Jimmy [break] Smith”). If that happens, use a new line, unless you need the space. </a:t>
            </a:r>
            <a:r>
              <a:rPr lang="en-US" b="1" dirty="0"/>
              <a:t>Bold the first names of anybody who’s presenting</a:t>
            </a:r>
            <a:r>
              <a:rPr lang="en-US" dirty="0"/>
              <a:t> in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Intro/methods/result: </a:t>
            </a:r>
            <a:r>
              <a:rPr lang="en-US" b="1" dirty="0"/>
              <a:t>Do not drop below font size 28</a:t>
            </a:r>
            <a:r>
              <a:rPr lang="en-US" dirty="0"/>
              <a:t>, but if you have extra space, jack up the font size until the space is full.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use color in the sidebars except in graphs/figures. It’ll pull attention from the center and slow interpretation for passersby.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0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5387342"/>
            <a:ext cx="4197096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7289782"/>
            <a:ext cx="370332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5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8" y="1752600"/>
            <a:ext cx="1064704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3" y="1752600"/>
            <a:ext cx="3132391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4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0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5" y="8206749"/>
            <a:ext cx="4258818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5" y="22029429"/>
            <a:ext cx="4258818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0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5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1752607"/>
            <a:ext cx="425881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7" y="8069582"/>
            <a:ext cx="20889036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7" y="12024360"/>
            <a:ext cx="20889036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3" y="8069582"/>
            <a:ext cx="20991911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3" y="12024360"/>
            <a:ext cx="20991911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0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5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4739647"/>
            <a:ext cx="2499741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9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1" y="4739647"/>
            <a:ext cx="2499741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1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752607"/>
            <a:ext cx="425881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8763000"/>
            <a:ext cx="425881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0510487"/>
            <a:ext cx="166649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ilent presenter">
            <a:extLst>
              <a:ext uri="{FF2B5EF4-FFF2-40B4-BE49-F238E27FC236}">
                <a16:creationId xmlns:a16="http://schemas.microsoft.com/office/drawing/2014/main" id="{6BAA8574-A2AC-3A3C-48FA-FBFB9951DCF4}"/>
              </a:ext>
            </a:extLst>
          </p:cNvPr>
          <p:cNvSpPr/>
          <p:nvPr/>
        </p:nvSpPr>
        <p:spPr>
          <a:xfrm>
            <a:off x="37806090" y="0"/>
            <a:ext cx="11571511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437 Alberta Oil Well Images, Stock Photos, 3D objects, &amp; Vectors |  Shutterstock">
            <a:extLst>
              <a:ext uri="{FF2B5EF4-FFF2-40B4-BE49-F238E27FC236}">
                <a16:creationId xmlns:a16="http://schemas.microsoft.com/office/drawing/2014/main" id="{9ECB13A6-591A-8638-C5C8-F656634EA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811" y="1"/>
            <a:ext cx="26278113" cy="1751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39474939" y="0"/>
            <a:ext cx="9985073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12" name="silent presenter">
            <a:extLst>
              <a:ext uri="{FF2B5EF4-FFF2-40B4-BE49-F238E27FC236}">
                <a16:creationId xmlns:a16="http://schemas.microsoft.com/office/drawing/2014/main" id="{EC86DA8B-8163-4552-8FA4-435C18CFF2A9}"/>
              </a:ext>
            </a:extLst>
          </p:cNvPr>
          <p:cNvSpPr/>
          <p:nvPr/>
        </p:nvSpPr>
        <p:spPr>
          <a:xfrm>
            <a:off x="-1" y="0"/>
            <a:ext cx="11571511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69579" y="187012"/>
            <a:ext cx="25181152" cy="7670240"/>
          </a:xfrm>
        </p:spPr>
        <p:txBody>
          <a:bodyPr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0400" b="1" dirty="0">
                <a:solidFill>
                  <a:srgbClr val="002060"/>
                </a:solidFill>
                <a:highlight>
                  <a:srgbClr val="E1F1F4"/>
                </a:highlight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Rural residence, conservative ideology, higher age and lower levels of education correlate with higher opposition to raising carbon taxes on gas and fossil fuel.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402624" y="6907165"/>
            <a:ext cx="10870776" cy="2994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BACKGROUND: 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Carbon taxes are a key policy tool used to reduce greenhouse gas emissions by placing a financial cost on fossil fuel consumption. Advocates argue that such taxes encourage cleaner energy use and help combat climate change [1], while opponents criticize them for increasing living costs, particularly for lower-income households [2]. In Canada, carbon pricing has been a highly debated issue, with campaigns like "Axe the Tax" reflecting strong opposition in certain regions [3].</a:t>
            </a:r>
          </a:p>
          <a:p>
            <a:pPr>
              <a:lnSpc>
                <a:spcPct val="120000"/>
              </a:lnSpc>
            </a:pP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The TISP dataset is a 2022 collection of questionnaire responses from 71 922 participants in 68 countries, offering insight on public attitudes towards science and climate change [4]. </a:t>
            </a: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OBJECTIVES: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Determine which, if any, of the following factors correlate with Canadian’s self-reported support for raising carbon taxes on gas and fossil fuels:</a:t>
            </a: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METHODS:</a:t>
            </a: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Data analysis and visualization was performed in Python using the Scipy and Matplotlib libraries.</a:t>
            </a: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The Mann-Whitney U Test was used to compare two independent groups (e.g., Sex, Rural vs Urban)</a:t>
            </a: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Spearman’s Rank Correlation was used to assess relationships between ordinal variables (e.g., Education, Political Ideology)</a:t>
            </a: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marL="1028700" lvl="1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Age and Income were grouped in intervals to turn them into ordinal variables	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	</a:t>
            </a: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Graphic 18">
            <a:extLst>
              <a:ext uri="{FF2B5EF4-FFF2-40B4-BE49-F238E27FC236}">
                <a16:creationId xmlns:a16="http://schemas.microsoft.com/office/drawing/2014/main" id="{C1210836-80D5-470E-883D-041B85957069}"/>
              </a:ext>
            </a:extLst>
          </p:cNvPr>
          <p:cNvSpPr/>
          <p:nvPr/>
        </p:nvSpPr>
        <p:spPr>
          <a:xfrm>
            <a:off x="1568455" y="3652878"/>
            <a:ext cx="794104" cy="738508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bg1"/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155C6-7E35-4156-B9B3-271571AF60CC}"/>
              </a:ext>
            </a:extLst>
          </p:cNvPr>
          <p:cNvSpPr txBox="1"/>
          <p:nvPr/>
        </p:nvSpPr>
        <p:spPr>
          <a:xfrm>
            <a:off x="604300" y="388535"/>
            <a:ext cx="1056576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latin typeface="Lato" panose="020F0502020204030203" pitchFamily="34" charset="0"/>
                <a:cs typeface="Segoe UI" panose="020B0502040204020203" pitchFamily="34" charset="0"/>
              </a:rPr>
              <a:t>What individual factors correlate with Canadians’ opposition to raising carbon taxes on gas and fossil fuels or coal?</a:t>
            </a:r>
          </a:p>
          <a:p>
            <a:endParaRPr lang="en-US" sz="5400" i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r>
              <a:rPr lang="en-US" sz="4800" i="1" dirty="0">
                <a:latin typeface="Lato" panose="020F0502020204030203" pitchFamily="34" charset="0"/>
                <a:cs typeface="Segoe UI" panose="020B0502040204020203" pitchFamily="34" charset="0"/>
              </a:rPr>
              <a:t>A secondary analysis of the TISP dataset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8861CD-9DB1-A09E-83B9-16926F8A1EBC}"/>
              </a:ext>
            </a:extLst>
          </p:cNvPr>
          <p:cNvGrpSpPr/>
          <p:nvPr/>
        </p:nvGrpSpPr>
        <p:grpSpPr>
          <a:xfrm>
            <a:off x="707636" y="5691893"/>
            <a:ext cx="8350654" cy="769441"/>
            <a:chOff x="40636456" y="25366883"/>
            <a:chExt cx="8350654" cy="76944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F61B32-8F5A-4CA2-B549-F3CD26098007}"/>
                </a:ext>
              </a:extLst>
            </p:cNvPr>
            <p:cNvSpPr txBox="1"/>
            <p:nvPr/>
          </p:nvSpPr>
          <p:spPr>
            <a:xfrm>
              <a:off x="41469788" y="25366883"/>
              <a:ext cx="751732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4400" dirty="0">
                  <a:latin typeface="Lato" panose="020F0502020204030203" pitchFamily="34" charset="0"/>
                  <a:cs typeface="Segoe UI" panose="020B0502040204020203" pitchFamily="34" charset="0"/>
                </a:rPr>
                <a:t>Josh Dyce</a:t>
              </a:r>
              <a:endParaRPr lang="en-US" sz="4400" b="1" dirty="0">
                <a:latin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Graphic 18">
              <a:extLst>
                <a:ext uri="{FF2B5EF4-FFF2-40B4-BE49-F238E27FC236}">
                  <a16:creationId xmlns:a16="http://schemas.microsoft.com/office/drawing/2014/main" id="{1B355378-8069-4F41-9F33-76FF52B1D680}"/>
                </a:ext>
              </a:extLst>
            </p:cNvPr>
            <p:cNvSpPr/>
            <p:nvPr/>
          </p:nvSpPr>
          <p:spPr>
            <a:xfrm>
              <a:off x="40636456" y="25584006"/>
              <a:ext cx="360430" cy="335196"/>
            </a:xfrm>
            <a:custGeom>
              <a:avLst/>
              <a:gdLst>
                <a:gd name="connsiteX0" fmla="*/ 310594 w 327663"/>
                <a:gd name="connsiteY0" fmla="*/ 219906 h 335196"/>
                <a:gd name="connsiteX1" fmla="*/ 246568 w 327663"/>
                <a:gd name="connsiteY1" fmla="*/ 176217 h 335196"/>
                <a:gd name="connsiteX2" fmla="*/ 212295 w 327663"/>
                <a:gd name="connsiteY2" fmla="*/ 176217 h 335196"/>
                <a:gd name="connsiteX3" fmla="*/ 165217 w 327663"/>
                <a:gd name="connsiteY3" fmla="*/ 189022 h 335196"/>
                <a:gd name="connsiteX4" fmla="*/ 118138 w 327663"/>
                <a:gd name="connsiteY4" fmla="*/ 176217 h 335196"/>
                <a:gd name="connsiteX5" fmla="*/ 83866 w 327663"/>
                <a:gd name="connsiteY5" fmla="*/ 176217 h 335196"/>
                <a:gd name="connsiteX6" fmla="*/ 19839 w 327663"/>
                <a:gd name="connsiteY6" fmla="*/ 219906 h 335196"/>
                <a:gd name="connsiteX7" fmla="*/ 1385 w 327663"/>
                <a:gd name="connsiteY7" fmla="*/ 299750 h 335196"/>
                <a:gd name="connsiteX8" fmla="*/ 165970 w 327663"/>
                <a:gd name="connsiteY8" fmla="*/ 335529 h 335196"/>
                <a:gd name="connsiteX9" fmla="*/ 329802 w 327663"/>
                <a:gd name="connsiteY9" fmla="*/ 299750 h 335196"/>
                <a:gd name="connsiteX10" fmla="*/ 310594 w 327663"/>
                <a:gd name="connsiteY10" fmla="*/ 219906 h 335196"/>
                <a:gd name="connsiteX11" fmla="*/ 165593 w 327663"/>
                <a:gd name="connsiteY11" fmla="*/ 154749 h 335196"/>
                <a:gd name="connsiteX12" fmla="*/ 242425 w 327663"/>
                <a:gd name="connsiteY12" fmla="*/ 77918 h 335196"/>
                <a:gd name="connsiteX13" fmla="*/ 165593 w 327663"/>
                <a:gd name="connsiteY13" fmla="*/ 1086 h 335196"/>
                <a:gd name="connsiteX14" fmla="*/ 88762 w 327663"/>
                <a:gd name="connsiteY14" fmla="*/ 77918 h 335196"/>
                <a:gd name="connsiteX15" fmla="*/ 165593 w 327663"/>
                <a:gd name="connsiteY15" fmla="*/ 154749 h 33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7663" h="335196">
                  <a:moveTo>
                    <a:pt x="310594" y="219906"/>
                  </a:moveTo>
                  <a:cubicBezTo>
                    <a:pt x="287243" y="179983"/>
                    <a:pt x="246568" y="176217"/>
                    <a:pt x="246568" y="176217"/>
                  </a:cubicBezTo>
                  <a:lnTo>
                    <a:pt x="212295" y="176217"/>
                  </a:lnTo>
                  <a:cubicBezTo>
                    <a:pt x="198360" y="184126"/>
                    <a:pt x="182541" y="189022"/>
                    <a:pt x="165217" y="189022"/>
                  </a:cubicBezTo>
                  <a:cubicBezTo>
                    <a:pt x="147892" y="189022"/>
                    <a:pt x="132074" y="184503"/>
                    <a:pt x="118138" y="176217"/>
                  </a:cubicBezTo>
                  <a:lnTo>
                    <a:pt x="83866" y="176217"/>
                  </a:lnTo>
                  <a:cubicBezTo>
                    <a:pt x="83866" y="176217"/>
                    <a:pt x="43190" y="179983"/>
                    <a:pt x="19839" y="219906"/>
                  </a:cubicBezTo>
                  <a:cubicBezTo>
                    <a:pt x="-2758" y="259828"/>
                    <a:pt x="1385" y="299750"/>
                    <a:pt x="1385" y="299750"/>
                  </a:cubicBezTo>
                  <a:cubicBezTo>
                    <a:pt x="1385" y="299750"/>
                    <a:pt x="37164" y="335529"/>
                    <a:pt x="165970" y="335529"/>
                  </a:cubicBezTo>
                  <a:cubicBezTo>
                    <a:pt x="294776" y="335529"/>
                    <a:pt x="329802" y="299750"/>
                    <a:pt x="329802" y="299750"/>
                  </a:cubicBezTo>
                  <a:cubicBezTo>
                    <a:pt x="329802" y="299750"/>
                    <a:pt x="333945" y="259828"/>
                    <a:pt x="310594" y="219906"/>
                  </a:cubicBezTo>
                  <a:close/>
                  <a:moveTo>
                    <a:pt x="165593" y="154749"/>
                  </a:moveTo>
                  <a:cubicBezTo>
                    <a:pt x="208152" y="154749"/>
                    <a:pt x="242425" y="120477"/>
                    <a:pt x="242425" y="77918"/>
                  </a:cubicBezTo>
                  <a:cubicBezTo>
                    <a:pt x="242425" y="35359"/>
                    <a:pt x="208152" y="1086"/>
                    <a:pt x="165593" y="1086"/>
                  </a:cubicBezTo>
                  <a:cubicBezTo>
                    <a:pt x="123035" y="1086"/>
                    <a:pt x="88762" y="35736"/>
                    <a:pt x="88762" y="77918"/>
                  </a:cubicBezTo>
                  <a:cubicBezTo>
                    <a:pt x="88762" y="120477"/>
                    <a:pt x="123035" y="154749"/>
                    <a:pt x="165593" y="15474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5F6A72A-1766-F266-BCCC-8C70683571AA}"/>
              </a:ext>
            </a:extLst>
          </p:cNvPr>
          <p:cNvSpPr txBox="1"/>
          <p:nvPr/>
        </p:nvSpPr>
        <p:spPr>
          <a:xfrm>
            <a:off x="12448935" y="17794694"/>
            <a:ext cx="24730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F48F3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Conservative ideology has the strongest correlation:</a:t>
            </a:r>
            <a:endParaRPr lang="en-CA" sz="1400" dirty="0">
              <a:solidFill>
                <a:srgbClr val="F48F3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9E16E-9048-2A36-D333-CC762BD15F12}"/>
              </a:ext>
            </a:extLst>
          </p:cNvPr>
          <p:cNvSpPr txBox="1"/>
          <p:nvPr/>
        </p:nvSpPr>
        <p:spPr>
          <a:xfrm>
            <a:off x="38104200" y="388535"/>
            <a:ext cx="11231206" cy="33264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RESULTS:</a:t>
            </a: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was no significant relationship between sex or religiosity and support for raising carbon taxes.</a:t>
            </a: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DISCUSSION:</a:t>
            </a: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While statistically significant, it should be noted that the magnitudes of correlation that age and level of education have with support for increased carbon </a:t>
            </a:r>
            <a:r>
              <a:rPr lang="en-US" sz="3600">
                <a:latin typeface="Lato" panose="020F0502020204030203" pitchFamily="34" charset="0"/>
                <a:cs typeface="Segoe UI" panose="020B0502040204020203" pitchFamily="34" charset="0"/>
              </a:rPr>
              <a:t>tax are 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small. Furthermore, the distribution of responses for level of education is overwhelmingly skewed towards higher education.</a:t>
            </a: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Overall, this analysis is helpful for understanding public support for raising carbon taxes in Canada, which can inform policy decisions aimed at addressing climate change.</a:t>
            </a: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REFERENCES:</a:t>
            </a: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5C341BF0-693E-D3F2-0D1B-B14B56E83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3303" y="30382009"/>
            <a:ext cx="2408506" cy="2408506"/>
          </a:xfrm>
          <a:prstGeom prst="rect">
            <a:avLst/>
          </a:prstGeom>
        </p:spPr>
      </p:pic>
      <p:pic>
        <p:nvPicPr>
          <p:cNvPr id="56" name="Picture 55" descr="A screenshot of a graph&#10;&#10;AI-generated content may be incorrect.">
            <a:extLst>
              <a:ext uri="{FF2B5EF4-FFF2-40B4-BE49-F238E27FC236}">
                <a16:creationId xmlns:a16="http://schemas.microsoft.com/office/drawing/2014/main" id="{25FBE169-4D59-2D5E-AD62-96CC83CC45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0162" y="19118133"/>
            <a:ext cx="24898586" cy="13672382"/>
          </a:xfrm>
          <a:prstGeom prst="rect">
            <a:avLst/>
          </a:prstGeom>
        </p:spPr>
      </p:pic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79D83317-D9AF-447F-255D-8BADD2F1A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046391"/>
              </p:ext>
            </p:extLst>
          </p:nvPr>
        </p:nvGraphicFramePr>
        <p:xfrm>
          <a:off x="961276" y="21001289"/>
          <a:ext cx="10264444" cy="2561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2222">
                  <a:extLst>
                    <a:ext uri="{9D8B030D-6E8A-4147-A177-3AD203B41FA5}">
                      <a16:colId xmlns:a16="http://schemas.microsoft.com/office/drawing/2014/main" val="3839165311"/>
                    </a:ext>
                  </a:extLst>
                </a:gridCol>
                <a:gridCol w="5132222">
                  <a:extLst>
                    <a:ext uri="{9D8B030D-6E8A-4147-A177-3AD203B41FA5}">
                      <a16:colId xmlns:a16="http://schemas.microsoft.com/office/drawing/2014/main" val="39031058"/>
                    </a:ext>
                  </a:extLst>
                </a:gridCol>
              </a:tblGrid>
              <a:tr h="853914">
                <a:tc>
                  <a:txBody>
                    <a:bodyPr/>
                    <a:lstStyle/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CA" sz="36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CA" sz="36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6719694"/>
                  </a:ext>
                </a:extLst>
              </a:tr>
              <a:tr h="853914">
                <a:tc>
                  <a:txBody>
                    <a:bodyPr/>
                    <a:lstStyle/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CA" sz="36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Rural residence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CA" sz="36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Religiosity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868732"/>
                  </a:ext>
                </a:extLst>
              </a:tr>
              <a:tr h="853914">
                <a:tc>
                  <a:txBody>
                    <a:bodyPr/>
                    <a:lstStyle/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CA" sz="36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Political orientation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CA" sz="36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Income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034402"/>
                  </a:ext>
                </a:extLst>
              </a:tr>
            </a:tbl>
          </a:graphicData>
        </a:graphic>
      </p:graphicFrame>
      <p:pic>
        <p:nvPicPr>
          <p:cNvPr id="1034" name="Picture 103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56FB23A-1136-FBE7-73E0-1556219385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7588" y="2137912"/>
            <a:ext cx="6475107" cy="3394416"/>
          </a:xfrm>
          <a:prstGeom prst="rect">
            <a:avLst/>
          </a:prstGeom>
        </p:spPr>
      </p:pic>
      <p:pic>
        <p:nvPicPr>
          <p:cNvPr id="1038" name="Picture 1037" descr="A graph of a number of colored squares&#10;&#10;AI-generated content may be incorrect.">
            <a:extLst>
              <a:ext uri="{FF2B5EF4-FFF2-40B4-BE49-F238E27FC236}">
                <a16:creationId xmlns:a16="http://schemas.microsoft.com/office/drawing/2014/main" id="{BA4FFFF8-4EF5-4052-4926-0525CAE4AB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1356" y="7501440"/>
            <a:ext cx="10996894" cy="6281734"/>
          </a:xfrm>
          <a:prstGeom prst="rect">
            <a:avLst/>
          </a:prstGeom>
        </p:spPr>
      </p:pic>
      <p:pic>
        <p:nvPicPr>
          <p:cNvPr id="1040" name="Picture 1039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7C40B2B7-D252-7D41-67F1-3B4A594314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1356" y="13879849"/>
            <a:ext cx="10996894" cy="6281734"/>
          </a:xfrm>
          <a:prstGeom prst="rect">
            <a:avLst/>
          </a:prstGeom>
        </p:spPr>
      </p:pic>
      <p:pic>
        <p:nvPicPr>
          <p:cNvPr id="6" name="Picture 5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95727EC7-41E2-235A-DD4B-3020B0184C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2310" y="1123032"/>
            <a:ext cx="5614203" cy="628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8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13878</TotalTime>
  <Words>523</Words>
  <Application>Microsoft Office PowerPoint</Application>
  <PresentationFormat>Custom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 Light</vt:lpstr>
      <vt:lpstr>Arial</vt:lpstr>
      <vt:lpstr>Calibri</vt:lpstr>
      <vt:lpstr>Lato</vt:lpstr>
      <vt:lpstr>Office Theme</vt:lpstr>
      <vt:lpstr>Rural residence, conservative ideology, higher age and lower levels of education correlate with higher opposition to raising carbon taxes on gas and fossil fuel.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Notes:  1. Correct fonts won’t load until you open this in PowerPoint (e.g., if you’re previewing this in your browser it’ll look uglier than it actually is).  2. Generate QR codes here: https://www.qrcode-monkey.com/</dc:title>
  <dc:creator>Morrison, Mike</dc:creator>
  <cp:lastModifiedBy>Dyce, Josh [CWBC]</cp:lastModifiedBy>
  <cp:revision>128</cp:revision>
  <dcterms:created xsi:type="dcterms:W3CDTF">2019-07-02T13:39:34Z</dcterms:created>
  <dcterms:modified xsi:type="dcterms:W3CDTF">2025-03-17T17:05:11Z</dcterms:modified>
</cp:coreProperties>
</file>