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Tennis Match Results Prediction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Josh Zhu</a:t>
            </a:r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ACCURACY SCORES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26FD56-855E-4A68-AC0E-211EC4AFB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20" y="1960567"/>
            <a:ext cx="9144000" cy="3109888"/>
          </a:xfrm>
        </p:spPr>
      </p:pic>
    </p:spTree>
    <p:extLst>
      <p:ext uri="{BB962C8B-B14F-4D97-AF65-F5344CB8AC3E}">
        <p14:creationId xmlns:p14="http://schemas.microsoft.com/office/powerpoint/2010/main" val="20620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ROC-AUC TRAIN/TEST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02E89-A306-4B4B-80FF-A20A2B40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5" y="2327420"/>
            <a:ext cx="409575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B322B-49E1-4A85-9B41-A6D09AC34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39" y="2066663"/>
            <a:ext cx="5143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TRAIN AND PREDICT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3BFA9-B067-44B8-A11C-FEEF57B8EF0F}"/>
              </a:ext>
            </a:extLst>
          </p:cNvPr>
          <p:cNvSpPr txBox="1"/>
          <p:nvPr/>
        </p:nvSpPr>
        <p:spPr>
          <a:xfrm>
            <a:off x="1461781" y="1878863"/>
            <a:ext cx="974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Based on efficiency and model accuracy score, Logistic Regression is the optimal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842F8-BFFC-4567-95BA-D3A0811E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4" y="2526858"/>
            <a:ext cx="115252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3BFA9-B067-44B8-A11C-FEEF57B8EF0F}"/>
              </a:ext>
            </a:extLst>
          </p:cNvPr>
          <p:cNvSpPr txBox="1"/>
          <p:nvPr/>
        </p:nvSpPr>
        <p:spPr>
          <a:xfrm>
            <a:off x="1461781" y="1878863"/>
            <a:ext cx="97459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Performed a Grid Search for Logistic Regression for the regularization parameter (C) and the solver</a:t>
            </a:r>
          </a:p>
          <a:p>
            <a:endParaRPr lang="en-US" dirty="0"/>
          </a:p>
          <a:p>
            <a:r>
              <a:rPr lang="en-US" dirty="0"/>
              <a:t>• Optimal parameters: C=1</a:t>
            </a:r>
          </a:p>
          <a:p>
            <a:endParaRPr lang="en-US" dirty="0"/>
          </a:p>
          <a:p>
            <a:r>
              <a:rPr lang="en-US" dirty="0"/>
              <a:t>• Final model accuracy score: 79.42%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3BFA9-B067-44B8-A11C-FEEF57B8EF0F}"/>
              </a:ext>
            </a:extLst>
          </p:cNvPr>
          <p:cNvSpPr txBox="1"/>
          <p:nvPr/>
        </p:nvSpPr>
        <p:spPr>
          <a:xfrm>
            <a:off x="1461781" y="1878863"/>
            <a:ext cx="9745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Using Random Forest Model to get feature importance:</a:t>
            </a:r>
          </a:p>
          <a:p>
            <a:endParaRPr lang="en-US" dirty="0"/>
          </a:p>
          <a:p>
            <a:r>
              <a:rPr lang="en-US" dirty="0"/>
              <a:t>• 2 most important features:</a:t>
            </a:r>
          </a:p>
          <a:p>
            <a:pPr lvl="1"/>
            <a:r>
              <a:rPr lang="en-US" dirty="0"/>
              <a:t>• Break points faced</a:t>
            </a:r>
          </a:p>
          <a:p>
            <a:pPr lvl="1"/>
            <a:r>
              <a:rPr lang="en-US" dirty="0"/>
              <a:t>• 1st serve points won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CBD26-439E-429A-86AC-F828217E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05" y="2331077"/>
            <a:ext cx="4499295" cy="31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935-61D9-493F-A3A5-2454DD70A660}"/>
              </a:ext>
            </a:extLst>
          </p:cNvPr>
          <p:cNvSpPr txBox="1"/>
          <p:nvPr/>
        </p:nvSpPr>
        <p:spPr>
          <a:xfrm>
            <a:off x="713064" y="1815865"/>
            <a:ext cx="108637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statistic in a tennis match is the number of break points won and the number of 1</a:t>
            </a:r>
            <a:r>
              <a:rPr lang="en-US" baseline="30000" dirty="0"/>
              <a:t>st</a:t>
            </a:r>
            <a:r>
              <a:rPr lang="en-US" dirty="0"/>
              <a:t> serve points won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according to our model, tennis players should prioritize focusing improving these characteristics of their game to win the most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DIRECTION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935-61D9-493F-A3A5-2454DD70A660}"/>
              </a:ext>
            </a:extLst>
          </p:cNvPr>
          <p:cNvSpPr txBox="1"/>
          <p:nvPr/>
        </p:nvSpPr>
        <p:spPr>
          <a:xfrm>
            <a:off x="713064" y="1815865"/>
            <a:ext cx="108637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• Here I have used data from the years 2000-2019, but data is available</a:t>
            </a:r>
          </a:p>
          <a:p>
            <a:r>
              <a:rPr lang="en-US" dirty="0"/>
              <a:t>starting from 1968. The model could possibly be improved if I use data</a:t>
            </a:r>
          </a:p>
          <a:p>
            <a:r>
              <a:rPr lang="en-US" dirty="0"/>
              <a:t>from earlier years.</a:t>
            </a:r>
          </a:p>
          <a:p>
            <a:endParaRPr lang="en-US" dirty="0"/>
          </a:p>
          <a:p>
            <a:r>
              <a:rPr lang="en-US" dirty="0"/>
              <a:t>• I could investigate model stacking, which utilizes multiple learning</a:t>
            </a:r>
          </a:p>
          <a:p>
            <a:r>
              <a:rPr lang="en-US" dirty="0"/>
              <a:t>algorithms.</a:t>
            </a:r>
          </a:p>
          <a:p>
            <a:endParaRPr lang="en-US" dirty="0"/>
          </a:p>
          <a:p>
            <a:r>
              <a:rPr lang="en-US" dirty="0"/>
              <a:t>• Finally, I used all 13 features in my models. I could define an importance</a:t>
            </a:r>
          </a:p>
          <a:p>
            <a:r>
              <a:rPr lang="en-US" dirty="0"/>
              <a:t>cutoff and use features only with an importance higher than the cutoff.</a:t>
            </a:r>
          </a:p>
          <a:p>
            <a:r>
              <a:rPr lang="en-US" dirty="0"/>
              <a:t>This could improve the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234793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7" y="1714500"/>
            <a:ext cx="11148968" cy="44577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• Determine what statistics are most important in determining the winner of a tennis match</a:t>
            </a:r>
          </a:p>
          <a:p>
            <a:pPr marL="45720" indent="0">
              <a:buNone/>
            </a:pPr>
            <a:r>
              <a:rPr lang="en-US" dirty="0"/>
              <a:t>• Build a machine learning model capable of predicting tennis match outcomes (win/loss)</a:t>
            </a:r>
          </a:p>
          <a:p>
            <a:pPr marL="45720" indent="0">
              <a:buNone/>
            </a:pPr>
            <a:r>
              <a:rPr lang="en-US" dirty="0"/>
              <a:t>• This is a classification problem</a:t>
            </a:r>
          </a:p>
          <a:p>
            <a:pPr marL="45720" indent="0">
              <a:buNone/>
            </a:pPr>
            <a:r>
              <a:rPr lang="en-US" dirty="0"/>
              <a:t>• Possible clients:</a:t>
            </a:r>
          </a:p>
          <a:p>
            <a:pPr marL="45720" indent="0">
              <a:buNone/>
            </a:pPr>
            <a:r>
              <a:rPr lang="en-US" dirty="0"/>
              <a:t>• Tennis players and coaches</a:t>
            </a:r>
          </a:p>
          <a:p>
            <a:pPr marL="45720" indent="0">
              <a:buNone/>
            </a:pPr>
            <a:r>
              <a:rPr lang="en-US" dirty="0"/>
              <a:t>• Tennis bettors</a:t>
            </a:r>
          </a:p>
          <a:p>
            <a:pPr marL="45720" indent="0">
              <a:buNone/>
            </a:pPr>
            <a:r>
              <a:rPr lang="en-US" dirty="0"/>
              <a:t>• Tennis sponsors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7" y="1714500"/>
            <a:ext cx="11148968" cy="44577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• Available on Kaggle</a:t>
            </a:r>
          </a:p>
          <a:p>
            <a:pPr marL="45720" indent="0">
              <a:buNone/>
            </a:pPr>
            <a:r>
              <a:rPr lang="en-US" dirty="0"/>
              <a:t>• Downloaded as 21 CSV files from: </a:t>
            </a:r>
          </a:p>
          <a:p>
            <a:pPr marL="45720" indent="0">
              <a:buNone/>
            </a:pPr>
            <a:r>
              <a:rPr lang="en-US" dirty="0"/>
              <a:t>https://www.kaggle.com/pablodroca/atp-tennis-matches20002019?select=atp_matches_2000.csv</a:t>
            </a:r>
          </a:p>
          <a:p>
            <a:pPr marL="45720" indent="0">
              <a:buNone/>
            </a:pPr>
            <a:r>
              <a:rPr lang="en-US" dirty="0"/>
              <a:t>• Original </a:t>
            </a:r>
            <a:r>
              <a:rPr lang="en-US" dirty="0" err="1"/>
              <a:t>DataFrame</a:t>
            </a:r>
            <a:r>
              <a:rPr lang="en-US" dirty="0"/>
              <a:t> shape: 59,340 rows and 32 columns</a:t>
            </a:r>
          </a:p>
          <a:p>
            <a:pPr marL="45720" indent="0">
              <a:buNone/>
            </a:pPr>
            <a:r>
              <a:rPr lang="en-US" dirty="0"/>
              <a:t>• Each row represented a single match, including statistics for both the </a:t>
            </a:r>
          </a:p>
          <a:p>
            <a:pPr marL="45720" indent="0">
              <a:buNone/>
            </a:pPr>
            <a:r>
              <a:rPr lang="en-US" dirty="0"/>
              <a:t>winner and the loser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7" y="1714500"/>
            <a:ext cx="11148968" cy="44577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• Created a new </a:t>
            </a:r>
            <a:r>
              <a:rPr lang="en-US" dirty="0" err="1"/>
              <a:t>DataFrame</a:t>
            </a:r>
            <a:r>
              <a:rPr lang="en-US" dirty="0"/>
              <a:t> where each row represented either a winner or </a:t>
            </a:r>
          </a:p>
          <a:p>
            <a:pPr marL="45720" indent="0">
              <a:buNone/>
            </a:pPr>
            <a:r>
              <a:rPr lang="en-US" dirty="0"/>
              <a:t>loser</a:t>
            </a:r>
          </a:p>
          <a:p>
            <a:pPr marL="45720" indent="0">
              <a:buNone/>
            </a:pPr>
            <a:r>
              <a:rPr lang="en-US" dirty="0"/>
              <a:t>• Added outcome column where 1 represents a win and 0 represents a loss</a:t>
            </a:r>
          </a:p>
          <a:p>
            <a:pPr marL="45720" indent="0">
              <a:buNone/>
            </a:pPr>
            <a:r>
              <a:rPr lang="en-US" dirty="0"/>
              <a:t>• Final </a:t>
            </a:r>
            <a:r>
              <a:rPr lang="en-US" dirty="0" err="1"/>
              <a:t>DataFrame</a:t>
            </a:r>
            <a:r>
              <a:rPr lang="en-US" dirty="0"/>
              <a:t> shape: 86,230 rows and 14 columns (13 features and 1 </a:t>
            </a:r>
          </a:p>
          <a:p>
            <a:pPr marL="45720" indent="0">
              <a:buNone/>
            </a:pPr>
            <a:r>
              <a:rPr lang="en-US" dirty="0"/>
              <a:t>outcome column)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D8AB-54DC-44D7-B285-E46DCB28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5" y="4139561"/>
            <a:ext cx="9546671" cy="22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</a:t>
            </a:r>
            <a:br>
              <a:rPr lang="en-US" dirty="0"/>
            </a:br>
            <a:r>
              <a:rPr lang="en-US" sz="2800" dirty="0"/>
              <a:t>Heatmap showing correlations between features: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3FC7E-781B-454C-92F3-D24D09AD4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865" y="1600200"/>
            <a:ext cx="6829122" cy="4457700"/>
          </a:xfrm>
        </p:spPr>
      </p:pic>
    </p:spTree>
    <p:extLst>
      <p:ext uri="{BB962C8B-B14F-4D97-AF65-F5344CB8AC3E}">
        <p14:creationId xmlns:p14="http://schemas.microsoft.com/office/powerpoint/2010/main" val="3938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BETWEEN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06FB-0768-4811-B9A4-07C0E4C5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• From the heatmap, several features appear to be highly correlated</a:t>
            </a:r>
          </a:p>
          <a:p>
            <a:pPr marL="45720" indent="0">
              <a:buNone/>
            </a:pPr>
            <a:r>
              <a:rPr lang="en-US" dirty="0"/>
              <a:t>• Examples: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AA79F-AFE5-41BC-B05B-CA1FA50E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9309"/>
            <a:ext cx="3970165" cy="286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67D43-AEF0-468E-BF5D-B260AB09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3432"/>
            <a:ext cx="4607216" cy="35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EFFECTS ON 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06FB-0768-4811-B9A4-07C0E4C5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•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76266-8147-4C12-8F64-A8BF523F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55" y="2119332"/>
            <a:ext cx="4540804" cy="364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5C226-386A-4CCD-8278-89126AB7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46" y="2210457"/>
            <a:ext cx="4890345" cy="35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06FB-0768-4811-B9A4-07C0E4C5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• Standardization and log transformation of features</a:t>
            </a:r>
          </a:p>
          <a:p>
            <a:pPr marL="45720" indent="0">
              <a:buNone/>
            </a:pPr>
            <a:r>
              <a:rPr lang="en-US" dirty="0"/>
              <a:t>• Split data into training set (80%) and testing set (20%)</a:t>
            </a:r>
          </a:p>
          <a:p>
            <a:pPr marL="45720" indent="0">
              <a:buNone/>
            </a:pPr>
            <a:r>
              <a:rPr lang="en-US" dirty="0"/>
              <a:t>• Final shape of </a:t>
            </a:r>
            <a:r>
              <a:rPr lang="en-US" dirty="0" err="1"/>
              <a:t>X_train</a:t>
            </a:r>
            <a:r>
              <a:rPr lang="en-US" dirty="0"/>
              <a:t>: 68,984 rows by 13 columns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90FB9-8BA7-445C-AB1B-90D08591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02" y="3125365"/>
            <a:ext cx="9494677" cy="29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C54-E78E-4C3E-AC07-3BBECE6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06FB-0768-4811-B9A4-07C0E4C5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Logistic Regression</a:t>
            </a:r>
          </a:p>
          <a:p>
            <a:pPr marL="45720" indent="0">
              <a:buNone/>
            </a:pPr>
            <a:r>
              <a:rPr lang="en-US" dirty="0"/>
              <a:t>• Best initial value of regularization parameter, C: 0.01</a:t>
            </a:r>
          </a:p>
          <a:p>
            <a:pPr marL="45720" indent="0">
              <a:buNone/>
            </a:pPr>
            <a:r>
              <a:rPr lang="en-US" dirty="0"/>
              <a:t>• K-Nearest Neighbors (KNN)</a:t>
            </a:r>
          </a:p>
          <a:p>
            <a:pPr marL="45720" indent="0">
              <a:buNone/>
            </a:pPr>
            <a:r>
              <a:rPr lang="en-US" dirty="0"/>
              <a:t>• Ideal number of neighbors: 3</a:t>
            </a:r>
          </a:p>
          <a:p>
            <a:pPr marL="45720" indent="0">
              <a:buNone/>
            </a:pPr>
            <a:r>
              <a:rPr lang="en-US" dirty="0"/>
              <a:t>• Support Vector Machine (SVM)</a:t>
            </a:r>
          </a:p>
          <a:p>
            <a:pPr marL="45720" indent="0">
              <a:buNone/>
            </a:pPr>
            <a:r>
              <a:rPr lang="en-US" dirty="0"/>
              <a:t>• Random Forest</a:t>
            </a:r>
          </a:p>
          <a:p>
            <a:pPr marL="45720" indent="0">
              <a:buNone/>
            </a:pPr>
            <a:r>
              <a:rPr lang="en-US" dirty="0"/>
              <a:t>• Gradient Boosting</a:t>
            </a:r>
          </a:p>
          <a:p>
            <a:pPr marL="45720" indent="0">
              <a:buNone/>
            </a:pPr>
            <a:r>
              <a:rPr lang="en-US" dirty="0"/>
              <a:t>• Naïve Bayes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77B18-0FE8-40D5-9B65-F80302F1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27" y="2621427"/>
            <a:ext cx="5420686" cy="29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21</TotalTime>
  <Words>513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Health Fitness 16x9</vt:lpstr>
      <vt:lpstr>Tennis Match Results Prediction</vt:lpstr>
      <vt:lpstr>THE PROBLEM STATEMENT</vt:lpstr>
      <vt:lpstr>THE DATA</vt:lpstr>
      <vt:lpstr>DATA TRANSFORMATION</vt:lpstr>
      <vt:lpstr>EXPLORATORY DATA ANALYSIS  Heatmap showing correlations between features:</vt:lpstr>
      <vt:lpstr>CORRELATIONS BETWEEN FEATURES</vt:lpstr>
      <vt:lpstr>FEATURE EFFECTS ON OUTCOME</vt:lpstr>
      <vt:lpstr>PREPROCESSING</vt:lpstr>
      <vt:lpstr>MODELING</vt:lpstr>
      <vt:lpstr>RESULTS: ACCURACY SCORES</vt:lpstr>
      <vt:lpstr>RESULTS: ROC-AUC TRAIN/TEST SCORES</vt:lpstr>
      <vt:lpstr>RESULTS: TRAIN AND PREDICT TIMES</vt:lpstr>
      <vt:lpstr>HYPERPARAMETER TUNING</vt:lpstr>
      <vt:lpstr>FEATURE IMPORTANCE</vt:lpstr>
      <vt:lpstr>CONCLUSION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Match Results Prediction</dc:title>
  <dc:creator>Josh Zhu</dc:creator>
  <cp:lastModifiedBy>Josh Zhu</cp:lastModifiedBy>
  <cp:revision>3</cp:revision>
  <dcterms:created xsi:type="dcterms:W3CDTF">2021-09-06T19:57:14Z</dcterms:created>
  <dcterms:modified xsi:type="dcterms:W3CDTF">2021-09-06T20:41:08Z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