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7" r:id="rId3"/>
    <p:sldId id="258" r:id="rId4"/>
    <p:sldId id="266" r:id="rId5"/>
    <p:sldId id="259" r:id="rId6"/>
    <p:sldId id="264" r:id="rId7"/>
    <p:sldId id="265" r:id="rId8"/>
    <p:sldId id="267" r:id="rId9"/>
    <p:sldId id="268" r:id="rId10"/>
    <p:sldId id="270" r:id="rId11"/>
    <p:sldId id="269" r:id="rId12"/>
    <p:sldId id="260" r:id="rId13"/>
    <p:sldId id="263" r:id="rId14"/>
    <p:sldId id="261" r:id="rId15"/>
    <p:sldId id="2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9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F6B572-8EE4-4467-BDCA-0B6C13D691A0}" type="datetimeFigureOut">
              <a:rPr lang="en-US" smtClean="0"/>
              <a:pPr/>
              <a:t>3/14/2017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6D9A45-FF10-4FB5-A365-9DCA3C0183D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6D9A45-FF10-4FB5-A365-9DCA3C0183D5}"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3/14/2017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3/14/2017</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3/14/2017</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Diablo Assignment</a:t>
            </a:r>
            <a:endParaRPr lang="en-US" dirty="0"/>
          </a:p>
        </p:txBody>
      </p:sp>
      <p:sp>
        <p:nvSpPr>
          <p:cNvPr id="3" name="Subtitle 2"/>
          <p:cNvSpPr>
            <a:spLocks noGrp="1"/>
          </p:cNvSpPr>
          <p:nvPr>
            <p:ph type="subTitle" idx="1"/>
          </p:nvPr>
        </p:nvSpPr>
        <p:spPr/>
        <p:txBody>
          <a:bodyPr/>
          <a:lstStyle/>
          <a:p>
            <a:r>
              <a:rPr lang="en-US" dirty="0" smtClean="0"/>
              <a:t>By Nikolas Stark</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a:t>
            </a:r>
            <a:r>
              <a:rPr lang="en-US" dirty="0" smtClean="0"/>
              <a:t>Guides</a:t>
            </a:r>
            <a:endParaRPr lang="en-US" dirty="0"/>
          </a:p>
        </p:txBody>
      </p:sp>
      <p:sp>
        <p:nvSpPr>
          <p:cNvPr id="3" name="Content Placeholder 2"/>
          <p:cNvSpPr>
            <a:spLocks noGrp="1"/>
          </p:cNvSpPr>
          <p:nvPr>
            <p:ph idx="1"/>
          </p:nvPr>
        </p:nvSpPr>
        <p:spPr>
          <a:xfrm>
            <a:off x="228600" y="1219200"/>
            <a:ext cx="8305800" cy="5638800"/>
          </a:xfrm>
        </p:spPr>
        <p:txBody>
          <a:bodyPr>
            <a:normAutofit/>
          </a:bodyPr>
          <a:lstStyle/>
          <a:p>
            <a:r>
              <a:rPr lang="en-US" dirty="0" smtClean="0"/>
              <a:t>Ideally a group consisting of 4 people have:</a:t>
            </a:r>
          </a:p>
          <a:p>
            <a:pPr lvl="1"/>
            <a:r>
              <a:rPr lang="en-US" dirty="0" smtClean="0"/>
              <a:t>A </a:t>
            </a:r>
            <a:r>
              <a:rPr lang="en-US" dirty="0" smtClean="0">
                <a:solidFill>
                  <a:srgbClr val="FFFF00"/>
                </a:solidFill>
              </a:rPr>
              <a:t>designer/architect</a:t>
            </a:r>
            <a:r>
              <a:rPr lang="en-US" dirty="0" smtClean="0"/>
              <a:t>, who understands the program and can manage concept and can design classes, along with their purpose, data members, and their methods.</a:t>
            </a:r>
          </a:p>
          <a:p>
            <a:pPr lvl="1"/>
            <a:r>
              <a:rPr lang="en-US" dirty="0" smtClean="0"/>
              <a:t>A </a:t>
            </a:r>
            <a:r>
              <a:rPr lang="en-US" dirty="0" smtClean="0">
                <a:solidFill>
                  <a:srgbClr val="FFFF00"/>
                </a:solidFill>
              </a:rPr>
              <a:t>documenter</a:t>
            </a:r>
            <a:r>
              <a:rPr lang="en-US" dirty="0" smtClean="0"/>
              <a:t>, who puts the design and documentation about existing classes into computer format using authoring tools.</a:t>
            </a:r>
            <a:endParaRPr lang="en-US" dirty="0" smtClean="0"/>
          </a:p>
          <a:p>
            <a:pPr lvl="1"/>
            <a:r>
              <a:rPr lang="en-US" dirty="0" smtClean="0"/>
              <a:t>A </a:t>
            </a:r>
            <a:r>
              <a:rPr lang="en-US" dirty="0" smtClean="0">
                <a:solidFill>
                  <a:srgbClr val="FFFF00"/>
                </a:solidFill>
              </a:rPr>
              <a:t>coder</a:t>
            </a:r>
            <a:r>
              <a:rPr lang="en-US" dirty="0" smtClean="0"/>
              <a:t> who is expert in syntax and C++ code, and will implement the design using Microsoft Visual Studio.</a:t>
            </a:r>
          </a:p>
          <a:p>
            <a:pPr lvl="1"/>
            <a:r>
              <a:rPr lang="en-US" dirty="0" smtClean="0"/>
              <a:t>A </a:t>
            </a:r>
            <a:r>
              <a:rPr lang="en-US" dirty="0" smtClean="0">
                <a:solidFill>
                  <a:srgbClr val="FFFF00"/>
                </a:solidFill>
              </a:rPr>
              <a:t>tester</a:t>
            </a:r>
            <a:r>
              <a:rPr lang="en-US" dirty="0" smtClean="0"/>
              <a:t> who is testing the robustness and correctness of class after being implemented by coder.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Good Programming Habit </a:t>
            </a:r>
            <a:r>
              <a:rPr lang="en-US" dirty="0" smtClean="0"/>
              <a:t>Example: Method Describer</a:t>
            </a:r>
            <a:endParaRPr lang="en-US" dirty="0"/>
          </a:p>
        </p:txBody>
      </p:sp>
      <p:pic>
        <p:nvPicPr>
          <p:cNvPr id="2050" name="Picture 2" descr="C:\Users\Stark\Desktop\method-describer.png"/>
          <p:cNvPicPr>
            <a:picLocks noChangeAspect="1" noChangeArrowheads="1"/>
          </p:cNvPicPr>
          <p:nvPr/>
        </p:nvPicPr>
        <p:blipFill>
          <a:blip r:embed="rId3"/>
          <a:srcRect/>
          <a:stretch>
            <a:fillRect/>
          </a:stretch>
        </p:blipFill>
        <p:spPr bwMode="auto">
          <a:xfrm>
            <a:off x="1371600" y="1447800"/>
            <a:ext cx="6553200" cy="521017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Info</a:t>
            </a:r>
            <a:endParaRPr lang="en-US" dirty="0"/>
          </a:p>
        </p:txBody>
      </p:sp>
      <p:sp>
        <p:nvSpPr>
          <p:cNvPr id="3" name="Content Placeholder 2"/>
          <p:cNvSpPr>
            <a:spLocks noGrp="1"/>
          </p:cNvSpPr>
          <p:nvPr>
            <p:ph idx="1"/>
          </p:nvPr>
        </p:nvSpPr>
        <p:spPr>
          <a:xfrm>
            <a:off x="457200" y="1600200"/>
            <a:ext cx="8382000" cy="5257800"/>
          </a:xfrm>
        </p:spPr>
        <p:txBody>
          <a:bodyPr>
            <a:normAutofit fontScale="92500" lnSpcReduction="20000"/>
          </a:bodyPr>
          <a:lstStyle/>
          <a:p>
            <a:pPr marL="550926" indent="-514350">
              <a:buFont typeface="+mj-lt"/>
              <a:buAutoNum type="arabicPeriod"/>
            </a:pPr>
            <a:r>
              <a:rPr lang="en-US" dirty="0" smtClean="0"/>
              <a:t>Don’t mind about bugs or confusion you found during running my program “diablo.exe”. The most important thing is for you to match the concept of this game in the provided “</a:t>
            </a:r>
            <a:r>
              <a:rPr lang="en-US" i="1" dirty="0" smtClean="0"/>
              <a:t>Diablo Console Game.docx</a:t>
            </a:r>
            <a:r>
              <a:rPr lang="en-US" dirty="0" smtClean="0"/>
              <a:t>” NOT in the program “diablo.exe”. That program is created just for giving illustration to you.</a:t>
            </a:r>
          </a:p>
          <a:p>
            <a:pPr marL="550926" indent="-514350">
              <a:buFont typeface="+mj-lt"/>
              <a:buAutoNum type="arabicPeriod"/>
            </a:pPr>
            <a:r>
              <a:rPr lang="en-US" dirty="0" smtClean="0"/>
              <a:t>You can create different interface as long as the concept of the game remains the same.</a:t>
            </a:r>
          </a:p>
          <a:p>
            <a:pPr marL="550926" indent="-514350">
              <a:buFont typeface="+mj-lt"/>
              <a:buAutoNum type="arabicPeriod"/>
            </a:pPr>
            <a:r>
              <a:rPr lang="en-US" dirty="0" smtClean="0"/>
              <a:t>You may decorate with </a:t>
            </a:r>
            <a:r>
              <a:rPr lang="en-US" dirty="0" smtClean="0">
                <a:solidFill>
                  <a:srgbClr val="00B050"/>
                </a:solidFill>
              </a:rPr>
              <a:t>colorful</a:t>
            </a:r>
            <a:r>
              <a:rPr lang="en-US" dirty="0" smtClean="0"/>
              <a:t>, unique, beautiful, and friendly design. It does not have to match with the program I made. Use </a:t>
            </a:r>
            <a:r>
              <a:rPr lang="en-US" dirty="0" smtClean="0">
                <a:latin typeface="Courier New" pitchFamily="49" charset="0"/>
                <a:cs typeface="Courier New" pitchFamily="49" charset="0"/>
              </a:rPr>
              <a:t>Console</a:t>
            </a:r>
            <a:r>
              <a:rPr lang="en-US" dirty="0" smtClean="0"/>
              <a:t> class provided to help you achieve this.</a:t>
            </a:r>
          </a:p>
          <a:p>
            <a:pPr marL="550926" indent="-514350">
              <a:buFont typeface="+mj-lt"/>
              <a:buAutoNum type="arabicPeriod"/>
            </a:pPr>
            <a:r>
              <a:rPr lang="en-US" dirty="0" smtClean="0"/>
              <a:t>You can provide cool animation if you are able to (animation is optional).</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Info(2)</a:t>
            </a:r>
            <a:endParaRPr lang="en-US" dirty="0"/>
          </a:p>
        </p:txBody>
      </p:sp>
      <p:sp>
        <p:nvSpPr>
          <p:cNvPr id="3" name="Content Placeholder 2"/>
          <p:cNvSpPr>
            <a:spLocks noGrp="1"/>
          </p:cNvSpPr>
          <p:nvPr>
            <p:ph idx="1"/>
          </p:nvPr>
        </p:nvSpPr>
        <p:spPr/>
        <p:txBody>
          <a:bodyPr/>
          <a:lstStyle/>
          <a:p>
            <a:r>
              <a:rPr lang="en-US" dirty="0" smtClean="0">
                <a:latin typeface="Courier New" pitchFamily="49" charset="0"/>
                <a:cs typeface="Courier New" pitchFamily="49" charset="0"/>
              </a:rPr>
              <a:t>Console</a:t>
            </a:r>
            <a:r>
              <a:rPr lang="en-US" dirty="0" smtClean="0"/>
              <a:t> class provides static method that you can use for:</a:t>
            </a:r>
          </a:p>
          <a:p>
            <a:pPr marL="962406" lvl="1" indent="-514350">
              <a:buFont typeface="+mj-lt"/>
              <a:buAutoNum type="arabicPeriod"/>
            </a:pPr>
            <a:r>
              <a:rPr lang="en-US" dirty="0" smtClean="0"/>
              <a:t>Set color and print using that color to console</a:t>
            </a:r>
          </a:p>
          <a:p>
            <a:pPr marL="962406" lvl="1" indent="-514350">
              <a:buFont typeface="+mj-lt"/>
              <a:buAutoNum type="arabicPeriod"/>
            </a:pPr>
            <a:r>
              <a:rPr lang="en-US" dirty="0" smtClean="0"/>
              <a:t>Set cursor coordinate</a:t>
            </a:r>
          </a:p>
          <a:p>
            <a:pPr marL="962406" lvl="1" indent="-514350">
              <a:buFont typeface="+mj-lt"/>
              <a:buAutoNum type="arabicPeriod"/>
            </a:pPr>
            <a:r>
              <a:rPr lang="en-US" dirty="0" smtClean="0"/>
              <a:t>Create a delay to be used for animation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458200" cy="1143000"/>
          </a:xfrm>
        </p:spPr>
        <p:txBody>
          <a:bodyPr>
            <a:normAutofit fontScale="90000"/>
          </a:bodyPr>
          <a:lstStyle/>
          <a:p>
            <a:r>
              <a:rPr lang="en-US" dirty="0" smtClean="0"/>
              <a:t>Submission and Presentation</a:t>
            </a:r>
            <a:endParaRPr lang="en-US" dirty="0"/>
          </a:p>
        </p:txBody>
      </p:sp>
      <p:sp>
        <p:nvSpPr>
          <p:cNvPr id="3" name="Content Placeholder 2"/>
          <p:cNvSpPr>
            <a:spLocks noGrp="1"/>
          </p:cNvSpPr>
          <p:nvPr>
            <p:ph idx="1"/>
          </p:nvPr>
        </p:nvSpPr>
        <p:spPr>
          <a:xfrm>
            <a:off x="228600" y="1143000"/>
            <a:ext cx="8610600" cy="5715000"/>
          </a:xfrm>
        </p:spPr>
        <p:txBody>
          <a:bodyPr>
            <a:normAutofit/>
          </a:bodyPr>
          <a:lstStyle/>
          <a:p>
            <a:r>
              <a:rPr lang="en-US" dirty="0" smtClean="0"/>
              <a:t>Your program will be demonstrated using your own laptop, or you can use mine if you don’t have.</a:t>
            </a:r>
          </a:p>
          <a:p>
            <a:r>
              <a:rPr lang="en-US" dirty="0" smtClean="0"/>
              <a:t>You need only to demonstrate the </a:t>
            </a:r>
            <a:r>
              <a:rPr lang="en-US" b="1" dirty="0" smtClean="0"/>
              <a:t>program</a:t>
            </a:r>
            <a:r>
              <a:rPr lang="en-US" dirty="0" smtClean="0"/>
              <a:t>, the </a:t>
            </a:r>
            <a:r>
              <a:rPr lang="en-US" b="1" dirty="0" smtClean="0"/>
              <a:t>class diagram </a:t>
            </a:r>
            <a:r>
              <a:rPr lang="en-US" dirty="0" smtClean="0"/>
              <a:t>with its explanation, and the </a:t>
            </a:r>
            <a:r>
              <a:rPr lang="en-US" b="1" dirty="0" smtClean="0"/>
              <a:t>source code</a:t>
            </a:r>
            <a:r>
              <a:rPr lang="en-US" dirty="0" smtClean="0"/>
              <a:t>. No need for power point slide.</a:t>
            </a:r>
          </a:p>
          <a:p>
            <a:r>
              <a:rPr lang="en-US" dirty="0" smtClean="0"/>
              <a:t>Presentation is about 10 to 25 minutes per </a:t>
            </a:r>
            <a:r>
              <a:rPr lang="en-US" dirty="0" smtClean="0"/>
              <a:t>group.</a:t>
            </a:r>
            <a:endParaRPr lang="en-US" dirty="0" smtClean="0"/>
          </a:p>
          <a:p>
            <a:r>
              <a:rPr lang="en-US" dirty="0" smtClean="0"/>
              <a:t>Presentation can be done anytime you </a:t>
            </a:r>
            <a:r>
              <a:rPr lang="en-US" dirty="0" smtClean="0"/>
              <a:t>ready.</a:t>
            </a:r>
            <a:endParaRPr lang="en-US" dirty="0" smtClean="0"/>
          </a:p>
          <a:p>
            <a:r>
              <a:rPr lang="en-US" dirty="0" smtClean="0"/>
              <a:t>Presentation at very late must be done in the last meeting.</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Scoring</a:t>
            </a:r>
            <a:endParaRPr lang="en-US" dirty="0"/>
          </a:p>
        </p:txBody>
      </p:sp>
      <p:sp>
        <p:nvSpPr>
          <p:cNvPr id="3" name="Content Placeholder 2"/>
          <p:cNvSpPr>
            <a:spLocks noGrp="1"/>
          </p:cNvSpPr>
          <p:nvPr>
            <p:ph idx="1"/>
          </p:nvPr>
        </p:nvSpPr>
        <p:spPr>
          <a:xfrm>
            <a:off x="457200" y="1600200"/>
            <a:ext cx="8001000" cy="4876800"/>
          </a:xfrm>
        </p:spPr>
        <p:txBody>
          <a:bodyPr>
            <a:normAutofit fontScale="77500" lnSpcReduction="20000"/>
          </a:bodyPr>
          <a:lstStyle/>
          <a:p>
            <a:r>
              <a:rPr lang="en-US" dirty="0" smtClean="0"/>
              <a:t>Scoring aspect will be as follow:</a:t>
            </a:r>
          </a:p>
          <a:p>
            <a:pPr lvl="1"/>
            <a:r>
              <a:rPr lang="en-US" dirty="0" smtClean="0"/>
              <a:t>10 points start menu</a:t>
            </a:r>
          </a:p>
          <a:p>
            <a:pPr lvl="1"/>
            <a:r>
              <a:rPr lang="en-US" dirty="0" smtClean="0"/>
              <a:t>20 points shopping</a:t>
            </a:r>
          </a:p>
          <a:p>
            <a:pPr lvl="1"/>
            <a:r>
              <a:rPr lang="en-US" dirty="0" smtClean="0"/>
              <a:t>20 points inventory</a:t>
            </a:r>
          </a:p>
          <a:p>
            <a:pPr lvl="1"/>
            <a:r>
              <a:rPr lang="en-US" dirty="0" smtClean="0"/>
              <a:t>20 points equipment</a:t>
            </a:r>
          </a:p>
          <a:p>
            <a:pPr lvl="1"/>
            <a:r>
              <a:rPr lang="en-US" dirty="0" smtClean="0"/>
              <a:t>20 points load and save</a:t>
            </a:r>
          </a:p>
          <a:p>
            <a:pPr lvl="1"/>
            <a:r>
              <a:rPr lang="en-US" dirty="0" smtClean="0"/>
              <a:t>50 points battle system</a:t>
            </a:r>
          </a:p>
          <a:p>
            <a:pPr lvl="1"/>
            <a:r>
              <a:rPr lang="en-US" dirty="0" smtClean="0"/>
              <a:t>10 points after battle system</a:t>
            </a:r>
          </a:p>
          <a:p>
            <a:pPr lvl="1"/>
            <a:r>
              <a:rPr lang="en-US" dirty="0" smtClean="0"/>
              <a:t>20 points for good </a:t>
            </a:r>
            <a:r>
              <a:rPr lang="en-US" dirty="0" smtClean="0"/>
              <a:t>comments (describers) and correct </a:t>
            </a:r>
            <a:r>
              <a:rPr lang="en-US" dirty="0" err="1" smtClean="0"/>
              <a:t>camelCase</a:t>
            </a:r>
            <a:r>
              <a:rPr lang="en-US" dirty="0" smtClean="0"/>
              <a:t> naming </a:t>
            </a:r>
            <a:r>
              <a:rPr lang="en-US" dirty="0" smtClean="0"/>
              <a:t>on every </a:t>
            </a:r>
            <a:r>
              <a:rPr lang="en-US" dirty="0" smtClean="0"/>
              <a:t>method and data member</a:t>
            </a:r>
            <a:endParaRPr lang="en-US" dirty="0" smtClean="0"/>
          </a:p>
          <a:p>
            <a:pPr lvl="1"/>
            <a:r>
              <a:rPr lang="en-US" dirty="0" smtClean="0"/>
              <a:t>10 points for good </a:t>
            </a:r>
            <a:r>
              <a:rPr lang="en-US" dirty="0" smtClean="0"/>
              <a:t>class design</a:t>
            </a:r>
          </a:p>
          <a:p>
            <a:pPr lvl="1"/>
            <a:r>
              <a:rPr lang="en-US" dirty="0" smtClean="0"/>
              <a:t>10 points</a:t>
            </a:r>
            <a:r>
              <a:rPr lang="en-US" dirty="0" smtClean="0"/>
              <a:t> for rich color interface </a:t>
            </a:r>
          </a:p>
          <a:p>
            <a:pPr lvl="1"/>
            <a:r>
              <a:rPr lang="en-US" dirty="0" smtClean="0"/>
              <a:t>10 points for good </a:t>
            </a:r>
            <a:r>
              <a:rPr lang="en-US" dirty="0" smtClean="0"/>
              <a:t>animations</a:t>
            </a:r>
            <a:endParaRPr lang="en-US" dirty="0" smtClean="0"/>
          </a:p>
          <a:p>
            <a:r>
              <a:rPr lang="en-US" dirty="0" smtClean="0"/>
              <a:t>Note that the total points above is </a:t>
            </a:r>
            <a:r>
              <a:rPr lang="en-US" dirty="0" smtClean="0"/>
              <a:t>200</a:t>
            </a:r>
            <a:r>
              <a:rPr lang="en-US" dirty="0" smtClean="0"/>
              <a:t>. If your score is more than 100, it will be </a:t>
            </a:r>
            <a:r>
              <a:rPr lang="en-US" dirty="0" err="1" smtClean="0"/>
              <a:t>overflown</a:t>
            </a:r>
            <a:r>
              <a:rPr lang="en-US" dirty="0" smtClean="0"/>
              <a:t> to your individual quiz.</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sp>
        <p:nvSpPr>
          <p:cNvPr id="3" name="Content Placeholder 2"/>
          <p:cNvSpPr>
            <a:spLocks noGrp="1"/>
          </p:cNvSpPr>
          <p:nvPr>
            <p:ph idx="1"/>
          </p:nvPr>
        </p:nvSpPr>
        <p:spPr>
          <a:xfrm>
            <a:off x="228600" y="1600200"/>
            <a:ext cx="8686800" cy="5105400"/>
          </a:xfrm>
        </p:spPr>
        <p:txBody>
          <a:bodyPr>
            <a:normAutofit fontScale="77500" lnSpcReduction="20000"/>
          </a:bodyPr>
          <a:lstStyle/>
          <a:p>
            <a:r>
              <a:rPr lang="en-US" dirty="0" smtClean="0"/>
              <a:t>Your task is to create a game similar to the provided diablo.exe using the game concept that can be seen in the file “</a:t>
            </a:r>
            <a:r>
              <a:rPr lang="en-US" i="1" dirty="0" smtClean="0"/>
              <a:t>Diablo Console Game.docx</a:t>
            </a:r>
            <a:r>
              <a:rPr lang="en-US" dirty="0" smtClean="0"/>
              <a:t>”</a:t>
            </a:r>
          </a:p>
          <a:p>
            <a:r>
              <a:rPr lang="en-US" dirty="0" smtClean="0"/>
              <a:t>This is group task, your group should consist of three to four people.</a:t>
            </a:r>
          </a:p>
          <a:p>
            <a:r>
              <a:rPr lang="en-US" dirty="0" smtClean="0"/>
              <a:t>You should use Microsoft Visual C++ 2010 or newer version because after attempting 6 top Editors and 3 Compilers, I found out Ms VC++ is the best (although still has several flaws). It is easy to use, and suitable for beginners.</a:t>
            </a:r>
          </a:p>
          <a:p>
            <a:r>
              <a:rPr lang="en-US" dirty="0" smtClean="0"/>
              <a:t>The purpose of this task is for you to:</a:t>
            </a:r>
          </a:p>
          <a:p>
            <a:pPr marL="962406" lvl="1" indent="-514350">
              <a:buFont typeface="+mj-lt"/>
              <a:buAutoNum type="arabicPeriod"/>
            </a:pPr>
            <a:r>
              <a:rPr lang="en-US" dirty="0" smtClean="0"/>
              <a:t>understand the core essence of OOP</a:t>
            </a:r>
          </a:p>
          <a:p>
            <a:pPr marL="962406" lvl="1" indent="-514350">
              <a:buFont typeface="+mj-lt"/>
              <a:buAutoNum type="arabicPeriod"/>
            </a:pPr>
            <a:r>
              <a:rPr lang="en-US" dirty="0" smtClean="0"/>
              <a:t>have an experience in designing and implementing OOP concept</a:t>
            </a:r>
          </a:p>
          <a:p>
            <a:pPr marL="962406" lvl="1" indent="-514350">
              <a:buFont typeface="+mj-lt"/>
              <a:buAutoNum type="arabicPeriod"/>
            </a:pPr>
            <a:r>
              <a:rPr lang="en-US" dirty="0" smtClean="0"/>
              <a:t>have Good Programming Habits </a:t>
            </a:r>
            <a:r>
              <a:rPr lang="en-US" dirty="0" smtClean="0"/>
              <a:t>and good OOP </a:t>
            </a:r>
            <a:r>
              <a:rPr lang="en-US" dirty="0" smtClean="0"/>
              <a:t>structure</a:t>
            </a:r>
            <a:endParaRPr lang="en-US" dirty="0" smtClean="0"/>
          </a:p>
          <a:p>
            <a:pPr marL="962406" lvl="1" indent="-514350">
              <a:buFont typeface="+mj-lt"/>
              <a:buAutoNum type="arabicPeriod"/>
            </a:pPr>
            <a:r>
              <a:rPr lang="en-US" dirty="0" smtClean="0"/>
              <a:t>understand abstraction and encapsulation in programming context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a:xfrm>
            <a:off x="457200" y="1295400"/>
            <a:ext cx="8229600" cy="5334000"/>
          </a:xfrm>
        </p:spPr>
        <p:txBody>
          <a:bodyPr>
            <a:normAutofit fontScale="85000" lnSpcReduction="20000"/>
          </a:bodyPr>
          <a:lstStyle/>
          <a:p>
            <a:pPr marL="550926" indent="-514350">
              <a:buFont typeface="+mj-lt"/>
              <a:buAutoNum type="arabicPeriod"/>
            </a:pPr>
            <a:r>
              <a:rPr lang="en-US" dirty="0" smtClean="0"/>
              <a:t>NO PLAGIARISM among different groups!</a:t>
            </a:r>
          </a:p>
          <a:p>
            <a:pPr marL="550926" indent="-514350">
              <a:buFont typeface="+mj-lt"/>
              <a:buAutoNum type="arabicPeriod"/>
            </a:pPr>
            <a:r>
              <a:rPr lang="en-US" dirty="0" smtClean="0"/>
              <a:t>There should be no function outside class! In other words: all your owned function must be method in class. The only function outside class is </a:t>
            </a:r>
            <a:r>
              <a:rPr lang="en-US" dirty="0" smtClean="0">
                <a:latin typeface="Courier New" pitchFamily="49" charset="0"/>
                <a:cs typeface="Courier New" pitchFamily="49" charset="0"/>
              </a:rPr>
              <a:t>void main()</a:t>
            </a:r>
            <a:r>
              <a:rPr lang="en-US" dirty="0" smtClean="0"/>
              <a:t>.</a:t>
            </a:r>
          </a:p>
          <a:p>
            <a:pPr marL="550926" indent="-514350">
              <a:buFont typeface="+mj-lt"/>
              <a:buAutoNum type="arabicPeriod"/>
            </a:pPr>
            <a:r>
              <a:rPr lang="en-US" dirty="0" smtClean="0"/>
              <a:t>There should be no global variable (except for global constant or macro </a:t>
            </a:r>
            <a:r>
              <a:rPr lang="en-US" dirty="0" smtClean="0">
                <a:latin typeface="Courier New" pitchFamily="49" charset="0"/>
                <a:cs typeface="Courier New" pitchFamily="49" charset="0"/>
              </a:rPr>
              <a:t>#define</a:t>
            </a:r>
            <a:r>
              <a:rPr lang="en-US" dirty="0" smtClean="0"/>
              <a:t>).</a:t>
            </a:r>
          </a:p>
          <a:p>
            <a:pPr marL="550926" indent="-514350">
              <a:buFont typeface="+mj-lt"/>
              <a:buAutoNum type="arabicPeriod"/>
            </a:pPr>
            <a:r>
              <a:rPr lang="en-US" dirty="0" smtClean="0"/>
              <a:t>All data member should have access control </a:t>
            </a:r>
            <a:r>
              <a:rPr lang="en-US" dirty="0" smtClean="0">
                <a:latin typeface="Courier New" pitchFamily="49" charset="0"/>
                <a:cs typeface="Courier New" pitchFamily="49" charset="0"/>
              </a:rPr>
              <a:t>private/protected</a:t>
            </a:r>
            <a:r>
              <a:rPr lang="en-US" dirty="0" smtClean="0"/>
              <a:t>! Data member should only be accessed from outside class using </a:t>
            </a:r>
            <a:r>
              <a:rPr lang="en-US" b="1" dirty="0" smtClean="0"/>
              <a:t>method</a:t>
            </a:r>
            <a:r>
              <a:rPr lang="en-US" dirty="0" smtClean="0"/>
              <a:t>. This will ensure good encapsulation and abstraction.</a:t>
            </a:r>
          </a:p>
          <a:p>
            <a:pPr marL="550926" indent="-514350">
              <a:buFont typeface="+mj-lt"/>
              <a:buAutoNum type="arabicPeriod"/>
            </a:pPr>
            <a:r>
              <a:rPr lang="en-US" dirty="0" smtClean="0"/>
              <a:t>You must use </a:t>
            </a:r>
            <a:r>
              <a:rPr lang="en-US" b="1" dirty="0" smtClean="0">
                <a:latin typeface="Courier New" pitchFamily="49" charset="0"/>
                <a:cs typeface="Courier New" pitchFamily="49" charset="0"/>
              </a:rPr>
              <a:t>Console</a:t>
            </a:r>
            <a:r>
              <a:rPr lang="en-US" dirty="0" smtClean="0"/>
              <a:t> class provided in attachment to manipulate console. Do not use </a:t>
            </a:r>
            <a:r>
              <a:rPr lang="en-US" dirty="0" err="1" smtClean="0">
                <a:latin typeface="Courier New" pitchFamily="49" charset="0"/>
                <a:cs typeface="Courier New" pitchFamily="49" charset="0"/>
              </a:rPr>
              <a:t>cout</a:t>
            </a:r>
            <a:r>
              <a:rPr lang="en-US" dirty="0" smtClean="0"/>
              <a:t> or </a:t>
            </a:r>
            <a:r>
              <a:rPr lang="en-US" dirty="0" err="1" smtClean="0">
                <a:latin typeface="Courier New" pitchFamily="49" charset="0"/>
                <a:cs typeface="Courier New" pitchFamily="49" charset="0"/>
              </a:rPr>
              <a:t>printf</a:t>
            </a:r>
            <a:r>
              <a:rPr lang="en-US" dirty="0" smtClean="0"/>
              <a:t> to print to console.</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Concept of OOP</a:t>
            </a:r>
            <a:endParaRPr lang="en-US" dirty="0"/>
          </a:p>
        </p:txBody>
      </p:sp>
      <p:sp>
        <p:nvSpPr>
          <p:cNvPr id="3" name="Content Placeholder 2"/>
          <p:cNvSpPr>
            <a:spLocks noGrp="1"/>
          </p:cNvSpPr>
          <p:nvPr>
            <p:ph idx="1"/>
          </p:nvPr>
        </p:nvSpPr>
        <p:spPr>
          <a:xfrm>
            <a:off x="457200" y="1295400"/>
            <a:ext cx="8382000" cy="4830763"/>
          </a:xfrm>
        </p:spPr>
        <p:txBody>
          <a:bodyPr>
            <a:normAutofit fontScale="92500" lnSpcReduction="20000"/>
          </a:bodyPr>
          <a:lstStyle/>
          <a:p>
            <a:r>
              <a:rPr lang="en-US" dirty="0" smtClean="0"/>
              <a:t>Remember the idea of OOP is </a:t>
            </a:r>
            <a:r>
              <a:rPr lang="en-US" b="1" dirty="0" smtClean="0"/>
              <a:t>abstraction </a:t>
            </a:r>
            <a:r>
              <a:rPr lang="en-US" dirty="0" smtClean="0"/>
              <a:t>and </a:t>
            </a:r>
            <a:r>
              <a:rPr lang="en-US" b="1" dirty="0" smtClean="0"/>
              <a:t>encapsulation</a:t>
            </a:r>
            <a:r>
              <a:rPr lang="en-US" dirty="0" smtClean="0"/>
              <a:t>. </a:t>
            </a:r>
          </a:p>
          <a:p>
            <a:r>
              <a:rPr lang="en-US" dirty="0" smtClean="0"/>
              <a:t>Abstraction means you design class that </a:t>
            </a:r>
            <a:r>
              <a:rPr lang="en-US" b="1" dirty="0" smtClean="0"/>
              <a:t>implements an idea</a:t>
            </a:r>
            <a:r>
              <a:rPr lang="en-US" dirty="0" smtClean="0"/>
              <a:t> and simplifies the user that uses the class by </a:t>
            </a:r>
            <a:r>
              <a:rPr lang="en-US" b="1" dirty="0" smtClean="0"/>
              <a:t>hiding complexity</a:t>
            </a:r>
            <a:r>
              <a:rPr lang="en-US" dirty="0" smtClean="0"/>
              <a:t> and </a:t>
            </a:r>
            <a:r>
              <a:rPr lang="en-US" b="1" dirty="0" smtClean="0"/>
              <a:t>offering only service of what the user really needs</a:t>
            </a:r>
            <a:r>
              <a:rPr lang="en-US" dirty="0" smtClean="0"/>
              <a:t>. </a:t>
            </a:r>
          </a:p>
          <a:p>
            <a:r>
              <a:rPr lang="en-US" dirty="0" smtClean="0"/>
              <a:t>Encapsulation means you </a:t>
            </a:r>
            <a:r>
              <a:rPr lang="en-US" b="1" dirty="0" smtClean="0"/>
              <a:t>create integrity</a:t>
            </a:r>
            <a:r>
              <a:rPr lang="en-US" dirty="0" smtClean="0"/>
              <a:t> within your class so that </a:t>
            </a:r>
            <a:r>
              <a:rPr lang="en-US" b="1" dirty="0" smtClean="0"/>
              <a:t>outside class cannot modify directly</a:t>
            </a:r>
            <a:r>
              <a:rPr lang="en-US" dirty="0" smtClean="0"/>
              <a:t> the internal structure of the class. </a:t>
            </a:r>
          </a:p>
          <a:p>
            <a:r>
              <a:rPr lang="en-US" dirty="0" smtClean="0"/>
              <a:t>The purpose of encapsulation is pursuit of integrity: keeping consistency of your design and avoiding corruption of its data member.</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a:xfrm>
            <a:off x="76200" y="1295400"/>
            <a:ext cx="8839200" cy="5562600"/>
          </a:xfrm>
        </p:spPr>
        <p:txBody>
          <a:bodyPr>
            <a:normAutofit fontScale="85000" lnSpcReduction="20000"/>
          </a:bodyPr>
          <a:lstStyle/>
          <a:p>
            <a:pPr marL="550926" indent="-514350">
              <a:buFont typeface="+mj-lt"/>
              <a:buAutoNum type="arabicPeriod"/>
            </a:pPr>
            <a:r>
              <a:rPr lang="en-US" dirty="0" smtClean="0"/>
              <a:t>You can use any standard library provided by Microsoft Visual Studio like &lt;</a:t>
            </a:r>
            <a:r>
              <a:rPr lang="en-US" dirty="0" err="1" smtClean="0"/>
              <a:t>stdio.h</a:t>
            </a:r>
            <a:r>
              <a:rPr lang="en-US" dirty="0" smtClean="0"/>
              <a:t>&gt;, &lt;</a:t>
            </a:r>
            <a:r>
              <a:rPr lang="en-US" dirty="0" err="1" smtClean="0"/>
              <a:t>windows.h</a:t>
            </a:r>
            <a:r>
              <a:rPr lang="en-US" dirty="0" smtClean="0"/>
              <a:t>&gt;, &lt;</a:t>
            </a:r>
            <a:r>
              <a:rPr lang="en-US" dirty="0" err="1" smtClean="0"/>
              <a:t>iostream</a:t>
            </a:r>
            <a:r>
              <a:rPr lang="en-US" dirty="0" smtClean="0"/>
              <a:t>&gt;, &lt;vector&gt;, &lt;string&gt;, &lt;</a:t>
            </a:r>
            <a:r>
              <a:rPr lang="en-US" dirty="0" err="1" smtClean="0"/>
              <a:t>chrono</a:t>
            </a:r>
            <a:r>
              <a:rPr lang="en-US" dirty="0" smtClean="0"/>
              <a:t>&gt;, ... either it is procedural or object-oriented does not matter.</a:t>
            </a:r>
          </a:p>
          <a:p>
            <a:pPr marL="550926" indent="-514350">
              <a:buFont typeface="+mj-lt"/>
              <a:buAutoNum type="arabicPeriod"/>
            </a:pPr>
            <a:r>
              <a:rPr lang="en-US" dirty="0" smtClean="0"/>
              <a:t>Some classes can be designed to be </a:t>
            </a:r>
            <a:r>
              <a:rPr lang="en-US" b="1" dirty="0" smtClean="0"/>
              <a:t>non-</a:t>
            </a:r>
            <a:r>
              <a:rPr lang="en-US" b="1" dirty="0" err="1" smtClean="0"/>
              <a:t>instantiable</a:t>
            </a:r>
            <a:r>
              <a:rPr lang="en-US" dirty="0" smtClean="0"/>
              <a:t>, such class is called </a:t>
            </a:r>
            <a:r>
              <a:rPr lang="en-US" b="1" dirty="0" smtClean="0"/>
              <a:t>helper class</a:t>
            </a:r>
            <a:r>
              <a:rPr lang="en-US" dirty="0" smtClean="0"/>
              <a:t> like </a:t>
            </a:r>
            <a:r>
              <a:rPr lang="en-US" b="1" dirty="0" smtClean="0">
                <a:latin typeface="Courier New" pitchFamily="49" charset="0"/>
                <a:cs typeface="Courier New" pitchFamily="49" charset="0"/>
              </a:rPr>
              <a:t>Console</a:t>
            </a:r>
            <a:r>
              <a:rPr lang="en-US" dirty="0" smtClean="0"/>
              <a:t> class that I have provided. This class has only </a:t>
            </a:r>
            <a:r>
              <a:rPr lang="en-US" dirty="0" smtClean="0">
                <a:latin typeface="Courier New" pitchFamily="49" charset="0"/>
                <a:cs typeface="Courier New" pitchFamily="49" charset="0"/>
              </a:rPr>
              <a:t>static</a:t>
            </a:r>
            <a:r>
              <a:rPr lang="en-US" dirty="0" smtClean="0"/>
              <a:t> method and </a:t>
            </a:r>
            <a:r>
              <a:rPr lang="en-US" dirty="0" smtClean="0">
                <a:latin typeface="Courier New" pitchFamily="49" charset="0"/>
                <a:cs typeface="Courier New" pitchFamily="49" charset="0"/>
              </a:rPr>
              <a:t>static</a:t>
            </a:r>
            <a:r>
              <a:rPr lang="en-US" dirty="0" smtClean="0"/>
              <a:t> data member.</a:t>
            </a:r>
          </a:p>
          <a:p>
            <a:pPr marL="550926" indent="-514350">
              <a:buFont typeface="+mj-lt"/>
              <a:buAutoNum type="arabicPeriod"/>
            </a:pPr>
            <a:r>
              <a:rPr lang="en-US" dirty="0" smtClean="0"/>
              <a:t>Follow the coding style that you can see in Console class, including the documentation and commenting style. This is one way for you to learn </a:t>
            </a:r>
            <a:r>
              <a:rPr lang="en-US" b="1" dirty="0" smtClean="0"/>
              <a:t>Good Programming Habits</a:t>
            </a:r>
            <a:r>
              <a:rPr lang="en-US" dirty="0" smtClean="0"/>
              <a:t>.</a:t>
            </a:r>
          </a:p>
          <a:p>
            <a:pPr marL="550926" indent="-514350">
              <a:buFont typeface="+mj-lt"/>
              <a:buAutoNum type="arabicPeriod"/>
            </a:pPr>
            <a:r>
              <a:rPr lang="en-US" dirty="0" smtClean="0"/>
              <a:t>Focus on purpose first, ask yourself “</a:t>
            </a:r>
            <a:r>
              <a:rPr lang="en-US" i="1" dirty="0" smtClean="0"/>
              <a:t>what am I trying to </a:t>
            </a:r>
            <a:r>
              <a:rPr lang="en-US" i="1" dirty="0" err="1" smtClean="0"/>
              <a:t>achive</a:t>
            </a:r>
            <a:r>
              <a:rPr lang="en-US" i="1" dirty="0" smtClean="0"/>
              <a:t>?</a:t>
            </a:r>
            <a:r>
              <a:rPr lang="en-US" dirty="0" smtClean="0"/>
              <a:t>” or “</a:t>
            </a:r>
            <a:r>
              <a:rPr lang="en-US" i="1" dirty="0" smtClean="0"/>
              <a:t>what is my intention?</a:t>
            </a:r>
            <a:r>
              <a:rPr lang="en-US" dirty="0" smtClean="0"/>
              <a:t>” rather than focusing the code or bug. The code is made </a:t>
            </a:r>
            <a:r>
              <a:rPr lang="en-US" b="1" dirty="0" smtClean="0"/>
              <a:t>based on your intention</a:t>
            </a:r>
            <a:r>
              <a:rPr lang="en-US" dirty="0" smtClean="0"/>
              <a:t>. You can revise/change the code as long as it fits the purpose and follow the Good Programming Habits.</a:t>
            </a:r>
          </a:p>
          <a:p>
            <a:pPr marL="550926" indent="-514350">
              <a:buFont typeface="+mj-lt"/>
              <a:buAutoNum type="arabicPeriod"/>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467600" cy="1143000"/>
          </a:xfrm>
        </p:spPr>
        <p:txBody>
          <a:bodyPr/>
          <a:lstStyle/>
          <a:p>
            <a:r>
              <a:rPr lang="en-US" dirty="0" smtClean="0"/>
              <a:t>Guides</a:t>
            </a:r>
            <a:endParaRPr lang="en-US" dirty="0"/>
          </a:p>
        </p:txBody>
      </p:sp>
      <p:sp>
        <p:nvSpPr>
          <p:cNvPr id="3" name="Content Placeholder 2"/>
          <p:cNvSpPr>
            <a:spLocks noGrp="1"/>
          </p:cNvSpPr>
          <p:nvPr>
            <p:ph idx="1"/>
          </p:nvPr>
        </p:nvSpPr>
        <p:spPr>
          <a:xfrm>
            <a:off x="76200" y="1143000"/>
            <a:ext cx="8991600" cy="6400800"/>
          </a:xfrm>
        </p:spPr>
        <p:txBody>
          <a:bodyPr>
            <a:normAutofit fontScale="62500" lnSpcReduction="20000"/>
          </a:bodyPr>
          <a:lstStyle/>
          <a:p>
            <a:r>
              <a:rPr lang="en-US" dirty="0" smtClean="0"/>
              <a:t>Remember, C++ is hard and complicated if you don’t keep everything in one consistent style. C++ actually easy if you keep your style simple and always focus on purpose rather than syntax. You can use the following coding style or guides:</a:t>
            </a:r>
          </a:p>
          <a:p>
            <a:r>
              <a:rPr lang="en-US" dirty="0" smtClean="0"/>
              <a:t>If you need global variable that can be accessed anywhere use </a:t>
            </a:r>
            <a:r>
              <a:rPr lang="en-US" b="1" dirty="0" smtClean="0">
                <a:latin typeface="Courier New" pitchFamily="49" charset="0"/>
                <a:cs typeface="Courier New" pitchFamily="49" charset="0"/>
              </a:rPr>
              <a:t>static</a:t>
            </a:r>
            <a:r>
              <a:rPr lang="en-US" dirty="0" smtClean="0"/>
              <a:t> data member with </a:t>
            </a:r>
            <a:r>
              <a:rPr lang="en-US" b="1" dirty="0" smtClean="0">
                <a:latin typeface="Courier New" pitchFamily="49" charset="0"/>
                <a:cs typeface="Courier New" pitchFamily="49" charset="0"/>
              </a:rPr>
              <a:t>public</a:t>
            </a:r>
            <a:r>
              <a:rPr lang="en-US" dirty="0" smtClean="0"/>
              <a:t> access control.</a:t>
            </a:r>
          </a:p>
          <a:p>
            <a:r>
              <a:rPr lang="en-US" dirty="0" smtClean="0"/>
              <a:t>Always stick to</a:t>
            </a:r>
            <a:r>
              <a:rPr lang="en-US" b="1" dirty="0" smtClean="0"/>
              <a:t> pass-by-pointer </a:t>
            </a:r>
            <a:r>
              <a:rPr lang="en-US" dirty="0" smtClean="0"/>
              <a:t>for passing object. Declare </a:t>
            </a:r>
            <a:r>
              <a:rPr lang="en-US" b="1" dirty="0" smtClean="0">
                <a:latin typeface="Courier New" pitchFamily="49" charset="0"/>
                <a:cs typeface="Courier New" pitchFamily="49" charset="0"/>
              </a:rPr>
              <a:t>const</a:t>
            </a:r>
            <a:r>
              <a:rPr lang="en-US" dirty="0" smtClean="0"/>
              <a:t> if you don’t need to modify the parameter. Avoid using </a:t>
            </a:r>
            <a:r>
              <a:rPr lang="en-US" b="1" dirty="0" smtClean="0"/>
              <a:t>pass-by-reference</a:t>
            </a:r>
            <a:r>
              <a:rPr lang="en-US" dirty="0" smtClean="0"/>
              <a:t> and </a:t>
            </a:r>
            <a:r>
              <a:rPr lang="en-US" b="1" dirty="0" smtClean="0"/>
              <a:t>pass-by-value</a:t>
            </a:r>
            <a:r>
              <a:rPr lang="en-US" dirty="0" smtClean="0"/>
              <a:t>.</a:t>
            </a:r>
          </a:p>
          <a:p>
            <a:pPr lvl="1">
              <a:buNone/>
            </a:pPr>
            <a:r>
              <a:rPr lang="en-US" dirty="0" smtClean="0">
                <a:solidFill>
                  <a:srgbClr val="FF0000"/>
                </a:solidFill>
                <a:latin typeface="Courier New" pitchFamily="49" charset="0"/>
                <a:cs typeface="Courier New" pitchFamily="49" charset="0"/>
              </a:rPr>
              <a:t>BAD</a:t>
            </a:r>
            <a:r>
              <a:rPr lang="en-US" dirty="0" smtClean="0">
                <a:latin typeface="Courier New" pitchFamily="49" charset="0"/>
                <a:cs typeface="Courier New" pitchFamily="49" charset="0"/>
              </a:rPr>
              <a:t>: </a:t>
            </a:r>
          </a:p>
          <a:p>
            <a:pPr lvl="1">
              <a:buNone/>
            </a:pPr>
            <a:r>
              <a:rPr lang="en-US" dirty="0" smtClean="0">
                <a:latin typeface="Courier New" pitchFamily="49" charset="0"/>
                <a:cs typeface="Courier New" pitchFamily="49" charset="0"/>
              </a:rPr>
              <a:t>float </a:t>
            </a:r>
            <a:r>
              <a:rPr lang="en-US" dirty="0" err="1" smtClean="0">
                <a:latin typeface="Courier New" pitchFamily="49" charset="0"/>
                <a:cs typeface="Courier New" pitchFamily="49" charset="0"/>
              </a:rPr>
              <a:t>calc_total</a:t>
            </a:r>
            <a:r>
              <a:rPr lang="en-US" dirty="0" smtClean="0">
                <a:latin typeface="Courier New" pitchFamily="49" charset="0"/>
                <a:cs typeface="Courier New" pitchFamily="49" charset="0"/>
              </a:rPr>
              <a:t>(Circle c1, Circle c2) {</a:t>
            </a:r>
          </a:p>
          <a:p>
            <a:pPr lvl="1">
              <a:buNone/>
            </a:pPr>
            <a:r>
              <a:rPr lang="en-US" dirty="0" smtClean="0">
                <a:latin typeface="Courier New" pitchFamily="49" charset="0"/>
                <a:cs typeface="Courier New" pitchFamily="49" charset="0"/>
              </a:rPr>
              <a:t>	return (c1.x + c2.x) / (c1.y + c2.y);</a:t>
            </a:r>
          </a:p>
          <a:p>
            <a:pPr lvl="1">
              <a:buNone/>
            </a:pPr>
            <a:r>
              <a:rPr lang="en-US" dirty="0" smtClean="0">
                <a:latin typeface="Courier New" pitchFamily="49" charset="0"/>
                <a:cs typeface="Courier New" pitchFamily="49" charset="0"/>
              </a:rPr>
              <a:t>}</a:t>
            </a:r>
          </a:p>
          <a:p>
            <a:pPr lvl="1">
              <a:buNone/>
            </a:pPr>
            <a:r>
              <a:rPr lang="en-US" dirty="0" smtClean="0">
                <a:solidFill>
                  <a:srgbClr val="00B050"/>
                </a:solidFill>
                <a:latin typeface="Courier New" pitchFamily="49" charset="0"/>
                <a:cs typeface="Courier New" pitchFamily="49" charset="0"/>
              </a:rPr>
              <a:t>GOOD</a:t>
            </a:r>
            <a:r>
              <a:rPr lang="en-US" dirty="0" smtClean="0">
                <a:latin typeface="Courier New" pitchFamily="49" charset="0"/>
                <a:cs typeface="Courier New" pitchFamily="49" charset="0"/>
              </a:rPr>
              <a:t>:</a:t>
            </a:r>
          </a:p>
          <a:p>
            <a:pPr lvl="1">
              <a:buNone/>
            </a:pPr>
            <a:r>
              <a:rPr lang="en-US" dirty="0" smtClean="0">
                <a:latin typeface="Courier New" pitchFamily="49" charset="0"/>
                <a:cs typeface="Courier New" pitchFamily="49" charset="0"/>
              </a:rPr>
              <a:t>float </a:t>
            </a:r>
            <a:r>
              <a:rPr lang="en-US" dirty="0" err="1" smtClean="0">
                <a:latin typeface="Courier New" pitchFamily="49" charset="0"/>
                <a:cs typeface="Courier New" pitchFamily="49" charset="0"/>
              </a:rPr>
              <a:t>calculateTotal</a:t>
            </a:r>
            <a:r>
              <a:rPr lang="en-US" dirty="0" smtClean="0">
                <a:latin typeface="Courier New" pitchFamily="49" charset="0"/>
                <a:cs typeface="Courier New" pitchFamily="49" charset="0"/>
              </a:rPr>
              <a:t>(const Circle *c1,const Circle *c2) {</a:t>
            </a:r>
          </a:p>
          <a:p>
            <a:pPr lvl="1">
              <a:buNone/>
            </a:pPr>
            <a:r>
              <a:rPr lang="en-US" dirty="0" smtClean="0">
                <a:latin typeface="Courier New" pitchFamily="49" charset="0"/>
                <a:cs typeface="Courier New" pitchFamily="49" charset="0"/>
              </a:rPr>
              <a:t>	return (c1-&gt;x + c2-&gt;x) / (c1-&gt;y + c2-&gt;y);</a:t>
            </a:r>
          </a:p>
          <a:p>
            <a:pPr lvl="1">
              <a:buNone/>
            </a:pPr>
            <a:r>
              <a:rPr lang="en-US" dirty="0" smtClean="0">
                <a:latin typeface="Courier New" pitchFamily="49" charset="0"/>
                <a:cs typeface="Courier New" pitchFamily="49" charset="0"/>
              </a:rPr>
              <a:t>}</a:t>
            </a:r>
          </a:p>
          <a:p>
            <a:r>
              <a:rPr lang="en-US" dirty="0" smtClean="0"/>
              <a:t>Use</a:t>
            </a:r>
            <a:r>
              <a:rPr lang="en-US" b="1" dirty="0" smtClean="0"/>
              <a:t> dynamic-object-creation </a:t>
            </a:r>
            <a:r>
              <a:rPr lang="en-US" dirty="0" smtClean="0"/>
              <a:t>style using pointer variable, and </a:t>
            </a:r>
            <a:r>
              <a:rPr lang="en-US" b="1" dirty="0" smtClean="0">
                <a:latin typeface="Courier New" pitchFamily="49" charset="0"/>
                <a:cs typeface="Courier New" pitchFamily="49" charset="0"/>
              </a:rPr>
              <a:t>new</a:t>
            </a:r>
            <a:r>
              <a:rPr lang="en-US" dirty="0" smtClean="0"/>
              <a:t> keyword:</a:t>
            </a:r>
          </a:p>
          <a:p>
            <a:pPr lvl="1">
              <a:buNone/>
            </a:pPr>
            <a:r>
              <a:rPr lang="en-US" dirty="0" smtClean="0">
                <a:solidFill>
                  <a:srgbClr val="FF0000"/>
                </a:solidFill>
                <a:latin typeface="Courier New" pitchFamily="49" charset="0"/>
                <a:cs typeface="Courier New" pitchFamily="49" charset="0"/>
              </a:rPr>
              <a:t>BAD</a:t>
            </a:r>
            <a:r>
              <a:rPr lang="en-US" dirty="0" smtClean="0">
                <a:latin typeface="Courier New" pitchFamily="49" charset="0"/>
                <a:cs typeface="Courier New" pitchFamily="49" charset="0"/>
              </a:rPr>
              <a:t>: </a:t>
            </a:r>
          </a:p>
          <a:p>
            <a:pPr lvl="1">
              <a:buNone/>
            </a:pPr>
            <a:r>
              <a:rPr lang="en-US" dirty="0" smtClean="0">
                <a:latin typeface="Courier New" pitchFamily="49" charset="0"/>
                <a:cs typeface="Courier New" pitchFamily="49" charset="0"/>
              </a:rPr>
              <a:t>	Circle c1;</a:t>
            </a:r>
          </a:p>
          <a:p>
            <a:pPr lvl="1">
              <a:buNone/>
            </a:pPr>
            <a:r>
              <a:rPr lang="en-US" dirty="0" smtClean="0">
                <a:latin typeface="Courier New" pitchFamily="49" charset="0"/>
                <a:cs typeface="Courier New" pitchFamily="49" charset="0"/>
              </a:rPr>
              <a:t>	Circle c2(3.0f,2.0f);</a:t>
            </a:r>
          </a:p>
          <a:p>
            <a:pPr lvl="1">
              <a:buNone/>
            </a:pPr>
            <a:r>
              <a:rPr lang="en-US" dirty="0" smtClean="0">
                <a:solidFill>
                  <a:srgbClr val="00B050"/>
                </a:solidFill>
                <a:latin typeface="Courier New" pitchFamily="49" charset="0"/>
                <a:cs typeface="Courier New" pitchFamily="49" charset="0"/>
              </a:rPr>
              <a:t>GOOD</a:t>
            </a:r>
            <a:r>
              <a:rPr lang="en-US" dirty="0" smtClean="0">
                <a:latin typeface="Courier New" pitchFamily="49" charset="0"/>
                <a:cs typeface="Courier New" pitchFamily="49" charset="0"/>
              </a:rPr>
              <a:t>:</a:t>
            </a:r>
          </a:p>
          <a:p>
            <a:pPr lvl="1">
              <a:buNone/>
            </a:pPr>
            <a:r>
              <a:rPr lang="en-US" dirty="0" smtClean="0">
                <a:latin typeface="Courier New" pitchFamily="49" charset="0"/>
                <a:cs typeface="Courier New" pitchFamily="49" charset="0"/>
              </a:rPr>
              <a:t>	Circle *c1 = new Circle();	</a:t>
            </a:r>
          </a:p>
          <a:p>
            <a:pPr lvl="1">
              <a:buNone/>
            </a:pPr>
            <a:r>
              <a:rPr lang="en-US" dirty="0" smtClean="0">
                <a:latin typeface="Courier New" pitchFamily="49" charset="0"/>
                <a:cs typeface="Courier New" pitchFamily="49" charset="0"/>
              </a:rPr>
              <a:t>	Circle *c2 = new Circle(3.0f,2.0f);</a:t>
            </a:r>
            <a:r>
              <a:rPr lang="en-US" dirty="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467600" cy="1143000"/>
          </a:xfrm>
        </p:spPr>
        <p:txBody>
          <a:bodyPr/>
          <a:lstStyle/>
          <a:p>
            <a:r>
              <a:rPr lang="en-US" dirty="0" smtClean="0"/>
              <a:t>Naming Guides</a:t>
            </a:r>
            <a:endParaRPr lang="en-US" dirty="0"/>
          </a:p>
        </p:txBody>
      </p:sp>
      <p:sp>
        <p:nvSpPr>
          <p:cNvPr id="3" name="Content Placeholder 2"/>
          <p:cNvSpPr>
            <a:spLocks noGrp="1"/>
          </p:cNvSpPr>
          <p:nvPr>
            <p:ph idx="1"/>
          </p:nvPr>
        </p:nvSpPr>
        <p:spPr>
          <a:xfrm>
            <a:off x="228600" y="914400"/>
            <a:ext cx="8610600" cy="5943600"/>
          </a:xfrm>
        </p:spPr>
        <p:txBody>
          <a:bodyPr>
            <a:normAutofit fontScale="70000" lnSpcReduction="20000"/>
          </a:bodyPr>
          <a:lstStyle/>
          <a:p>
            <a:r>
              <a:rPr lang="en-US" dirty="0" smtClean="0"/>
              <a:t>Use lower-case for the first letter and </a:t>
            </a:r>
            <a:r>
              <a:rPr lang="en-US" dirty="0" err="1" smtClean="0"/>
              <a:t>camelCase</a:t>
            </a:r>
            <a:r>
              <a:rPr lang="en-US" dirty="0" smtClean="0"/>
              <a:t> naming convention (instead of underscore) for </a:t>
            </a:r>
            <a:r>
              <a:rPr lang="en-US" b="1" dirty="0" smtClean="0"/>
              <a:t>method </a:t>
            </a:r>
            <a:r>
              <a:rPr lang="en-US" dirty="0" smtClean="0"/>
              <a:t>and </a:t>
            </a:r>
            <a:r>
              <a:rPr lang="en-US" b="1" dirty="0" smtClean="0"/>
              <a:t>data member</a:t>
            </a:r>
            <a:r>
              <a:rPr lang="en-US" dirty="0" smtClean="0"/>
              <a:t>.</a:t>
            </a:r>
          </a:p>
          <a:p>
            <a:pPr marL="533400" lvl="1" indent="-84138">
              <a:buNone/>
            </a:pPr>
            <a:r>
              <a:rPr lang="en-US" dirty="0" smtClean="0">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BAD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Line_count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Init_component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Chr_idx</a:t>
            </a:r>
            <a:endParaRPr lang="en-US" dirty="0" smtClean="0">
              <a:latin typeface="Courier New" pitchFamily="49" charset="0"/>
              <a:cs typeface="Courier New" pitchFamily="49" charset="0"/>
            </a:endParaRPr>
          </a:p>
          <a:p>
            <a:pPr marL="533400" lvl="1" indent="-84138">
              <a:buNone/>
            </a:pPr>
            <a:r>
              <a:rPr lang="en-US" dirty="0" smtClean="0">
                <a:latin typeface="Courier New" pitchFamily="49" charset="0"/>
                <a:cs typeface="Courier New" pitchFamily="49" charset="0"/>
              </a:rPr>
              <a:t>	</a:t>
            </a:r>
            <a:r>
              <a:rPr lang="en-US" dirty="0" smtClean="0">
                <a:solidFill>
                  <a:srgbClr val="00B050"/>
                </a:solidFill>
                <a:latin typeface="Courier New" pitchFamily="49" charset="0"/>
                <a:cs typeface="Courier New" pitchFamily="49" charset="0"/>
              </a:rPr>
              <a:t>GOOD</a:t>
            </a:r>
            <a:r>
              <a:rPr lang="en-US" dirty="0" smtClean="0">
                <a:latin typeface="Courier New" pitchFamily="49" charset="0"/>
                <a:cs typeface="Courier New" pitchFamily="49" charset="0"/>
              </a:rPr>
              <a:t>: lineCount, initializeComponent(), charIndex</a:t>
            </a:r>
          </a:p>
          <a:p>
            <a:r>
              <a:rPr lang="en-US" dirty="0" smtClean="0"/>
              <a:t>Use upper-case for the first letter and </a:t>
            </a:r>
            <a:r>
              <a:rPr lang="en-US" dirty="0" err="1" smtClean="0"/>
              <a:t>camelCase</a:t>
            </a:r>
            <a:r>
              <a:rPr lang="en-US" dirty="0" smtClean="0"/>
              <a:t> naming convention for </a:t>
            </a:r>
            <a:r>
              <a:rPr lang="en-US" b="1" dirty="0" smtClean="0"/>
              <a:t>class</a:t>
            </a:r>
            <a:r>
              <a:rPr lang="en-US" dirty="0" smtClean="0"/>
              <a:t> name.</a:t>
            </a:r>
          </a:p>
          <a:p>
            <a:pPr marL="533400" lvl="1" indent="-84138">
              <a:buNone/>
            </a:pPr>
            <a:r>
              <a:rPr lang="en-US" dirty="0" smtClean="0">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BAD</a:t>
            </a:r>
            <a:r>
              <a:rPr lang="en-US" dirty="0" smtClean="0">
                <a:latin typeface="Courier New" pitchFamily="49" charset="0"/>
                <a:cs typeface="Courier New" pitchFamily="49" charset="0"/>
              </a:rPr>
              <a:t>: string, </a:t>
            </a:r>
            <a:r>
              <a:rPr lang="en-US" dirty="0" err="1" smtClean="0">
                <a:latin typeface="Courier New" pitchFamily="49" charset="0"/>
                <a:cs typeface="Courier New" pitchFamily="49" charset="0"/>
              </a:rPr>
              <a:t>file_operation</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sound_func</a:t>
            </a:r>
            <a:endParaRPr lang="en-US" dirty="0" smtClean="0">
              <a:latin typeface="Courier New" pitchFamily="49" charset="0"/>
              <a:cs typeface="Courier New" pitchFamily="49" charset="0"/>
            </a:endParaRPr>
          </a:p>
          <a:p>
            <a:pPr marL="533400" lvl="1" indent="-84138">
              <a:buNone/>
            </a:pPr>
            <a:r>
              <a:rPr lang="en-US" dirty="0" smtClean="0">
                <a:latin typeface="Courier New" pitchFamily="49" charset="0"/>
                <a:cs typeface="Courier New" pitchFamily="49" charset="0"/>
              </a:rPr>
              <a:t>	</a:t>
            </a:r>
            <a:r>
              <a:rPr lang="en-US" dirty="0" smtClean="0">
                <a:solidFill>
                  <a:srgbClr val="00B050"/>
                </a:solidFill>
                <a:latin typeface="Courier New" pitchFamily="49" charset="0"/>
                <a:cs typeface="Courier New" pitchFamily="49" charset="0"/>
              </a:rPr>
              <a:t>GOOD</a:t>
            </a:r>
            <a:r>
              <a:rPr lang="en-US" dirty="0" smtClean="0">
                <a:latin typeface="Courier New" pitchFamily="49" charset="0"/>
                <a:cs typeface="Courier New" pitchFamily="49" charset="0"/>
              </a:rPr>
              <a:t>: String, </a:t>
            </a:r>
            <a:r>
              <a:rPr lang="en-US" dirty="0" err="1" smtClean="0">
                <a:latin typeface="Courier New" pitchFamily="49" charset="0"/>
                <a:cs typeface="Courier New" pitchFamily="49" charset="0"/>
              </a:rPr>
              <a:t>FileManager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SoundManager</a:t>
            </a:r>
            <a:endParaRPr lang="en-US" dirty="0" smtClean="0">
              <a:latin typeface="Courier New" pitchFamily="49" charset="0"/>
              <a:cs typeface="Courier New" pitchFamily="49" charset="0"/>
            </a:endParaRPr>
          </a:p>
          <a:p>
            <a:r>
              <a:rPr lang="en-US" dirty="0" smtClean="0"/>
              <a:t>Your method should have meaningful word and should NOT contain abbreviation (as long as it is less than 25 characters):</a:t>
            </a:r>
          </a:p>
          <a:p>
            <a:pPr marL="533400" lvl="1" indent="-84138">
              <a:buNone/>
            </a:pPr>
            <a:r>
              <a:rPr lang="en-US" dirty="0" smtClean="0">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BAD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readfl</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mkfn</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iter_inp</a:t>
            </a:r>
            <a:r>
              <a:rPr lang="en-US" dirty="0" smtClean="0">
                <a:latin typeface="Courier New" pitchFamily="49" charset="0"/>
                <a:cs typeface="Courier New" pitchFamily="49" charset="0"/>
              </a:rPr>
              <a:t>()</a:t>
            </a:r>
          </a:p>
          <a:p>
            <a:pPr marL="533400" lvl="1" indent="-84138">
              <a:buNone/>
            </a:pPr>
            <a:r>
              <a:rPr lang="en-US" dirty="0" smtClean="0">
                <a:latin typeface="Courier New" pitchFamily="49" charset="0"/>
                <a:cs typeface="Courier New" pitchFamily="49" charset="0"/>
              </a:rPr>
              <a:t>	</a:t>
            </a:r>
            <a:r>
              <a:rPr lang="en-US" dirty="0" smtClean="0">
                <a:solidFill>
                  <a:srgbClr val="00B050"/>
                </a:solidFill>
                <a:latin typeface="Courier New" pitchFamily="49" charset="0"/>
                <a:cs typeface="Courier New" pitchFamily="49" charset="0"/>
              </a:rPr>
              <a:t>GOOD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readFile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createNewFile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parseInput</a:t>
            </a:r>
            <a:r>
              <a:rPr lang="en-US" dirty="0" smtClean="0">
                <a:latin typeface="Courier New" pitchFamily="49" charset="0"/>
                <a:cs typeface="Courier New" pitchFamily="49" charset="0"/>
              </a:rPr>
              <a:t>()</a:t>
            </a:r>
          </a:p>
          <a:p>
            <a:r>
              <a:rPr lang="en-US" dirty="0" smtClean="0"/>
              <a:t>Use uppercase and underscore for static constant class member,  for example: </a:t>
            </a:r>
            <a:r>
              <a:rPr lang="en-US" dirty="0" smtClean="0">
                <a:latin typeface="Courier New" pitchFamily="49" charset="0"/>
                <a:cs typeface="Courier New" pitchFamily="49" charset="0"/>
              </a:rPr>
              <a:t>MATH_PI, MAX_BUFFER, CHAR_COUNT</a:t>
            </a:r>
            <a:r>
              <a:rPr lang="en-US" dirty="0" smtClean="0"/>
              <a:t>, …</a:t>
            </a:r>
          </a:p>
          <a:p>
            <a:r>
              <a:rPr lang="en-US" dirty="0" smtClean="0"/>
              <a:t>Avoid using copy constructor and any statement that implicitly calls it. Create and use your own </a:t>
            </a:r>
            <a:r>
              <a:rPr lang="en-US" dirty="0" err="1" smtClean="0">
                <a:latin typeface="Courier New" pitchFamily="49" charset="0"/>
                <a:cs typeface="Courier New" pitchFamily="49" charset="0"/>
              </a:rPr>
              <a:t>copyFrom</a:t>
            </a:r>
            <a:r>
              <a:rPr lang="en-US" dirty="0" smtClean="0">
                <a:latin typeface="Courier New" pitchFamily="49" charset="0"/>
                <a:cs typeface="Courier New" pitchFamily="49" charset="0"/>
              </a:rPr>
              <a:t>(other) </a:t>
            </a:r>
            <a:r>
              <a:rPr lang="en-US" dirty="0" smtClean="0"/>
              <a:t>method.</a:t>
            </a:r>
          </a:p>
          <a:p>
            <a:pPr marL="533400" lvl="1" indent="-84138">
              <a:buNone/>
            </a:pPr>
            <a:r>
              <a:rPr lang="en-US" dirty="0" smtClean="0">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BAD</a:t>
            </a:r>
            <a:r>
              <a:rPr lang="en-US" dirty="0" smtClean="0">
                <a:latin typeface="Courier New" pitchFamily="49" charset="0"/>
                <a:cs typeface="Courier New" pitchFamily="49" charset="0"/>
              </a:rPr>
              <a:t>: </a:t>
            </a:r>
          </a:p>
          <a:p>
            <a:pPr marL="533400" lvl="1" indent="-84138">
              <a:buNone/>
            </a:pPr>
            <a:r>
              <a:rPr lang="en-US" dirty="0" smtClean="0">
                <a:latin typeface="Courier New" pitchFamily="49" charset="0"/>
                <a:cs typeface="Courier New" pitchFamily="49" charset="0"/>
              </a:rPr>
              <a:t>Circle c = d; // implicit call to copy constructor</a:t>
            </a:r>
          </a:p>
          <a:p>
            <a:pPr marL="533400" lvl="1" indent="-84138">
              <a:buNone/>
            </a:pPr>
            <a:r>
              <a:rPr lang="en-US" dirty="0" smtClean="0">
                <a:latin typeface="Courier New" pitchFamily="49" charset="0"/>
                <a:cs typeface="Courier New" pitchFamily="49" charset="0"/>
              </a:rPr>
              <a:t>	</a:t>
            </a:r>
            <a:r>
              <a:rPr lang="en-US" dirty="0" smtClean="0">
                <a:solidFill>
                  <a:srgbClr val="00B050"/>
                </a:solidFill>
                <a:latin typeface="Courier New" pitchFamily="49" charset="0"/>
                <a:cs typeface="Courier New" pitchFamily="49" charset="0"/>
              </a:rPr>
              <a:t>GOOD</a:t>
            </a:r>
            <a:r>
              <a:rPr lang="en-US" dirty="0" smtClean="0">
                <a:latin typeface="Courier New" pitchFamily="49" charset="0"/>
                <a:cs typeface="Courier New" pitchFamily="49" charset="0"/>
              </a:rPr>
              <a:t>: </a:t>
            </a:r>
          </a:p>
          <a:p>
            <a:pPr marL="533400" lvl="1" indent="-84138">
              <a:buNone/>
            </a:pPr>
            <a:r>
              <a:rPr lang="en-US" dirty="0" smtClean="0">
                <a:latin typeface="Courier New" pitchFamily="49" charset="0"/>
                <a:cs typeface="Courier New" pitchFamily="49" charset="0"/>
              </a:rPr>
              <a:t>Circle *c = new Circle();</a:t>
            </a:r>
          </a:p>
          <a:p>
            <a:pPr marL="533400" lvl="1" indent="-84138">
              <a:buNone/>
            </a:pPr>
            <a:r>
              <a:rPr lang="en-US" dirty="0" smtClean="0">
                <a:latin typeface="Courier New" pitchFamily="49" charset="0"/>
                <a:cs typeface="Courier New" pitchFamily="49" charset="0"/>
              </a:rPr>
              <a:t>c-&gt;</a:t>
            </a:r>
            <a:r>
              <a:rPr lang="en-US" dirty="0" err="1" smtClean="0">
                <a:latin typeface="Courier New" pitchFamily="49" charset="0"/>
                <a:cs typeface="Courier New" pitchFamily="49" charset="0"/>
              </a:rPr>
              <a:t>copyFrom</a:t>
            </a:r>
            <a:r>
              <a:rPr lang="en-US" dirty="0" smtClean="0">
                <a:latin typeface="Courier New" pitchFamily="49" charset="0"/>
                <a:cs typeface="Courier New" pitchFamily="49" charset="0"/>
              </a:rPr>
              <a:t>(d); // clear</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Guides</a:t>
            </a:r>
            <a:endParaRPr lang="en-US"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r>
              <a:rPr lang="en-US" dirty="0" smtClean="0"/>
              <a:t>Use array of pointer if you want to have an array of object (lots of object with same class type).</a:t>
            </a:r>
          </a:p>
          <a:p>
            <a:pPr marL="533400" lvl="1" indent="-84138">
              <a:buNone/>
            </a:pPr>
            <a:r>
              <a:rPr lang="en-US" dirty="0" smtClean="0">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BAD</a:t>
            </a:r>
            <a:r>
              <a:rPr lang="en-US" dirty="0" smtClean="0">
                <a:latin typeface="Courier New" pitchFamily="49" charset="0"/>
                <a:cs typeface="Courier New" pitchFamily="49" charset="0"/>
              </a:rPr>
              <a:t>: </a:t>
            </a:r>
          </a:p>
          <a:p>
            <a:pPr marL="533400" lvl="1" indent="-84138">
              <a:buNone/>
            </a:pPr>
            <a:r>
              <a:rPr lang="en-US" dirty="0" smtClean="0">
                <a:latin typeface="Courier New" pitchFamily="49" charset="0"/>
                <a:cs typeface="Courier New" pitchFamily="49" charset="0"/>
              </a:rPr>
              <a:t>Circle circles[10]; // implicit object creation</a:t>
            </a:r>
          </a:p>
          <a:p>
            <a:pPr marL="533400" lvl="1" indent="-84138">
              <a:buNone/>
            </a:pPr>
            <a:r>
              <a:rPr lang="en-US" dirty="0" smtClean="0">
                <a:latin typeface="Courier New" pitchFamily="49" charset="0"/>
                <a:cs typeface="Courier New" pitchFamily="49" charset="0"/>
              </a:rPr>
              <a:t>	</a:t>
            </a:r>
            <a:r>
              <a:rPr lang="en-US" dirty="0" smtClean="0">
                <a:solidFill>
                  <a:srgbClr val="00B050"/>
                </a:solidFill>
                <a:latin typeface="Courier New" pitchFamily="49" charset="0"/>
                <a:cs typeface="Courier New" pitchFamily="49" charset="0"/>
              </a:rPr>
              <a:t>GOOD</a:t>
            </a:r>
            <a:r>
              <a:rPr lang="en-US" dirty="0" smtClean="0">
                <a:latin typeface="Courier New" pitchFamily="49" charset="0"/>
                <a:cs typeface="Courier New" pitchFamily="49" charset="0"/>
              </a:rPr>
              <a:t>: </a:t>
            </a:r>
          </a:p>
          <a:p>
            <a:pPr marL="533400" lvl="1" indent="-84138">
              <a:buNone/>
            </a:pPr>
            <a:r>
              <a:rPr lang="en-US" dirty="0" smtClean="0">
                <a:latin typeface="Courier New" pitchFamily="49" charset="0"/>
                <a:cs typeface="Courier New" pitchFamily="49" charset="0"/>
              </a:rPr>
              <a:t>Circle *circles[10]; // array of pointer to Circle object</a:t>
            </a:r>
          </a:p>
          <a:p>
            <a:pPr marL="533400" lvl="1" indent="-84138">
              <a:buNone/>
            </a:pPr>
            <a:r>
              <a:rPr lang="en-US" dirty="0" smtClean="0">
                <a:latin typeface="Courier New" pitchFamily="49" charset="0"/>
                <a:cs typeface="Courier New" pitchFamily="49" charset="0"/>
              </a:rPr>
              <a:t>for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&lt;10;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circles[</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 new Circle();</a:t>
            </a:r>
          </a:p>
          <a:p>
            <a:r>
              <a:rPr lang="en-US" dirty="0" smtClean="0"/>
              <a:t>Avoid using 2 dimensional array and pointer to array of char because managing and passing those to parameter is complex in C++. Use string class in standard library by </a:t>
            </a:r>
            <a:r>
              <a:rPr lang="en-US" dirty="0" smtClean="0">
                <a:latin typeface="Courier New" pitchFamily="49" charset="0"/>
                <a:cs typeface="Courier New" pitchFamily="49" charset="0"/>
              </a:rPr>
              <a:t>#include &lt;string&gt;</a:t>
            </a:r>
            <a:r>
              <a:rPr lang="en-US" dirty="0" smtClean="0"/>
              <a:t> or create your own.</a:t>
            </a:r>
          </a:p>
          <a:p>
            <a:pPr marL="533400" lvl="1" indent="-84138">
              <a:buNone/>
            </a:pPr>
            <a:r>
              <a:rPr lang="en-US" dirty="0" smtClean="0">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BAD</a:t>
            </a:r>
            <a:r>
              <a:rPr lang="en-US" dirty="0" smtClean="0">
                <a:latin typeface="Courier New" pitchFamily="49" charset="0"/>
                <a:cs typeface="Courier New" pitchFamily="49" charset="0"/>
              </a:rPr>
              <a:t>: </a:t>
            </a:r>
          </a:p>
          <a:p>
            <a:pPr marL="533400" lvl="1" indent="-84138">
              <a:buNone/>
            </a:pPr>
            <a:r>
              <a:rPr lang="en-US" dirty="0" smtClean="0">
                <a:latin typeface="Courier New" pitchFamily="49" charset="0"/>
                <a:cs typeface="Courier New" pitchFamily="49" charset="0"/>
              </a:rPr>
              <a:t>char *</a:t>
            </a:r>
            <a:r>
              <a:rPr lang="en-US" dirty="0" err="1" smtClean="0">
                <a:latin typeface="Courier New" pitchFamily="49" charset="0"/>
                <a:cs typeface="Courier New" pitchFamily="49" charset="0"/>
              </a:rPr>
              <a:t>arrStr</a:t>
            </a:r>
            <a:r>
              <a:rPr lang="en-US" dirty="0" smtClean="0">
                <a:latin typeface="Courier New" pitchFamily="49" charset="0"/>
                <a:cs typeface="Courier New" pitchFamily="49" charset="0"/>
              </a:rPr>
              <a:t>[100]; // avoid using this to create </a:t>
            </a:r>
            <a:r>
              <a:rPr lang="en-US" dirty="0" err="1" smtClean="0">
                <a:latin typeface="Courier New" pitchFamily="49" charset="0"/>
                <a:cs typeface="Courier New" pitchFamily="49" charset="0"/>
              </a:rPr>
              <a:t>arr</a:t>
            </a:r>
            <a:r>
              <a:rPr lang="en-US" dirty="0" smtClean="0">
                <a:latin typeface="Courier New" pitchFamily="49" charset="0"/>
                <a:cs typeface="Courier New" pitchFamily="49" charset="0"/>
              </a:rPr>
              <a:t> of string</a:t>
            </a:r>
          </a:p>
          <a:p>
            <a:pPr marL="533400" lvl="1" indent="-84138">
              <a:buNone/>
            </a:pPr>
            <a:r>
              <a:rPr lang="en-US" dirty="0" smtClean="0">
                <a:latin typeface="Courier New" pitchFamily="49" charset="0"/>
                <a:cs typeface="Courier New" pitchFamily="49" charset="0"/>
              </a:rPr>
              <a:t>char </a:t>
            </a:r>
            <a:r>
              <a:rPr lang="en-US" dirty="0" err="1" smtClean="0">
                <a:latin typeface="Courier New" pitchFamily="49" charset="0"/>
                <a:cs typeface="Courier New" pitchFamily="49" charset="0"/>
              </a:rPr>
              <a:t>arr</a:t>
            </a:r>
            <a:r>
              <a:rPr lang="en-US" dirty="0" smtClean="0">
                <a:latin typeface="Courier New" pitchFamily="49" charset="0"/>
                <a:cs typeface="Courier New" pitchFamily="49" charset="0"/>
              </a:rPr>
              <a:t>[100][100]; // avoid using 2 dimensional array</a:t>
            </a:r>
          </a:p>
          <a:p>
            <a:pPr marL="533400" lvl="1" indent="-84138">
              <a:buNone/>
            </a:pPr>
            <a:r>
              <a:rPr lang="en-US" dirty="0" smtClean="0">
                <a:latin typeface="Courier New" pitchFamily="49" charset="0"/>
                <a:cs typeface="Courier New" pitchFamily="49" charset="0"/>
              </a:rPr>
              <a:t>	</a:t>
            </a:r>
            <a:r>
              <a:rPr lang="en-US" dirty="0" smtClean="0">
                <a:solidFill>
                  <a:srgbClr val="00B050"/>
                </a:solidFill>
                <a:latin typeface="Courier New" pitchFamily="49" charset="0"/>
                <a:cs typeface="Courier New" pitchFamily="49" charset="0"/>
              </a:rPr>
              <a:t>GOOD</a:t>
            </a:r>
            <a:r>
              <a:rPr lang="en-US" dirty="0" smtClean="0">
                <a:latin typeface="Courier New" pitchFamily="49" charset="0"/>
                <a:cs typeface="Courier New" pitchFamily="49" charset="0"/>
              </a:rPr>
              <a:t>: </a:t>
            </a:r>
          </a:p>
          <a:p>
            <a:pPr marL="533400" lvl="1" indent="-84138">
              <a:buNone/>
            </a:pPr>
            <a:r>
              <a:rPr lang="en-US" dirty="0" smtClean="0">
                <a:latin typeface="Courier New" pitchFamily="49" charset="0"/>
                <a:cs typeface="Courier New" pitchFamily="49" charset="0"/>
              </a:rPr>
              <a:t>string *</a:t>
            </a:r>
            <a:r>
              <a:rPr lang="en-US" dirty="0" err="1" smtClean="0">
                <a:latin typeface="Courier New" pitchFamily="49" charset="0"/>
                <a:cs typeface="Courier New" pitchFamily="49" charset="0"/>
              </a:rPr>
              <a:t>arrStr</a:t>
            </a:r>
            <a:r>
              <a:rPr lang="en-US" dirty="0" smtClean="0">
                <a:latin typeface="Courier New" pitchFamily="49" charset="0"/>
                <a:cs typeface="Courier New" pitchFamily="49" charset="0"/>
              </a:rPr>
              <a:t>[100]; // create array of pointer to 100 string</a:t>
            </a:r>
          </a:p>
          <a:p>
            <a:r>
              <a:rPr lang="en-US" dirty="0" smtClean="0"/>
              <a:t>If you have 2-dimensional array or more, encapsulate your array in a class.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Guides</a:t>
            </a:r>
            <a:endParaRPr lang="en-US" dirty="0"/>
          </a:p>
        </p:txBody>
      </p:sp>
      <p:sp>
        <p:nvSpPr>
          <p:cNvPr id="3" name="Content Placeholder 2"/>
          <p:cNvSpPr>
            <a:spLocks noGrp="1"/>
          </p:cNvSpPr>
          <p:nvPr>
            <p:ph idx="1"/>
          </p:nvPr>
        </p:nvSpPr>
        <p:spPr>
          <a:xfrm>
            <a:off x="228600" y="1219200"/>
            <a:ext cx="8305800" cy="5638800"/>
          </a:xfrm>
        </p:spPr>
        <p:txBody>
          <a:bodyPr>
            <a:normAutofit fontScale="85000" lnSpcReduction="20000"/>
          </a:bodyPr>
          <a:lstStyle/>
          <a:p>
            <a:r>
              <a:rPr lang="en-US" dirty="0" smtClean="0"/>
              <a:t>Design your class diagram first in paper or any other tools and define each class’s purpose before you code</a:t>
            </a:r>
            <a:r>
              <a:rPr lang="en-US" dirty="0" smtClean="0"/>
              <a:t>.</a:t>
            </a:r>
          </a:p>
          <a:p>
            <a:r>
              <a:rPr lang="en-US" dirty="0" smtClean="0"/>
              <a:t>After you finish your design, one of your members should put that drawing in computer as image by using available authoring tools such as Adobe Photoshop, Adobe Illustrator, or Ms Visio. If you use Ms Visio choose Software-&gt;UML Data Model. In UML the term </a:t>
            </a:r>
            <a:r>
              <a:rPr lang="en-US" i="1" dirty="0" smtClean="0"/>
              <a:t>method </a:t>
            </a:r>
            <a:r>
              <a:rPr lang="en-US" dirty="0" smtClean="0"/>
              <a:t>is </a:t>
            </a:r>
            <a:r>
              <a:rPr lang="en-US" i="1" dirty="0" smtClean="0"/>
              <a:t>Operation </a:t>
            </a:r>
            <a:r>
              <a:rPr lang="en-US" dirty="0" smtClean="0"/>
              <a:t>while </a:t>
            </a:r>
            <a:r>
              <a:rPr lang="en-US" i="1" dirty="0" smtClean="0"/>
              <a:t>data member </a:t>
            </a:r>
            <a:r>
              <a:rPr lang="en-US" dirty="0" smtClean="0"/>
              <a:t>is called </a:t>
            </a:r>
            <a:r>
              <a:rPr lang="en-US" i="1" dirty="0" smtClean="0"/>
              <a:t>attribute</a:t>
            </a:r>
            <a:r>
              <a:rPr lang="en-US" dirty="0" smtClean="0"/>
              <a:t>.</a:t>
            </a:r>
            <a:endParaRPr lang="en-US" dirty="0" smtClean="0"/>
          </a:p>
          <a:p>
            <a:r>
              <a:rPr lang="en-US" dirty="0" smtClean="0"/>
              <a:t>Design your program using </a:t>
            </a:r>
            <a:r>
              <a:rPr lang="en-US" b="1" dirty="0" smtClean="0">
                <a:solidFill>
                  <a:srgbClr val="FFFF00"/>
                </a:solidFill>
              </a:rPr>
              <a:t>hierarchy concept</a:t>
            </a:r>
            <a:r>
              <a:rPr lang="en-US" dirty="0" smtClean="0"/>
              <a:t>, that is, the one that is in higher position (supervisor) can access its member in lower </a:t>
            </a:r>
            <a:r>
              <a:rPr lang="en-US" dirty="0" smtClean="0"/>
              <a:t>position. Lower </a:t>
            </a:r>
            <a:r>
              <a:rPr lang="en-US" dirty="0" smtClean="0"/>
              <a:t>position cannot access other branches/siblings without going into its “supervisor”.</a:t>
            </a:r>
          </a:p>
          <a:p>
            <a:r>
              <a:rPr lang="en-US" dirty="0" smtClean="0"/>
              <a:t>For each method in a class you should also define the purpose and describe the required parameter by using </a:t>
            </a:r>
            <a:r>
              <a:rPr lang="en-US" b="1" i="1" dirty="0" smtClean="0"/>
              <a:t>method describer</a:t>
            </a:r>
            <a:r>
              <a:rPr lang="en-US" dirty="0" smtClean="0"/>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1639</TotalTime>
  <Words>1232</Words>
  <Application>Microsoft Office PowerPoint</Application>
  <PresentationFormat>On-screen Show (4:3)</PresentationFormat>
  <Paragraphs>123</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Technic</vt:lpstr>
      <vt:lpstr>Diablo Assignment</vt:lpstr>
      <vt:lpstr>Tasks</vt:lpstr>
      <vt:lpstr>Rules</vt:lpstr>
      <vt:lpstr>The Concept of OOP</vt:lpstr>
      <vt:lpstr>Tips</vt:lpstr>
      <vt:lpstr>Guides</vt:lpstr>
      <vt:lpstr>Naming Guides</vt:lpstr>
      <vt:lpstr>Array Guides</vt:lpstr>
      <vt:lpstr>Design Guides</vt:lpstr>
      <vt:lpstr>Group Guides</vt:lpstr>
      <vt:lpstr>Good Programming Habit Example: Method Describer</vt:lpstr>
      <vt:lpstr>Additional Info</vt:lpstr>
      <vt:lpstr>Additional Info(2)</vt:lpstr>
      <vt:lpstr>Submission and Presentation</vt:lpstr>
      <vt:lpstr>Scoring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Diablo Assignment</dc:title>
  <dc:creator>Stark</dc:creator>
  <cp:lastModifiedBy>Stark</cp:lastModifiedBy>
  <cp:revision>51</cp:revision>
  <dcterms:created xsi:type="dcterms:W3CDTF">2006-08-16T00:00:00Z</dcterms:created>
  <dcterms:modified xsi:type="dcterms:W3CDTF">2017-03-13T17:52:08Z</dcterms:modified>
</cp:coreProperties>
</file>