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60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61" r:id="rId68"/>
    <p:sldId id="362" r:id="rId69"/>
    <p:sldId id="363" r:id="rId70"/>
    <p:sldId id="364" r:id="rId71"/>
    <p:sldId id="353" r:id="rId72"/>
    <p:sldId id="354" r:id="rId73"/>
    <p:sldId id="355" r:id="rId74"/>
    <p:sldId id="356" r:id="rId75"/>
    <p:sldId id="357" r:id="rId76"/>
    <p:sldId id="358" r:id="rId77"/>
    <p:sldId id="35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D8164-D850-484E-B215-BFE0F5AF9D67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63E2B-A321-4B6E-8BD4-05F9050C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63E2B-A321-4B6E-8BD4-05F9050CA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63E2B-A321-4B6E-8BD4-05F9050CA7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9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17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29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344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098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06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7CB61E0-B8C4-4ABC-ADCA-37D6826D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7CB61E0-B8C4-4ABC-ADCA-37D6826D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3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9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19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84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student-courses/quality-assurance/qa-and-test-autom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jaxLibrary/AjaxControlToolkitSampleSite/ValidatorCallout/ValidatorCallou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silverlight/#ComboBox/FirstLoo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utomated-testing-tools/support/documentation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lerik.com/automated-testing-tools/support/videos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Telerik </a:t>
            </a:r>
            <a:r>
              <a:rPr lang="en-US" dirty="0">
                <a:effectLst/>
              </a:rPr>
              <a:t>Test </a:t>
            </a:r>
            <a:r>
              <a:rPr lang="en-US" dirty="0" smtClean="0">
                <a:effectLst/>
              </a:rPr>
              <a:t>Studio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Web Testing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482848"/>
            <a:ext cx="2951944" cy="220405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485344" y="76200"/>
            <a:ext cx="5201456" cy="2490499"/>
            <a:chOff x="3485344" y="76200"/>
            <a:chExt cx="5201456" cy="249049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85344" y="76200"/>
              <a:ext cx="5201456" cy="249049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464" y="955200"/>
              <a:ext cx="651067" cy="709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5" descr="C:\Users\ogeorgiev\Desktop\untitl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966446"/>
            <a:ext cx="3483752" cy="504678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/>
          <p:cNvSpPr>
            <a:spLocks noGrp="1"/>
          </p:cNvSpPr>
          <p:nvPr/>
        </p:nvSpPr>
        <p:spPr>
          <a:xfrm>
            <a:off x="132544" y="471667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Pavel Pankov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132544" y="5250070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Lead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/>
        </p:nvSpPr>
        <p:spPr>
          <a:xfrm>
            <a:off x="132544" y="562660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</a:t>
            </a:r>
            <a:r>
              <a:rPr lang="en-US" dirty="0" smtClean="0"/>
              <a:t>Testing Team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/>
        </p:nvSpPr>
        <p:spPr>
          <a:xfrm>
            <a:off x="3476283" y="6229746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924800" cy="685800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3027" y="2209800"/>
            <a:ext cx="4977946" cy="3810000"/>
          </a:xfrm>
          <a:prstGeom prst="roundRect">
            <a:avLst>
              <a:gd name="adj" fmla="val 4292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Pane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Project Files Pane uses visual cues to indicate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status </a:t>
            </a:r>
            <a:r>
              <a:rPr lang="en-US" dirty="0"/>
              <a:t>of projects, folders and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that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bound </a:t>
            </a:r>
            <a:r>
              <a:rPr lang="en-US" dirty="0"/>
              <a:t>display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icon</a:t>
            </a:r>
            <a:r>
              <a:rPr lang="en-US" dirty="0"/>
              <a:t> as shown in the screenshot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733800" cy="2435669"/>
          </a:xfrm>
          <a:prstGeom prst="roundRect">
            <a:avLst>
              <a:gd name="adj" fmla="val 8455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vs. WPF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Studio provides convenient organization of Web, WPF, and Manual tests in a single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45173"/>
            <a:ext cx="3298749" cy="2100262"/>
          </a:xfrm>
          <a:prstGeom prst="roundRect">
            <a:avLst>
              <a:gd name="adj" fmla="val 9095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58853"/>
            <a:ext cx="2146677" cy="2167519"/>
          </a:xfrm>
          <a:prstGeom prst="roundRect">
            <a:avLst>
              <a:gd name="adj" fmla="val 1172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0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Team Foundation Server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Studio can be integrated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Foundation Server (TFS)</a:t>
            </a:r>
            <a:r>
              <a:rPr lang="en-US" dirty="0"/>
              <a:t> </a:t>
            </a:r>
            <a:r>
              <a:rPr lang="en-US" dirty="0" smtClean="0"/>
              <a:t>(source </a:t>
            </a:r>
            <a:r>
              <a:rPr lang="en-US" dirty="0"/>
              <a:t>control </a:t>
            </a:r>
            <a:r>
              <a:rPr lang="en-US" dirty="0" smtClean="0"/>
              <a:t>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090" y="3352800"/>
            <a:ext cx="3715820" cy="1524000"/>
          </a:xfrm>
          <a:prstGeom prst="roundRect">
            <a:avLst>
              <a:gd name="adj" fmla="val 7292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Exporting Projects to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Studio projects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exported</a:t>
            </a:r>
            <a:r>
              <a:rPr lang="en-US" dirty="0" smtClean="0"/>
              <a:t> in </a:t>
            </a:r>
            <a:r>
              <a:rPr lang="en-US" dirty="0"/>
              <a:t>a form that can be consumed by developers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Export to Visual Studio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Ribbon Bar </a:t>
            </a:r>
            <a:r>
              <a:rPr lang="en-US" dirty="0"/>
              <a:t>menu item </a:t>
            </a:r>
            <a:r>
              <a:rPr lang="en-US" dirty="0" smtClean="0"/>
              <a:t>creates </a:t>
            </a:r>
            <a:r>
              <a:rPr lang="en-US" dirty="0"/>
              <a:t>a Visual Studio </a:t>
            </a:r>
            <a:r>
              <a:rPr lang="en-US" dirty="0" smtClean="0"/>
              <a:t>2008,2010 or 2012 project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Available even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3886200"/>
            <a:ext cx="4533900" cy="2650869"/>
          </a:xfrm>
          <a:prstGeom prst="roundRect">
            <a:avLst>
              <a:gd name="adj" fmla="val 427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2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TeamPulse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Studio provides 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linking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stories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acceptance test criteria </a:t>
            </a:r>
            <a:r>
              <a:rPr lang="en-US" dirty="0"/>
              <a:t>in TeamPulse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tests </a:t>
            </a:r>
            <a:r>
              <a:rPr lang="en-US" dirty="0"/>
              <a:t>within Telerik Test </a:t>
            </a:r>
            <a:r>
              <a:rPr lang="en-US" dirty="0" smtClean="0"/>
              <a:t>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171" name="Picture 3" descr="C:\Users\ogeorgiev\Desktop\187x127_TP&amp;Testing_webi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3228154" cy="2192383"/>
          </a:xfrm>
          <a:prstGeom prst="roundRect">
            <a:avLst>
              <a:gd name="adj" fmla="val 8921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0" y="3886200"/>
            <a:ext cx="2695575" cy="18002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2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4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Test Manager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Studio provides integration with MS Test Manager</a:t>
            </a:r>
          </a:p>
          <a:p>
            <a:pPr lvl="1"/>
            <a:r>
              <a:rPr lang="en-US" dirty="0" smtClean="0"/>
              <a:t>Supporting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25050" y="2916291"/>
            <a:ext cx="4693901" cy="3418819"/>
            <a:chOff x="2438400" y="2905781"/>
            <a:chExt cx="4693901" cy="3418819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114800"/>
              <a:ext cx="2971800" cy="2209800"/>
            </a:xfrm>
            <a:prstGeom prst="roundRect">
              <a:avLst>
                <a:gd name="adj" fmla="val 382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698" y="2905781"/>
              <a:ext cx="2072603" cy="2418037"/>
            </a:xfrm>
            <a:prstGeom prst="roundRect">
              <a:avLst>
                <a:gd name="adj" fmla="val 703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58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Studio allows users to quickly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</a:t>
            </a:r>
            <a:r>
              <a:rPr lang="en-US" dirty="0"/>
              <a:t> test lists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xecuted </a:t>
            </a:r>
            <a:r>
              <a:rPr lang="en-US" dirty="0"/>
              <a:t>across all available workstations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independently of any external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3314" name="Picture 2" descr="http://www.telerik.com/libraries/automatedtesting-kb-files/sa-connect.sf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5676900" cy="2143125"/>
          </a:xfrm>
          <a:prstGeom prst="roundRect">
            <a:avLst>
              <a:gd name="adj" fmla="val 1113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dirty="0" smtClean="0"/>
              <a:t>Recording Web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69120"/>
          </a:xfrm>
        </p:spPr>
        <p:txBody>
          <a:bodyPr/>
          <a:lstStyle/>
          <a:p>
            <a:r>
              <a:rPr lang="en-US" dirty="0" smtClean="0"/>
              <a:t>Using the Recording Surface Browser</a:t>
            </a:r>
            <a:endParaRPr lang="en-US" dirty="0"/>
          </a:p>
        </p:txBody>
      </p:sp>
      <p:pic>
        <p:nvPicPr>
          <p:cNvPr id="12290" name="Picture 2" descr="C:\Users\ogeorgiev\Desktop\Capt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62800" cy="4295116"/>
          </a:xfrm>
          <a:prstGeom prst="roundRect">
            <a:avLst>
              <a:gd name="adj" fmla="val 3361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Surface </a:t>
            </a:r>
            <a:r>
              <a:rPr lang="en-US" dirty="0" smtClean="0"/>
              <a:t>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 Surface 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rowser </a:t>
            </a:r>
            <a:r>
              <a:rPr lang="en-US" dirty="0" smtClean="0"/>
              <a:t>provides </a:t>
            </a:r>
            <a:r>
              <a:rPr lang="en-US" dirty="0"/>
              <a:t>the ability to record all your actions against a web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elements </a:t>
            </a:r>
            <a:r>
              <a:rPr lang="en-US" dirty="0"/>
              <a:t>in the page and </a:t>
            </a:r>
            <a:r>
              <a:rPr lang="en-US" dirty="0" smtClean="0"/>
              <a:t>handling </a:t>
            </a:r>
            <a:r>
              <a:rPr lang="en-US" dirty="0"/>
              <a:t>many common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dialogs</a:t>
            </a:r>
            <a:r>
              <a:rPr lang="en-US" dirty="0"/>
              <a:t> that might pop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1" name="Picture 3" descr="C:\Users\ogeorgiev\Desktop\Capture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86240" y="4343400"/>
            <a:ext cx="4371520" cy="1738086"/>
          </a:xfrm>
          <a:prstGeom prst="roundRect">
            <a:avLst>
              <a:gd name="adj" fmla="val 4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Introduction to Telerik </a:t>
            </a:r>
            <a:r>
              <a:rPr lang="en-US" dirty="0"/>
              <a:t>Test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Working With Projects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Recording Tests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Verification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Extractions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Logical Steps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Test Organization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Working With Test Results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Web Application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Data Driven Tests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1" descr="C:\Trash\books-agai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98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Surface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 Surface toolbar </a:t>
            </a:r>
            <a:r>
              <a:rPr lang="en-US" dirty="0"/>
              <a:t>controls your interaction with the browser </a:t>
            </a:r>
            <a:r>
              <a:rPr lang="en-US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options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 to </a:t>
            </a:r>
            <a:r>
              <a:rPr lang="en-US" dirty="0" smtClean="0"/>
              <a:t>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</a:t>
            </a:r>
            <a:r>
              <a:rPr lang="en-US" dirty="0" smtClean="0"/>
              <a:t>Highlighting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Pause </a:t>
            </a:r>
            <a:r>
              <a:rPr lang="en-US" dirty="0" smtClean="0"/>
              <a:t>Recording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Refresh </a:t>
            </a:r>
            <a:r>
              <a:rPr lang="en-US" dirty="0" smtClean="0"/>
              <a:t>Recorder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Show DOM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4282751" cy="1295400"/>
          </a:xfrm>
          <a:prstGeom prst="roundRect">
            <a:avLst>
              <a:gd name="adj" fmla="val 784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5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Menu </a:t>
            </a:r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access </a:t>
            </a:r>
            <a:r>
              <a:rPr lang="en-US" dirty="0"/>
              <a:t>to relevant functions right in the page you are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147" name="Picture 3" descr="C:\Users\ogeorgiev\Desktop\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2698631"/>
            <a:ext cx="5715000" cy="3702169"/>
          </a:xfrm>
          <a:prstGeom prst="roundRect">
            <a:avLst>
              <a:gd name="adj" fmla="val 3932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highlight appears offset from the element it should be surrounding, make sure that your </a:t>
            </a:r>
            <a:r>
              <a:rPr lang="en-US" dirty="0" smtClean="0"/>
              <a:t>browser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zoom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</a:t>
            </a:r>
            <a:r>
              <a:rPr lang="en-US" dirty="0"/>
              <a:t> is set to 100</a:t>
            </a:r>
            <a:r>
              <a:rPr lang="en-US" dirty="0" smtClean="0"/>
              <a:t>%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the screenshot below, the zoom </a:t>
            </a:r>
            <a:r>
              <a:rPr lang="en-US" dirty="0" smtClean="0"/>
              <a:t>level </a:t>
            </a:r>
            <a:r>
              <a:rPr lang="en-US" dirty="0"/>
              <a:t>is 90</a:t>
            </a:r>
            <a:r>
              <a:rPr lang="en-US" dirty="0" smtClean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4000500"/>
            <a:ext cx="4653159" cy="2286000"/>
          </a:xfrm>
          <a:prstGeom prst="roundRect">
            <a:avLst>
              <a:gd name="adj" fmla="val 1074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019550"/>
            <a:ext cx="1562100" cy="2247900"/>
          </a:xfrm>
          <a:prstGeom prst="roundRect">
            <a:avLst>
              <a:gd name="adj" fmla="val 9079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Tasks Menu </a:t>
            </a:r>
            <a:r>
              <a:rPr lang="en-US" dirty="0"/>
              <a:t>allows you to associate an element in the Recording Surface to a common </a:t>
            </a:r>
            <a:r>
              <a:rPr lang="en-US" dirty="0" smtClean="0"/>
              <a:t>task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You can add the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Elements Explorer,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3D Viewer or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 </a:t>
            </a:r>
            <a:r>
              <a:rPr lang="en-US" dirty="0"/>
              <a:t>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2895600" cy="3383878"/>
          </a:xfrm>
          <a:prstGeom prst="roundRect">
            <a:avLst>
              <a:gd name="adj" fmla="val 7127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Steps Pane </a:t>
            </a:r>
            <a:r>
              <a:rPr lang="en-US" dirty="0"/>
              <a:t>allows </a:t>
            </a:r>
            <a:r>
              <a:rPr lang="en-US" dirty="0" smtClean="0"/>
              <a:t>working </a:t>
            </a:r>
            <a:r>
              <a:rPr lang="en-US" dirty="0"/>
              <a:t>with individual steps in the test, the step's elements and any code </a:t>
            </a:r>
            <a:r>
              <a:rPr lang="en-US" dirty="0" smtClean="0"/>
              <a:t>for the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9750" y="2743199"/>
            <a:ext cx="5524500" cy="3667125"/>
          </a:xfrm>
          <a:prstGeom prst="roundRect">
            <a:avLst>
              <a:gd name="adj" fmla="val 281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Test Steps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steps that have to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specifically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as Step </a:t>
            </a:r>
            <a:r>
              <a:rPr lang="en-US" dirty="0"/>
              <a:t>lets you run another test as a single step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 Step </a:t>
            </a:r>
            <a:r>
              <a:rPr lang="en-US" dirty="0"/>
              <a:t>adds a coded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to the test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opens </a:t>
            </a:r>
            <a:r>
              <a:rPr lang="en-US" dirty="0"/>
              <a:t>the code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200401"/>
            <a:ext cx="3505200" cy="2822262"/>
          </a:xfrm>
          <a:prstGeom prst="roundRect">
            <a:avLst>
              <a:gd name="adj" fmla="val 4325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dditional Steps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More... </a:t>
            </a:r>
            <a:r>
              <a:rPr lang="en-US" dirty="0"/>
              <a:t>button </a:t>
            </a:r>
            <a:r>
              <a:rPr lang="en-US" dirty="0" smtClean="0"/>
              <a:t>provides additional </a:t>
            </a:r>
            <a:r>
              <a:rPr lang="en-US" dirty="0"/>
              <a:t>steps to add to your test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Browser Capture,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Desktop Capture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Execution </a:t>
            </a:r>
            <a:r>
              <a:rPr lang="en-US" sz="2400" dirty="0" smtClean="0"/>
              <a:t>Delay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Custom </a:t>
            </a:r>
            <a:r>
              <a:rPr lang="en-US" sz="2400" dirty="0" smtClean="0"/>
              <a:t>Annotations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Clear </a:t>
            </a:r>
            <a:r>
              <a:rPr lang="en-US" sz="2400" dirty="0" smtClean="0"/>
              <a:t>Cookies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Wait for </a:t>
            </a:r>
            <a:r>
              <a:rPr lang="en-US" sz="2400" dirty="0" smtClean="0"/>
              <a:t>Url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Inspection </a:t>
            </a:r>
            <a:r>
              <a:rPr lang="en-US" sz="2400" dirty="0" smtClean="0"/>
              <a:t>Point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Comment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Manual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7411" name="Picture 3" descr="C:\Users\ogeorgiev\Desktop\Untitl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8800" y="1676400"/>
            <a:ext cx="1862849" cy="4648200"/>
          </a:xfrm>
          <a:prstGeom prst="roundRect">
            <a:avLst>
              <a:gd name="adj" fmla="val 5718"/>
            </a:avLst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Translators</a:t>
            </a:r>
            <a:r>
              <a:rPr lang="en-US" dirty="0"/>
              <a:t> are extensions that open up an element to work with </a:t>
            </a:r>
            <a:r>
              <a:rPr lang="en-US" dirty="0" smtClean="0"/>
              <a:t>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translator </a:t>
            </a:r>
            <a:r>
              <a:rPr lang="en-US" dirty="0"/>
              <a:t>describes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 smtClean="0"/>
              <a:t> of </a:t>
            </a:r>
            <a:r>
              <a:rPr lang="en-US" dirty="0"/>
              <a:t>an element that can be automated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verifications</a:t>
            </a:r>
            <a:r>
              <a:rPr lang="en-US" dirty="0"/>
              <a:t> that can be </a:t>
            </a:r>
            <a:r>
              <a:rPr lang="en-US" dirty="0" smtClean="0"/>
              <a:t>performed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Studio ships </a:t>
            </a:r>
            <a:r>
              <a:rPr lang="en-US" dirty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basic translators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, and translators built specifically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798" y="5085347"/>
            <a:ext cx="1143198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6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drop </a:t>
            </a:r>
            <a:r>
              <a:rPr lang="en-US" dirty="0"/>
              <a:t>of any element in a web page </a:t>
            </a:r>
            <a:r>
              <a:rPr lang="en-US" dirty="0" smtClean="0"/>
              <a:t>can be automated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simple </a:t>
            </a:r>
            <a:r>
              <a:rPr lang="en-US" dirty="0"/>
              <a:t>HTML </a:t>
            </a:r>
            <a:r>
              <a:rPr lang="en-US" dirty="0" smtClean="0"/>
              <a:t>elements, RadControls </a:t>
            </a:r>
            <a:r>
              <a:rPr lang="en-US" dirty="0"/>
              <a:t>for ASP.NET AJAX and Silverlight </a:t>
            </a:r>
            <a:r>
              <a:rPr lang="en-US" dirty="0" smtClean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two ways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 a drag and drop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Dragging elements directly </a:t>
            </a:r>
            <a:r>
              <a:rPr lang="en-US" dirty="0" smtClean="0"/>
              <a:t>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</a:t>
            </a:r>
            <a:r>
              <a:rPr lang="en-US" dirty="0" smtClean="0"/>
              <a:t> </a:t>
            </a:r>
            <a:r>
              <a:rPr lang="en-US" dirty="0"/>
              <a:t>in the Recording </a:t>
            </a:r>
            <a:r>
              <a:rPr lang="en-US" dirty="0" smtClean="0"/>
              <a:t>Surface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/>
              <a:t>the Elements </a:t>
            </a:r>
            <a:r>
              <a:rPr lang="en-US" dirty="0" smtClean="0"/>
              <a:t>Menu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Drop option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Popups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popups </a:t>
            </a:r>
            <a:r>
              <a:rPr lang="en-US" dirty="0"/>
              <a:t>are detected by </a:t>
            </a:r>
            <a:r>
              <a:rPr lang="en-US" dirty="0" smtClean="0"/>
              <a:t>Test Studio automatically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an HTML popup is about to appear, </a:t>
            </a:r>
            <a:r>
              <a:rPr lang="en-US" dirty="0" smtClean="0"/>
              <a:t>Test Studio allows </a:t>
            </a:r>
            <a:r>
              <a:rPr lang="en-US" dirty="0"/>
              <a:t>you to automate the </a:t>
            </a:r>
            <a:r>
              <a:rPr lang="en-US" dirty="0" smtClean="0"/>
              <a:t>popup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672" y="3581400"/>
            <a:ext cx="7144657" cy="1676400"/>
          </a:xfrm>
          <a:prstGeom prst="roundRect">
            <a:avLst>
              <a:gd name="adj" fmla="val 6277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33400"/>
            <a:ext cx="5334000" cy="1371600"/>
          </a:xfrm>
        </p:spPr>
        <p:txBody>
          <a:bodyPr/>
          <a:lstStyle/>
          <a:p>
            <a:r>
              <a:rPr lang="en-US" dirty="0" smtClean="0"/>
              <a:t>Introduction to Telerik </a:t>
            </a:r>
            <a:r>
              <a:rPr lang="en-US" dirty="0"/>
              <a:t>Test </a:t>
            </a:r>
            <a:r>
              <a:rPr lang="en-US" dirty="0" smtClean="0"/>
              <a:t>Studio</a:t>
            </a:r>
            <a:endParaRPr lang="en-US" dirty="0"/>
          </a:p>
        </p:txBody>
      </p:sp>
      <p:pic>
        <p:nvPicPr>
          <p:cNvPr id="8195" name="Picture 3" descr="C:\Users\ogeorgiev\Desktop\WebUI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858000" cy="4253253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Win32 Dialogs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respond to a number of common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Win32 dialogs </a:t>
            </a:r>
            <a:r>
              <a:rPr lang="en-US" dirty="0"/>
              <a:t>using the Recording Surface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"Dialogs" drop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 list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2838450"/>
            <a:ext cx="1943100" cy="1657350"/>
          </a:xfrm>
          <a:prstGeom prst="roundRect">
            <a:avLst>
              <a:gd name="adj" fmla="val 703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3538953"/>
            <a:ext cx="3886200" cy="1947447"/>
          </a:xfrm>
          <a:prstGeom prst="roundRect">
            <a:avLst>
              <a:gd name="adj" fmla="val 5487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4912" y="4972050"/>
            <a:ext cx="2886075" cy="1200150"/>
          </a:xfrm>
          <a:prstGeom prst="roundRect">
            <a:avLst>
              <a:gd name="adj" fmla="val 578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4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web pages may require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dirty="0"/>
              <a:t> to gain </a:t>
            </a:r>
            <a:r>
              <a:rPr lang="en-US" dirty="0" smtClean="0"/>
              <a:t>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logon handler </a:t>
            </a:r>
            <a:r>
              <a:rPr lang="en-US" dirty="0"/>
              <a:t>fills in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name and password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clicks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OK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button </a:t>
            </a:r>
            <a:r>
              <a:rPr lang="en-US" dirty="0"/>
              <a:t>to close the 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811009" cy="3276600"/>
          </a:xfrm>
          <a:prstGeom prst="roundRect">
            <a:avLst>
              <a:gd name="adj" fmla="val 456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4362450" cy="2038350"/>
          </a:xfrm>
          <a:prstGeom prst="roundRect">
            <a:avLst>
              <a:gd name="adj" fmla="val 4562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4171"/>
            <a:ext cx="411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4601482" cy="569120"/>
          </a:xfrm>
        </p:spPr>
        <p:txBody>
          <a:bodyPr/>
          <a:lstStyle/>
          <a:p>
            <a:r>
              <a:rPr lang="en-US" dirty="0" smtClean="0"/>
              <a:t>Verifying Elements' State</a:t>
            </a:r>
            <a:endParaRPr lang="en-US" dirty="0"/>
          </a:p>
        </p:txBody>
      </p:sp>
      <p:sp>
        <p:nvSpPr>
          <p:cNvPr id="4" name="AutoShape 4" descr="http://start.igrach.com/wp-content/uploads/2010/05/start.igrach_verify_poker_id_car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6" descr="http://start.igrach.com/wp-content/uploads/2010/05/start.igrach_verify_poker_id_car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7286" y="1447800"/>
            <a:ext cx="3048000" cy="2286000"/>
          </a:xfrm>
          <a:prstGeom prst="roundRect">
            <a:avLst>
              <a:gd name="adj" fmla="val 650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http://www.ci.loveland.co.us/publicworks/images/Check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447141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Studio verifications </a:t>
            </a:r>
            <a:r>
              <a:rPr lang="en-US" dirty="0" smtClean="0"/>
              <a:t>allow detecting if elements </a:t>
            </a:r>
            <a:r>
              <a:rPr lang="en-US" dirty="0"/>
              <a:t>are in a particular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</a:t>
            </a:r>
            <a:r>
              <a:rPr lang="en-US" dirty="0"/>
              <a:t>(e.g. visible, exist)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 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specific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Studio can </a:t>
            </a:r>
            <a:r>
              <a:rPr lang="en-US" dirty="0" smtClean="0"/>
              <a:t>verify: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ontent</a:t>
            </a:r>
            <a:r>
              <a:rPr lang="en-US" dirty="0"/>
              <a:t>, attributes, styles, visibility, drop-down list </a:t>
            </a:r>
            <a:r>
              <a:rPr lang="en-US" dirty="0" smtClean="0"/>
              <a:t>selections, checkboxes</a:t>
            </a:r>
            <a:r>
              <a:rPr lang="en-US" dirty="0"/>
              <a:t>, radio buttons, tables and Silverlight property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Studio implements verification </a:t>
            </a:r>
            <a:r>
              <a:rPr lang="en-US" dirty="0" smtClean="0"/>
              <a:t>through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sentences</a:t>
            </a:r>
            <a:r>
              <a:rPr lang="en-US" dirty="0"/>
              <a:t>" that compare a portion of an element to a </a:t>
            </a:r>
            <a:r>
              <a:rPr lang="en-US" dirty="0" smtClean="0"/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"textbox </a:t>
            </a:r>
            <a:r>
              <a:rPr lang="en-US" dirty="0"/>
              <a:t>content is equal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'order 8599</a:t>
            </a:r>
            <a:r>
              <a:rPr lang="en-US" dirty="0" smtClean="0"/>
              <a:t>'"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/>
              <a:t>i</a:t>
            </a:r>
            <a:r>
              <a:rPr lang="en-US" dirty="0" smtClean="0"/>
              <a:t>mage </a:t>
            </a:r>
            <a:r>
              <a:rPr lang="en-US" dirty="0"/>
              <a:t>path </a:t>
            </a:r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://www.falafel.com</a:t>
            </a:r>
            <a:r>
              <a:rPr lang="en-US" dirty="0" smtClean="0"/>
              <a:t>'"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1763" y="4495800"/>
            <a:ext cx="3800475" cy="1600200"/>
          </a:xfrm>
          <a:prstGeom prst="roundRect">
            <a:avLst>
              <a:gd name="adj" fmla="val 578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Verification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Sentence Verification Builder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Allows interactive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 rules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them </a:t>
            </a:r>
            <a:r>
              <a:rPr lang="en-US" dirty="0" smtClean="0"/>
              <a:t>against a </a:t>
            </a:r>
            <a:r>
              <a:rPr lang="en-US" dirty="0"/>
              <a:t>live web </a:t>
            </a:r>
            <a:r>
              <a:rPr lang="en-US" dirty="0" smtClean="0"/>
              <a:t>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663" y="3447143"/>
            <a:ext cx="6924675" cy="2333625"/>
          </a:xfrm>
          <a:prstGeom prst="roundRect">
            <a:avLst>
              <a:gd name="adj" fmla="val 485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/>
              <a:t> of the "sentence" changes according to verification </a:t>
            </a:r>
            <a:r>
              <a:rPr lang="en-US" dirty="0" smtClean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are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general structures </a:t>
            </a:r>
            <a:r>
              <a:rPr lang="en-US" dirty="0"/>
              <a:t>for some of the basic verification types used against HTML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3667124"/>
          <a:ext cx="8382000" cy="2581276"/>
        </p:xfrm>
        <a:graphic>
          <a:graphicData uri="http://schemas.openxmlformats.org/drawingml/2006/table">
            <a:tbl>
              <a:tblPr/>
              <a:tblGrid>
                <a:gridCol w="2061782"/>
                <a:gridCol w="632021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Verification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 Type-Compare-Value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kumimoji="0" lang="bg-BG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 Name-Compare-Value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IsVisible</a:t>
                      </a:r>
                      <a:endParaRPr kumimoji="0" lang="bg-BG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kumimoji="0" lang="bg-BG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Inline/Computed-Category-Attribute-Compare-Value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DropDown</a:t>
                      </a:r>
                      <a:endParaRPr kumimoji="0" lang="bg-BG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 Name-Compare-Value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IsVisible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Studio determines </a:t>
            </a:r>
            <a:r>
              <a:rPr lang="en-US" dirty="0" smtClean="0"/>
              <a:t>visibility by </a:t>
            </a:r>
            <a:r>
              <a:rPr lang="en-US" dirty="0"/>
              <a:t>following the CSS </a:t>
            </a:r>
            <a:r>
              <a:rPr lang="en-US" dirty="0" smtClean="0"/>
              <a:t>chain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nalyzing </a:t>
            </a:r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" and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</a:t>
            </a:r>
            <a:r>
              <a:rPr lang="en-US" dirty="0"/>
              <a:t>" attributes </a:t>
            </a:r>
            <a:r>
              <a:rPr lang="en-US" dirty="0" smtClean="0"/>
              <a:t>for an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049" y="4307114"/>
            <a:ext cx="4723903" cy="1654629"/>
          </a:xfrm>
          <a:prstGeom prst="roundRect">
            <a:avLst>
              <a:gd name="adj" fmla="val 789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5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some portion of element content against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Content type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Comparison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2438400"/>
            <a:ext cx="1997755" cy="2557873"/>
          </a:xfrm>
          <a:prstGeom prst="roundRect">
            <a:avLst>
              <a:gd name="adj" fmla="val 7222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362" y="5486400"/>
            <a:ext cx="7179276" cy="533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  <a:r>
              <a:rPr lang="en-US" dirty="0" smtClean="0"/>
              <a:t>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verification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llows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  <a:r>
              <a:rPr lang="en-US" dirty="0" smtClean="0"/>
              <a:t> </a:t>
            </a:r>
            <a:r>
              <a:rPr lang="en-US" dirty="0"/>
              <a:t>against any attribute in an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attribute name </a:t>
            </a:r>
            <a:r>
              <a:rPr lang="en-US" dirty="0"/>
              <a:t>drop down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lists all the attributes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 is selected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/>
              <a:t> </a:t>
            </a:r>
            <a:r>
              <a:rPr lang="en-US" dirty="0" smtClean="0"/>
              <a:t>will automatically </a:t>
            </a:r>
            <a:r>
              <a:rPr lang="en-US" dirty="0"/>
              <a:t>populate with appropriate matching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895600" cy="15503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2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elerik </a:t>
            </a:r>
            <a:r>
              <a:rPr lang="en-US" dirty="0"/>
              <a:t>Test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Studio </a:t>
            </a:r>
            <a:r>
              <a:rPr lang="en-US" dirty="0" smtClean="0"/>
              <a:t>is </a:t>
            </a:r>
            <a:r>
              <a:rPr lang="en-US" dirty="0"/>
              <a:t>an automated testing tool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codeless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productive</a:t>
            </a:r>
            <a:r>
              <a:rPr lang="en-US" dirty="0" smtClean="0"/>
              <a:t> way </a:t>
            </a:r>
            <a:r>
              <a:rPr lang="en-US" dirty="0"/>
              <a:t>to test any web </a:t>
            </a:r>
            <a:r>
              <a:rPr lang="en-US" dirty="0" smtClean="0"/>
              <a:t>or WPF desktop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recording is performed extremely easy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the same manner </a:t>
            </a:r>
            <a:r>
              <a:rPr lang="en-US" dirty="0"/>
              <a:t>as an end user would accomplish these same tasks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Web test </a:t>
            </a:r>
            <a:r>
              <a:rPr lang="en-US" dirty="0"/>
              <a:t>recording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performed directly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Types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verification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a relatively complex sentence </a:t>
            </a:r>
            <a:r>
              <a:rPr lang="en-US" dirty="0" smtClean="0"/>
              <a:t>structure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verification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DropDown verification has built-in attribute types "ByIndex", "ByValue" and "ByText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43" y="2209800"/>
            <a:ext cx="7035114" cy="533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886324"/>
            <a:ext cx="3543387" cy="143827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8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</a:t>
            </a:r>
            <a:r>
              <a:rPr lang="en-US" dirty="0" smtClean="0"/>
              <a:t>Silverlight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Studio </a:t>
            </a:r>
            <a:r>
              <a:rPr lang="en-US" dirty="0" smtClean="0"/>
              <a:t>provide </a:t>
            </a:r>
            <a:r>
              <a:rPr lang="en-US" dirty="0"/>
              <a:t>easy </a:t>
            </a:r>
            <a:r>
              <a:rPr lang="en-US" dirty="0" smtClean="0"/>
              <a:t>testing for </a:t>
            </a:r>
            <a:r>
              <a:rPr lang="en-US" dirty="0"/>
              <a:t>AJAX and Silverlight by way of the consistent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Sentence Verification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Instead of looking at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DOM</a:t>
            </a:r>
            <a:r>
              <a:rPr lang="en-US" dirty="0"/>
              <a:t>, we're able </a:t>
            </a:r>
            <a:r>
              <a:rPr lang="en-US" dirty="0" smtClean="0"/>
              <a:t>to test </a:t>
            </a:r>
            <a:r>
              <a:rPr lang="en-US" dirty="0"/>
              <a:t>against Silverlight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XAML</a:t>
            </a:r>
            <a:r>
              <a:rPr lang="en-US" dirty="0"/>
              <a:t> (Extended Application Markup Language)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4800600"/>
            <a:ext cx="4724400" cy="1752600"/>
          </a:xfrm>
          <a:prstGeom prst="roundRect">
            <a:avLst>
              <a:gd name="adj" fmla="val 672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6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3D Viewer is an innovation that saves time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handling verifications </a:t>
            </a:r>
            <a:r>
              <a:rPr lang="en-US" dirty="0"/>
              <a:t>for multiple elements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time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0238" y="3352800"/>
            <a:ext cx="5343525" cy="2886075"/>
          </a:xfrm>
          <a:prstGeom prst="roundRect">
            <a:avLst>
              <a:gd name="adj" fmla="val 40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3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Extractions can be added in order to be reused later in the tests</a:t>
            </a:r>
          </a:p>
          <a:p>
            <a:pPr lvl="1"/>
            <a:r>
              <a:rPr lang="en-US" dirty="0"/>
              <a:t>Available form the "Quick </a:t>
            </a:r>
            <a:r>
              <a:rPr lang="en-US" dirty="0" smtClean="0"/>
              <a:t>Task“ menu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59" y="2919412"/>
            <a:ext cx="4759683" cy="3457575"/>
          </a:xfrm>
          <a:prstGeom prst="roundRect">
            <a:avLst>
              <a:gd name="adj" fmla="val 589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0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parameter is stored in a variable</a:t>
            </a:r>
          </a:p>
          <a:p>
            <a:pPr lvl="1"/>
            <a:r>
              <a:rPr lang="en-US" dirty="0" smtClean="0"/>
              <a:t>We can name our stored variable</a:t>
            </a:r>
          </a:p>
          <a:p>
            <a:pPr lvl="1"/>
            <a:r>
              <a:rPr lang="en-US" dirty="0" smtClean="0"/>
              <a:t>We can refer to the variable by its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9" y="3314700"/>
            <a:ext cx="5990632" cy="3008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5402317" y="3748252"/>
            <a:ext cx="1447800" cy="83820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0200" y="4818713"/>
            <a:ext cx="1447800" cy="44085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02317" y="6026560"/>
            <a:ext cx="1700048" cy="7620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2792105"/>
            <a:ext cx="1752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used to refer to the variable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4038600"/>
            <a:ext cx="1905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we give to the variable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403313"/>
            <a:ext cx="1905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Referring to the stored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control in Test Studio can be implemented through logical steps</a:t>
            </a:r>
          </a:p>
          <a:p>
            <a:pPr lvl="1"/>
            <a:r>
              <a:rPr lang="en-US" dirty="0" smtClean="0"/>
              <a:t>If…else</a:t>
            </a:r>
          </a:p>
          <a:p>
            <a:pPr lvl="1"/>
            <a:r>
              <a:rPr lang="en-US" dirty="0" smtClean="0"/>
              <a:t>While…loop</a:t>
            </a:r>
          </a:p>
          <a:p>
            <a:pPr lvl="1"/>
            <a:r>
              <a:rPr lang="en-US" dirty="0" smtClean="0"/>
              <a:t>loop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409825" cy="16287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23285" y="4267200"/>
            <a:ext cx="7697431" cy="2133600"/>
            <a:chOff x="457200" y="4267200"/>
            <a:chExt cx="7697431" cy="2133600"/>
          </a:xfrm>
          <a:effectLst>
            <a:glow rad="101600">
              <a:schemeClr val="tx1">
                <a:alpha val="40000"/>
              </a:schemeClr>
            </a:glow>
          </a:effectLst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67200"/>
              <a:ext cx="3847807" cy="1447800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841" y="4572001"/>
              <a:ext cx="3849624" cy="1457068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007" y="4991100"/>
              <a:ext cx="3849624" cy="1409700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</a:t>
            </a:r>
            <a:r>
              <a:rPr lang="en-US" dirty="0" smtClean="0"/>
              <a:t>Explorer is </a:t>
            </a:r>
            <a:r>
              <a:rPr lang="en-US" dirty="0"/>
              <a:t>similar to the DOM </a:t>
            </a:r>
            <a:r>
              <a:rPr lang="en-US" dirty="0" smtClean="0"/>
              <a:t>Explorer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displays a tree of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Elements </a:t>
            </a:r>
            <a:r>
              <a:rPr lang="en-US" dirty="0"/>
              <a:t>may be used in several tests and test </a:t>
            </a:r>
            <a:r>
              <a:rPr lang="en-US" dirty="0" smtClean="0"/>
              <a:t>steps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51" y="4149158"/>
            <a:ext cx="5821098" cy="2092072"/>
          </a:xfrm>
          <a:prstGeom prst="roundRect">
            <a:avLst>
              <a:gd name="adj" fmla="val 32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403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Test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Using Test Lists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32" y="2819400"/>
            <a:ext cx="7562850" cy="3667125"/>
          </a:xfrm>
          <a:prstGeom prst="roundRect">
            <a:avLst>
              <a:gd name="adj" fmla="val 32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4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Lists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Useful for getting </a:t>
            </a:r>
            <a:r>
              <a:rPr lang="en-US" dirty="0"/>
              <a:t>the best use of recorded tests by allowing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more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configuration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</a:t>
            </a:r>
            <a:r>
              <a:rPr lang="en-US" dirty="0" smtClean="0"/>
              <a:t>using a </a:t>
            </a:r>
            <a:r>
              <a:rPr lang="en-US" dirty="0"/>
              <a:t>small selection of tests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"Smoke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Collecting </a:t>
            </a:r>
            <a:r>
              <a:rPr lang="en-US" dirty="0"/>
              <a:t>tests that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particular QA engineer </a:t>
            </a:r>
            <a:r>
              <a:rPr lang="en-US" dirty="0"/>
              <a:t>is responsible </a:t>
            </a:r>
            <a:r>
              <a:rPr lang="en-US" dirty="0" smtClean="0"/>
              <a:t>for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Listing </a:t>
            </a:r>
            <a:r>
              <a:rPr lang="en-US" dirty="0"/>
              <a:t>all the tests for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functionality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lists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be manually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built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existing tests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manually set the order</a:t>
            </a:r>
            <a:r>
              <a:rPr lang="en-US" dirty="0"/>
              <a:t> that the tests </a:t>
            </a:r>
            <a:r>
              <a:rPr lang="en-US" dirty="0" smtClean="0"/>
              <a:t>should run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the Test List executes,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test runs in order</a:t>
            </a:r>
            <a:r>
              <a:rPr lang="en-US" dirty="0"/>
              <a:t>, exactly as </a:t>
            </a:r>
            <a:r>
              <a:rPr lang="en-US" dirty="0" smtClean="0"/>
              <a:t>configured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122" name="Picture 2" descr="http://static.newworldencyclopedia.org/thumb/3/38/Sphere-wireframe.png/240px-Sphere-wire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12419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 </a:t>
            </a:r>
            <a:r>
              <a:rPr lang="en-US" dirty="0" smtClean="0"/>
              <a:t>Studio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Navigation, text entry, clicking links, drag-and-drop, hovering the mouse are 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recorded as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Smart </a:t>
            </a:r>
            <a:r>
              <a:rPr lang="en-US" dirty="0"/>
              <a:t>point-and-click wizards visually highlight elements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generate "verifications"</a:t>
            </a:r>
            <a:r>
              <a:rPr lang="en-US" dirty="0"/>
              <a:t> as test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322" y="4438875"/>
            <a:ext cx="3574473" cy="914400"/>
          </a:xfrm>
          <a:prstGeom prst="roundRect">
            <a:avLst>
              <a:gd name="adj" fmla="val 1031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4438875"/>
            <a:ext cx="3721122" cy="1666875"/>
          </a:xfrm>
          <a:prstGeom prst="roundRect">
            <a:avLst>
              <a:gd name="adj" fmla="val 621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3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Test Lists </a:t>
            </a:r>
            <a:r>
              <a:rPr lang="en-US" dirty="0"/>
              <a:t>automatically select tests from your project at the time of execution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/>
              <a:t> </a:t>
            </a:r>
            <a:r>
              <a:rPr lang="en-US" dirty="0" smtClean="0"/>
              <a:t>about properties </a:t>
            </a:r>
            <a:r>
              <a:rPr lang="en-US" dirty="0"/>
              <a:t>of the individual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Warning</a:t>
            </a:r>
            <a:r>
              <a:rPr lang="en-US" dirty="0" smtClean="0"/>
              <a:t> – Dynamic Test Lists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cannot be ordered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Therefore only independent tests should be grouped dynamically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4572000"/>
            <a:ext cx="2209800" cy="1916537"/>
          </a:xfrm>
          <a:prstGeom prst="roundRect">
            <a:avLst>
              <a:gd name="adj" fmla="val 333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Test List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Test Studio allows </a:t>
            </a:r>
            <a:r>
              <a:rPr lang="en-US" dirty="0" smtClean="0"/>
              <a:t>editing 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Annotation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ASP.NET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Browser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Desktop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Execution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HttpProxy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Log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Navigation</a:t>
            </a:r>
            <a:endParaRPr lang="en-US" sz="2800" b="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Silverlight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4000500" cy="3648075"/>
          </a:xfrm>
          <a:prstGeom prst="roundRect">
            <a:avLst>
              <a:gd name="adj" fmla="val 3538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Working With Test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569120"/>
          </a:xfrm>
        </p:spPr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and </a:t>
            </a:r>
            <a:r>
              <a:rPr lang="en-US" dirty="0" smtClean="0"/>
              <a:t>Sharing Test Results</a:t>
            </a:r>
            <a:endParaRPr lang="en-US" dirty="0"/>
          </a:p>
        </p:txBody>
      </p:sp>
      <p:pic>
        <p:nvPicPr>
          <p:cNvPr id="10243" name="Picture 3" descr="C:\Users\ogeorgiev\Desktop\test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620000" cy="290968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calendar view </a:t>
            </a:r>
            <a:r>
              <a:rPr lang="en-US" dirty="0"/>
              <a:t>of test results makes it easy to see the tests that passed or failed in a month, week </a:t>
            </a:r>
            <a:r>
              <a:rPr lang="en-US" dirty="0" smtClean="0"/>
              <a:t>or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475" y="2895600"/>
            <a:ext cx="6115050" cy="3538658"/>
          </a:xfrm>
          <a:prstGeom prst="roundRect">
            <a:avLst>
              <a:gd name="adj" fmla="val 3542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6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TestResults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panel</a:t>
            </a:r>
            <a:r>
              <a:rPr lang="en-US" dirty="0"/>
              <a:t> allows </a:t>
            </a:r>
            <a:r>
              <a:rPr lang="en-US" dirty="0" smtClean="0"/>
              <a:t>traversing </a:t>
            </a:r>
            <a:r>
              <a:rPr lang="en-US" dirty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results</a:t>
            </a:r>
            <a:r>
              <a:rPr lang="en-US" dirty="0"/>
              <a:t>, drilling down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dirty="0" smtClean="0"/>
              <a:t>and </a:t>
            </a:r>
            <a:r>
              <a:rPr lang="en-US" dirty="0"/>
              <a:t>back up again to the test list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4098" name="Picture 2" descr="C:\Users\ogeorgiev\Desktop\Untitl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7732" y="3200400"/>
            <a:ext cx="4808537" cy="3346147"/>
          </a:xfrm>
          <a:prstGeom prst="roundRect">
            <a:avLst>
              <a:gd name="adj" fmla="val 58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Failure Details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Failure Details dialog </a:t>
            </a:r>
            <a:r>
              <a:rPr lang="en-US" dirty="0"/>
              <a:t>collects all the information related to a single failed test step, </a:t>
            </a:r>
            <a:r>
              <a:rPr lang="en-US" dirty="0" smtClean="0"/>
              <a:t>including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details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screenshots</a:t>
            </a:r>
            <a:r>
              <a:rPr lang="en-US" dirty="0"/>
              <a:t>, and a snapshot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0313" y="3303522"/>
            <a:ext cx="4143375" cy="2944878"/>
          </a:xfrm>
          <a:prstGeom prst="roundRect">
            <a:avLst>
              <a:gd name="adj" fmla="val 336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results become truly useful when they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pushed out </a:t>
            </a:r>
            <a:r>
              <a:rPr lang="en-US" dirty="0"/>
              <a:t>to the members of your </a:t>
            </a:r>
            <a:r>
              <a:rPr lang="en-US" dirty="0" smtClean="0"/>
              <a:t>organization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Export tools </a:t>
            </a:r>
            <a:r>
              <a:rPr lang="en-US" dirty="0"/>
              <a:t>allow you to create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Excel </a:t>
            </a:r>
            <a:r>
              <a:rPr lang="en-US" dirty="0"/>
              <a:t>versions of the entire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 a </a:t>
            </a:r>
            <a:r>
              <a:rPr lang="en-US" dirty="0"/>
              <a:t>selected run </a:t>
            </a:r>
            <a:r>
              <a:rPr lang="en-US" dirty="0" smtClean="0"/>
              <a:t>result </a:t>
            </a:r>
            <a:br>
              <a:rPr lang="en-US" dirty="0" smtClean="0"/>
            </a:br>
            <a:r>
              <a:rPr lang="en-US" dirty="0" smtClean="0"/>
              <a:t>can be made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accessible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  <a:r>
              <a:rPr lang="en-US" dirty="0" smtClean="0"/>
              <a:t> </a:t>
            </a:r>
            <a:r>
              <a:rPr lang="en-US" dirty="0"/>
              <a:t>by pushing out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</a:t>
            </a:r>
            <a:r>
              <a:rPr lang="en-US" dirty="0"/>
              <a:t>to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5450" y="4419600"/>
            <a:ext cx="3028950" cy="2095500"/>
          </a:xfrm>
          <a:prstGeom prst="roundRect">
            <a:avLst>
              <a:gd name="adj" fmla="val 697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Web Application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68413"/>
            <a:ext cx="3962400" cy="803387"/>
          </a:xfrm>
        </p:spPr>
        <p:txBody>
          <a:bodyPr/>
          <a:lstStyle/>
          <a:p>
            <a:r>
              <a:rPr lang="en-US" dirty="0" smtClean="0"/>
              <a:t>Handling Issues of </a:t>
            </a:r>
            <a:br>
              <a:rPr lang="en-US" dirty="0" smtClean="0"/>
            </a:br>
            <a:r>
              <a:rPr lang="en-US" dirty="0" smtClean="0"/>
              <a:t>Web Testing</a:t>
            </a:r>
            <a:endParaRPr lang="en-US" dirty="0"/>
          </a:p>
        </p:txBody>
      </p:sp>
      <p:pic>
        <p:nvPicPr>
          <p:cNvPr id="8194" name="Picture 2" descr="http://t0.gstatic.com/images?q=tbn:ANd9GcSzZXeybxftZ6Iy1gwTvwGJFzSCH7SniJs9cNcYv6aHJeaDmZUP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6100" y="4114800"/>
            <a:ext cx="2971800" cy="2225983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32187"/>
            <a:ext cx="2209800" cy="2209800"/>
          </a:xfrm>
          <a:prstGeom prst="roundRect">
            <a:avLst>
              <a:gd name="adj" fmla="val 2029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8326" y="2644093"/>
            <a:ext cx="2222274" cy="2185989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 web application </a:t>
            </a:r>
            <a:r>
              <a:rPr lang="en-US" dirty="0"/>
              <a:t>is quite a bit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difficult</a:t>
            </a:r>
            <a:r>
              <a:rPr lang="en-US" dirty="0"/>
              <a:t> than testing the same functionality in a </a:t>
            </a:r>
            <a:r>
              <a:rPr lang="en-US" dirty="0" smtClean="0"/>
              <a:t>Windows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Desktop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issues are encountered: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iming</a:t>
            </a:r>
            <a:r>
              <a:rPr lang="en-US" dirty="0" smtClean="0"/>
              <a:t> difficulties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ifferences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/>
              <a:t>browsers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technologies </a:t>
            </a:r>
            <a:r>
              <a:rPr lang="en-US" dirty="0" smtClean="0"/>
              <a:t>make </a:t>
            </a:r>
            <a:r>
              <a:rPr lang="en-US" dirty="0"/>
              <a:t>web browsing a rich, but difficult-to-test,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Studio </a:t>
            </a:r>
            <a:r>
              <a:rPr lang="en-US" dirty="0" smtClean="0"/>
              <a:t>can </a:t>
            </a:r>
            <a:r>
              <a:rPr lang="en-US" dirty="0"/>
              <a:t>trigger specific JavaScript events as test </a:t>
            </a:r>
            <a:r>
              <a:rPr lang="en-US" dirty="0" smtClean="0"/>
              <a:t>steps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Elements </a:t>
            </a:r>
            <a:r>
              <a:rPr lang="en-US" dirty="0" smtClean="0"/>
              <a:t>Menu, </a:t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Events button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invoke </a:t>
            </a:r>
            <a:r>
              <a:rPr lang="en-US" dirty="0" smtClean="0"/>
              <a:t>and choose from </a:t>
            </a:r>
            <a:br>
              <a:rPr lang="en-US" dirty="0" smtClean="0"/>
            </a:br>
            <a:r>
              <a:rPr lang="en-US" dirty="0" smtClean="0"/>
              <a:t>available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2733675" cy="3248025"/>
          </a:xfrm>
          <a:prstGeom prst="roundRect">
            <a:avLst>
              <a:gd name="adj" fmla="val 551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" y="4749799"/>
            <a:ext cx="4591050" cy="962025"/>
          </a:xfrm>
          <a:prstGeom prst="roundRect">
            <a:avLst>
              <a:gd name="adj" fmla="val 610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Studio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Studio offers two versions: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Standalone version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QA </a:t>
            </a:r>
            <a:r>
              <a:rPr lang="en-US" dirty="0" smtClean="0"/>
              <a:t>professionals</a:t>
            </a:r>
          </a:p>
          <a:p>
            <a:pPr lvl="2"/>
            <a:r>
              <a:rPr lang="en-US" dirty="0" smtClean="0"/>
              <a:t>Formerly known as </a:t>
            </a:r>
            <a:r>
              <a:rPr lang="en-US" dirty="0"/>
              <a:t>'QA Edition'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Studio plugin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developers </a:t>
            </a:r>
            <a:r>
              <a:rPr lang="en-US" dirty="0" smtClean="0"/>
              <a:t>willing to </a:t>
            </a:r>
            <a:r>
              <a:rPr lang="en-US" dirty="0"/>
              <a:t>perform functional testing </a:t>
            </a:r>
            <a:r>
              <a:rPr lang="en-US" dirty="0" smtClean="0"/>
              <a:t>themselves</a:t>
            </a:r>
          </a:p>
          <a:p>
            <a:pPr lvl="2"/>
            <a:r>
              <a:rPr lang="en-US" dirty="0" smtClean="0"/>
              <a:t>Formerly </a:t>
            </a:r>
            <a:r>
              <a:rPr lang="en-US" dirty="0"/>
              <a:t>'Developer Edition' now known as 'Test Studio Express'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of the principal ways AJAX can be handled in Test Studio is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waiting for a particular element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 some state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"text content = '1234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775911"/>
            <a:ext cx="3388401" cy="2362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"Wait"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Studio allows </a:t>
            </a:r>
            <a:r>
              <a:rPr lang="en-US" dirty="0" smtClean="0"/>
              <a:t>changing </a:t>
            </a:r>
            <a:r>
              <a:rPr lang="en-US" dirty="0"/>
              <a:t>any verification step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"wait" </a:t>
            </a:r>
            <a:r>
              <a:rPr lang="en-US" dirty="0"/>
              <a:t>step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wait step </a:t>
            </a:r>
            <a:r>
              <a:rPr lang="en-US" dirty="0" smtClean="0"/>
              <a:t>can be added from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 Quick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Tasks </a:t>
            </a:r>
          </a:p>
          <a:p>
            <a:pPr lvl="1">
              <a:lnSpc>
                <a:spcPct val="100000"/>
              </a:lnSpc>
              <a:tabLst>
                <a:tab pos="1944688" algn="l"/>
              </a:tabLst>
            </a:pPr>
            <a:r>
              <a:rPr lang="en-US" dirty="0" smtClean="0"/>
              <a:t>Another way is by right-clicking </a:t>
            </a:r>
            <a:r>
              <a:rPr lang="en-US" dirty="0"/>
              <a:t>the verification test step and </a:t>
            </a:r>
            <a:r>
              <a:rPr lang="en-US" dirty="0" smtClean="0"/>
              <a:t>selecting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as Wait </a:t>
            </a:r>
            <a:r>
              <a:rPr lang="en-US" dirty="0" smtClean="0"/>
              <a:t>from the </a:t>
            </a:r>
            <a:r>
              <a:rPr lang="en-US" dirty="0"/>
              <a:t>context </a:t>
            </a:r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4152900" cy="2057400"/>
          </a:xfrm>
          <a:prstGeom prst="roundRect">
            <a:avLst>
              <a:gd name="adj" fmla="val 60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1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"Wait" </a:t>
            </a:r>
            <a:r>
              <a:rPr lang="en-US" dirty="0" smtClean="0"/>
              <a:t>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 step</a:t>
            </a:r>
            <a:r>
              <a:rPr lang="en-US" dirty="0"/>
              <a:t>, when acting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/>
              <a:t>, has a few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CheckInterval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milliseconds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between evaluations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Timeout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milliseconds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 the test step will fail</a:t>
            </a:r>
            <a:r>
              <a:rPr lang="en-US" dirty="0"/>
              <a:t> when used as a </a:t>
            </a:r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"Wait" </a:t>
            </a:r>
            <a:r>
              <a:rPr lang="en-US" dirty="0" smtClean="0"/>
              <a:t>Steps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 step</a:t>
            </a:r>
            <a:r>
              <a:rPr lang="en-US" dirty="0"/>
              <a:t>, when acting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/>
              <a:t>, has a few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WaitOnElements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indicates </a:t>
            </a:r>
            <a:r>
              <a:rPr lang="en-US" dirty="0"/>
              <a:t>that the test step should wait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WaitOnElementsTimeout</a:t>
            </a:r>
            <a:r>
              <a:rPr lang="en-US" dirty="0"/>
              <a:t> milliseconds </a:t>
            </a:r>
            <a:r>
              <a:rPr lang="en-US" dirty="0" smtClean="0"/>
              <a:t>for step </a:t>
            </a:r>
            <a:r>
              <a:rPr lang="en-US" dirty="0"/>
              <a:t>elements to </a:t>
            </a:r>
            <a:r>
              <a:rPr lang="en-US" dirty="0" smtClean="0"/>
              <a:t>exist </a:t>
            </a:r>
            <a:r>
              <a:rPr lang="en-US" dirty="0"/>
              <a:t>before executing the test </a:t>
            </a:r>
            <a:r>
              <a:rPr lang="en-US" dirty="0" smtClean="0"/>
              <a:t>step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SupportsWait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IsWaitOnly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StepType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ead-only </a:t>
            </a:r>
            <a:r>
              <a:rPr lang="en-US" dirty="0"/>
              <a:t>properties that indicate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way 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step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 used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RadControls for ASP.NET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RadControls</a:t>
            </a:r>
            <a:r>
              <a:rPr lang="en-US" dirty="0"/>
              <a:t> for ASP.NET AJAX </a:t>
            </a:r>
            <a:r>
              <a:rPr lang="en-US" dirty="0" smtClean="0"/>
              <a:t>is s bit different </a:t>
            </a:r>
            <a:r>
              <a:rPr lang="en-US" dirty="0"/>
              <a:t>from any other control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Due to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translators</a:t>
            </a:r>
            <a:r>
              <a:rPr lang="en-US" dirty="0" smtClean="0"/>
              <a:t> provided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</a:p>
          <a:p>
            <a:pPr>
              <a:lnSpc>
                <a:spcPct val="100000"/>
              </a:lnSpc>
            </a:pPr>
            <a:r>
              <a:rPr lang="en-US" dirty="0"/>
              <a:t>Test Studio provides 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en-US" dirty="0" smtClean="0"/>
              <a:t> for RadControls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3962400"/>
            <a:ext cx="3657600" cy="2558164"/>
          </a:xfrm>
          <a:prstGeom prst="roundRect">
            <a:avLst>
              <a:gd name="adj" fmla="val 760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3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Studio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scriptless record and playback solution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Test Studio you can build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test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/>
              <a:t> that interacts with 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 elements, even on the same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3848100"/>
            <a:ext cx="3771900" cy="2514600"/>
          </a:xfrm>
          <a:prstGeom prst="roundRect">
            <a:avLst>
              <a:gd name="adj" fmla="val 5872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Does Test Studio address Silverlight testing Issues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Identifying </a:t>
            </a:r>
            <a:r>
              <a:rPr lang="en-US" dirty="0"/>
              <a:t>and </a:t>
            </a:r>
            <a:r>
              <a:rPr lang="en-US" dirty="0" smtClean="0"/>
              <a:t>locating elements </a:t>
            </a:r>
            <a:r>
              <a:rPr lang="en-US" dirty="0"/>
              <a:t>by </a:t>
            </a:r>
            <a:r>
              <a:rPr lang="en-US" dirty="0" smtClean="0"/>
              <a:t>criteria </a:t>
            </a:r>
            <a:r>
              <a:rPr lang="en-US" dirty="0"/>
              <a:t>or combination of </a:t>
            </a:r>
            <a:r>
              <a:rPr lang="en-US" dirty="0" smtClean="0"/>
              <a:t>criteria other than name – e.g.,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 type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 animated elements can be waited and checked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Reveal Control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5181600" cy="685800"/>
          </a:xfrm>
        </p:spPr>
        <p:txBody>
          <a:bodyPr/>
          <a:lstStyle/>
          <a:p>
            <a:r>
              <a:rPr lang="en-US" dirty="0"/>
              <a:t>Data Driven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3657600" cy="873920"/>
          </a:xfrm>
        </p:spPr>
        <p:txBody>
          <a:bodyPr/>
          <a:lstStyle/>
          <a:p>
            <a:r>
              <a:rPr lang="en-US" dirty="0" smtClean="0"/>
              <a:t>Driving Your Tests </a:t>
            </a:r>
            <a:br>
              <a:rPr lang="en-US" dirty="0" smtClean="0"/>
            </a:br>
            <a:r>
              <a:rPr lang="en-US" dirty="0" smtClean="0"/>
              <a:t>Using Data Sources</a:t>
            </a:r>
            <a:endParaRPr lang="en-US" dirty="0"/>
          </a:p>
        </p:txBody>
      </p:sp>
      <p:pic>
        <p:nvPicPr>
          <p:cNvPr id="14339" name="Picture 3" descr="C:\Users\ogeorgiev\Desktop\Data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8312" y="3657600"/>
            <a:ext cx="2574388" cy="2743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0" y="1752600"/>
            <a:ext cx="2514600" cy="2290082"/>
          </a:xfrm>
          <a:prstGeom prst="roundRect">
            <a:avLst>
              <a:gd name="adj" fmla="val 10012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built-in grid</a:t>
            </a:r>
            <a:r>
              <a:rPr lang="en-US" dirty="0"/>
              <a:t> allows you to build simple, ad-hoc,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data-driven tests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functionality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simple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expected to connect </a:t>
            </a:r>
            <a:r>
              <a:rPr lang="en-US" dirty="0"/>
              <a:t>to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dirty="0"/>
              <a:t>or provide fine tune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over looping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3276600" cy="1878733"/>
          </a:xfrm>
          <a:prstGeom prst="roundRect">
            <a:avLst>
              <a:gd name="adj" fmla="val 8448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5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External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Studio allows </a:t>
            </a:r>
            <a:r>
              <a:rPr lang="en-US" dirty="0" smtClean="0"/>
              <a:t>connecting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variety of data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</a:t>
            </a:r>
            <a:r>
              <a:rPr lang="en-US" dirty="0"/>
              <a:t>"*.csv" </a:t>
            </a:r>
            <a:r>
              <a:rPr lang="en-US" dirty="0" smtClean="0"/>
              <a:t>comma delimited </a:t>
            </a:r>
            <a:r>
              <a:rPr lang="en-US" dirty="0"/>
              <a:t>files, Excel "*.xls" files , XML files and database </a:t>
            </a:r>
            <a:r>
              <a:rPr lang="en-US" dirty="0" smtClean="0"/>
              <a:t>tables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 steps to drive a test with data </a:t>
            </a:r>
            <a:r>
              <a:rPr lang="en-US" dirty="0"/>
              <a:t>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data </a:t>
            </a:r>
            <a:r>
              <a:rPr lang="en-US" dirty="0" smtClean="0"/>
              <a:t>source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Bind the data source to a test as a whole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Bind a specific piece or column of data to a property in the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Studio features: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Rich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highlighting surface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Explorer </a:t>
            </a:r>
            <a:r>
              <a:rPr lang="en-US" dirty="0" smtClean="0"/>
              <a:t>for HTML &amp; Silverlight (Visual tree)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 menu </a:t>
            </a:r>
            <a:r>
              <a:rPr lang="en-US" dirty="0" smtClean="0"/>
              <a:t>for rich on the spot recordings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tasks </a:t>
            </a:r>
            <a:r>
              <a:rPr lang="en-US" dirty="0" smtClean="0"/>
              <a:t>for dynamic verifications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Driven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 support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469266" cy="19050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3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338" y="1066800"/>
            <a:ext cx="5334000" cy="685800"/>
          </a:xfrm>
        </p:spPr>
        <p:txBody>
          <a:bodyPr/>
          <a:lstStyle/>
          <a:p>
            <a:r>
              <a:rPr lang="en-US" dirty="0" smtClean="0"/>
              <a:t>Data Driven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8438" y="1942283"/>
            <a:ext cx="3733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2412" y="4410075"/>
            <a:ext cx="2024062" cy="2073190"/>
          </a:xfrm>
          <a:prstGeom prst="roundRect">
            <a:avLst>
              <a:gd name="adj" fmla="val 749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4789445"/>
            <a:ext cx="3843338" cy="13144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EBFFD2"/>
                </a:solidFill>
              </a:rPr>
              <a:t>Connecting </a:t>
            </a:r>
            <a:r>
              <a:rPr lang="en-US" sz="3200" dirty="0">
                <a:solidFill>
                  <a:srgbClr val="EBFFD2"/>
                </a:solidFill>
              </a:rPr>
              <a:t>to external data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2511403"/>
            <a:ext cx="2200275" cy="1771650"/>
          </a:xfrm>
          <a:prstGeom prst="roundRect">
            <a:avLst>
              <a:gd name="adj" fmla="val 1021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140743" y="2755857"/>
            <a:ext cx="3843338" cy="128274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>
                <a:solidFill>
                  <a:srgbClr val="EBFFD2"/>
                </a:solidFill>
              </a:rPr>
              <a:t>Using the built-in </a:t>
            </a:r>
            <a:r>
              <a:rPr lang="en-US" sz="3200" dirty="0" smtClean="0">
                <a:solidFill>
                  <a:srgbClr val="EBFFD2"/>
                </a:solidFill>
              </a:rPr>
              <a:t>grid</a:t>
            </a:r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elerik </a:t>
            </a:r>
            <a:r>
              <a:rPr lang="en-US" dirty="0" smtClean="0">
                <a:effectLst/>
              </a:rPr>
              <a:t>Test </a:t>
            </a:r>
            <a:r>
              <a:rPr lang="en-US" dirty="0">
                <a:effectLst/>
              </a:rPr>
              <a:t>Studio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47663" indent="-347663">
              <a:lnSpc>
                <a:spcPts val="3600"/>
              </a:lnSpc>
              <a:buSzPct val="100000"/>
              <a:buFontTx/>
              <a:buAutoNum type="arabicPeriod"/>
              <a:tabLst/>
            </a:pPr>
            <a:r>
              <a:rPr lang="en-US" sz="2800" dirty="0" smtClean="0"/>
              <a:t>Make a new test project </a:t>
            </a:r>
            <a:r>
              <a:rPr lang="en-US" sz="2800" dirty="0"/>
              <a:t>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/>
              <a:t>Record a new test called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TelerikAcademy </a:t>
            </a:r>
            <a:r>
              <a:rPr lang="en-US" sz="2800" dirty="0" smtClean="0"/>
              <a:t>that searches in Google with keyword Telerik Academy. Verify the text "</a:t>
            </a:r>
            <a:r>
              <a:rPr lang="en-US" sz="2800" dirty="0"/>
              <a:t>T</a:t>
            </a:r>
            <a:r>
              <a:rPr lang="en-US" sz="2800" dirty="0" smtClean="0"/>
              <a:t>elerik Academy" is present among the search results. Click the link provided by the first search results and navigate to the Telerik Academy web page. </a:t>
            </a:r>
            <a:r>
              <a:rPr lang="en-US" sz="2800" dirty="0"/>
              <a:t>V</a:t>
            </a:r>
            <a:r>
              <a:rPr lang="en-US" sz="2800" dirty="0" smtClean="0"/>
              <a:t>erify the presence of the text "</a:t>
            </a:r>
            <a:r>
              <a:rPr lang="bg-BG" sz="2800" dirty="0"/>
              <a:t>Предстоящи </a:t>
            </a:r>
            <a:r>
              <a:rPr lang="bg-BG" sz="2800" dirty="0" smtClean="0"/>
              <a:t>курсове</a:t>
            </a:r>
            <a:r>
              <a:rPr lang="en-US" sz="2800" dirty="0" smtClean="0"/>
              <a:t>".</a:t>
            </a:r>
            <a:br>
              <a:rPr lang="en-US" sz="2800" dirty="0" smtClean="0"/>
            </a:br>
            <a:r>
              <a:rPr lang="en-US" sz="2800" dirty="0" smtClean="0"/>
              <a:t>Do not forget to enable the option "Hover over highlighting"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 Surface Toolbar</a:t>
            </a:r>
          </a:p>
        </p:txBody>
      </p:sp>
    </p:spTree>
    <p:extLst>
      <p:ext uri="{BB962C8B-B14F-4D97-AF65-F5344CB8AC3E}">
        <p14:creationId xmlns:p14="http://schemas.microsoft.com/office/powerpoint/2010/main" val="198440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47663" indent="-347663">
              <a:lnSpc>
                <a:spcPts val="3600"/>
              </a:lnSpc>
              <a:buSzPct val="100000"/>
              <a:buFont typeface="+mj-lt"/>
              <a:buAutoNum type="arabicPeriod" startAt="2"/>
              <a:tabLst/>
            </a:pPr>
            <a:r>
              <a:rPr lang="en-US" sz="2800" dirty="0" smtClean="0"/>
              <a:t>Record a test that navigates to </a:t>
            </a:r>
            <a:r>
              <a:rPr lang="en-US" sz="2800" dirty="0" smtClean="0">
                <a:hlinkClick r:id="rId3"/>
              </a:rPr>
              <a:t>www.yahoo.com</a:t>
            </a:r>
            <a:r>
              <a:rPr lang="en-US" sz="2800" dirty="0"/>
              <a:t> </a:t>
            </a:r>
            <a:r>
              <a:rPr lang="en-US" sz="2800" dirty="0" smtClean="0"/>
              <a:t>and perform the following actions:</a:t>
            </a:r>
          </a:p>
          <a:p>
            <a:pPr marL="571500" lvl="1" indent="-223838">
              <a:lnSpc>
                <a:spcPts val="3600"/>
              </a:lnSpc>
            </a:pPr>
            <a:r>
              <a:rPr lang="en-US" sz="2600" dirty="0" smtClean="0"/>
              <a:t>Verify that the Yahoo! logo in the upper left corner is presented - using its </a:t>
            </a:r>
            <a:r>
              <a:rPr lang="en-US" sz="2600" dirty="0" err="1" smtClean="0"/>
              <a:t>href</a:t>
            </a:r>
            <a:r>
              <a:rPr lang="en-US" sz="2600" dirty="0" smtClean="0"/>
              <a:t> attribute</a:t>
            </a:r>
            <a:endParaRPr lang="en-US" sz="2600" dirty="0" smtClean="0"/>
          </a:p>
          <a:p>
            <a:pPr marL="571500" lvl="1" indent="-223838">
              <a:lnSpc>
                <a:spcPts val="3600"/>
              </a:lnSpc>
            </a:pPr>
            <a:r>
              <a:rPr lang="en-US" sz="2600" dirty="0" smtClean="0"/>
              <a:t>Verify that the mail link is presented on the page and click it</a:t>
            </a:r>
          </a:p>
          <a:p>
            <a:pPr marL="571500" lvl="1" indent="-223838">
              <a:lnSpc>
                <a:spcPts val="3600"/>
              </a:lnSpc>
            </a:pPr>
            <a:r>
              <a:rPr lang="en-US" sz="2600" dirty="0" smtClean="0"/>
              <a:t>Enter wrong username and password and click on the "Sign in" button</a:t>
            </a:r>
          </a:p>
          <a:p>
            <a:pPr marL="571500" lvl="1" indent="-223838">
              <a:lnSpc>
                <a:spcPts val="3600"/>
              </a:lnSpc>
            </a:pPr>
            <a:r>
              <a:rPr lang="en-US" sz="2600" dirty="0" smtClean="0"/>
              <a:t>Create a manual step to handle the </a:t>
            </a:r>
            <a:r>
              <a:rPr lang="en-US" sz="2600" dirty="0" err="1" smtClean="0"/>
              <a:t>captcha</a:t>
            </a:r>
            <a:endParaRPr lang="en-US" sz="2600" dirty="0" smtClean="0"/>
          </a:p>
          <a:p>
            <a:pPr marL="571500" lvl="1" indent="-223838">
              <a:lnSpc>
                <a:spcPts val="3600"/>
              </a:lnSpc>
            </a:pPr>
            <a:r>
              <a:rPr lang="en-US" sz="2600" dirty="0" smtClean="0"/>
              <a:t>Verify the presence of the text "Invalid ID or password"</a:t>
            </a:r>
          </a:p>
          <a:p>
            <a:pPr marL="862013" lvl="1" indent="-514350">
              <a:lnSpc>
                <a:spcPts val="3600"/>
              </a:lnSpc>
            </a:pPr>
            <a:endParaRPr lang="en-US" sz="2600" dirty="0" smtClean="0"/>
          </a:p>
          <a:p>
            <a:pPr marL="862013" lvl="1" indent="-514350">
              <a:lnSpc>
                <a:spcPts val="3600"/>
              </a:lnSpc>
              <a:buFont typeface="+mj-lt"/>
              <a:buAutoNum type="arabicPeriod" startAt="2"/>
            </a:pP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219887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47663" indent="-347663">
              <a:lnSpc>
                <a:spcPts val="3600"/>
              </a:lnSpc>
              <a:buSzPct val="100000"/>
              <a:buFont typeface="+mj-lt"/>
              <a:buAutoNum type="arabicPeriod" startAt="3"/>
            </a:pPr>
            <a:r>
              <a:rPr lang="en-US" sz="2800" dirty="0" smtClean="0"/>
              <a:t>Record </a:t>
            </a:r>
            <a:r>
              <a:rPr lang="en-US" sz="2800" dirty="0"/>
              <a:t>a test that navigates to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www.asp.net/ajaxLibrary/AjaxControlToolkitSampleSite/ValidatorCallout/ValidatorCallout.aspx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>Enter the name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Petrov</a:t>
            </a:r>
            <a:r>
              <a:rPr lang="en-US" sz="2800" dirty="0"/>
              <a:t>" and phone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(088) 888-8888</a:t>
            </a:r>
            <a:r>
              <a:rPr lang="en-US" sz="2800" dirty="0"/>
              <a:t> in the fields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ValidatorCallout Demonstration</a:t>
            </a:r>
            <a:r>
              <a:rPr lang="en-US" sz="2800" dirty="0"/>
              <a:t>. </a:t>
            </a:r>
            <a:r>
              <a:rPr lang="en-US" sz="2800" dirty="0" smtClean="0"/>
              <a:t>Press the "Submit" button.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Verify that the massage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Thanks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Petrov,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we'll give you a call at (088) 888-8888.</a:t>
            </a:r>
            <a:r>
              <a:rPr lang="en-US" sz="2800" dirty="0"/>
              <a:t>" </a:t>
            </a:r>
            <a:r>
              <a:rPr lang="en-US" sz="2800" dirty="0" smtClean="0"/>
              <a:t> appears.</a:t>
            </a:r>
            <a:br>
              <a:rPr lang="en-US" sz="2800" dirty="0" smtClean="0"/>
            </a:br>
            <a:r>
              <a:rPr lang="en-US" sz="2800" dirty="0" smtClean="0"/>
              <a:t>The message is generated using AJAX so you have to set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sz="2800" dirty="0" smtClean="0"/>
              <a:t>" steps</a:t>
            </a:r>
          </a:p>
          <a:p>
            <a:pPr marL="347663" indent="-347663">
              <a:lnSpc>
                <a:spcPts val="3600"/>
              </a:lnSpc>
              <a:buSzPct val="100000"/>
              <a:buFont typeface="+mj-lt"/>
              <a:buAutoNum type="arabicPeriod" startAt="3"/>
            </a:pPr>
            <a:r>
              <a:rPr lang="en-US" sz="2800" dirty="0" smtClean="0"/>
              <a:t>Try your own tests with some of the rest AJAX control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1781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92100" indent="-292100">
              <a:lnSpc>
                <a:spcPts val="3600"/>
              </a:lnSpc>
              <a:buFont typeface="+mj-lt"/>
              <a:buAutoNum type="arabicPeriod" startAt="5"/>
            </a:pPr>
            <a:r>
              <a:rPr lang="en-US" sz="2800" dirty="0" smtClean="0"/>
              <a:t>Record a test that </a:t>
            </a:r>
            <a:r>
              <a:rPr lang="en-US" sz="2800" dirty="0"/>
              <a:t>navigates </a:t>
            </a:r>
            <a:r>
              <a:rPr lang="en-US" sz="2800" dirty="0" smtClean="0"/>
              <a:t>to the </a:t>
            </a:r>
            <a:r>
              <a:rPr lang="en-US" sz="2800" dirty="0"/>
              <a:t>Telerik Silverlight demo page </a:t>
            </a:r>
            <a:r>
              <a:rPr lang="en-US" sz="2800" dirty="0">
                <a:hlinkClick r:id="rId3"/>
              </a:rPr>
              <a:t>http://demos.telerik.com/silverlight/#</a:t>
            </a:r>
            <a:r>
              <a:rPr lang="en-US" sz="2800" dirty="0" smtClean="0">
                <a:hlinkClick r:id="rId3"/>
              </a:rPr>
              <a:t>ComboBox/FirstLook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Wait for the page to be loaded, verify the presence of the "Online Book Store" header.  </a:t>
            </a:r>
            <a:br>
              <a:rPr lang="en-US" sz="2800" dirty="0" smtClean="0"/>
            </a:br>
            <a:r>
              <a:rPr lang="en-US" sz="2800" dirty="0" smtClean="0"/>
              <a:t>Verify the presence of the "Technology" drop-down list. Choose one of the elements of the drop-down list and after that verify that the same value appears as chosen on the drop-down list button.</a:t>
            </a:r>
            <a:br>
              <a:rPr lang="en-US" sz="2800" dirty="0" smtClean="0"/>
            </a:br>
            <a:r>
              <a:rPr lang="en-US" sz="2800" dirty="0" smtClean="0"/>
              <a:t>Repeat the last steps with the "category</a:t>
            </a:r>
            <a:r>
              <a:rPr lang="en-US" sz="2800" dirty="0"/>
              <a:t>" drop-down </a:t>
            </a:r>
            <a:r>
              <a:rPr lang="en-US" sz="2800" dirty="0" smtClean="0"/>
              <a:t>list.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1898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6"/>
            </a:pPr>
            <a:r>
              <a:rPr lang="en-US" sz="2800" dirty="0"/>
              <a:t>Try your own tests with some of the rest </a:t>
            </a:r>
            <a:r>
              <a:rPr lang="en-US" sz="2800" dirty="0" smtClean="0"/>
              <a:t>Silverlight control samples.</a:t>
            </a:r>
          </a:p>
          <a:p>
            <a:pPr marL="514350" indent="-514350">
              <a:lnSpc>
                <a:spcPts val="3600"/>
              </a:lnSpc>
              <a:buFont typeface="+mj-lt"/>
              <a:buAutoNum type="arabicPeriod" startAt="6"/>
            </a:pPr>
            <a:r>
              <a:rPr lang="en-US" sz="2800" dirty="0"/>
              <a:t>Record a test that searches for a set of different animals in Google and verifies the keyword is present among the search results. Use the built-in grid and create a database of keywords (animal names) to be used for searching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ts val="3600"/>
              </a:lnSpc>
              <a:buFont typeface="+mj-lt"/>
              <a:buAutoNum type="arabicPeriod" startAt="6"/>
            </a:pPr>
            <a:r>
              <a:rPr lang="en-US" sz="2800" dirty="0" smtClean="0"/>
              <a:t>Group </a:t>
            </a:r>
            <a:r>
              <a:rPr lang="en-US" sz="2800" dirty="0"/>
              <a:t>the tests recorded in the previous exercises in test lists – make one static and one dynamic list. Run the test lists and check the results in the test </a:t>
            </a:r>
            <a:r>
              <a:rPr lang="en-US" sz="2800" dirty="0" smtClean="0"/>
              <a:t>calendar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89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Read more about Telerik Test Studio from the </a:t>
            </a:r>
            <a:r>
              <a:rPr lang="en-US" sz="2800" dirty="0"/>
              <a:t>Telerik's web </a:t>
            </a:r>
            <a:r>
              <a:rPr lang="en-US" sz="2800" dirty="0" smtClean="0"/>
              <a:t>site:</a:t>
            </a:r>
            <a:br>
              <a:rPr lang="en-US" sz="2800" dirty="0" smtClean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www.telerik.com/automated-testing-tools/support/documentation.aspx</a:t>
            </a:r>
            <a:endParaRPr lang="en-US" sz="2600" dirty="0" smtClean="0"/>
          </a:p>
          <a:p>
            <a:pPr marL="514350" indent="-514350">
              <a:lnSpc>
                <a:spcPts val="36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Watch the video tutorials about </a:t>
            </a:r>
            <a:r>
              <a:rPr lang="en-US" sz="2800" dirty="0"/>
              <a:t>Telerik Test </a:t>
            </a:r>
            <a:r>
              <a:rPr lang="en-US" sz="2800" dirty="0" smtClean="0"/>
              <a:t>Studio from here: 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www.telerik.com/automated-testing-tools/support/videos.aspx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911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Studio Features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Studio features: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Synchronization steps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line execution </a:t>
            </a:r>
            <a:r>
              <a:rPr lang="en-US" dirty="0" smtClean="0"/>
              <a:t>support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 server integration </a:t>
            </a:r>
            <a:r>
              <a:rPr lang="en-US" dirty="0" smtClean="0"/>
              <a:t>(CruiseControl, TeamBuildServer)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 management </a:t>
            </a:r>
            <a:r>
              <a:rPr lang="en-US" dirty="0" smtClean="0"/>
              <a:t>using a results calendar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list management </a:t>
            </a:r>
            <a:r>
              <a:rPr lang="en-US" dirty="0" smtClean="0"/>
              <a:t>that supports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r>
              <a:rPr lang="en-US" dirty="0"/>
              <a:t>Test Studio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Tabs and Panes Tour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72840"/>
            <a:ext cx="7924800" cy="569120"/>
          </a:xfrm>
        </p:spPr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791200" cy="3966866"/>
          </a:xfrm>
          <a:prstGeom prst="roundRect">
            <a:avLst>
              <a:gd name="adj" fmla="val 1762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691</TotalTime>
  <Words>2633</Words>
  <Application>Microsoft Office PowerPoint</Application>
  <PresentationFormat>On-screen Show (4:3)</PresentationFormat>
  <Paragraphs>423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Telerik Test Studio </vt:lpstr>
      <vt:lpstr>Table of Contents</vt:lpstr>
      <vt:lpstr>Introduction to Telerik Test Studio</vt:lpstr>
      <vt:lpstr>Telerik Test Studio</vt:lpstr>
      <vt:lpstr>Telerik Test Studio (2)</vt:lpstr>
      <vt:lpstr>Test Studio Versions</vt:lpstr>
      <vt:lpstr>Test Studio Features</vt:lpstr>
      <vt:lpstr>Test Studio Features (2)</vt:lpstr>
      <vt:lpstr>Test Studio  Tabs and Panes Tour</vt:lpstr>
      <vt:lpstr>Working With Projects</vt:lpstr>
      <vt:lpstr>Project Files Pane </vt:lpstr>
      <vt:lpstr>Web vs. WPF Tests</vt:lpstr>
      <vt:lpstr>Team Foundation Server Integration</vt:lpstr>
      <vt:lpstr>Exporting Projects to Visual Studio</vt:lpstr>
      <vt:lpstr>TeamPulse Integration</vt:lpstr>
      <vt:lpstr>MS Test Manager Integration</vt:lpstr>
      <vt:lpstr>Scheduling</vt:lpstr>
      <vt:lpstr>Recording Web Tests</vt:lpstr>
      <vt:lpstr>Recording Surface Browser </vt:lpstr>
      <vt:lpstr>Recording Surface Toolbar</vt:lpstr>
      <vt:lpstr>Elements Menu</vt:lpstr>
      <vt:lpstr>Browser Resolution</vt:lpstr>
      <vt:lpstr>Common Tasks Menu</vt:lpstr>
      <vt:lpstr>Test Steps</vt:lpstr>
      <vt:lpstr>Adding Test Steps Manually</vt:lpstr>
      <vt:lpstr>Additional Steps Options</vt:lpstr>
      <vt:lpstr>Translators</vt:lpstr>
      <vt:lpstr>Drag and Drop</vt:lpstr>
      <vt:lpstr>HTML Popups</vt:lpstr>
      <vt:lpstr>Win32 Dialogs</vt:lpstr>
      <vt:lpstr>Logon</vt:lpstr>
      <vt:lpstr>Verification</vt:lpstr>
      <vt:lpstr>Verifications </vt:lpstr>
      <vt:lpstr>Verification Sentences</vt:lpstr>
      <vt:lpstr>Sentence Verification Builder</vt:lpstr>
      <vt:lpstr>Sentence Structure</vt:lpstr>
      <vt:lpstr>Verification Types</vt:lpstr>
      <vt:lpstr>Verification Types (2)</vt:lpstr>
      <vt:lpstr>Verification Types (3)</vt:lpstr>
      <vt:lpstr>Verification Types (4)</vt:lpstr>
      <vt:lpstr>AJAX and Silverlight (5)</vt:lpstr>
      <vt:lpstr>3D Viewer</vt:lpstr>
      <vt:lpstr>Extraction</vt:lpstr>
      <vt:lpstr>Extraction</vt:lpstr>
      <vt:lpstr>Logical Steps</vt:lpstr>
      <vt:lpstr>Elements Explorer</vt:lpstr>
      <vt:lpstr>Test Organization</vt:lpstr>
      <vt:lpstr>Test Lists</vt:lpstr>
      <vt:lpstr>Static Lists</vt:lpstr>
      <vt:lpstr>Dynamic Lists</vt:lpstr>
      <vt:lpstr>Editing Test List Settings</vt:lpstr>
      <vt:lpstr>Working With Test Results</vt:lpstr>
      <vt:lpstr>Test Results Calendar</vt:lpstr>
      <vt:lpstr>Analyzing Test Results</vt:lpstr>
      <vt:lpstr>Step Failure Details Dialog</vt:lpstr>
      <vt:lpstr>Exporting Test Results</vt:lpstr>
      <vt:lpstr>Web Application Tests</vt:lpstr>
      <vt:lpstr>Web Application Tests</vt:lpstr>
      <vt:lpstr>JavaScript</vt:lpstr>
      <vt:lpstr>AJAX</vt:lpstr>
      <vt:lpstr>Setting "Wait" Steps</vt:lpstr>
      <vt:lpstr>Setting "Wait" Steps (2)</vt:lpstr>
      <vt:lpstr>Setting "Wait" Steps (3)</vt:lpstr>
      <vt:lpstr>RadControls for ASP.NET AJAX</vt:lpstr>
      <vt:lpstr>Silverlight</vt:lpstr>
      <vt:lpstr>Silverlight</vt:lpstr>
      <vt:lpstr>Data Driven Tests</vt:lpstr>
      <vt:lpstr>The Built-In Grid</vt:lpstr>
      <vt:lpstr>Connecting to External Data</vt:lpstr>
      <vt:lpstr>Data Driven Tests</vt:lpstr>
      <vt:lpstr>Telerik Test Studio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Test Studio </dc:title>
  <dc:creator>Asya Georgieva</dc:creator>
  <cp:lastModifiedBy>Asya Georgieva</cp:lastModifiedBy>
  <cp:revision>21</cp:revision>
  <dcterms:created xsi:type="dcterms:W3CDTF">2013-02-22T13:43:16Z</dcterms:created>
  <dcterms:modified xsi:type="dcterms:W3CDTF">2013-06-12T15:55:22Z</dcterms:modified>
</cp:coreProperties>
</file>