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1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DF069-A890-433F-AB9B-D76C46FA4EE8}" type="datetimeFigureOut">
              <a:rPr lang="bg-BG" smtClean="0"/>
              <a:t>3.7.2013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67B12-6CB9-47FE-B382-6F84EF1CBA20}" type="slidenum">
              <a:rPr lang="bg-BG" smtClean="0"/>
              <a:t>‹#›</a:t>
            </a:fld>
            <a:endParaRPr lang="bg-BG"/>
          </a:p>
        </p:txBody>
      </p:sp>
    </p:spTree>
    <p:extLst>
      <p:ext uri="{BB962C8B-B14F-4D97-AF65-F5344CB8AC3E}">
        <p14:creationId xmlns:p14="http://schemas.microsoft.com/office/powerpoint/2010/main" val="191101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37</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5385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3975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39</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122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10814080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0669C76-FD68-4E03-90A5-00AFB3B62637}" type="slidenum">
              <a:rPr lang="bg-BG" smtClean="0"/>
              <a:t>‹#›</a:t>
            </a:fld>
            <a:endParaRPr lang="bg-BG"/>
          </a:p>
        </p:txBody>
      </p:sp>
    </p:spTree>
    <p:extLst>
      <p:ext uri="{BB962C8B-B14F-4D97-AF65-F5344CB8AC3E}">
        <p14:creationId xmlns:p14="http://schemas.microsoft.com/office/powerpoint/2010/main" val="3450666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0669C76-FD68-4E03-90A5-00AFB3B62637}" type="slidenum">
              <a:rPr lang="bg-BG" smtClean="0"/>
              <a:t>‹#›</a:t>
            </a:fld>
            <a:endParaRPr lang="bg-BG"/>
          </a:p>
        </p:txBody>
      </p:sp>
    </p:spTree>
    <p:extLst>
      <p:ext uri="{BB962C8B-B14F-4D97-AF65-F5344CB8AC3E}">
        <p14:creationId xmlns:p14="http://schemas.microsoft.com/office/powerpoint/2010/main" val="316193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4631905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33412927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315033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1978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18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academy.telerik.com/student-courses/quality-assurance/qa-and-test-automation"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demos.telerik.com/silverlight/#DataForm/ICollectionViewSynchron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Testing</a:t>
            </a:r>
          </a:p>
        </p:txBody>
      </p:sp>
      <p:sp>
        <p:nvSpPr>
          <p:cNvPr id="3" name="Subtitle 2"/>
          <p:cNvSpPr>
            <a:spLocks noGrp="1"/>
          </p:cNvSpPr>
          <p:nvPr>
            <p:ph type="subTitle" idx="1"/>
          </p:nvPr>
        </p:nvSpPr>
        <p:spPr/>
        <p:txBody>
          <a:bodyPr/>
          <a:lstStyle/>
          <a:p>
            <a:r>
              <a:rPr lang="en-US" dirty="0" smtClean="0"/>
              <a:t>Testing the Workflows of a System</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818" y="4315740"/>
            <a:ext cx="3779982" cy="1909159"/>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38324"/>
            <a:ext cx="1162050" cy="10001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505200"/>
            <a:ext cx="1162050" cy="10001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Placeholder 3"/>
          <p:cNvSpPr>
            <a:spLocks noGrp="1"/>
          </p:cNvSpPr>
          <p:nvPr>
            <p:ph type="body" sz="quarter" idx="10"/>
          </p:nvPr>
        </p:nvSpPr>
        <p:spPr>
          <a:xfrm>
            <a:off x="451691" y="5120383"/>
            <a:ext cx="3352800" cy="954107"/>
          </a:xfrm>
        </p:spPr>
        <p:txBody>
          <a:bodyPr/>
          <a:lstStyle/>
          <a:p>
            <a:r>
              <a:rPr lang="en-US" dirty="0" smtClean="0"/>
              <a:t>Vasil Chimev</a:t>
            </a:r>
            <a:endParaRPr lang="en-US" dirty="0"/>
          </a:p>
          <a:p>
            <a:endParaRPr lang="en-US" dirty="0"/>
          </a:p>
        </p:txBody>
      </p:sp>
      <p:sp>
        <p:nvSpPr>
          <p:cNvPr id="18" name="Text Placeholder 11"/>
          <p:cNvSpPr>
            <a:spLocks noGrp="1"/>
          </p:cNvSpPr>
          <p:nvPr/>
        </p:nvSpPr>
        <p:spPr>
          <a:xfrm>
            <a:off x="451692" y="5526870"/>
            <a:ext cx="3352800" cy="461665"/>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Junior QA Engineer</a:t>
            </a:r>
            <a:endParaRPr lang="en-US" dirty="0"/>
          </a:p>
        </p:txBody>
      </p:sp>
      <p:sp>
        <p:nvSpPr>
          <p:cNvPr id="19" name="Text Placeholder 12"/>
          <p:cNvSpPr>
            <a:spLocks noGrp="1"/>
          </p:cNvSpPr>
          <p:nvPr/>
        </p:nvSpPr>
        <p:spPr>
          <a:xfrm>
            <a:off x="451691" y="5903405"/>
            <a:ext cx="3477351"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 </a:t>
            </a:r>
            <a:r>
              <a:rPr lang="en-US" dirty="0" smtClean="0"/>
              <a:t>Centaur Team</a:t>
            </a:r>
            <a:endParaRPr lang="en-US" dirty="0"/>
          </a:p>
        </p:txBody>
      </p:sp>
      <p:sp>
        <p:nvSpPr>
          <p:cNvPr id="20" name="Text Placeholder 9"/>
          <p:cNvSpPr>
            <a:spLocks noGrp="1"/>
          </p:cNvSpPr>
          <p:nvPr/>
        </p:nvSpPr>
        <p:spPr>
          <a:xfrm>
            <a:off x="3476283" y="6224899"/>
            <a:ext cx="2191434" cy="369332"/>
          </a:xfrm>
          <a:prstGeom prst="rect">
            <a:avLst/>
          </a:prstGeom>
          <a:noFill/>
        </p:spPr>
        <p:txBody>
          <a:bodyPr wrap="none" rtlCol="0">
            <a:spAutoFit/>
          </a:bodyPr>
          <a:lstStyle>
            <a:lvl1pPr marL="0" indent="0"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Telerik QA Academy</a:t>
            </a:r>
            <a:endParaRPr lang="en-US" dirty="0"/>
          </a:p>
        </p:txBody>
      </p:sp>
    </p:spTree>
    <p:extLst>
      <p:ext uri="{BB962C8B-B14F-4D97-AF65-F5344CB8AC3E}">
        <p14:creationId xmlns:p14="http://schemas.microsoft.com/office/powerpoint/2010/main" val="1668537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Use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In most cases </a:t>
            </a:r>
            <a:r>
              <a:rPr lang="en-US" dirty="0" smtClean="0">
                <a:solidFill>
                  <a:schemeClr val="accent5">
                    <a:lumMod val="20000"/>
                    <a:lumOff val="80000"/>
                  </a:schemeClr>
                </a:solidFill>
              </a:rPr>
              <a:t>test analysts do not create use cases – they receive them</a:t>
            </a:r>
          </a:p>
          <a:p>
            <a:pPr lvl="1">
              <a:lnSpc>
                <a:spcPct val="100000"/>
              </a:lnSpc>
            </a:pPr>
            <a:r>
              <a:rPr lang="en-US" dirty="0" smtClean="0"/>
              <a:t>Test analysts </a:t>
            </a:r>
            <a:r>
              <a:rPr lang="en-US" dirty="0" smtClean="0">
                <a:solidFill>
                  <a:schemeClr val="accent5">
                    <a:lumMod val="20000"/>
                    <a:lumOff val="80000"/>
                  </a:schemeClr>
                </a:solidFill>
              </a:rPr>
              <a:t>create their tests </a:t>
            </a:r>
            <a:r>
              <a:rPr lang="en-US" dirty="0" smtClean="0"/>
              <a:t>based on use cases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76600"/>
            <a:ext cx="2868757" cy="286049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56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Test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A test should be created for </a:t>
            </a:r>
            <a:r>
              <a:rPr lang="en-US" dirty="0" smtClean="0">
                <a:solidFill>
                  <a:schemeClr val="accent5">
                    <a:lumMod val="20000"/>
                    <a:lumOff val="80000"/>
                  </a:schemeClr>
                </a:solidFill>
              </a:rPr>
              <a:t>every workflow</a:t>
            </a:r>
          </a:p>
          <a:p>
            <a:pPr lvl="1">
              <a:lnSpc>
                <a:spcPct val="100000"/>
              </a:lnSpc>
            </a:pPr>
            <a:r>
              <a:rPr lang="en-US" dirty="0" smtClean="0"/>
              <a:t>Including both: </a:t>
            </a:r>
            <a:r>
              <a:rPr lang="en-US" dirty="0" smtClean="0">
                <a:solidFill>
                  <a:schemeClr val="accent5">
                    <a:lumMod val="20000"/>
                    <a:lumOff val="80000"/>
                  </a:schemeClr>
                </a:solidFill>
              </a:rPr>
              <a:t>typical</a:t>
            </a:r>
            <a:r>
              <a:rPr lang="en-US" dirty="0" smtClean="0"/>
              <a:t> and </a:t>
            </a:r>
            <a:r>
              <a:rPr lang="en-US" dirty="0" smtClean="0">
                <a:solidFill>
                  <a:schemeClr val="accent5">
                    <a:lumMod val="20000"/>
                    <a:lumOff val="80000"/>
                  </a:schemeClr>
                </a:solidFill>
              </a:rPr>
              <a:t>exceptional</a:t>
            </a:r>
            <a:r>
              <a:rPr lang="en-US" dirty="0" smtClean="0"/>
              <a:t> workflows</a:t>
            </a:r>
          </a:p>
          <a:p>
            <a:pPr>
              <a:lnSpc>
                <a:spcPct val="100000"/>
              </a:lnSpc>
            </a:pPr>
            <a:r>
              <a:rPr lang="en-US" dirty="0" smtClean="0"/>
              <a:t>Sometimes </a:t>
            </a:r>
            <a:r>
              <a:rPr lang="en-US" dirty="0">
                <a:solidFill>
                  <a:schemeClr val="accent5">
                    <a:lumMod val="20000"/>
                    <a:lumOff val="80000"/>
                  </a:schemeClr>
                </a:solidFill>
              </a:rPr>
              <a:t>exceptional workflows </a:t>
            </a:r>
            <a:r>
              <a:rPr lang="en-US" dirty="0"/>
              <a:t>are not provided with the use cases received</a:t>
            </a:r>
            <a:endParaRPr lang="en-US" dirty="0" smtClean="0"/>
          </a:p>
          <a:p>
            <a:pPr lvl="1">
              <a:lnSpc>
                <a:spcPct val="100000"/>
              </a:lnSpc>
            </a:pPr>
            <a:r>
              <a:rPr lang="en-US" dirty="0"/>
              <a:t>T</a:t>
            </a:r>
            <a:r>
              <a:rPr lang="en-US" dirty="0" smtClean="0"/>
              <a:t>est analysts have to </a:t>
            </a:r>
            <a:r>
              <a:rPr lang="en-US" dirty="0"/>
              <a:t>prepare </a:t>
            </a:r>
            <a:r>
              <a:rPr lang="en-US" dirty="0" smtClean="0"/>
              <a:t>them using </a:t>
            </a:r>
            <a:r>
              <a:rPr lang="en-US" dirty="0" smtClean="0">
                <a:solidFill>
                  <a:schemeClr val="accent5">
                    <a:lumMod val="20000"/>
                    <a:lumOff val="80000"/>
                  </a:schemeClr>
                </a:solidFill>
              </a:rPr>
              <a:t>requirements </a:t>
            </a:r>
            <a:r>
              <a:rPr lang="en-US" dirty="0"/>
              <a:t>or some </a:t>
            </a:r>
            <a:r>
              <a:rPr lang="en-US" dirty="0">
                <a:solidFill>
                  <a:schemeClr val="accent5">
                    <a:lumMod val="20000"/>
                    <a:lumOff val="80000"/>
                  </a:schemeClr>
                </a:solidFill>
              </a:rPr>
              <a:t>other </a:t>
            </a:r>
            <a:r>
              <a:rPr lang="en-US" dirty="0" smtClean="0">
                <a:solidFill>
                  <a:schemeClr val="accent5">
                    <a:lumMod val="20000"/>
                    <a:lumOff val="80000"/>
                  </a:schemeClr>
                </a:solidFill>
              </a:rPr>
              <a:t>sources</a:t>
            </a:r>
          </a:p>
          <a:p>
            <a:pPr lvl="1">
              <a:lnSpc>
                <a:spcPct val="100000"/>
              </a:lnSpc>
            </a:pPr>
            <a:r>
              <a:rPr lang="en-US" dirty="0">
                <a:solidFill>
                  <a:schemeClr val="accent5">
                    <a:lumMod val="20000"/>
                    <a:lumOff val="80000"/>
                  </a:schemeClr>
                </a:solidFill>
              </a:rPr>
              <a:t>Failing to test exceptions </a:t>
            </a:r>
            <a:r>
              <a:rPr lang="en-US" dirty="0"/>
              <a:t>is </a:t>
            </a:r>
            <a:r>
              <a:rPr lang="en-US" dirty="0" smtClean="0"/>
              <a:t>a common </a:t>
            </a:r>
            <a:r>
              <a:rPr lang="en-US" dirty="0"/>
              <a:t>testing mistake when using informal use cases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50260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Bug Hypothesis</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 testing is </a:t>
            </a:r>
            <a:r>
              <a:rPr lang="en-US" dirty="0" smtClean="0">
                <a:solidFill>
                  <a:schemeClr val="accent5">
                    <a:lumMod val="20000"/>
                    <a:lumOff val="80000"/>
                  </a:schemeClr>
                </a:solidFill>
              </a:rPr>
              <a:t>looking </a:t>
            </a:r>
            <a:r>
              <a:rPr lang="en-US" dirty="0">
                <a:solidFill>
                  <a:schemeClr val="accent5">
                    <a:lumMod val="20000"/>
                    <a:lumOff val="80000"/>
                  </a:schemeClr>
                </a:solidFill>
              </a:rPr>
              <a:t>for </a:t>
            </a:r>
            <a:r>
              <a:rPr lang="en-US" dirty="0" smtClean="0">
                <a:solidFill>
                  <a:schemeClr val="accent5">
                    <a:lumMod val="20000"/>
                    <a:lumOff val="80000"/>
                  </a:schemeClr>
                </a:solidFill>
              </a:rPr>
              <a:t>possible bugs </a:t>
            </a:r>
            <a:r>
              <a:rPr lang="en-US" dirty="0" smtClean="0"/>
              <a:t>in situations where:</a:t>
            </a:r>
          </a:p>
          <a:p>
            <a:pPr lvl="1">
              <a:lnSpc>
                <a:spcPct val="100000"/>
              </a:lnSpc>
            </a:pPr>
            <a:r>
              <a:rPr lang="en-US" dirty="0"/>
              <a:t>T</a:t>
            </a:r>
            <a:r>
              <a:rPr lang="en-US" dirty="0" smtClean="0"/>
              <a:t>he </a:t>
            </a:r>
            <a:r>
              <a:rPr lang="en-US" dirty="0"/>
              <a:t>system </a:t>
            </a:r>
            <a:r>
              <a:rPr lang="en-US" dirty="0">
                <a:solidFill>
                  <a:schemeClr val="accent5">
                    <a:lumMod val="20000"/>
                    <a:lumOff val="80000"/>
                  </a:schemeClr>
                </a:solidFill>
              </a:rPr>
              <a:t>interacts improperly </a:t>
            </a:r>
            <a:r>
              <a:rPr lang="en-US" dirty="0"/>
              <a:t>with the user </a:t>
            </a:r>
            <a:endParaRPr lang="en-US" dirty="0" smtClean="0"/>
          </a:p>
          <a:p>
            <a:pPr lvl="1">
              <a:lnSpc>
                <a:spcPct val="100000"/>
              </a:lnSpc>
            </a:pPr>
            <a:r>
              <a:rPr lang="en-US" dirty="0" smtClean="0"/>
              <a:t>The </a:t>
            </a:r>
            <a:r>
              <a:rPr lang="en-US" dirty="0"/>
              <a:t>system </a:t>
            </a:r>
            <a:r>
              <a:rPr lang="en-US" dirty="0" smtClean="0">
                <a:solidFill>
                  <a:schemeClr val="accent5">
                    <a:lumMod val="20000"/>
                    <a:lumOff val="80000"/>
                  </a:schemeClr>
                </a:solidFill>
              </a:rPr>
              <a:t>delivers </a:t>
            </a:r>
            <a:r>
              <a:rPr lang="en-US" dirty="0">
                <a:solidFill>
                  <a:schemeClr val="accent5">
                    <a:lumMod val="20000"/>
                    <a:lumOff val="80000"/>
                  </a:schemeClr>
                </a:solidFill>
              </a:rPr>
              <a:t>an improper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1026" name="Picture 2" descr="C:\PROJECTS\QA-Academy\LOCAL_FILES\Oleg_IMAGES_Archive\debuggin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467100" y="3810000"/>
            <a:ext cx="2209800" cy="2586209"/>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348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Combining Use Cases And Other Test Techniques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Use Cases Testing can involve applying </a:t>
            </a:r>
            <a:r>
              <a:rPr lang="en-US" dirty="0">
                <a:solidFill>
                  <a:schemeClr val="accent5">
                    <a:lumMod val="20000"/>
                    <a:lumOff val="80000"/>
                  </a:schemeClr>
                </a:solidFill>
              </a:rPr>
              <a:t>other test techniques</a:t>
            </a:r>
            <a:r>
              <a:rPr lang="en-US" dirty="0"/>
              <a:t>:</a:t>
            </a:r>
          </a:p>
          <a:p>
            <a:pPr lvl="1">
              <a:lnSpc>
                <a:spcPct val="100000"/>
              </a:lnSpc>
            </a:pPr>
            <a:r>
              <a:rPr lang="en-US" dirty="0"/>
              <a:t>Equivalence partitioning</a:t>
            </a:r>
          </a:p>
          <a:p>
            <a:pPr lvl="1">
              <a:lnSpc>
                <a:spcPct val="100000"/>
              </a:lnSpc>
            </a:pPr>
            <a:r>
              <a:rPr lang="en-US" dirty="0"/>
              <a:t>Boundary value </a:t>
            </a:r>
            <a:r>
              <a:rPr lang="en-US" dirty="0" smtClean="0"/>
              <a:t>analysis</a:t>
            </a:r>
          </a:p>
          <a:p>
            <a:pPr lvl="1">
              <a:lnSpc>
                <a:spcPct val="100000"/>
              </a:lnSpc>
            </a:pPr>
            <a:r>
              <a:rPr lang="en-US" dirty="0"/>
              <a:t>D</a:t>
            </a:r>
            <a:r>
              <a:rPr lang="en-US" dirty="0" smtClean="0"/>
              <a:t>ecision </a:t>
            </a:r>
            <a:r>
              <a:rPr lang="en-US" dirty="0"/>
              <a:t>table</a:t>
            </a:r>
          </a:p>
          <a:p>
            <a:pPr lvl="2">
              <a:lnSpc>
                <a:spcPct val="100000"/>
              </a:lnSpc>
            </a:pPr>
            <a:r>
              <a:rPr lang="en-US" dirty="0" smtClean="0"/>
              <a:t>When combinations </a:t>
            </a:r>
            <a:r>
              <a:rPr lang="en-US" dirty="0"/>
              <a:t>of conditions determine </a:t>
            </a:r>
            <a:r>
              <a:rPr lang="en-US" dirty="0" smtClean="0"/>
              <a:t>the actions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943475"/>
            <a:ext cx="2705100" cy="1685925"/>
          </a:xfrm>
          <a:prstGeom prst="ellipse">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87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4800600" cy="1295400"/>
          </a:xfrm>
        </p:spPr>
        <p:txBody>
          <a:bodyPr/>
          <a:lstStyle/>
          <a:p>
            <a:r>
              <a:rPr lang="en-US" dirty="0" smtClean="0"/>
              <a:t>Deriving Tests </a:t>
            </a:r>
            <a:br>
              <a:rPr lang="en-US" dirty="0" smtClean="0"/>
            </a:br>
            <a:r>
              <a:rPr lang="en-US" dirty="0" smtClean="0"/>
              <a:t>With Use Cases</a:t>
            </a:r>
            <a:endParaRPr lang="en-US" dirty="0"/>
          </a:p>
        </p:txBody>
      </p:sp>
      <p:sp>
        <p:nvSpPr>
          <p:cNvPr id="3" name="Subtitle 2"/>
          <p:cNvSpPr>
            <a:spLocks noGrp="1"/>
          </p:cNvSpPr>
          <p:nvPr>
            <p:ph type="subTitle" idx="1"/>
          </p:nvPr>
        </p:nvSpPr>
        <p:spPr>
          <a:xfrm>
            <a:off x="838200" y="2597185"/>
            <a:ext cx="3886200" cy="569120"/>
          </a:xfrm>
        </p:spPr>
        <p:txBody>
          <a:bodyPr/>
          <a:lstStyle/>
          <a:p>
            <a:r>
              <a:rPr lang="en-US" dirty="0" smtClean="0"/>
              <a:t>Examples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3928110"/>
            <a:ext cx="1905000" cy="142875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881745"/>
            <a:ext cx="3581400" cy="260465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388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E-commerce Site </a:t>
            </a:r>
            <a:br>
              <a:rPr lang="en-US" dirty="0" smtClean="0"/>
            </a:br>
            <a:r>
              <a:rPr lang="en-US" dirty="0" smtClean="0"/>
              <a:t>Use Case Example</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An example of a use </a:t>
            </a:r>
            <a:r>
              <a:rPr lang="en-US" dirty="0"/>
              <a:t>case describing purchases from an e-commerce </a:t>
            </a:r>
            <a:r>
              <a:rPr lang="en-US" dirty="0" smtClean="0"/>
              <a:t>site may look like: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3"/>
          <p:cNvSpPr txBox="1">
            <a:spLocks noChangeArrowheads="1"/>
          </p:cNvSpPr>
          <p:nvPr/>
        </p:nvSpPr>
        <p:spPr>
          <a:xfrm>
            <a:off x="647700" y="2438400"/>
            <a:ext cx="78486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buClr>
                <a:schemeClr val="accent5">
                  <a:lumMod val="40000"/>
                  <a:lumOff val="60000"/>
                </a:schemeClr>
              </a:buClr>
              <a:buSzPct val="70000"/>
              <a:buNone/>
              <a:tabLst>
                <a:tab pos="282575" algn="l"/>
              </a:tabLst>
            </a:pPr>
            <a:r>
              <a:rPr lang="en-US" sz="2000" noProof="1" smtClean="0">
                <a:cs typeface="Consolas" pitchFamily="49" charset="0"/>
              </a:rPr>
              <a:t>E-commerce purchase: </a:t>
            </a:r>
            <a:r>
              <a:rPr lang="en-US" sz="2000" noProof="1" smtClean="0">
                <a:solidFill>
                  <a:schemeClr val="accent5">
                    <a:lumMod val="20000"/>
                    <a:lumOff val="80000"/>
                  </a:schemeClr>
                </a:solidFill>
                <a:cs typeface="Consolas" pitchFamily="49" charset="0"/>
              </a:rPr>
              <a:t>Normal workflow</a:t>
            </a:r>
          </a:p>
          <a:p>
            <a:pPr marL="0" lvl="1" indent="0">
              <a:lnSpc>
                <a:spcPct val="100000"/>
              </a:lnSpc>
              <a:buClr>
                <a:schemeClr val="accent5">
                  <a:lumMod val="40000"/>
                  <a:lumOff val="60000"/>
                </a:schemeClr>
              </a:buClr>
              <a:buSzPct val="70000"/>
              <a:buNone/>
              <a:tabLst>
                <a:tab pos="282575" algn="l"/>
              </a:tabLst>
            </a:pPr>
            <a:endParaRPr lang="en-US" sz="2000" noProof="1" smtClean="0">
              <a:solidFill>
                <a:schemeClr val="accent5">
                  <a:lumMod val="20000"/>
                  <a:lumOff val="80000"/>
                </a:schemeClr>
              </a:solidFill>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places one or more Items in shopping cart</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selects checkout</a:t>
            </a:r>
            <a:endParaRPr lang="en-US" sz="2000" noProof="1">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System gathers address, payment, and shipping information from Customer</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System displays all information for User confirmation</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User confirms order to System for delivery</a:t>
            </a:r>
          </a:p>
          <a:p>
            <a:pPr marL="292100" lvl="1" indent="0">
              <a:lnSpc>
                <a:spcPct val="100000"/>
              </a:lnSpc>
              <a:buClr>
                <a:schemeClr val="accent5">
                  <a:lumMod val="40000"/>
                  <a:lumOff val="60000"/>
                </a:schemeClr>
              </a:buClr>
              <a:buSzPct val="90000"/>
              <a:buNone/>
              <a:tabLst>
                <a:tab pos="571500" algn="l"/>
              </a:tabLst>
            </a:pPr>
            <a:endParaRPr lang="en-US" sz="2000" noProof="1" smtClean="0">
              <a:cs typeface="Consolas" pitchFamily="49" charset="0"/>
            </a:endParaRPr>
          </a:p>
        </p:txBody>
      </p:sp>
    </p:spTree>
    <p:extLst>
      <p:ext uri="{BB962C8B-B14F-4D97-AF65-F5344CB8AC3E}">
        <p14:creationId xmlns:p14="http://schemas.microsoft.com/office/powerpoint/2010/main" val="2205309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E-commerce Site </a:t>
            </a:r>
            <a:br>
              <a:rPr lang="en-US" dirty="0" smtClean="0"/>
            </a:br>
            <a:r>
              <a:rPr lang="en-US" dirty="0" smtClean="0"/>
              <a:t>Use Case Example (2)</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An example of a use </a:t>
            </a:r>
            <a:r>
              <a:rPr lang="en-US" dirty="0"/>
              <a:t>case describing purchases from an e-commerce </a:t>
            </a:r>
            <a:r>
              <a:rPr lang="en-US" dirty="0" smtClean="0"/>
              <a:t>site may look like: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5" name="Rectangle 3"/>
          <p:cNvSpPr txBox="1">
            <a:spLocks noChangeArrowheads="1"/>
          </p:cNvSpPr>
          <p:nvPr/>
        </p:nvSpPr>
        <p:spPr>
          <a:xfrm>
            <a:off x="647700" y="2421047"/>
            <a:ext cx="7848600" cy="3631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buClr>
                <a:schemeClr val="accent5">
                  <a:lumMod val="40000"/>
                  <a:lumOff val="60000"/>
                </a:schemeClr>
              </a:buClr>
              <a:buSzPct val="70000"/>
              <a:buNone/>
              <a:tabLst>
                <a:tab pos="282575" algn="l"/>
              </a:tabLst>
            </a:pPr>
            <a:r>
              <a:rPr lang="en-US" sz="2000" noProof="1" smtClean="0">
                <a:solidFill>
                  <a:schemeClr val="accent5">
                    <a:lumMod val="20000"/>
                    <a:lumOff val="80000"/>
                  </a:schemeClr>
                </a:solidFill>
                <a:cs typeface="Consolas" pitchFamily="49" charset="0"/>
              </a:rPr>
              <a:t>Exceptions</a:t>
            </a:r>
          </a:p>
          <a:p>
            <a:pPr marL="0" lvl="1" indent="0">
              <a:lnSpc>
                <a:spcPct val="100000"/>
              </a:lnSpc>
              <a:buClr>
                <a:schemeClr val="accent5">
                  <a:lumMod val="40000"/>
                  <a:lumOff val="60000"/>
                </a:schemeClr>
              </a:buClr>
              <a:buSzPct val="70000"/>
              <a:buNone/>
              <a:tabLst>
                <a:tab pos="282575" algn="l"/>
              </a:tabLst>
            </a:pPr>
            <a:endParaRPr lang="en-US" sz="2000" noProof="1" smtClean="0">
              <a:solidFill>
                <a:schemeClr val="accent5">
                  <a:lumMod val="20000"/>
                  <a:lumOff val="80000"/>
                </a:schemeClr>
              </a:solidFill>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attempts </a:t>
            </a:r>
            <a:r>
              <a:rPr lang="en-US" sz="2000" noProof="1">
                <a:cs typeface="Consolas" pitchFamily="49" charset="0"/>
              </a:rPr>
              <a:t>to check out with an empty shopping </a:t>
            </a:r>
            <a:r>
              <a:rPr lang="en-US" sz="2000" noProof="1" smtClean="0">
                <a:cs typeface="Consolas" pitchFamily="49" charset="0"/>
              </a:rPr>
              <a:t>cart; </a:t>
            </a:r>
            <a:r>
              <a:rPr lang="en-US" sz="2000" noProof="1" smtClean="0">
                <a:solidFill>
                  <a:schemeClr val="accent5">
                    <a:lumMod val="20000"/>
                    <a:lumOff val="80000"/>
                  </a:schemeClr>
                </a:solidFill>
                <a:cs typeface="Consolas" pitchFamily="49" charset="0"/>
              </a:rPr>
              <a:t>System </a:t>
            </a:r>
            <a:r>
              <a:rPr lang="en-US" sz="2000" noProof="1">
                <a:solidFill>
                  <a:schemeClr val="accent5">
                    <a:lumMod val="20000"/>
                    <a:lumOff val="80000"/>
                  </a:schemeClr>
                </a:solidFill>
                <a:cs typeface="Consolas" pitchFamily="49" charset="0"/>
              </a:rPr>
              <a:t>gives an error </a:t>
            </a:r>
            <a:r>
              <a:rPr lang="en-US" sz="2000" noProof="1" smtClean="0">
                <a:solidFill>
                  <a:schemeClr val="accent5">
                    <a:lumMod val="20000"/>
                    <a:lumOff val="80000"/>
                  </a:schemeClr>
                </a:solidFill>
                <a:cs typeface="Consolas" pitchFamily="49" charset="0"/>
              </a:rPr>
              <a:t>message</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provides invalid address, payment, or shipping information; </a:t>
            </a:r>
            <a:r>
              <a:rPr lang="en-US" sz="2000" noProof="1" smtClean="0">
                <a:solidFill>
                  <a:schemeClr val="accent5">
                    <a:lumMod val="20000"/>
                    <a:lumOff val="80000"/>
                  </a:schemeClr>
                </a:solidFill>
                <a:cs typeface="Consolas" pitchFamily="49" charset="0"/>
              </a:rPr>
              <a:t>System gives error messages as appropriate</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abandons transaction before or during checkout; </a:t>
            </a:r>
            <a:r>
              <a:rPr lang="en-US" sz="2000" noProof="1" smtClean="0">
                <a:solidFill>
                  <a:schemeClr val="accent5">
                    <a:lumMod val="20000"/>
                    <a:lumOff val="80000"/>
                  </a:schemeClr>
                </a:solidFill>
                <a:cs typeface="Consolas" pitchFamily="49" charset="0"/>
              </a:rPr>
              <a:t>System logs Customer out after 10 minutes of inactivity</a:t>
            </a:r>
          </a:p>
          <a:p>
            <a:pPr marL="292100" lvl="1" indent="0">
              <a:lnSpc>
                <a:spcPct val="100000"/>
              </a:lnSpc>
              <a:buClr>
                <a:schemeClr val="accent5">
                  <a:lumMod val="40000"/>
                  <a:lumOff val="60000"/>
                </a:schemeClr>
              </a:buClr>
              <a:buSzPct val="90000"/>
              <a:buNone/>
              <a:tabLst>
                <a:tab pos="571500" algn="l"/>
              </a:tabLst>
            </a:pPr>
            <a:endParaRPr lang="en-US" sz="2000" noProof="1" smtClean="0">
              <a:cs typeface="Consolas" pitchFamily="49" charset="0"/>
            </a:endParaRPr>
          </a:p>
        </p:txBody>
      </p:sp>
    </p:spTree>
    <p:extLst>
      <p:ext uri="{BB962C8B-B14F-4D97-AF65-F5344CB8AC3E}">
        <p14:creationId xmlns:p14="http://schemas.microsoft.com/office/powerpoint/2010/main" val="408668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Cases</a:t>
            </a:r>
          </a:p>
        </p:txBody>
      </p:sp>
      <p:sp>
        <p:nvSpPr>
          <p:cNvPr id="3" name="Content Placeholder 2"/>
          <p:cNvSpPr>
            <a:spLocks noGrp="1"/>
          </p:cNvSpPr>
          <p:nvPr>
            <p:ph idx="1"/>
          </p:nvPr>
        </p:nvSpPr>
        <p:spPr/>
        <p:txBody>
          <a:bodyPr/>
          <a:lstStyle/>
          <a:p>
            <a:pPr>
              <a:lnSpc>
                <a:spcPct val="100000"/>
              </a:lnSpc>
            </a:pPr>
            <a:r>
              <a:rPr lang="en-US" dirty="0" smtClean="0"/>
              <a:t>Deriving test cases includes </a:t>
            </a:r>
            <a:r>
              <a:rPr lang="en-US" dirty="0" smtClean="0">
                <a:solidFill>
                  <a:schemeClr val="accent5">
                    <a:lumMod val="20000"/>
                    <a:lumOff val="80000"/>
                  </a:schemeClr>
                </a:solidFill>
              </a:rPr>
              <a:t>mapping each step </a:t>
            </a:r>
            <a:r>
              <a:rPr lang="en-US" dirty="0" smtClean="0"/>
              <a:t>of the </a:t>
            </a:r>
            <a:r>
              <a:rPr lang="en-US" dirty="0" smtClean="0">
                <a:solidFill>
                  <a:schemeClr val="accent5">
                    <a:lumMod val="20000"/>
                    <a:lumOff val="80000"/>
                  </a:schemeClr>
                </a:solidFill>
              </a:rPr>
              <a:t>workflow </a:t>
            </a:r>
            <a:r>
              <a:rPr lang="en-US" dirty="0" smtClean="0"/>
              <a:t>into a step in the </a:t>
            </a:r>
            <a:r>
              <a:rPr lang="en-US" dirty="0" smtClean="0">
                <a:solidFill>
                  <a:schemeClr val="accent5">
                    <a:lumMod val="20000"/>
                    <a:lumOff val="80000"/>
                  </a:schemeClr>
                </a:solidFill>
              </a:rPr>
              <a:t>test procedure</a:t>
            </a:r>
          </a:p>
          <a:p>
            <a:pPr>
              <a:lnSpc>
                <a:spcPct val="100000"/>
              </a:lnSpc>
            </a:pPr>
            <a:r>
              <a:rPr lang="en-US" dirty="0" smtClean="0">
                <a:solidFill>
                  <a:schemeClr val="accent5">
                    <a:lumMod val="20000"/>
                    <a:lumOff val="80000"/>
                  </a:schemeClr>
                </a:solidFill>
              </a:rPr>
              <a:t>Variations</a:t>
            </a:r>
            <a:r>
              <a:rPr lang="en-US" dirty="0" smtClean="0"/>
              <a:t> of a test procedure</a:t>
            </a:r>
          </a:p>
          <a:p>
            <a:pPr lvl="1">
              <a:lnSpc>
                <a:spcPct val="100000"/>
              </a:lnSpc>
            </a:pPr>
            <a:r>
              <a:rPr lang="en-US" dirty="0" smtClean="0"/>
              <a:t>A </a:t>
            </a:r>
            <a:r>
              <a:rPr lang="en-US" dirty="0"/>
              <a:t>few </a:t>
            </a:r>
            <a:r>
              <a:rPr lang="en-US" dirty="0" smtClean="0">
                <a:solidFill>
                  <a:schemeClr val="accent5">
                    <a:lumMod val="20000"/>
                    <a:lumOff val="80000"/>
                  </a:schemeClr>
                </a:solidFill>
              </a:rPr>
              <a:t>variations of a test case </a:t>
            </a:r>
            <a:r>
              <a:rPr lang="en-US" dirty="0"/>
              <a:t>having the same </a:t>
            </a:r>
            <a:r>
              <a:rPr lang="en-US" dirty="0">
                <a:solidFill>
                  <a:schemeClr val="accent5">
                    <a:lumMod val="20000"/>
                    <a:lumOff val="80000"/>
                  </a:schemeClr>
                </a:solidFill>
              </a:rPr>
              <a:t>core steps</a:t>
            </a:r>
            <a:r>
              <a:rPr lang="en-US" dirty="0"/>
              <a:t> can be described on a </a:t>
            </a:r>
            <a:r>
              <a:rPr lang="en-US" dirty="0">
                <a:solidFill>
                  <a:schemeClr val="accent5">
                    <a:lumMod val="20000"/>
                    <a:lumOff val="80000"/>
                  </a:schemeClr>
                </a:solidFill>
              </a:rPr>
              <a:t>single row</a:t>
            </a:r>
            <a:r>
              <a:rPr lang="en-US" dirty="0"/>
              <a:t>, appended to the base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648200"/>
            <a:ext cx="2641600" cy="19812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922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a:t>
            </a:r>
            <a:r>
              <a:rPr lang="en-US" dirty="0" smtClean="0"/>
              <a:t>Cases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graphicFrame>
        <p:nvGraphicFramePr>
          <p:cNvPr id="5" name="Group 134"/>
          <p:cNvGraphicFramePr>
            <a:graphicFrameLocks/>
          </p:cNvGraphicFramePr>
          <p:nvPr>
            <p:extLst/>
          </p:nvPr>
        </p:nvGraphicFramePr>
        <p:xfrm>
          <a:off x="609600" y="1700784"/>
          <a:ext cx="8001000" cy="4471416"/>
        </p:xfrm>
        <a:graphic>
          <a:graphicData uri="http://schemas.openxmlformats.org/drawingml/2006/table">
            <a:tbl>
              <a:tblPr/>
              <a:tblGrid>
                <a:gridCol w="457200"/>
                <a:gridCol w="4953000"/>
                <a:gridCol w="2590800"/>
              </a:tblGrid>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Test Step</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Result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Place 1 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Click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Checkout screen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Input valid address, valid payment using American Express, and valid shipping method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Each screen displays correctly and valid inputs are accepted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Verify order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Show as entered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place 2 items in cart, and pay with Visa, and ship international</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place the maximum number of items in cart and pay with MasterCard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pay with Discover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Content Placeholder 2"/>
          <p:cNvSpPr>
            <a:spLocks noGrp="1"/>
          </p:cNvSpPr>
          <p:nvPr>
            <p:ph idx="1"/>
          </p:nvPr>
        </p:nvSpPr>
        <p:spPr>
          <a:xfrm>
            <a:off x="228600" y="990600"/>
            <a:ext cx="8686800" cy="609600"/>
          </a:xfrm>
        </p:spPr>
        <p:txBody>
          <a:bodyPr/>
          <a:lstStyle/>
          <a:p>
            <a:r>
              <a:rPr lang="en-US" dirty="0" smtClean="0"/>
              <a:t>A test case for the normal workflow can be:</a:t>
            </a:r>
            <a:endParaRPr lang="en-US" dirty="0"/>
          </a:p>
        </p:txBody>
      </p:sp>
    </p:spTree>
    <p:extLst>
      <p:ext uri="{BB962C8B-B14F-4D97-AF65-F5344CB8AC3E}">
        <p14:creationId xmlns:p14="http://schemas.microsoft.com/office/powerpoint/2010/main" val="314474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a:t>
            </a:r>
            <a:r>
              <a:rPr lang="en-US" dirty="0" smtClean="0"/>
              <a:t>Cases (3)</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6" name="Content Placeholder 2"/>
          <p:cNvSpPr>
            <a:spLocks noGrp="1"/>
          </p:cNvSpPr>
          <p:nvPr>
            <p:ph idx="1"/>
          </p:nvPr>
        </p:nvSpPr>
        <p:spPr>
          <a:xfrm>
            <a:off x="228600" y="990600"/>
            <a:ext cx="8686800" cy="609600"/>
          </a:xfrm>
        </p:spPr>
        <p:txBody>
          <a:bodyPr/>
          <a:lstStyle/>
          <a:p>
            <a:r>
              <a:rPr lang="en-US" dirty="0" smtClean="0"/>
              <a:t>An exceptional test case can be:</a:t>
            </a:r>
            <a:endParaRPr lang="en-US" dirty="0"/>
          </a:p>
        </p:txBody>
      </p:sp>
      <p:graphicFrame>
        <p:nvGraphicFramePr>
          <p:cNvPr id="7" name="Group 134"/>
          <p:cNvGraphicFramePr>
            <a:graphicFrameLocks/>
          </p:cNvGraphicFramePr>
          <p:nvPr>
            <p:extLst/>
          </p:nvPr>
        </p:nvGraphicFramePr>
        <p:xfrm>
          <a:off x="609600" y="1905000"/>
          <a:ext cx="8001000" cy="4210812"/>
        </p:xfrm>
        <a:graphic>
          <a:graphicData uri="http://schemas.openxmlformats.org/drawingml/2006/table">
            <a:tbl>
              <a:tblPr/>
              <a:tblGrid>
                <a:gridCol w="457200"/>
                <a:gridCol w="4953000"/>
                <a:gridCol w="2590800"/>
              </a:tblGrid>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Test Step</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Result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Do not place any items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Cart empty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Click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Error message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Place item in cart, click checkout, enter invalid address, then invalid payment, then invalid shipping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Error messages, can't proceed to next screen until resolved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Verify order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Shown as entered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1-3, but stop activity and abandon transaction after placing 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User logged out exactly 10 minutes after activity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1-3, but stop activity and abandon transaction on each screen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1-4, do not 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984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Use Case Testing </a:t>
            </a:r>
            <a:r>
              <a:rPr lang="en-US" dirty="0"/>
              <a:t>M</a:t>
            </a:r>
            <a:r>
              <a:rPr lang="en-US" dirty="0" smtClean="0"/>
              <a:t>ain Concepts</a:t>
            </a:r>
          </a:p>
          <a:p>
            <a:pPr>
              <a:lnSpc>
                <a:spcPct val="100000"/>
              </a:lnSpc>
            </a:pPr>
            <a:r>
              <a:rPr lang="en-US" dirty="0" smtClean="0"/>
              <a:t>Use Case Diagrams</a:t>
            </a:r>
          </a:p>
          <a:p>
            <a:pPr>
              <a:lnSpc>
                <a:spcPct val="100000"/>
              </a:lnSpc>
            </a:pPr>
            <a:r>
              <a:rPr lang="en-US" dirty="0"/>
              <a:t>Logical vs. Concrete </a:t>
            </a:r>
            <a:r>
              <a:rPr lang="en-US" dirty="0" smtClean="0"/>
              <a:t>Test Cases</a:t>
            </a:r>
          </a:p>
          <a:p>
            <a:pPr>
              <a:lnSpc>
                <a:spcPct val="100000"/>
              </a:lnSpc>
            </a:pPr>
            <a:r>
              <a:rPr lang="en-US" dirty="0"/>
              <a:t>Formal vs. </a:t>
            </a:r>
            <a:r>
              <a:rPr lang="en-US" dirty="0" smtClean="0"/>
              <a:t>Informal Use Cases</a:t>
            </a:r>
          </a:p>
          <a:p>
            <a:pPr>
              <a:lnSpc>
                <a:spcPct val="100000"/>
              </a:lnSpc>
            </a:pPr>
            <a:r>
              <a:rPr lang="en-US" dirty="0" smtClean="0"/>
              <a:t>Application of Use Case Testing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2052" name="Picture 4" descr="http://www.aworkflow.com/image/content_manageme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657600"/>
            <a:ext cx="3143250" cy="2924176"/>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62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924800" cy="685800"/>
          </a:xfrm>
        </p:spPr>
        <p:txBody>
          <a:bodyPr/>
          <a:lstStyle/>
          <a:p>
            <a:r>
              <a:rPr lang="en-US" dirty="0" smtClean="0"/>
              <a:t>Use Case Diagrams</a:t>
            </a:r>
            <a:endParaRPr lang="en-US" dirty="0"/>
          </a:p>
        </p:txBody>
      </p:sp>
      <p:sp>
        <p:nvSpPr>
          <p:cNvPr id="3" name="Subtitle 2"/>
          <p:cNvSpPr>
            <a:spLocks noGrp="1"/>
          </p:cNvSpPr>
          <p:nvPr>
            <p:ph type="subTitle" idx="1"/>
          </p:nvPr>
        </p:nvSpPr>
        <p:spPr>
          <a:xfrm>
            <a:off x="609600" y="1600200"/>
            <a:ext cx="7924800" cy="569120"/>
          </a:xfrm>
        </p:spPr>
        <p:txBody>
          <a:bodyPr/>
          <a:lstStyle/>
          <a:p>
            <a:r>
              <a:rPr lang="en-US" dirty="0" smtClean="0"/>
              <a:t>Graphical Representation of Use cases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048000"/>
            <a:ext cx="3699164" cy="251149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68" y="2514600"/>
            <a:ext cx="2438400" cy="146685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399" y="4419600"/>
            <a:ext cx="2166937" cy="184445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09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cases can be graphically presented as </a:t>
            </a:r>
            <a:r>
              <a:rPr lang="en-US" dirty="0" smtClean="0">
                <a:solidFill>
                  <a:schemeClr val="accent5">
                    <a:lumMod val="20000"/>
                    <a:lumOff val="80000"/>
                  </a:schemeClr>
                </a:solidFill>
              </a:rPr>
              <a:t>diagrams</a:t>
            </a:r>
            <a:r>
              <a:rPr lang="en-US" dirty="0" smtClean="0"/>
              <a:t> using </a:t>
            </a:r>
            <a:r>
              <a:rPr lang="en-US" dirty="0" smtClean="0">
                <a:solidFill>
                  <a:schemeClr val="accent5">
                    <a:lumMod val="20000"/>
                    <a:lumOff val="80000"/>
                  </a:schemeClr>
                </a:solidFill>
              </a:rPr>
              <a:t>UML</a:t>
            </a:r>
          </a:p>
          <a:p>
            <a:pPr lvl="1">
              <a:lnSpc>
                <a:spcPct val="100000"/>
              </a:lnSpc>
            </a:pPr>
            <a:r>
              <a:rPr lang="en-US" dirty="0"/>
              <a:t>S</a:t>
            </a:r>
            <a:r>
              <a:rPr lang="en-US" dirty="0" smtClean="0"/>
              <a:t>erve </a:t>
            </a:r>
            <a:r>
              <a:rPr lang="en-US" dirty="0"/>
              <a:t>the purpose of defining requirements on a relatively </a:t>
            </a:r>
            <a:r>
              <a:rPr lang="en-US" dirty="0">
                <a:solidFill>
                  <a:schemeClr val="accent5">
                    <a:lumMod val="20000"/>
                    <a:lumOff val="80000"/>
                  </a:schemeClr>
                </a:solidFill>
              </a:rPr>
              <a:t>abstract </a:t>
            </a:r>
            <a:r>
              <a:rPr lang="en-US" dirty="0" smtClean="0">
                <a:solidFill>
                  <a:schemeClr val="accent5">
                    <a:lumMod val="20000"/>
                    <a:lumOff val="80000"/>
                  </a:schemeClr>
                </a:solidFill>
              </a:rPr>
              <a:t>level</a:t>
            </a:r>
          </a:p>
          <a:p>
            <a:pPr lvl="1">
              <a:lnSpc>
                <a:spcPct val="100000"/>
              </a:lnSpc>
              <a:tabLst>
                <a:tab pos="3435350" algn="l"/>
              </a:tabLst>
            </a:pPr>
            <a:r>
              <a:rPr lang="en-US" dirty="0" smtClean="0"/>
              <a:t>Describe </a:t>
            </a:r>
            <a:r>
              <a:rPr lang="en-US" dirty="0"/>
              <a:t>typical </a:t>
            </a:r>
            <a:r>
              <a:rPr lang="en-US" dirty="0" smtClean="0"/>
              <a:t>user-system interactions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158413"/>
            <a:ext cx="3248025" cy="221262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116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Diagram - Example</a:t>
            </a:r>
            <a:endParaRPr lang="en-US" dirty="0"/>
          </a:p>
        </p:txBody>
      </p:sp>
      <p:sp>
        <p:nvSpPr>
          <p:cNvPr id="3" name="Content Placeholder 2"/>
          <p:cNvSpPr>
            <a:spLocks noGrp="1"/>
          </p:cNvSpPr>
          <p:nvPr>
            <p:ph idx="1"/>
          </p:nvPr>
        </p:nvSpPr>
        <p:spPr/>
        <p:txBody>
          <a:bodyPr/>
          <a:lstStyle/>
          <a:p>
            <a:pPr>
              <a:lnSpc>
                <a:spcPct val="100000"/>
              </a:lnSpc>
            </a:pPr>
            <a:r>
              <a:rPr lang="en-US" dirty="0" smtClean="0"/>
              <a:t>This is an example of use case diagram for an ATM machine: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1026" name="Picture 2" descr="C:\Users\ogeorgiev\Desktop\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2438400"/>
            <a:ext cx="5495925" cy="38195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50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vs. Extend Conditions</a:t>
            </a:r>
            <a:endParaRPr lang="en-US" dirty="0"/>
          </a:p>
        </p:txBody>
      </p:sp>
      <p:sp>
        <p:nvSpPr>
          <p:cNvPr id="3" name="Content Placeholder 2"/>
          <p:cNvSpPr>
            <a:spLocks noGrp="1"/>
          </p:cNvSpPr>
          <p:nvPr>
            <p:ph idx="1"/>
          </p:nvPr>
        </p:nvSpPr>
        <p:spPr/>
        <p:txBody>
          <a:bodyPr/>
          <a:lstStyle/>
          <a:p>
            <a:pPr>
              <a:lnSpc>
                <a:spcPct val="100000"/>
              </a:lnSpc>
            </a:pPr>
            <a:r>
              <a:rPr lang="en-US" dirty="0" smtClean="0"/>
              <a:t>In use case diagrams </a:t>
            </a:r>
            <a:r>
              <a:rPr lang="en-US" dirty="0" smtClean="0">
                <a:solidFill>
                  <a:schemeClr val="accent5">
                    <a:lumMod val="20000"/>
                    <a:lumOff val="80000"/>
                  </a:schemeClr>
                </a:solidFill>
              </a:rPr>
              <a:t>relationships</a:t>
            </a:r>
            <a:r>
              <a:rPr lang="en-US" dirty="0" smtClean="0"/>
              <a:t> </a:t>
            </a:r>
            <a:r>
              <a:rPr lang="en-US" dirty="0"/>
              <a:t>between use </a:t>
            </a:r>
            <a:r>
              <a:rPr lang="en-US" dirty="0" smtClean="0"/>
              <a:t>cases can be: </a:t>
            </a:r>
          </a:p>
          <a:p>
            <a:pPr lvl="1">
              <a:lnSpc>
                <a:spcPct val="100000"/>
              </a:lnSpc>
            </a:pPr>
            <a:r>
              <a:rPr lang="en-US" dirty="0" smtClean="0"/>
              <a:t>"</a:t>
            </a:r>
            <a:r>
              <a:rPr lang="en-US" dirty="0" smtClean="0">
                <a:solidFill>
                  <a:schemeClr val="accent5">
                    <a:lumMod val="20000"/>
                    <a:lumOff val="80000"/>
                  </a:schemeClr>
                </a:solidFill>
              </a:rPr>
              <a:t>Include</a:t>
            </a:r>
            <a:r>
              <a:rPr lang="en-US" dirty="0" smtClean="0"/>
              <a:t>" conditions</a:t>
            </a:r>
          </a:p>
          <a:p>
            <a:pPr lvl="2">
              <a:lnSpc>
                <a:spcPct val="100000"/>
              </a:lnSpc>
            </a:pPr>
            <a:r>
              <a:rPr lang="en-US" dirty="0" smtClean="0"/>
              <a:t>Always executed</a:t>
            </a:r>
          </a:p>
          <a:p>
            <a:pPr lvl="1">
              <a:lnSpc>
                <a:spcPct val="100000"/>
              </a:lnSpc>
            </a:pPr>
            <a:r>
              <a:rPr lang="en-US" dirty="0" smtClean="0"/>
              <a:t>"</a:t>
            </a:r>
            <a:r>
              <a:rPr lang="en-US" dirty="0" smtClean="0">
                <a:solidFill>
                  <a:schemeClr val="accent5">
                    <a:lumMod val="20000"/>
                    <a:lumOff val="80000"/>
                  </a:schemeClr>
                </a:solidFill>
              </a:rPr>
              <a:t>Extend</a:t>
            </a:r>
            <a:r>
              <a:rPr lang="en-US" dirty="0" smtClean="0"/>
              <a:t>" conditions</a:t>
            </a:r>
          </a:p>
          <a:p>
            <a:pPr lvl="2">
              <a:lnSpc>
                <a:spcPct val="100000"/>
              </a:lnSpc>
            </a:pPr>
            <a:r>
              <a:rPr lang="en-US" dirty="0"/>
              <a:t>C</a:t>
            </a:r>
            <a:r>
              <a:rPr lang="en-US" dirty="0" smtClean="0"/>
              <a:t>an </a:t>
            </a:r>
            <a:r>
              <a:rPr lang="en-US" dirty="0"/>
              <a:t>lead to extensions of a use case under certain conditions at a certain point (</a:t>
            </a:r>
            <a:r>
              <a:rPr lang="en-US" dirty="0">
                <a:solidFill>
                  <a:schemeClr val="accent5">
                    <a:lumMod val="20000"/>
                    <a:lumOff val="80000"/>
                  </a:schemeClr>
                </a:solidFill>
              </a:rPr>
              <a:t>extension </a:t>
            </a:r>
            <a:r>
              <a:rPr lang="en-US" dirty="0" smtClean="0">
                <a:solidFill>
                  <a:schemeClr val="accent5">
                    <a:lumMod val="20000"/>
                    <a:lumOff val="80000"/>
                  </a:schemeClr>
                </a:solidFill>
              </a:rPr>
              <a:t>point</a:t>
            </a:r>
            <a:r>
              <a:rPr lang="en-US" dirty="0" smtClean="0"/>
              <a:t>)</a:t>
            </a:r>
          </a:p>
          <a:p>
            <a:pPr lvl="2">
              <a:lnSpc>
                <a:spcPct val="100000"/>
              </a:lnSpc>
            </a:pPr>
            <a:r>
              <a:rPr lang="en-US" dirty="0">
                <a:solidFill>
                  <a:schemeClr val="accent5">
                    <a:lumMod val="20000"/>
                    <a:lumOff val="80000"/>
                  </a:schemeClr>
                </a:solidFill>
              </a:rPr>
              <a:t>N</a:t>
            </a:r>
            <a:r>
              <a:rPr lang="en-US" dirty="0" smtClean="0">
                <a:solidFill>
                  <a:schemeClr val="accent5">
                    <a:lumMod val="20000"/>
                    <a:lumOff val="80000"/>
                  </a:schemeClr>
                </a:solidFill>
              </a:rPr>
              <a:t>ot </a:t>
            </a:r>
            <a:r>
              <a:rPr lang="en-US" dirty="0">
                <a:solidFill>
                  <a:schemeClr val="accent5">
                    <a:lumMod val="20000"/>
                    <a:lumOff val="80000"/>
                  </a:schemeClr>
                </a:solidFill>
              </a:rPr>
              <a:t>always executed </a:t>
            </a:r>
            <a:r>
              <a:rPr lang="en-US" dirty="0"/>
              <a:t>as there are </a:t>
            </a:r>
            <a:r>
              <a:rPr lang="en-US" dirty="0" smtClean="0">
                <a:solidFill>
                  <a:schemeClr val="accent5">
                    <a:lumMod val="20000"/>
                    <a:lumOff val="80000"/>
                  </a:schemeClr>
                </a:solidFill>
              </a:rPr>
              <a:t>alternatives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514600"/>
            <a:ext cx="3362325" cy="8001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708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9600" y="990600"/>
            <a:ext cx="7924800" cy="1676400"/>
          </a:xfrm>
        </p:spPr>
        <p:txBody>
          <a:bodyPr/>
          <a:lstStyle/>
          <a:p>
            <a:r>
              <a:rPr lang="en-US" dirty="0"/>
              <a:t>Logical vs. Concrete </a:t>
            </a:r>
            <a:r>
              <a:rPr lang="en-US" dirty="0" smtClean="0"/>
              <a:t/>
            </a:r>
            <a:br>
              <a:rPr lang="en-US" dirty="0" smtClean="0"/>
            </a:br>
            <a:r>
              <a:rPr lang="en-US" dirty="0" smtClean="0"/>
              <a:t>Test Cases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fld id="{58452FF4-89E3-4D1B-9927-2DBDC00E58D7}" type="slidenum">
              <a:rPr lang="en-US" smtClean="0"/>
              <a:pPr/>
              <a:t>24</a:t>
            </a:fld>
            <a:endParaRPr 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251" y="2971800"/>
            <a:ext cx="4174949" cy="255238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descr="http://ajitkumar.org/wp-content/uploads/2010/05/tenerife-concert-h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971800"/>
            <a:ext cx="3654425" cy="255238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844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Concrete Test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According to the level of detail </a:t>
            </a:r>
            <a:r>
              <a:rPr lang="en-US" dirty="0" smtClean="0">
                <a:solidFill>
                  <a:schemeClr val="accent5">
                    <a:lumMod val="20000"/>
                    <a:lumOff val="80000"/>
                  </a:schemeClr>
                </a:solidFill>
              </a:rPr>
              <a:t>test cases </a:t>
            </a:r>
            <a:r>
              <a:rPr lang="en-US" dirty="0" smtClean="0"/>
              <a:t>are considered to be </a:t>
            </a:r>
            <a:r>
              <a:rPr lang="en-US" dirty="0" smtClean="0">
                <a:solidFill>
                  <a:schemeClr val="accent5">
                    <a:lumMod val="20000"/>
                    <a:lumOff val="80000"/>
                  </a:schemeClr>
                </a:solidFill>
              </a:rPr>
              <a:t>two main types</a:t>
            </a:r>
            <a:r>
              <a:rPr lang="en-US" dirty="0" smtClean="0"/>
              <a:t>:</a:t>
            </a:r>
          </a:p>
          <a:p>
            <a:pPr lvl="1">
              <a:lnSpc>
                <a:spcPct val="100000"/>
              </a:lnSpc>
            </a:pPr>
            <a:r>
              <a:rPr lang="en-US" dirty="0" smtClean="0">
                <a:solidFill>
                  <a:schemeClr val="accent5">
                    <a:lumMod val="20000"/>
                    <a:lumOff val="80000"/>
                  </a:schemeClr>
                </a:solidFill>
              </a:rPr>
              <a:t>Logical</a:t>
            </a:r>
            <a:r>
              <a:rPr lang="en-US" dirty="0" smtClean="0"/>
              <a:t> (</a:t>
            </a:r>
            <a:r>
              <a:rPr lang="en-US" dirty="0"/>
              <a:t>or </a:t>
            </a:r>
            <a:r>
              <a:rPr lang="en-US" dirty="0" smtClean="0"/>
              <a:t>high-level) </a:t>
            </a:r>
            <a:r>
              <a:rPr lang="en-US" dirty="0"/>
              <a:t>test </a:t>
            </a:r>
            <a:r>
              <a:rPr lang="en-US" dirty="0" smtClean="0"/>
              <a:t>cases</a:t>
            </a:r>
          </a:p>
          <a:p>
            <a:pPr lvl="1">
              <a:lnSpc>
                <a:spcPct val="100000"/>
              </a:lnSpc>
            </a:pPr>
            <a:r>
              <a:rPr lang="en-US" dirty="0" smtClean="0">
                <a:solidFill>
                  <a:schemeClr val="accent5">
                    <a:lumMod val="20000"/>
                    <a:lumOff val="80000"/>
                  </a:schemeClr>
                </a:solidFill>
              </a:rPr>
              <a:t>Concrete</a:t>
            </a:r>
            <a:r>
              <a:rPr lang="en-US" dirty="0" smtClean="0"/>
              <a:t> (or low-level)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2209800" cy="29464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581400"/>
            <a:ext cx="2295939" cy="29337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396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599"/>
            <a:ext cx="7924800" cy="1524001"/>
          </a:xfrm>
        </p:spPr>
        <p:txBody>
          <a:bodyPr/>
          <a:lstStyle/>
          <a:p>
            <a:r>
              <a:rPr lang="en-US" dirty="0"/>
              <a:t>Formal vs. Informal </a:t>
            </a:r>
            <a:r>
              <a:rPr lang="en-US" dirty="0" smtClean="0"/>
              <a:t/>
            </a:r>
            <a:br>
              <a:rPr lang="en-US" dirty="0" smtClean="0"/>
            </a:br>
            <a:r>
              <a:rPr lang="en-US" dirty="0" smtClean="0"/>
              <a:t>Use </a:t>
            </a:r>
            <a:r>
              <a:rPr lang="en-US" dirty="0"/>
              <a:t>Cases</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756" y="2895600"/>
            <a:ext cx="5424488" cy="331898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166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vs. Informal Use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cases shown in previous slides are also called </a:t>
            </a:r>
            <a:r>
              <a:rPr lang="en-US" dirty="0" smtClean="0">
                <a:solidFill>
                  <a:schemeClr val="accent5">
                    <a:lumMod val="20000"/>
                    <a:lumOff val="80000"/>
                  </a:schemeClr>
                </a:solidFill>
              </a:rPr>
              <a:t>informal</a:t>
            </a:r>
          </a:p>
          <a:p>
            <a:pPr lvl="1">
              <a:lnSpc>
                <a:spcPct val="100000"/>
              </a:lnSpc>
            </a:pPr>
            <a:r>
              <a:rPr lang="en-US" dirty="0" smtClean="0"/>
              <a:t>Contain only the main steps of a user-system interaction</a:t>
            </a:r>
          </a:p>
          <a:p>
            <a:pPr>
              <a:lnSpc>
                <a:spcPct val="100000"/>
              </a:lnSpc>
            </a:pPr>
            <a:r>
              <a:rPr lang="en-US" dirty="0" smtClean="0"/>
              <a:t>Another type of use cases are </a:t>
            </a:r>
            <a:r>
              <a:rPr lang="en-US" dirty="0" smtClean="0">
                <a:solidFill>
                  <a:schemeClr val="accent5">
                    <a:lumMod val="20000"/>
                    <a:lumOff val="80000"/>
                  </a:schemeClr>
                </a:solidFill>
              </a:rPr>
              <a:t>formal</a:t>
            </a:r>
            <a:r>
              <a:rPr lang="en-US" dirty="0" smtClean="0"/>
              <a:t> </a:t>
            </a:r>
            <a:r>
              <a:rPr lang="en-US" dirty="0" smtClean="0">
                <a:solidFill>
                  <a:schemeClr val="accent5">
                    <a:lumMod val="20000"/>
                    <a:lumOff val="80000"/>
                  </a:schemeClr>
                </a:solidFill>
              </a:rPr>
              <a:t>use cases</a:t>
            </a:r>
          </a:p>
          <a:p>
            <a:pPr lvl="1">
              <a:lnSpc>
                <a:spcPct val="100000"/>
              </a:lnSpc>
            </a:pPr>
            <a:r>
              <a:rPr lang="en-US" dirty="0" smtClean="0"/>
              <a:t>Contain more information than informal use cases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6" name="Picture 3" descr="C:\Users\ogeorgiev\Desktop\wavedun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648199"/>
            <a:ext cx="3776690" cy="2083827"/>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11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Formal Use Case</a:t>
            </a:r>
            <a:endParaRPr lang="en-US"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typical elements </a:t>
            </a:r>
            <a:r>
              <a:rPr lang="en-US" dirty="0" smtClean="0"/>
              <a:t>of a formal use case are:</a:t>
            </a:r>
          </a:p>
          <a:p>
            <a:pPr lvl="1">
              <a:lnSpc>
                <a:spcPct val="100000"/>
              </a:lnSpc>
            </a:pPr>
            <a:r>
              <a:rPr lang="en-US" dirty="0" smtClean="0">
                <a:solidFill>
                  <a:schemeClr val="accent5">
                    <a:lumMod val="20000"/>
                    <a:lumOff val="80000"/>
                  </a:schemeClr>
                </a:solidFill>
              </a:rPr>
              <a:t>ID</a:t>
            </a:r>
            <a:endParaRPr lang="en-US" dirty="0" smtClean="0"/>
          </a:p>
          <a:p>
            <a:pPr lvl="2">
              <a:lnSpc>
                <a:spcPct val="100000"/>
              </a:lnSpc>
            </a:pPr>
            <a:r>
              <a:rPr lang="en-US" dirty="0"/>
              <a:t>S</a:t>
            </a:r>
            <a:r>
              <a:rPr lang="en-US" dirty="0" smtClean="0"/>
              <a:t>ome </a:t>
            </a:r>
            <a:r>
              <a:rPr lang="en-US" dirty="0"/>
              <a:t>use case identifier number</a:t>
            </a:r>
          </a:p>
          <a:p>
            <a:pPr lvl="1">
              <a:lnSpc>
                <a:spcPct val="100000"/>
              </a:lnSpc>
            </a:pPr>
            <a:r>
              <a:rPr lang="en-US" dirty="0" smtClean="0">
                <a:solidFill>
                  <a:schemeClr val="accent5">
                    <a:lumMod val="20000"/>
                    <a:lumOff val="80000"/>
                  </a:schemeClr>
                </a:solidFill>
              </a:rPr>
              <a:t>Name</a:t>
            </a:r>
            <a:endParaRPr lang="en-US" dirty="0" smtClean="0"/>
          </a:p>
          <a:p>
            <a:pPr lvl="2">
              <a:lnSpc>
                <a:spcPct val="100000"/>
              </a:lnSpc>
            </a:pPr>
            <a:r>
              <a:rPr lang="en-US" dirty="0"/>
              <a:t>A</a:t>
            </a:r>
            <a:r>
              <a:rPr lang="en-US" dirty="0" smtClean="0"/>
              <a:t> </a:t>
            </a:r>
            <a:r>
              <a:rPr lang="en-US" dirty="0"/>
              <a:t>short name, like E-commerce Purchase</a:t>
            </a:r>
          </a:p>
          <a:p>
            <a:pPr lvl="1">
              <a:lnSpc>
                <a:spcPct val="100000"/>
              </a:lnSpc>
            </a:pPr>
            <a:r>
              <a:rPr lang="en-US" dirty="0" smtClean="0">
                <a:solidFill>
                  <a:schemeClr val="accent5">
                    <a:lumMod val="20000"/>
                    <a:lumOff val="80000"/>
                  </a:schemeClr>
                </a:solidFill>
              </a:rPr>
              <a:t>Actor</a:t>
            </a:r>
            <a:endParaRPr lang="en-US" dirty="0"/>
          </a:p>
          <a:p>
            <a:pPr lvl="2">
              <a:lnSpc>
                <a:spcPct val="100000"/>
              </a:lnSpc>
            </a:pPr>
            <a:r>
              <a:rPr lang="en-US" dirty="0"/>
              <a:t>T</a:t>
            </a:r>
            <a:r>
              <a:rPr lang="en-US" dirty="0" smtClean="0"/>
              <a:t>he </a:t>
            </a:r>
            <a:r>
              <a:rPr lang="en-US" dirty="0"/>
              <a:t>actor, such as Customer</a:t>
            </a:r>
          </a:p>
          <a:p>
            <a:pPr lvl="1">
              <a:lnSpc>
                <a:spcPct val="100000"/>
              </a:lnSpc>
            </a:pPr>
            <a:r>
              <a:rPr lang="en-US" dirty="0" smtClean="0">
                <a:solidFill>
                  <a:schemeClr val="accent5">
                    <a:lumMod val="20000"/>
                    <a:lumOff val="80000"/>
                  </a:schemeClr>
                </a:solidFill>
              </a:rPr>
              <a:t>Description</a:t>
            </a:r>
            <a:endParaRPr lang="en-US" dirty="0"/>
          </a:p>
          <a:p>
            <a:pPr lvl="2">
              <a:lnSpc>
                <a:spcPct val="100000"/>
              </a:lnSpc>
            </a:pPr>
            <a:r>
              <a:rPr lang="en-US" dirty="0"/>
              <a:t>A</a:t>
            </a:r>
            <a:r>
              <a:rPr lang="en-US" dirty="0" smtClean="0"/>
              <a:t> </a:t>
            </a:r>
            <a:r>
              <a:rPr lang="en-US" dirty="0"/>
              <a:t>short description of the use </a:t>
            </a:r>
            <a:r>
              <a:rPr lang="en-US" dirty="0" smtClean="0"/>
              <a:t>case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989178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Elements of a Formal Use </a:t>
            </a:r>
            <a:r>
              <a:rPr lang="en-US" sz="3600" dirty="0" smtClean="0"/>
              <a:t>Case (2)</a:t>
            </a:r>
            <a:endParaRPr lang="en-US" sz="3600"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typical elements </a:t>
            </a:r>
            <a:r>
              <a:rPr lang="en-US" dirty="0" smtClean="0"/>
              <a:t>of a formal use cases are:</a:t>
            </a:r>
          </a:p>
          <a:p>
            <a:pPr lvl="1">
              <a:lnSpc>
                <a:spcPct val="100000"/>
              </a:lnSpc>
            </a:pPr>
            <a:r>
              <a:rPr lang="en-US" dirty="0" smtClean="0">
                <a:solidFill>
                  <a:schemeClr val="accent5">
                    <a:lumMod val="20000"/>
                    <a:lumOff val="80000"/>
                  </a:schemeClr>
                </a:solidFill>
              </a:rPr>
              <a:t>Priority</a:t>
            </a:r>
            <a:endParaRPr lang="en-US" dirty="0" smtClean="0"/>
          </a:p>
          <a:p>
            <a:pPr lvl="2">
              <a:lnSpc>
                <a:spcPct val="100000"/>
              </a:lnSpc>
            </a:pPr>
            <a:r>
              <a:rPr lang="en-US" dirty="0"/>
              <a:t>T</a:t>
            </a:r>
            <a:r>
              <a:rPr lang="en-US" dirty="0" smtClean="0"/>
              <a:t>he </a:t>
            </a:r>
            <a:r>
              <a:rPr lang="en-US" dirty="0"/>
              <a:t>priority, from an implementation point of </a:t>
            </a:r>
            <a:r>
              <a:rPr lang="en-US" dirty="0" smtClean="0"/>
              <a:t>view</a:t>
            </a:r>
            <a:endParaRPr lang="en-US" dirty="0" smtClean="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Frequency </a:t>
            </a:r>
            <a:r>
              <a:rPr lang="en-US" dirty="0">
                <a:solidFill>
                  <a:schemeClr val="accent5">
                    <a:lumMod val="20000"/>
                    <a:lumOff val="80000"/>
                  </a:schemeClr>
                </a:solidFill>
              </a:rPr>
              <a:t>of </a:t>
            </a:r>
            <a:r>
              <a:rPr lang="en-US" dirty="0" smtClean="0">
                <a:solidFill>
                  <a:schemeClr val="accent5">
                    <a:lumMod val="20000"/>
                    <a:lumOff val="80000"/>
                  </a:schemeClr>
                </a:solidFill>
              </a:rPr>
              <a:t>use</a:t>
            </a:r>
          </a:p>
          <a:p>
            <a:pPr lvl="2">
              <a:lnSpc>
                <a:spcPct val="100000"/>
              </a:lnSpc>
            </a:pPr>
            <a:r>
              <a:rPr lang="en-US" dirty="0"/>
              <a:t>H</a:t>
            </a:r>
            <a:r>
              <a:rPr lang="en-US" dirty="0" smtClean="0"/>
              <a:t>ow </a:t>
            </a:r>
            <a:r>
              <a:rPr lang="en-US" dirty="0"/>
              <a:t>often this will occur</a:t>
            </a:r>
          </a:p>
          <a:p>
            <a:pPr lvl="1">
              <a:lnSpc>
                <a:spcPct val="100000"/>
              </a:lnSpc>
            </a:pPr>
            <a:r>
              <a:rPr lang="en-US" dirty="0" smtClean="0">
                <a:solidFill>
                  <a:schemeClr val="accent5">
                    <a:lumMod val="20000"/>
                    <a:lumOff val="80000"/>
                  </a:schemeClr>
                </a:solidFill>
              </a:rPr>
              <a:t>Preconditions</a:t>
            </a:r>
            <a:endParaRPr lang="en-US" dirty="0"/>
          </a:p>
          <a:p>
            <a:pPr lvl="2">
              <a:lnSpc>
                <a:spcPct val="100000"/>
              </a:lnSpc>
            </a:pPr>
            <a:r>
              <a:rPr lang="en-US" dirty="0"/>
              <a:t>W</a:t>
            </a:r>
            <a:r>
              <a:rPr lang="en-US" dirty="0" smtClean="0"/>
              <a:t>hat </a:t>
            </a:r>
            <a:r>
              <a:rPr lang="en-US" dirty="0"/>
              <a:t>must be true to start the use case </a:t>
            </a:r>
            <a:r>
              <a:rPr lang="en-US" dirty="0" smtClean="0"/>
              <a:t>normally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84904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Use </a:t>
            </a:r>
            <a:r>
              <a:rPr lang="en-US" dirty="0"/>
              <a:t>C</a:t>
            </a:r>
            <a:r>
              <a:rPr lang="en-US" dirty="0" smtClean="0"/>
              <a:t>ase Testing</a:t>
            </a:r>
            <a:endParaRPr lang="en-US" dirty="0"/>
          </a:p>
        </p:txBody>
      </p:sp>
      <p:sp>
        <p:nvSpPr>
          <p:cNvPr id="3" name="Content Placeholder 2"/>
          <p:cNvSpPr>
            <a:spLocks noGrp="1"/>
          </p:cNvSpPr>
          <p:nvPr>
            <p:ph idx="1"/>
          </p:nvPr>
        </p:nvSpPr>
        <p:spPr/>
        <p:txBody>
          <a:bodyPr/>
          <a:lstStyle/>
          <a:p>
            <a:pPr>
              <a:lnSpc>
                <a:spcPct val="100000"/>
              </a:lnSpc>
            </a:pPr>
            <a:r>
              <a:rPr lang="en-US" dirty="0" smtClean="0"/>
              <a:t>Use </a:t>
            </a:r>
            <a:r>
              <a:rPr lang="en-US" dirty="0"/>
              <a:t>case testing is a way to ensure that we have tested </a:t>
            </a:r>
            <a:r>
              <a:rPr lang="en-US" dirty="0" smtClean="0">
                <a:solidFill>
                  <a:schemeClr val="accent5">
                    <a:lumMod val="20000"/>
                    <a:lumOff val="80000"/>
                  </a:schemeClr>
                </a:solidFill>
              </a:rPr>
              <a:t>typical</a:t>
            </a:r>
            <a:r>
              <a:rPr lang="en-US" dirty="0" smtClean="0"/>
              <a:t> and </a:t>
            </a:r>
            <a:r>
              <a:rPr lang="en-US" dirty="0">
                <a:solidFill>
                  <a:schemeClr val="accent5">
                    <a:lumMod val="20000"/>
                    <a:lumOff val="80000"/>
                  </a:schemeClr>
                </a:solidFill>
              </a:rPr>
              <a:t>exceptional</a:t>
            </a:r>
            <a:r>
              <a:rPr lang="en-US" dirty="0"/>
              <a:t> </a:t>
            </a:r>
            <a:r>
              <a:rPr lang="en-US" dirty="0">
                <a:solidFill>
                  <a:schemeClr val="accent5">
                    <a:lumMod val="20000"/>
                    <a:lumOff val="80000"/>
                  </a:schemeClr>
                </a:solidFill>
              </a:rPr>
              <a:t>workflows</a:t>
            </a:r>
            <a:r>
              <a:rPr lang="en-US" dirty="0"/>
              <a:t> </a:t>
            </a:r>
            <a:r>
              <a:rPr lang="en-US" dirty="0" smtClean="0">
                <a:solidFill>
                  <a:schemeClr val="accent5">
                    <a:lumMod val="20000"/>
                    <a:lumOff val="80000"/>
                  </a:schemeClr>
                </a:solidFill>
              </a:rPr>
              <a:t>and</a:t>
            </a:r>
            <a:r>
              <a:rPr lang="en-US" dirty="0" smtClean="0"/>
              <a:t> </a:t>
            </a:r>
            <a:r>
              <a:rPr lang="en-US" dirty="0" smtClean="0">
                <a:solidFill>
                  <a:schemeClr val="accent5">
                    <a:lumMod val="20000"/>
                    <a:lumOff val="80000"/>
                  </a:schemeClr>
                </a:solidFill>
              </a:rPr>
              <a:t>scenarios</a:t>
            </a:r>
            <a:r>
              <a:rPr lang="en-US" dirty="0" smtClean="0"/>
              <a:t> </a:t>
            </a:r>
            <a:r>
              <a:rPr lang="en-US" dirty="0"/>
              <a:t>for the </a:t>
            </a:r>
            <a:r>
              <a:rPr lang="en-US" dirty="0" smtClean="0"/>
              <a:t>system</a:t>
            </a:r>
          </a:p>
          <a:p>
            <a:pPr>
              <a:lnSpc>
                <a:spcPct val="100000"/>
              </a:lnSpc>
            </a:pPr>
            <a:r>
              <a:rPr lang="en-US" dirty="0" smtClean="0"/>
              <a:t>This is done from </a:t>
            </a:r>
            <a:r>
              <a:rPr lang="en-US" dirty="0"/>
              <a:t>the </a:t>
            </a:r>
            <a:r>
              <a:rPr lang="en-US" dirty="0">
                <a:solidFill>
                  <a:schemeClr val="accent5">
                    <a:lumMod val="20000"/>
                    <a:lumOff val="80000"/>
                  </a:schemeClr>
                </a:solidFill>
              </a:rPr>
              <a:t>point of view </a:t>
            </a:r>
            <a:r>
              <a:rPr lang="en-US" dirty="0"/>
              <a:t>of the </a:t>
            </a:r>
            <a:r>
              <a:rPr lang="en-US" dirty="0" smtClean="0"/>
              <a:t>two sides:</a:t>
            </a:r>
          </a:p>
          <a:p>
            <a:pPr lvl="1">
              <a:lnSpc>
                <a:spcPct val="100000"/>
              </a:lnSpc>
            </a:pPr>
            <a:r>
              <a:rPr lang="en-US" dirty="0" smtClean="0">
                <a:solidFill>
                  <a:schemeClr val="accent5">
                    <a:lumMod val="20000"/>
                    <a:lumOff val="80000"/>
                  </a:schemeClr>
                </a:solidFill>
              </a:rPr>
              <a:t>Actors</a:t>
            </a:r>
          </a:p>
          <a:p>
            <a:pPr lvl="2">
              <a:lnSpc>
                <a:spcPct val="100000"/>
              </a:lnSpc>
            </a:pPr>
            <a:r>
              <a:rPr lang="en-US" dirty="0" smtClean="0"/>
              <a:t>Directly interacting with the system</a:t>
            </a:r>
          </a:p>
          <a:p>
            <a:pPr lvl="1">
              <a:lnSpc>
                <a:spcPct val="100000"/>
              </a:lnSpc>
            </a:pPr>
            <a:r>
              <a:rPr lang="en-US" dirty="0" smtClean="0">
                <a:solidFill>
                  <a:schemeClr val="accent5">
                    <a:lumMod val="20000"/>
                    <a:lumOff val="80000"/>
                  </a:schemeClr>
                </a:solidFill>
              </a:rPr>
              <a:t>Stakeholders</a:t>
            </a:r>
          </a:p>
          <a:p>
            <a:pPr lvl="2">
              <a:lnSpc>
                <a:spcPct val="100000"/>
              </a:lnSpc>
            </a:pPr>
            <a:r>
              <a:rPr lang="en-US" dirty="0" smtClean="0"/>
              <a:t>Indirectly interacting </a:t>
            </a:r>
            <a:r>
              <a:rPr lang="en-US" dirty="0"/>
              <a:t>with the system</a:t>
            </a:r>
          </a:p>
          <a:p>
            <a:pPr lvl="2"/>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1462906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CFF33"/>
                </a:solidFill>
              </a:rPr>
              <a:t>Elements of a Formal Use Case </a:t>
            </a:r>
            <a:r>
              <a:rPr lang="en-US" sz="3600" dirty="0" smtClean="0">
                <a:solidFill>
                  <a:srgbClr val="CCFF33"/>
                </a:solidFill>
              </a:rPr>
              <a:t>(3)</a:t>
            </a:r>
            <a:endParaRPr lang="en-US"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typical elements </a:t>
            </a:r>
            <a:r>
              <a:rPr lang="en-US" dirty="0" smtClean="0"/>
              <a:t>of a formal use cases are:</a:t>
            </a:r>
          </a:p>
          <a:p>
            <a:pPr lvl="1">
              <a:lnSpc>
                <a:spcPct val="100000"/>
              </a:lnSpc>
            </a:pPr>
            <a:r>
              <a:rPr lang="en-US" dirty="0">
                <a:solidFill>
                  <a:schemeClr val="accent5">
                    <a:lumMod val="20000"/>
                    <a:lumOff val="80000"/>
                  </a:schemeClr>
                </a:solidFill>
              </a:rPr>
              <a:t>Typical </a:t>
            </a:r>
            <a:r>
              <a:rPr lang="en-US" dirty="0" smtClean="0">
                <a:solidFill>
                  <a:schemeClr val="accent5">
                    <a:lumMod val="20000"/>
                    <a:lumOff val="80000"/>
                  </a:schemeClr>
                </a:solidFill>
              </a:rPr>
              <a:t>workflow </a:t>
            </a:r>
            <a:r>
              <a:rPr lang="en-US" dirty="0" smtClean="0"/>
              <a:t>- often </a:t>
            </a:r>
            <a:r>
              <a:rPr lang="en-US" dirty="0"/>
              <a:t>like the informal use case, but sometimes broken into two </a:t>
            </a:r>
            <a:r>
              <a:rPr lang="en-US" dirty="0" smtClean="0"/>
              <a:t>columns: </a:t>
            </a:r>
          </a:p>
          <a:p>
            <a:pPr lvl="2">
              <a:lnSpc>
                <a:spcPct val="100000"/>
              </a:lnSpc>
            </a:pPr>
            <a:r>
              <a:rPr lang="en-US" dirty="0"/>
              <a:t>O</a:t>
            </a:r>
            <a:r>
              <a:rPr lang="en-US" dirty="0" smtClean="0"/>
              <a:t>ne </a:t>
            </a:r>
            <a:r>
              <a:rPr lang="en-US" dirty="0"/>
              <a:t>for the </a:t>
            </a:r>
            <a:r>
              <a:rPr lang="en-US" dirty="0">
                <a:solidFill>
                  <a:schemeClr val="accent5">
                    <a:lumMod val="20000"/>
                    <a:lumOff val="80000"/>
                  </a:schemeClr>
                </a:solidFill>
              </a:rPr>
              <a:t>actor </a:t>
            </a:r>
            <a:r>
              <a:rPr lang="en-US" dirty="0" smtClean="0">
                <a:solidFill>
                  <a:schemeClr val="accent5">
                    <a:lumMod val="20000"/>
                    <a:lumOff val="80000"/>
                  </a:schemeClr>
                </a:solidFill>
              </a:rPr>
              <a:t>actions</a:t>
            </a:r>
          </a:p>
          <a:p>
            <a:pPr lvl="2">
              <a:lnSpc>
                <a:spcPct val="100000"/>
              </a:lnSpc>
            </a:pPr>
            <a:r>
              <a:rPr lang="en-US" dirty="0"/>
              <a:t>O</a:t>
            </a:r>
            <a:r>
              <a:rPr lang="en-US" dirty="0" smtClean="0"/>
              <a:t>ne </a:t>
            </a:r>
            <a:r>
              <a:rPr lang="en-US" dirty="0"/>
              <a:t>for the </a:t>
            </a:r>
            <a:r>
              <a:rPr lang="en-US" dirty="0">
                <a:solidFill>
                  <a:schemeClr val="accent5">
                    <a:lumMod val="20000"/>
                    <a:lumOff val="80000"/>
                  </a:schemeClr>
                </a:solidFill>
              </a:rPr>
              <a:t>system </a:t>
            </a:r>
            <a:r>
              <a:rPr lang="en-US" dirty="0" smtClean="0">
                <a:solidFill>
                  <a:schemeClr val="accent5">
                    <a:lumMod val="20000"/>
                    <a:lumOff val="80000"/>
                  </a:schemeClr>
                </a:solidFill>
              </a:rPr>
              <a:t>response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491" y="4191000"/>
            <a:ext cx="2999509" cy="2249632"/>
          </a:xfrm>
          <a:prstGeom prst="roundRect">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130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CFF33"/>
                </a:solidFill>
              </a:rPr>
              <a:t>Elements of a Formal Use Case </a:t>
            </a:r>
            <a:r>
              <a:rPr lang="en-US" sz="3600" dirty="0" smtClean="0">
                <a:solidFill>
                  <a:srgbClr val="CCFF33"/>
                </a:solidFill>
              </a:rPr>
              <a:t>(4)</a:t>
            </a:r>
            <a:endParaRPr lang="en-US"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typical elements </a:t>
            </a:r>
            <a:r>
              <a:rPr lang="en-US" dirty="0" smtClean="0"/>
              <a:t>of a formal use cases are:</a:t>
            </a:r>
          </a:p>
          <a:p>
            <a:pPr lvl="1">
              <a:lnSpc>
                <a:spcPct val="100000"/>
              </a:lnSpc>
            </a:pPr>
            <a:r>
              <a:rPr lang="en-US" dirty="0">
                <a:solidFill>
                  <a:schemeClr val="accent5">
                    <a:lumMod val="20000"/>
                    <a:lumOff val="80000"/>
                  </a:schemeClr>
                </a:solidFill>
              </a:rPr>
              <a:t>Exception </a:t>
            </a:r>
            <a:r>
              <a:rPr lang="en-US" dirty="0" smtClean="0">
                <a:solidFill>
                  <a:schemeClr val="accent5">
                    <a:lumMod val="20000"/>
                    <a:lumOff val="80000"/>
                  </a:schemeClr>
                </a:solidFill>
              </a:rPr>
              <a:t>workflows</a:t>
            </a:r>
          </a:p>
          <a:p>
            <a:pPr lvl="2">
              <a:lnSpc>
                <a:spcPct val="100000"/>
              </a:lnSpc>
            </a:pPr>
            <a:r>
              <a:rPr lang="en-US" dirty="0"/>
              <a:t>O</a:t>
            </a:r>
            <a:r>
              <a:rPr lang="en-US" dirty="0" smtClean="0"/>
              <a:t>ne </a:t>
            </a:r>
            <a:r>
              <a:rPr lang="en-US" dirty="0"/>
              <a:t>for each </a:t>
            </a:r>
            <a:r>
              <a:rPr lang="en-US" dirty="0" smtClean="0"/>
              <a:t>exception</a:t>
            </a:r>
          </a:p>
          <a:p>
            <a:pPr lvl="2">
              <a:lnSpc>
                <a:spcPct val="100000"/>
              </a:lnSpc>
            </a:pPr>
            <a:r>
              <a:rPr lang="en-US" dirty="0"/>
              <a:t>O</a:t>
            </a:r>
            <a:r>
              <a:rPr lang="en-US" dirty="0" smtClean="0"/>
              <a:t>ften also includes </a:t>
            </a:r>
            <a:r>
              <a:rPr lang="en-US" dirty="0" smtClean="0">
                <a:solidFill>
                  <a:schemeClr val="accent5">
                    <a:lumMod val="20000"/>
                    <a:lumOff val="80000"/>
                  </a:schemeClr>
                </a:solidFill>
              </a:rPr>
              <a:t>actor </a:t>
            </a:r>
            <a:r>
              <a:rPr lang="en-US" dirty="0">
                <a:solidFill>
                  <a:schemeClr val="accent5">
                    <a:lumMod val="20000"/>
                    <a:lumOff val="80000"/>
                  </a:schemeClr>
                </a:solidFill>
              </a:rPr>
              <a:t>action </a:t>
            </a:r>
            <a:r>
              <a:rPr lang="en-US" dirty="0"/>
              <a:t>and </a:t>
            </a:r>
            <a:r>
              <a:rPr lang="en-US" dirty="0">
                <a:solidFill>
                  <a:schemeClr val="accent5">
                    <a:lumMod val="20000"/>
                    <a:lumOff val="80000"/>
                  </a:schemeClr>
                </a:solidFill>
              </a:rPr>
              <a:t>system response</a:t>
            </a:r>
            <a:r>
              <a:rPr lang="en-US" dirty="0"/>
              <a:t> columns</a:t>
            </a:r>
          </a:p>
          <a:p>
            <a:pPr lvl="1">
              <a:lnSpc>
                <a:spcPct val="100000"/>
              </a:lnSpc>
            </a:pPr>
            <a:r>
              <a:rPr lang="en-US" dirty="0" smtClean="0">
                <a:solidFill>
                  <a:schemeClr val="accent5">
                    <a:lumMod val="20000"/>
                    <a:lumOff val="80000"/>
                  </a:schemeClr>
                </a:solidFill>
              </a:rPr>
              <a:t>Postconditions</a:t>
            </a:r>
          </a:p>
          <a:p>
            <a:pPr lvl="2">
              <a:lnSpc>
                <a:spcPct val="100000"/>
              </a:lnSpc>
            </a:pPr>
            <a:r>
              <a:rPr lang="en-US" dirty="0" smtClean="0"/>
              <a:t>Specifies what should </a:t>
            </a:r>
            <a:r>
              <a:rPr lang="en-US" dirty="0"/>
              <a:t>be true about the </a:t>
            </a:r>
            <a:r>
              <a:rPr lang="en-US" dirty="0">
                <a:solidFill>
                  <a:schemeClr val="accent5">
                    <a:lumMod val="20000"/>
                    <a:lumOff val="80000"/>
                  </a:schemeClr>
                </a:solidFill>
              </a:rPr>
              <a:t>state of the system after the use case completes normally</a:t>
            </a: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2777797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Use Case </a:t>
            </a:r>
            <a:r>
              <a:rPr lang="en-US" dirty="0" smtClean="0"/>
              <a:t>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6" name="Content Placeholder 2"/>
          <p:cNvSpPr>
            <a:spLocks noGrp="1"/>
          </p:cNvSpPr>
          <p:nvPr>
            <p:ph idx="1"/>
          </p:nvPr>
        </p:nvSpPr>
        <p:spPr>
          <a:xfrm>
            <a:off x="228600" y="990600"/>
            <a:ext cx="8686800" cy="609600"/>
          </a:xfrm>
        </p:spPr>
        <p:txBody>
          <a:bodyPr/>
          <a:lstStyle/>
          <a:p>
            <a:r>
              <a:rPr lang="en-US" dirty="0" smtClean="0"/>
              <a:t>The </a:t>
            </a:r>
            <a:r>
              <a:rPr lang="en-US" dirty="0" smtClean="0">
                <a:solidFill>
                  <a:schemeClr val="accent5">
                    <a:lumMod val="20000"/>
                    <a:lumOff val="80000"/>
                  </a:schemeClr>
                </a:solidFill>
              </a:rPr>
              <a:t>header</a:t>
            </a:r>
            <a:r>
              <a:rPr lang="en-US" dirty="0" smtClean="0"/>
              <a:t> of a formal use case can be:</a:t>
            </a:r>
            <a:endParaRPr lang="en-US" dirty="0"/>
          </a:p>
        </p:txBody>
      </p:sp>
      <p:graphicFrame>
        <p:nvGraphicFramePr>
          <p:cNvPr id="8" name="Group 134"/>
          <p:cNvGraphicFramePr>
            <a:graphicFrameLocks/>
          </p:cNvGraphicFramePr>
          <p:nvPr>
            <p:extLst/>
          </p:nvPr>
        </p:nvGraphicFramePr>
        <p:xfrm>
          <a:off x="593313" y="2023872"/>
          <a:ext cx="7957375" cy="3767328"/>
        </p:xfrm>
        <a:graphic>
          <a:graphicData uri="http://schemas.openxmlformats.org/drawingml/2006/table">
            <a:tbl>
              <a:tblPr/>
              <a:tblGrid>
                <a:gridCol w="1676400"/>
                <a:gridCol w="6280975"/>
              </a:tblGrid>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02.001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E-commerce Purchase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Description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Allow customer to compile a transaction by purchasing the item(s) in her shopping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Priority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Very high</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Frequency of use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25% of customers, up to 1,000 customers per day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 One or more items in shopping cart</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 Customer is logged in</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Customer has clicked on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9" name="Rounded Rectangular Callout 8"/>
          <p:cNvSpPr/>
          <p:nvPr/>
        </p:nvSpPr>
        <p:spPr>
          <a:xfrm>
            <a:off x="6096000" y="5257800"/>
            <a:ext cx="2590800" cy="1384300"/>
          </a:xfrm>
          <a:prstGeom prst="wedgeRoundRectCallout">
            <a:avLst>
              <a:gd name="adj1" fmla="val -51421"/>
              <a:gd name="adj2" fmla="val -64849"/>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Some of the informal use case steps become preconditions</a:t>
            </a:r>
            <a:endParaRPr lang="en-US" sz="2000" b="1" dirty="0">
              <a:solidFill>
                <a:schemeClr val="bg1"/>
              </a:solidFill>
            </a:endParaRPr>
          </a:p>
        </p:txBody>
      </p:sp>
    </p:spTree>
    <p:extLst>
      <p:ext uri="{BB962C8B-B14F-4D97-AF65-F5344CB8AC3E}">
        <p14:creationId xmlns:p14="http://schemas.microsoft.com/office/powerpoint/2010/main" val="309424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Use Case </a:t>
            </a:r>
            <a:r>
              <a:rPr lang="en-US" dirty="0" smtClean="0"/>
              <a:t>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graphicFrame>
        <p:nvGraphicFramePr>
          <p:cNvPr id="5" name="Group 134"/>
          <p:cNvGraphicFramePr>
            <a:graphicFrameLocks/>
          </p:cNvGraphicFramePr>
          <p:nvPr>
            <p:extLst/>
          </p:nvPr>
        </p:nvGraphicFramePr>
        <p:xfrm>
          <a:off x="590550" y="1752600"/>
          <a:ext cx="7962900" cy="4187952"/>
        </p:xfrm>
        <a:graphic>
          <a:graphicData uri="http://schemas.openxmlformats.org/drawingml/2006/table">
            <a:tbl>
              <a:tblPr/>
              <a:tblGrid>
                <a:gridCol w="1676400"/>
                <a:gridCol w="6286500"/>
              </a:tblGrid>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Typical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 System gathers address, payment and shipping information from Customer</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 System displays all information for User confirmation</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User confirms order to System for delivery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attempts to checkout with empty shopping cart</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gives error message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provides invalid address, payment or shipping information</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gives error messages as appropriate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abandons transaction before or during checkout</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logs out Customer out after 10 minutes of inactivity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Postconditions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is active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ounded Rectangular Callout 5"/>
          <p:cNvSpPr/>
          <p:nvPr/>
        </p:nvSpPr>
        <p:spPr>
          <a:xfrm>
            <a:off x="5334000" y="5562600"/>
            <a:ext cx="2971800" cy="1066800"/>
          </a:xfrm>
          <a:prstGeom prst="wedgeRoundRectCallout">
            <a:avLst>
              <a:gd name="adj1" fmla="val -66764"/>
              <a:gd name="adj2" fmla="val -27848"/>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a:t>
            </a:r>
            <a:r>
              <a:rPr lang="en-US" sz="2000" b="1" dirty="0" smtClean="0">
                <a:solidFill>
                  <a:schemeClr val="bg1"/>
                </a:solidFill>
              </a:rPr>
              <a:t>rue </a:t>
            </a:r>
            <a:r>
              <a:rPr lang="en-US" sz="2000" b="1" dirty="0">
                <a:solidFill>
                  <a:schemeClr val="bg1"/>
                </a:solidFill>
              </a:rPr>
              <a:t>only if the normal workflow </a:t>
            </a:r>
            <a:r>
              <a:rPr lang="en-US" sz="2000" b="1" dirty="0" smtClean="0">
                <a:solidFill>
                  <a:schemeClr val="bg1"/>
                </a:solidFill>
              </a:rPr>
              <a:t>is completed</a:t>
            </a:r>
            <a:endParaRPr lang="en-US" sz="2000" b="1" dirty="0">
              <a:solidFill>
                <a:schemeClr val="bg1"/>
              </a:solidFill>
            </a:endParaRPr>
          </a:p>
        </p:txBody>
      </p:sp>
      <p:sp>
        <p:nvSpPr>
          <p:cNvPr id="7" name="Content Placeholder 2"/>
          <p:cNvSpPr>
            <a:spLocks noGrp="1"/>
          </p:cNvSpPr>
          <p:nvPr>
            <p:ph idx="1"/>
          </p:nvPr>
        </p:nvSpPr>
        <p:spPr>
          <a:xfrm>
            <a:off x="228600" y="1066800"/>
            <a:ext cx="8686800" cy="609600"/>
          </a:xfrm>
        </p:spPr>
        <p:txBody>
          <a:bodyPr/>
          <a:lstStyle/>
          <a:p>
            <a:r>
              <a:rPr lang="en-US" dirty="0" smtClean="0"/>
              <a:t>The </a:t>
            </a:r>
            <a:r>
              <a:rPr lang="en-US" dirty="0" smtClean="0">
                <a:solidFill>
                  <a:schemeClr val="accent5">
                    <a:lumMod val="20000"/>
                    <a:lumOff val="80000"/>
                  </a:schemeClr>
                </a:solidFill>
              </a:rPr>
              <a:t>main body </a:t>
            </a:r>
            <a:r>
              <a:rPr lang="en-US" dirty="0" smtClean="0"/>
              <a:t>of a formal use case can be:</a:t>
            </a:r>
            <a:endParaRPr lang="en-US" dirty="0"/>
          </a:p>
        </p:txBody>
      </p:sp>
    </p:spTree>
    <p:extLst>
      <p:ext uri="{BB962C8B-B14F-4D97-AF65-F5344CB8AC3E}">
        <p14:creationId xmlns:p14="http://schemas.microsoft.com/office/powerpoint/2010/main" val="409542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924800" cy="1447800"/>
          </a:xfrm>
        </p:spPr>
        <p:txBody>
          <a:bodyPr/>
          <a:lstStyle/>
          <a:p>
            <a:r>
              <a:rPr lang="en-US" dirty="0"/>
              <a:t>Application of Use Case </a:t>
            </a:r>
            <a:r>
              <a:rPr lang="en-US" dirty="0" smtClean="0"/>
              <a:t>Testing</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1664276" cy="249641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151" y="3469482"/>
            <a:ext cx="2435508" cy="1585912"/>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479997"/>
            <a:ext cx="5057775" cy="16002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432" y="3012282"/>
            <a:ext cx="3170509" cy="211065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980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Use Case Testing</a:t>
            </a:r>
          </a:p>
        </p:txBody>
      </p:sp>
      <p:sp>
        <p:nvSpPr>
          <p:cNvPr id="3" name="Content Placeholder 2"/>
          <p:cNvSpPr>
            <a:spLocks noGrp="1"/>
          </p:cNvSpPr>
          <p:nvPr>
            <p:ph idx="1"/>
          </p:nvPr>
        </p:nvSpPr>
        <p:spPr/>
        <p:txBody>
          <a:bodyPr/>
          <a:lstStyle/>
          <a:p>
            <a:pPr>
              <a:lnSpc>
                <a:spcPct val="100000"/>
              </a:lnSpc>
            </a:pPr>
            <a:r>
              <a:rPr lang="en-US" dirty="0" smtClean="0"/>
              <a:t>The use case testing technique </a:t>
            </a:r>
            <a:r>
              <a:rPr lang="en-US" dirty="0"/>
              <a:t>is useful </a:t>
            </a:r>
            <a:r>
              <a:rPr lang="en-US" dirty="0" smtClean="0"/>
              <a:t>for </a:t>
            </a:r>
            <a:r>
              <a:rPr lang="en-US" dirty="0"/>
              <a:t>both </a:t>
            </a:r>
            <a:r>
              <a:rPr lang="en-US" dirty="0">
                <a:solidFill>
                  <a:schemeClr val="accent5">
                    <a:lumMod val="20000"/>
                    <a:lumOff val="80000"/>
                  </a:schemeClr>
                </a:solidFill>
              </a:rPr>
              <a:t>system testing </a:t>
            </a:r>
            <a:r>
              <a:rPr lang="en-US" dirty="0"/>
              <a:t>and </a:t>
            </a:r>
            <a:r>
              <a:rPr lang="en-US" dirty="0">
                <a:solidFill>
                  <a:schemeClr val="accent5">
                    <a:lumMod val="20000"/>
                    <a:lumOff val="80000"/>
                  </a:schemeClr>
                </a:solidFill>
              </a:rPr>
              <a:t>acceptance </a:t>
            </a:r>
            <a:r>
              <a:rPr lang="en-US" dirty="0" smtClean="0">
                <a:solidFill>
                  <a:schemeClr val="accent5">
                    <a:lumMod val="20000"/>
                    <a:lumOff val="80000"/>
                  </a:schemeClr>
                </a:solidFill>
              </a:rPr>
              <a:t>testing</a:t>
            </a:r>
          </a:p>
          <a:p>
            <a:pPr lvl="1">
              <a:lnSpc>
                <a:spcPct val="100000"/>
              </a:lnSpc>
            </a:pPr>
            <a:r>
              <a:rPr lang="en-US" dirty="0" smtClean="0"/>
              <a:t>Testing </a:t>
            </a:r>
            <a:r>
              <a:rPr lang="en-US" dirty="0">
                <a:solidFill>
                  <a:schemeClr val="accent5">
                    <a:lumMod val="20000"/>
                    <a:lumOff val="80000"/>
                  </a:schemeClr>
                </a:solidFill>
              </a:rPr>
              <a:t>typical user system interactions</a:t>
            </a:r>
          </a:p>
          <a:p>
            <a:pPr>
              <a:lnSpc>
                <a:spcPct val="100000"/>
              </a:lnSpc>
            </a:pPr>
            <a:r>
              <a:rPr lang="en-US" dirty="0" smtClean="0"/>
              <a:t>Application in </a:t>
            </a:r>
            <a:r>
              <a:rPr lang="en-US" dirty="0" smtClean="0">
                <a:solidFill>
                  <a:schemeClr val="accent5">
                    <a:lumMod val="20000"/>
                    <a:lumOff val="80000"/>
                  </a:schemeClr>
                </a:solidFill>
              </a:rPr>
              <a:t>integration </a:t>
            </a:r>
            <a:r>
              <a:rPr lang="en-US" dirty="0">
                <a:solidFill>
                  <a:schemeClr val="accent5">
                    <a:lumMod val="20000"/>
                    <a:lumOff val="80000"/>
                  </a:schemeClr>
                </a:solidFill>
              </a:rPr>
              <a:t>testing</a:t>
            </a:r>
          </a:p>
          <a:p>
            <a:pPr lvl="1">
              <a:lnSpc>
                <a:spcPct val="100000"/>
              </a:lnSpc>
            </a:pPr>
            <a:r>
              <a:rPr lang="en-US" dirty="0" smtClean="0"/>
              <a:t>When use case diagrams </a:t>
            </a:r>
            <a:r>
              <a:rPr lang="en-US" dirty="0"/>
              <a:t>are used to model the </a:t>
            </a:r>
            <a:r>
              <a:rPr lang="en-US" dirty="0">
                <a:solidFill>
                  <a:schemeClr val="accent5">
                    <a:lumMod val="20000"/>
                    <a:lumOff val="80000"/>
                  </a:schemeClr>
                </a:solidFill>
              </a:rPr>
              <a:t>interactions</a:t>
            </a:r>
            <a:r>
              <a:rPr lang="en-US" dirty="0"/>
              <a:t> between different </a:t>
            </a:r>
            <a:r>
              <a:rPr lang="en-US" dirty="0" smtClean="0">
                <a:solidFill>
                  <a:schemeClr val="accent5">
                    <a:lumMod val="20000"/>
                    <a:lumOff val="80000"/>
                  </a:schemeClr>
                </a:solidFill>
              </a:rPr>
              <a:t>subsystems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4876800"/>
            <a:ext cx="5410200" cy="142884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406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 Case Testing</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638774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1752600" y="18288"/>
            <a:ext cx="7086600" cy="914400"/>
          </a:xfrm>
        </p:spPr>
        <p:txBody>
          <a:bodyPr/>
          <a:lstStyle/>
          <a:p>
            <a:r>
              <a:rPr lang="en-US" dirty="0" smtClean="0"/>
              <a:t>Exercises (1)</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a:pPr>
            <a:r>
              <a:rPr lang="en-US" sz="2600" dirty="0" smtClean="0"/>
              <a:t>Which </a:t>
            </a:r>
            <a:r>
              <a:rPr lang="en-US" sz="2600" dirty="0"/>
              <a:t>of the following types of defects is use case testing MOST LIKELY to uncover?</a:t>
            </a:r>
          </a:p>
          <a:p>
            <a:pPr marL="633413" lvl="1" indent="-287338">
              <a:lnSpc>
                <a:spcPct val="100000"/>
              </a:lnSpc>
              <a:buFont typeface="+mj-lt"/>
              <a:buAutoNum type="alphaLcParenR"/>
            </a:pPr>
            <a:r>
              <a:rPr lang="en-US" sz="2400" dirty="0" smtClean="0"/>
              <a:t>Defects </a:t>
            </a:r>
            <a:r>
              <a:rPr lang="en-US" sz="2400" dirty="0"/>
              <a:t>in the process flows during real-world use of the </a:t>
            </a:r>
            <a:r>
              <a:rPr lang="en-US" sz="2400" dirty="0" smtClean="0"/>
              <a:t>system</a:t>
            </a:r>
          </a:p>
          <a:p>
            <a:pPr marL="633413" lvl="1" indent="-287338">
              <a:lnSpc>
                <a:spcPct val="100000"/>
              </a:lnSpc>
              <a:buFont typeface="+mj-lt"/>
              <a:buAutoNum type="alphaLcParenR"/>
            </a:pPr>
            <a:r>
              <a:rPr lang="en-US" sz="2400" dirty="0" smtClean="0"/>
              <a:t>Defects </a:t>
            </a:r>
            <a:r>
              <a:rPr lang="en-US" sz="2400" dirty="0"/>
              <a:t>in the interface parameters in integration </a:t>
            </a:r>
            <a:r>
              <a:rPr lang="en-US" sz="2400" dirty="0" smtClean="0"/>
              <a:t>testing</a:t>
            </a:r>
          </a:p>
          <a:p>
            <a:pPr marL="633413" lvl="1" indent="-287338">
              <a:lnSpc>
                <a:spcPct val="100000"/>
              </a:lnSpc>
              <a:buFont typeface="+mj-lt"/>
              <a:buAutoNum type="alphaLcParenR"/>
            </a:pPr>
            <a:r>
              <a:rPr lang="en-US" sz="2400" dirty="0" smtClean="0"/>
              <a:t>Integration </a:t>
            </a:r>
            <a:r>
              <a:rPr lang="en-US" sz="2400" dirty="0"/>
              <a:t>defects caused by the interaction and interference of different </a:t>
            </a:r>
            <a:r>
              <a:rPr lang="en-US" sz="2400" dirty="0" smtClean="0"/>
              <a:t>components</a:t>
            </a:r>
          </a:p>
          <a:p>
            <a:pPr marL="633413" lvl="1" indent="-287338">
              <a:lnSpc>
                <a:spcPct val="100000"/>
              </a:lnSpc>
              <a:buFont typeface="+mj-lt"/>
              <a:buAutoNum type="alphaLcParenR"/>
            </a:pPr>
            <a:r>
              <a:rPr lang="en-US" sz="2400" dirty="0" smtClean="0"/>
              <a:t>Defects </a:t>
            </a:r>
            <a:r>
              <a:rPr lang="en-US" sz="2400" dirty="0"/>
              <a:t>in the system as it transitions between one state and </a:t>
            </a:r>
            <a:r>
              <a:rPr lang="en-US" sz="2400" dirty="0" smtClean="0"/>
              <a:t>another</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427070216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Exercises (2)</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startAt="2"/>
            </a:pPr>
            <a:r>
              <a:rPr lang="en-US" sz="2600" dirty="0"/>
              <a:t>Use cases can be performed to </a:t>
            </a:r>
            <a:r>
              <a:rPr lang="en-US" sz="2600" dirty="0" smtClean="0"/>
              <a:t>test:</a:t>
            </a:r>
            <a:endParaRPr lang="en-US" sz="2600" dirty="0"/>
          </a:p>
          <a:p>
            <a:pPr marL="633413" lvl="1" indent="-287338">
              <a:lnSpc>
                <a:spcPct val="100000"/>
              </a:lnSpc>
              <a:buFont typeface="+mj-lt"/>
              <a:buAutoNum type="alphaLcParenR"/>
            </a:pPr>
            <a:r>
              <a:rPr lang="en-US" sz="2400" dirty="0"/>
              <a:t>Performance testing  </a:t>
            </a:r>
            <a:endParaRPr lang="en-US" sz="2400" dirty="0" smtClean="0"/>
          </a:p>
          <a:p>
            <a:pPr marL="633413" lvl="1" indent="-287338">
              <a:lnSpc>
                <a:spcPct val="100000"/>
              </a:lnSpc>
              <a:buFont typeface="+mj-lt"/>
              <a:buAutoNum type="alphaLcParenR"/>
            </a:pPr>
            <a:r>
              <a:rPr lang="en-US" sz="2400" dirty="0" smtClean="0"/>
              <a:t>Unit </a:t>
            </a:r>
            <a:r>
              <a:rPr lang="en-US" sz="2400" dirty="0"/>
              <a:t>testing </a:t>
            </a:r>
            <a:endParaRPr lang="en-US" sz="2400" dirty="0" smtClean="0"/>
          </a:p>
          <a:p>
            <a:pPr marL="633413" lvl="1" indent="-287338">
              <a:lnSpc>
                <a:spcPct val="100000"/>
              </a:lnSpc>
              <a:buFont typeface="+mj-lt"/>
              <a:buAutoNum type="alphaLcParenR"/>
            </a:pPr>
            <a:r>
              <a:rPr lang="en-US" sz="2400" dirty="0" smtClean="0"/>
              <a:t>Business </a:t>
            </a:r>
            <a:r>
              <a:rPr lang="en-US" sz="2400" dirty="0"/>
              <a:t>scenarios  </a:t>
            </a:r>
            <a:endParaRPr lang="en-US" sz="2400" dirty="0" smtClean="0"/>
          </a:p>
          <a:p>
            <a:pPr marL="633413" lvl="1" indent="-287338">
              <a:lnSpc>
                <a:spcPct val="100000"/>
              </a:lnSpc>
              <a:buFont typeface="+mj-lt"/>
              <a:buAutoNum type="alphaLcParenR"/>
            </a:pPr>
            <a:r>
              <a:rPr lang="en-US" sz="2400" dirty="0" smtClean="0"/>
              <a:t>Static </a:t>
            </a:r>
            <a:r>
              <a:rPr lang="en-US" sz="2400" dirty="0"/>
              <a:t>testing </a:t>
            </a:r>
            <a:endParaRPr lang="en-US" sz="2400" dirty="0" smtClean="0"/>
          </a:p>
          <a:p>
            <a:pPr>
              <a:lnSpc>
                <a:spcPct val="100000"/>
              </a:lnSpc>
              <a:buSzPct val="100000"/>
              <a:buFont typeface="+mj-lt"/>
              <a:buAutoNum type="arabicPeriod" startAt="3"/>
            </a:pPr>
            <a:r>
              <a:rPr lang="en-US" sz="2600" dirty="0"/>
              <a:t>Test Conditions are derived from: </a:t>
            </a:r>
          </a:p>
          <a:p>
            <a:pPr marL="633413" lvl="1" indent="-287338">
              <a:lnSpc>
                <a:spcPct val="100000"/>
              </a:lnSpc>
              <a:buFont typeface="+mj-lt"/>
              <a:buAutoNum type="alphaLcParenR"/>
            </a:pPr>
            <a:r>
              <a:rPr lang="en-US" sz="2400" dirty="0"/>
              <a:t>Specifications </a:t>
            </a:r>
          </a:p>
          <a:p>
            <a:pPr marL="633413" lvl="1" indent="-287338">
              <a:lnSpc>
                <a:spcPct val="100000"/>
              </a:lnSpc>
              <a:buFont typeface="+mj-lt"/>
              <a:buAutoNum type="alphaLcParenR"/>
            </a:pPr>
            <a:r>
              <a:rPr lang="en-US" sz="2400" dirty="0"/>
              <a:t>Test Cases </a:t>
            </a:r>
          </a:p>
          <a:p>
            <a:pPr marL="633413" lvl="1" indent="-287338">
              <a:lnSpc>
                <a:spcPct val="100000"/>
              </a:lnSpc>
              <a:buFont typeface="+mj-lt"/>
              <a:buAutoNum type="alphaLcParenR"/>
            </a:pPr>
            <a:r>
              <a:rPr lang="en-US" sz="2400" dirty="0"/>
              <a:t>Test Data </a:t>
            </a:r>
          </a:p>
          <a:p>
            <a:pPr marL="633413" lvl="1" indent="-287338">
              <a:lnSpc>
                <a:spcPct val="100000"/>
              </a:lnSpc>
              <a:buFont typeface="+mj-lt"/>
              <a:buAutoNum type="alphaLcParenR"/>
            </a:pPr>
            <a:r>
              <a:rPr lang="en-US" sz="2400" dirty="0"/>
              <a:t>Test </a:t>
            </a:r>
            <a:r>
              <a:rPr lang="en-US" sz="2400" dirty="0" smtClean="0"/>
              <a:t>Design</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72914163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Exercises (3)</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startAt="4"/>
            </a:pPr>
            <a:r>
              <a:rPr lang="en-US" sz="2600" dirty="0"/>
              <a:t>The Test Cases </a:t>
            </a:r>
            <a:r>
              <a:rPr lang="en-US" sz="2600" dirty="0" smtClean="0"/>
              <a:t>derived </a:t>
            </a:r>
            <a:r>
              <a:rPr lang="en-US" sz="2600" dirty="0"/>
              <a:t>from use </a:t>
            </a:r>
            <a:r>
              <a:rPr lang="en-US" sz="2600" dirty="0" smtClean="0"/>
              <a:t>cases:</a:t>
            </a:r>
            <a:endParaRPr lang="en-US" sz="2600" dirty="0"/>
          </a:p>
          <a:p>
            <a:pPr marL="633413" lvl="1" indent="-287338">
              <a:lnSpc>
                <a:spcPct val="100000"/>
              </a:lnSpc>
              <a:buFont typeface="+mj-lt"/>
              <a:buAutoNum type="alphaLcParenR"/>
            </a:pPr>
            <a:r>
              <a:rPr lang="en-US" sz="2400" dirty="0"/>
              <a:t>Are most useful in uncovering defects in the process flows during real world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uncovering defects in the process flows during the testing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covering the defects in the process flows during real world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covering the defects at the Integration </a:t>
            </a:r>
            <a:r>
              <a:rPr lang="en-US" sz="2400" dirty="0" smtClean="0"/>
              <a:t>Level</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15820518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Testing</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U</a:t>
            </a:r>
            <a:r>
              <a:rPr lang="en-US" dirty="0" smtClean="0">
                <a:solidFill>
                  <a:schemeClr val="accent5">
                    <a:lumMod val="20000"/>
                    <a:lumOff val="80000"/>
                  </a:schemeClr>
                </a:solidFill>
              </a:rPr>
              <a:t>se case testing </a:t>
            </a:r>
            <a:r>
              <a:rPr lang="en-US" dirty="0"/>
              <a:t>definition: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 name="Rectangle 3"/>
          <p:cNvSpPr txBox="1">
            <a:spLocks noChangeArrowheads="1"/>
          </p:cNvSpPr>
          <p:nvPr/>
        </p:nvSpPr>
        <p:spPr>
          <a:xfrm>
            <a:off x="635000" y="1937873"/>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lnSpc>
                <a:spcPct val="100000"/>
              </a:lnSpc>
              <a:buClr>
                <a:schemeClr val="accent5">
                  <a:lumMod val="40000"/>
                  <a:lumOff val="60000"/>
                </a:schemeClr>
              </a:buClr>
              <a:buSzPct val="70000"/>
              <a:buNone/>
              <a:tabLst>
                <a:tab pos="282575" algn="l"/>
              </a:tabLst>
            </a:pPr>
            <a:r>
              <a:rPr lang="en-US" sz="3200" noProof="1">
                <a:cs typeface="Consolas" pitchFamily="49" charset="0"/>
              </a:rPr>
              <a:t>A black-box test design technique in which test cases are designed to </a:t>
            </a:r>
            <a:r>
              <a:rPr lang="en-US" sz="3200" noProof="1" smtClean="0">
                <a:cs typeface="Consolas" pitchFamily="49" charset="0"/>
              </a:rPr>
              <a:t>execute </a:t>
            </a:r>
            <a:br>
              <a:rPr lang="en-US" sz="3200" noProof="1" smtClean="0">
                <a:cs typeface="Consolas" pitchFamily="49" charset="0"/>
              </a:rPr>
            </a:br>
            <a:r>
              <a:rPr lang="en-US" sz="3200" noProof="1" smtClean="0">
                <a:solidFill>
                  <a:schemeClr val="accent5">
                    <a:lumMod val="20000"/>
                    <a:lumOff val="80000"/>
                  </a:schemeClr>
                </a:solidFill>
                <a:cs typeface="Consolas" pitchFamily="49" charset="0"/>
              </a:rPr>
              <a:t>user scenarios</a:t>
            </a:r>
            <a:endParaRPr lang="en-US" sz="3200" noProof="1">
              <a:solidFill>
                <a:schemeClr val="accent5">
                  <a:lumMod val="20000"/>
                  <a:lumOff val="80000"/>
                </a:schemeClr>
              </a:solidFill>
              <a:cs typeface="Consolas" pitchFamily="49" charset="0"/>
            </a:endParaRPr>
          </a:p>
        </p:txBody>
      </p:sp>
      <p:pic>
        <p:nvPicPr>
          <p:cNvPr id="1030" name="Picture 6"/>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728913" y="4192572"/>
            <a:ext cx="3686175" cy="220822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6379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47663" indent="-347663">
              <a:buSzPct val="100000"/>
              <a:buFont typeface="+mj-lt"/>
              <a:buAutoNum type="arabicPeriod" startAt="5"/>
            </a:pPr>
            <a:r>
              <a:rPr lang="en-US" sz="2600" dirty="0" smtClean="0"/>
              <a:t>In </a:t>
            </a:r>
            <a:r>
              <a:rPr lang="en-US" sz="2600" dirty="0"/>
              <a:t>the next few slides a semiformal use case of a bank system for </a:t>
            </a:r>
            <a:r>
              <a:rPr lang="en-US" sz="2600" dirty="0">
                <a:solidFill>
                  <a:schemeClr val="accent5">
                    <a:lumMod val="20000"/>
                    <a:lumOff val="80000"/>
                  </a:schemeClr>
                </a:solidFill>
              </a:rPr>
              <a:t>home equity loans </a:t>
            </a:r>
            <a:r>
              <a:rPr lang="en-US" sz="2600" dirty="0"/>
              <a:t>is provided</a:t>
            </a:r>
          </a:p>
          <a:p>
            <a:pPr lvl="1"/>
            <a:r>
              <a:rPr lang="en-US" sz="2400" dirty="0"/>
              <a:t>Derive </a:t>
            </a:r>
            <a:r>
              <a:rPr lang="en-US" sz="2400" dirty="0">
                <a:solidFill>
                  <a:schemeClr val="accent5">
                    <a:lumMod val="20000"/>
                    <a:lumOff val="80000"/>
                  </a:schemeClr>
                </a:solidFill>
              </a:rPr>
              <a:t>logical test cases </a:t>
            </a:r>
            <a:r>
              <a:rPr lang="en-US" sz="2400" dirty="0"/>
              <a:t>for testing the normal and the exceptional workflows for the system</a:t>
            </a:r>
          </a:p>
          <a:p>
            <a:pPr lvl="1"/>
            <a:r>
              <a:rPr lang="en-US" sz="2400" dirty="0"/>
              <a:t>Create </a:t>
            </a:r>
            <a:r>
              <a:rPr lang="en-US" sz="2400" dirty="0">
                <a:solidFill>
                  <a:schemeClr val="accent5">
                    <a:lumMod val="20000"/>
                    <a:lumOff val="80000"/>
                  </a:schemeClr>
                </a:solidFill>
              </a:rPr>
              <a:t>use case diagram </a:t>
            </a:r>
            <a:r>
              <a:rPr lang="en-US" sz="2400" dirty="0"/>
              <a:t>based on this use </a:t>
            </a:r>
            <a:r>
              <a:rPr lang="en-US" sz="2400" dirty="0" smtClean="0"/>
              <a:t>case</a:t>
            </a:r>
          </a:p>
          <a:p>
            <a:pPr lvl="1"/>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4032008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graphicFrame>
        <p:nvGraphicFramePr>
          <p:cNvPr id="5" name="Table 4"/>
          <p:cNvGraphicFramePr>
            <a:graphicFrameLocks noGrp="1"/>
          </p:cNvGraphicFramePr>
          <p:nvPr>
            <p:extLst/>
          </p:nvPr>
        </p:nvGraphicFramePr>
        <p:xfrm>
          <a:off x="438150" y="1066800"/>
          <a:ext cx="8267700" cy="5542788"/>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is logged into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receives a phone call from a Customer.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interviews the Customer, entering information into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through a Web browser interface on their Desktop.</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Once the Telephone Banker has gathered the information from the Customer,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determines the creditworthiness of the Customer using a Scoring Mainframe.</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Based on all of the Customer information,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displays various Home Equity Products that the Telephone Banker can offer to the customer.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Customer chooses one of these Products, the Telephone Banker will conditionally confirm the Product.</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interview ends. The Telephone Banker directs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to transmit the loan information to the Loan Document Printing System (LoDoPS) in the Datacenter for origination.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837472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graphicFrame>
        <p:nvGraphicFramePr>
          <p:cNvPr id="5" name="Table 4"/>
          <p:cNvGraphicFramePr>
            <a:graphicFrameLocks noGrp="1"/>
          </p:cNvGraphicFramePr>
          <p:nvPr>
            <p:extLst/>
          </p:nvPr>
        </p:nvGraphicFramePr>
        <p:xfrm>
          <a:off x="438150" y="1066800"/>
          <a:ext cx="8267700" cy="443179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2 of the normal workflow, if the Customer is requesting a large loan or borrowing against a high-value property, the Telephone Banker escalates the application to a Senior Telephone Banker who decides whether to proceed with the application.</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decision is to proceed, then the Telephone Banker completes the remainder of step 2 and proceeds normally.</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decision is not to proceed, the Telephone Banker informs the Customer that the application is declined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4 of the normal workflow, if the System does not display any Home Equity Products as available, the Telephone Banker informs the Customer that the application is declined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12004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graphicFrame>
        <p:nvGraphicFramePr>
          <p:cNvPr id="5" name="Table 4"/>
          <p:cNvGraphicFramePr>
            <a:graphicFrameLocks noGrp="1"/>
          </p:cNvGraphicFramePr>
          <p:nvPr>
            <p:extLst/>
          </p:nvPr>
        </p:nvGraphicFramePr>
        <p:xfrm>
          <a:off x="438150" y="1066800"/>
          <a:ext cx="8267700" cy="5341620"/>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5 of the normal workflow, if the Product chosen by the Customer was a Home Equity Loan, the Telephone Banker offers the Customer the option of applying for life insurance to cover the loan. If the Customer wants to apply, the following steps occur: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interviews the Customer, entering health information into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through a Web browser interface on their Desktop.</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processes the information. One of two outcomes will occur:</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a.</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declines to offer insurance based on the health information given. The Telephone Banker informs the Customer that the insurance application was denied. This exception workflow is over and processing returns to step 5.</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b.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offers insurance at a rate based on the loan size and the health information given. The Telephone Banker informs the Customer of the offer.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194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graphicFrame>
        <p:nvGraphicFramePr>
          <p:cNvPr id="5" name="Table 4"/>
          <p:cNvGraphicFramePr>
            <a:graphicFrameLocks noGrp="1"/>
          </p:cNvGraphicFramePr>
          <p:nvPr>
            <p:extLst/>
          </p:nvPr>
        </p:nvGraphicFramePr>
        <p:xfrm>
          <a:off x="438150" y="1066800"/>
          <a:ext cx="8267700" cy="452323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startAt="3"/>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Customer makes one of two decisions:</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a.</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Accept the offer. The Telephone Banker makes the life insurance purchase part of the overall application. This exception workflow is over and processing returns to step 5.</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b.</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Reject the offer. The Telephone Banker excludes the life insurance purchase from the overall application. This exception workflow is over and processing returns to step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any of steps 1 through 5 of the normal workflow, if the Customer chooses to end the interview without continuing the process or selecting a product, the application is cancelled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no Telephone Banker is logged into the system (e.g., because the system is down) and step 1 of the normal workflow begins, the following steps occur: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06379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aphicFrame>
        <p:nvGraphicFramePr>
          <p:cNvPr id="5" name="Table 4"/>
          <p:cNvGraphicFramePr>
            <a:graphicFrameLocks noGrp="1"/>
          </p:cNvGraphicFramePr>
          <p:nvPr>
            <p:extLst/>
          </p:nvPr>
        </p:nvGraphicFramePr>
        <p:xfrm>
          <a:off x="438150" y="1066800"/>
          <a:ext cx="8267700" cy="5282184"/>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continues to take the information manually. At the end of the interview, the Telephone Banker informs the Customer that a Telephone Banker will call back shortly with the decision on the application.</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Once a Telephone Banker is logged into the system, the application information is entered into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and normal processing resumes at step 2.</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calls the Customer once one of the following outcomes has occurred:</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Step 5 of normal processing is reached. Processing continues at step 5.</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step 2 of normal processing, exception workflow 1 was triggered. Processing continues at step 2.</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step 4 of normal processing, exception workflow 2 was triggered. No processing remains to be done.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Postconditions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Loan application is in LoDoPS system for origination.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891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(10)</a:t>
            </a:r>
            <a:endParaRPr lang="en-US" dirty="0"/>
          </a:p>
        </p:txBody>
      </p:sp>
      <p:sp>
        <p:nvSpPr>
          <p:cNvPr id="3" name="Content Placeholder 2"/>
          <p:cNvSpPr>
            <a:spLocks noGrp="1"/>
          </p:cNvSpPr>
          <p:nvPr>
            <p:ph idx="1"/>
          </p:nvPr>
        </p:nvSpPr>
        <p:spPr/>
        <p:txBody>
          <a:bodyPr/>
          <a:lstStyle/>
          <a:p>
            <a:pPr>
              <a:lnSpc>
                <a:spcPct val="100000"/>
              </a:lnSpc>
              <a:buSzPct val="100000"/>
              <a:buFont typeface="+mj-lt"/>
              <a:buAutoNum type="arabicPeriod" startAt="6"/>
            </a:pPr>
            <a:r>
              <a:rPr lang="en-US" sz="2600" dirty="0"/>
              <a:t>In the next few slides a semiformal use case of </a:t>
            </a:r>
            <a:r>
              <a:rPr lang="en-US" sz="2600" dirty="0" smtClean="0"/>
              <a:t>an elevator is </a:t>
            </a:r>
            <a:r>
              <a:rPr lang="en-US" sz="2600" dirty="0"/>
              <a:t>provided</a:t>
            </a:r>
          </a:p>
          <a:p>
            <a:pPr lvl="1">
              <a:lnSpc>
                <a:spcPct val="100000"/>
              </a:lnSpc>
            </a:pPr>
            <a:r>
              <a:rPr lang="en-US" sz="2400" dirty="0" smtClean="0"/>
              <a:t>Derive </a:t>
            </a:r>
            <a:r>
              <a:rPr lang="en-US" sz="2400" dirty="0" smtClean="0">
                <a:solidFill>
                  <a:schemeClr val="accent5">
                    <a:lumMod val="20000"/>
                    <a:lumOff val="80000"/>
                  </a:schemeClr>
                </a:solidFill>
              </a:rPr>
              <a:t>exceptional workflows </a:t>
            </a:r>
            <a:r>
              <a:rPr lang="en-US" sz="2400" dirty="0" smtClean="0"/>
              <a:t>for the use case</a:t>
            </a:r>
          </a:p>
          <a:p>
            <a:pPr lvl="1">
              <a:lnSpc>
                <a:spcPct val="100000"/>
              </a:lnSpc>
            </a:pPr>
            <a:r>
              <a:rPr lang="en-US" sz="2400" dirty="0" smtClean="0"/>
              <a:t>Derive </a:t>
            </a:r>
            <a:r>
              <a:rPr lang="en-US" sz="2400" dirty="0" smtClean="0">
                <a:solidFill>
                  <a:schemeClr val="accent5">
                    <a:lumMod val="20000"/>
                    <a:lumOff val="80000"/>
                  </a:schemeClr>
                </a:solidFill>
              </a:rPr>
              <a:t>concrete test </a:t>
            </a:r>
            <a:r>
              <a:rPr lang="en-US" sz="2400" dirty="0">
                <a:solidFill>
                  <a:schemeClr val="accent5">
                    <a:lumMod val="20000"/>
                    <a:lumOff val="80000"/>
                  </a:schemeClr>
                </a:solidFill>
              </a:rPr>
              <a:t>cases </a:t>
            </a:r>
            <a:r>
              <a:rPr lang="en-US" sz="2400" dirty="0"/>
              <a:t>for testing the normal and the exceptional workflows for the system</a:t>
            </a:r>
          </a:p>
          <a:p>
            <a:pPr lvl="1">
              <a:lnSpc>
                <a:spcPct val="100000"/>
              </a:lnSpc>
            </a:pPr>
            <a:r>
              <a:rPr lang="en-US" sz="2400" dirty="0"/>
              <a:t>Create </a:t>
            </a:r>
            <a:r>
              <a:rPr lang="en-US" sz="2400" dirty="0">
                <a:solidFill>
                  <a:schemeClr val="accent5">
                    <a:lumMod val="20000"/>
                    <a:lumOff val="80000"/>
                  </a:schemeClr>
                </a:solidFill>
              </a:rPr>
              <a:t>use case diagram </a:t>
            </a:r>
            <a:r>
              <a:rPr lang="en-US" sz="2400" dirty="0"/>
              <a:t>based on this use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2036617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graphicFrame>
        <p:nvGraphicFramePr>
          <p:cNvPr id="5" name="Table 4"/>
          <p:cNvGraphicFramePr>
            <a:graphicFrameLocks noGrp="1"/>
          </p:cNvGraphicFramePr>
          <p:nvPr>
            <p:extLst/>
          </p:nvPr>
        </p:nvGraphicFramePr>
        <p:xfrm>
          <a:off x="438150" y="1066800"/>
          <a:ext cx="8267700" cy="5510784"/>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Case 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Elevator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Summary: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calls an elevator and uses it to ride to another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rider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is in service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presses elevator call button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system detects elevator call button pressed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moves to the floor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open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gets in and presses floor button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closes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in the same direction the elevator is going, elevator moves to requested floor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not in the same direction the elevator is going, and no floors have been requested in that direction, elevator changes direction and moves to required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6410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2408597"/>
              </p:ext>
            </p:extLst>
          </p:nvPr>
        </p:nvGraphicFramePr>
        <p:xfrm>
          <a:off x="438150" y="1066800"/>
          <a:ext cx="8267700" cy="380695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Case 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Elevator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not in the same direction the elevator is     going, and at least one floor has been requested in that direction, elevator continues processing requests in the same direction until all requests are satisfied, then changes direction and moves to required floor</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open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gets out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closes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elevator has no more requests, it moves to its home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1146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(13)</a:t>
            </a:r>
            <a:endParaRPr lang="en-US" dirty="0"/>
          </a:p>
        </p:txBody>
      </p:sp>
      <p:sp>
        <p:nvSpPr>
          <p:cNvPr id="3" name="Content Placeholder 2"/>
          <p:cNvSpPr>
            <a:spLocks noGrp="1"/>
          </p:cNvSpPr>
          <p:nvPr>
            <p:ph idx="1"/>
          </p:nvPr>
        </p:nvSpPr>
        <p:spPr/>
        <p:txBody>
          <a:bodyPr/>
          <a:lstStyle/>
          <a:p>
            <a:pPr marL="514350" lvl="0" indent="-514350">
              <a:lnSpc>
                <a:spcPct val="100000"/>
              </a:lnSpc>
              <a:buSzPct val="100000"/>
              <a:buFont typeface="+mj-lt"/>
              <a:buAutoNum type="arabicPeriod" startAt="7"/>
            </a:pPr>
            <a:r>
              <a:rPr lang="en-US" sz="2400" dirty="0" smtClean="0"/>
              <a:t>For </a:t>
            </a:r>
            <a:r>
              <a:rPr lang="en-US" sz="2400" dirty="0"/>
              <a:t>the following demo: </a:t>
            </a:r>
            <a:r>
              <a:rPr lang="en-US" sz="2400" u="sng" dirty="0">
                <a:hlinkClick r:id="rId2"/>
              </a:rPr>
              <a:t>http://demos.telerik.com/silverlight/#DataForm/ICollectionViewSynchronization</a:t>
            </a:r>
            <a:r>
              <a:rPr lang="en-US" sz="2400" dirty="0"/>
              <a:t> you have Edit item use case:</a:t>
            </a:r>
            <a:endParaRPr lang="bg-BG" sz="2400" dirty="0"/>
          </a:p>
          <a:p>
            <a:pPr marL="514350" indent="-514350">
              <a:lnSpc>
                <a:spcPct val="100000"/>
              </a:lnSpc>
              <a:buSzPct val="100000"/>
              <a:buFont typeface="+mj-lt"/>
              <a:buAutoNum type="arabicPeriod" startAt="7"/>
            </a:pP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20552623"/>
              </p:ext>
            </p:extLst>
          </p:nvPr>
        </p:nvGraphicFramePr>
        <p:xfrm>
          <a:off x="2035463" y="2692876"/>
          <a:ext cx="5073074" cy="3196688"/>
        </p:xfrm>
        <a:graphic>
          <a:graphicData uri="http://schemas.openxmlformats.org/drawingml/2006/table">
            <a:tbl>
              <a:tblPr firstRow="1" firstCol="1" bandRow="1">
                <a:tableStyleId>{5A111915-BE36-4E01-A7E5-04B1672EAD32}</a:tableStyleId>
              </a:tblPr>
              <a:tblGrid>
                <a:gridCol w="2536537"/>
                <a:gridCol w="2536537"/>
              </a:tblGrid>
              <a:tr h="219660">
                <a:tc gridSpan="2">
                  <a:txBody>
                    <a:bodyPr/>
                    <a:lstStyle/>
                    <a:p>
                      <a:pPr marL="0" marR="0" algn="ctr">
                        <a:spcBef>
                          <a:spcPts val="0"/>
                        </a:spcBef>
                        <a:spcAft>
                          <a:spcPts val="0"/>
                        </a:spcAft>
                      </a:pPr>
                      <a:r>
                        <a:rPr lang="en-US" sz="1100" dirty="0">
                          <a:effectLst/>
                        </a:rPr>
                        <a:t>Formal Use Case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r>
              <a:tr h="219660">
                <a:tc>
                  <a:txBody>
                    <a:bodyPr/>
                    <a:lstStyle/>
                    <a:p>
                      <a:pPr marL="0" marR="0" algn="l">
                        <a:spcBef>
                          <a:spcPts val="0"/>
                        </a:spcBef>
                        <a:spcAft>
                          <a:spcPts val="0"/>
                        </a:spcAft>
                      </a:pPr>
                      <a:r>
                        <a:rPr lang="en-US" sz="1100" dirty="0">
                          <a:solidFill>
                            <a:srgbClr val="FFFFFF"/>
                          </a:solidFill>
                          <a:effectLst/>
                        </a:rPr>
                        <a:t>ID:</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smtClean="0">
                          <a:solidFill>
                            <a:srgbClr val="FFFFFF"/>
                          </a:solidFill>
                          <a:effectLst/>
                        </a:rPr>
                        <a:t>DF0001</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Name:</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Edit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428859">
                <a:tc>
                  <a:txBody>
                    <a:bodyPr/>
                    <a:lstStyle/>
                    <a:p>
                      <a:pPr marL="0" marR="0" algn="l">
                        <a:spcBef>
                          <a:spcPts val="0"/>
                        </a:spcBef>
                        <a:spcAft>
                          <a:spcPts val="0"/>
                        </a:spcAft>
                      </a:pPr>
                      <a:r>
                        <a:rPr lang="en-US" sz="1100" dirty="0">
                          <a:solidFill>
                            <a:srgbClr val="FFFFFF"/>
                          </a:solidFill>
                          <a:effectLst/>
                        </a:rPr>
                        <a:t>Description: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Customer navigates the </a:t>
                      </a:r>
                      <a:r>
                        <a:rPr lang="en-US" sz="1100" dirty="0" err="1">
                          <a:solidFill>
                            <a:srgbClr val="FFFFFF"/>
                          </a:solidFill>
                          <a:effectLst/>
                        </a:rPr>
                        <a:t>DataForm</a:t>
                      </a:r>
                      <a:r>
                        <a:rPr lang="en-US" sz="1100" dirty="0">
                          <a:solidFill>
                            <a:srgbClr val="FFFFFF"/>
                          </a:solidFill>
                          <a:effectLst/>
                        </a:rPr>
                        <a:t> demo and edits an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Actor goal:</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To enter its own data</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Actor:</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Customer</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Priority:</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Very high</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1240669">
                <a:tc>
                  <a:txBody>
                    <a:bodyPr/>
                    <a:lstStyle/>
                    <a:p>
                      <a:pPr marL="0" marR="0" algn="l">
                        <a:spcBef>
                          <a:spcPts val="0"/>
                        </a:spcBef>
                        <a:spcAft>
                          <a:spcPts val="0"/>
                        </a:spcAft>
                      </a:pPr>
                      <a:r>
                        <a:rPr lang="en-US" sz="1100" dirty="0">
                          <a:solidFill>
                            <a:srgbClr val="FFFFFF"/>
                          </a:solidFill>
                          <a:effectLst/>
                        </a:rPr>
                        <a:t>Basic flow:</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1. Navigate http://demos.telerik.com/silverlight</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2. Find </a:t>
                      </a:r>
                      <a:r>
                        <a:rPr lang="en-US" sz="1100" dirty="0" err="1">
                          <a:solidFill>
                            <a:srgbClr val="FFFFFF"/>
                          </a:solidFill>
                          <a:effectLst/>
                        </a:rPr>
                        <a:t>DataForm</a:t>
                      </a:r>
                      <a:r>
                        <a:rPr lang="en-US" sz="1100" dirty="0">
                          <a:solidFill>
                            <a:srgbClr val="FFFFFF"/>
                          </a:solidFill>
                          <a:effectLst/>
                        </a:rPr>
                        <a:t> --&gt; </a:t>
                      </a:r>
                      <a:r>
                        <a:rPr lang="en-US" sz="1100" dirty="0" err="1">
                          <a:solidFill>
                            <a:srgbClr val="FFFFFF"/>
                          </a:solidFill>
                          <a:effectLst/>
                        </a:rPr>
                        <a:t>ICollectionViewSynchronization</a:t>
                      </a:r>
                      <a:r>
                        <a:rPr lang="en-US" sz="1100" dirty="0">
                          <a:solidFill>
                            <a:srgbClr val="FFFFFF"/>
                          </a:solidFill>
                          <a:effectLst/>
                        </a:rPr>
                        <a:t> demo</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3. Choose an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4. Edit the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5. Save changes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09200">
                <a:tc>
                  <a:txBody>
                    <a:bodyPr/>
                    <a:lstStyle/>
                    <a:p>
                      <a:pPr marL="0" marR="0" algn="l">
                        <a:spcBef>
                          <a:spcPts val="0"/>
                        </a:spcBef>
                        <a:spcAft>
                          <a:spcPts val="0"/>
                        </a:spcAft>
                      </a:pPr>
                      <a:r>
                        <a:rPr lang="en-US" sz="1100" dirty="0">
                          <a:solidFill>
                            <a:srgbClr val="FFFFFF"/>
                          </a:solidFill>
                          <a:effectLst/>
                        </a:rPr>
                        <a:t>Post-conditions: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The data are entered and saved correctly</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188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Use case </a:t>
            </a:r>
            <a:r>
              <a:rPr lang="en-US" dirty="0" smtClean="0"/>
              <a:t>definition</a:t>
            </a:r>
            <a:r>
              <a:rPr lang="en-US"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3"/>
          <p:cNvSpPr txBox="1">
            <a:spLocks noChangeArrowheads="1"/>
          </p:cNvSpPr>
          <p:nvPr/>
        </p:nvSpPr>
        <p:spPr>
          <a:xfrm>
            <a:off x="635000" y="1937873"/>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lnSpc>
                <a:spcPct val="100000"/>
              </a:lnSpc>
              <a:buClr>
                <a:schemeClr val="accent5">
                  <a:lumMod val="40000"/>
                  <a:lumOff val="60000"/>
                </a:schemeClr>
              </a:buClr>
              <a:buSzPct val="70000"/>
              <a:buNone/>
              <a:tabLst>
                <a:tab pos="282575" algn="l"/>
              </a:tabLst>
            </a:pPr>
            <a:r>
              <a:rPr lang="en-US" sz="3200" noProof="1">
                <a:cs typeface="Consolas" pitchFamily="49" charset="0"/>
              </a:rPr>
              <a:t>A sequence of transactions in a dialogue between a user and the system with </a:t>
            </a:r>
            <a:r>
              <a:rPr lang="en-US" sz="3200" noProof="1" smtClean="0">
                <a:cs typeface="Consolas" pitchFamily="49" charset="0"/>
              </a:rPr>
              <a:t>a tangible result</a:t>
            </a:r>
            <a:endParaRPr lang="en-US" sz="3200" noProof="1">
              <a:solidFill>
                <a:schemeClr val="accent5">
                  <a:lumMod val="20000"/>
                  <a:lumOff val="80000"/>
                </a:schemeClr>
              </a:solidFill>
              <a:cs typeface="Consolas"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57" y="4191000"/>
            <a:ext cx="2859087" cy="203041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3164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(14)</a:t>
            </a:r>
            <a:endParaRPr lang="en-US" dirty="0"/>
          </a:p>
        </p:txBody>
      </p:sp>
      <p:sp>
        <p:nvSpPr>
          <p:cNvPr id="3" name="Content Placeholder 2"/>
          <p:cNvSpPr>
            <a:spLocks noGrp="1"/>
          </p:cNvSpPr>
          <p:nvPr>
            <p:ph idx="1"/>
          </p:nvPr>
        </p:nvSpPr>
        <p:spPr/>
        <p:txBody>
          <a:bodyPr/>
          <a:lstStyle/>
          <a:p>
            <a:pPr lvl="1"/>
            <a:r>
              <a:rPr lang="en-US" sz="2400" dirty="0"/>
              <a:t>Define alternate and exceptional flows</a:t>
            </a:r>
            <a:endParaRPr lang="bg-BG" sz="2400" dirty="0"/>
          </a:p>
          <a:p>
            <a:pPr lvl="1"/>
            <a:r>
              <a:rPr lang="en-US" sz="2400" dirty="0"/>
              <a:t>Think about which steps could be Pre-conditions</a:t>
            </a:r>
            <a:endParaRPr lang="bg-BG" sz="2400" dirty="0"/>
          </a:p>
          <a:p>
            <a:pPr lvl="1"/>
            <a:r>
              <a:rPr lang="en-US" sz="2400" dirty="0"/>
              <a:t>Derive test cases using one of the templates below:</a:t>
            </a:r>
            <a:endParaRPr lang="bg-BG" sz="2400" dirty="0"/>
          </a:p>
          <a:p>
            <a:pPr marL="514350" indent="-514350">
              <a:lnSpc>
                <a:spcPct val="100000"/>
              </a:lnSpc>
              <a:buSzPct val="100000"/>
              <a:buFont typeface="+mj-lt"/>
              <a:buAutoNum type="arabicPeriod" startAt="7"/>
            </a:pP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55166709"/>
              </p:ext>
            </p:extLst>
          </p:nvPr>
        </p:nvGraphicFramePr>
        <p:xfrm>
          <a:off x="1351972" y="2955637"/>
          <a:ext cx="1991592" cy="1324818"/>
        </p:xfrm>
        <a:graphic>
          <a:graphicData uri="http://schemas.openxmlformats.org/drawingml/2006/table">
            <a:tbl>
              <a:tblPr firstRow="1" firstCol="1" bandRow="1">
                <a:tableStyleId>{5A111915-BE36-4E01-A7E5-04B1672EAD32}</a:tableStyleId>
              </a:tblPr>
              <a:tblGrid>
                <a:gridCol w="903540"/>
                <a:gridCol w="1088052"/>
              </a:tblGrid>
              <a:tr h="176577">
                <a:tc gridSpan="2">
                  <a:txBody>
                    <a:bodyPr/>
                    <a:lstStyle/>
                    <a:p>
                      <a:pPr marL="0" marR="0" algn="ctr">
                        <a:spcBef>
                          <a:spcPts val="0"/>
                        </a:spcBef>
                        <a:spcAft>
                          <a:spcPts val="0"/>
                        </a:spcAft>
                      </a:pPr>
                      <a:r>
                        <a:rPr lang="en-US" sz="1100" dirty="0" smtClean="0">
                          <a:effectLst/>
                        </a:rPr>
                        <a:t>Test case template: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r>
              <a:tr h="219064">
                <a:tc>
                  <a:txBody>
                    <a:bodyPr/>
                    <a:lstStyle/>
                    <a:p>
                      <a:pPr marL="0" marR="0" algn="l">
                        <a:spcBef>
                          <a:spcPts val="0"/>
                        </a:spcBef>
                        <a:spcAft>
                          <a:spcPts val="0"/>
                        </a:spcAft>
                      </a:pPr>
                      <a:r>
                        <a:rPr lang="en-US" sz="1100" dirty="0" smtClean="0">
                          <a:solidFill>
                            <a:srgbClr val="FFFFFF"/>
                          </a:solidFill>
                          <a:effectLst/>
                        </a:rPr>
                        <a:t>Action: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Actor</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Verification:</a:t>
                      </a:r>
                      <a:endParaRPr lang="bg-BG" sz="11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System</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1985">
                <a:tc>
                  <a:txBody>
                    <a:bodyPr/>
                    <a:lstStyle/>
                    <a:p>
                      <a:pPr marL="0" marR="0" algn="l">
                        <a:spcBef>
                          <a:spcPts val="0"/>
                        </a:spcBef>
                        <a:spcAft>
                          <a:spcPts val="0"/>
                        </a:spcAft>
                      </a:pPr>
                      <a:r>
                        <a:rPr lang="en-US" sz="1100" dirty="0" smtClean="0">
                          <a:solidFill>
                            <a:srgbClr val="FFFFFF"/>
                          </a:solidFill>
                          <a:effectLst/>
                        </a:rPr>
                        <a:t>Action:</a:t>
                      </a: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Actor</a:t>
                      </a: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Verification: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System</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200" dirty="0" smtClean="0">
                          <a:solidFill>
                            <a:srgbClr val="FFFFFF"/>
                          </a:solidFill>
                          <a:effectLst/>
                        </a:rPr>
                        <a:t>…</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3409199"/>
              </p:ext>
            </p:extLst>
          </p:nvPr>
        </p:nvGraphicFramePr>
        <p:xfrm>
          <a:off x="4091708" y="2978727"/>
          <a:ext cx="2664691" cy="773408"/>
        </p:xfrm>
        <a:graphic>
          <a:graphicData uri="http://schemas.openxmlformats.org/drawingml/2006/table">
            <a:tbl>
              <a:tblPr firstRow="1" firstCol="1" bandRow="1">
                <a:tableStyleId>{5A111915-BE36-4E01-A7E5-04B1672EAD32}</a:tableStyleId>
              </a:tblPr>
              <a:tblGrid>
                <a:gridCol w="781797"/>
                <a:gridCol w="941447"/>
                <a:gridCol w="941447"/>
              </a:tblGrid>
              <a:tr h="219064">
                <a:tc gridSpan="3">
                  <a:txBody>
                    <a:bodyPr/>
                    <a:lstStyle/>
                    <a:p>
                      <a:pPr marL="0" marR="0" algn="ctr">
                        <a:spcBef>
                          <a:spcPts val="0"/>
                        </a:spcBef>
                        <a:spcAft>
                          <a:spcPts val="0"/>
                        </a:spcAft>
                      </a:pPr>
                      <a:r>
                        <a:rPr lang="en-US" sz="1100" dirty="0" smtClean="0">
                          <a:effectLst/>
                        </a:rPr>
                        <a:t>Test case template: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c hMerge="1">
                  <a:txBody>
                    <a:bodyPr/>
                    <a:lstStyle/>
                    <a:p>
                      <a:pPr marL="0" marR="0" algn="ctr">
                        <a:spcBef>
                          <a:spcPts val="0"/>
                        </a:spcBef>
                        <a:spcAft>
                          <a:spcPts val="0"/>
                        </a:spcAft>
                      </a:pP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5">
                        <a:lumMod val="50000"/>
                      </a:schemeClr>
                    </a:solidFill>
                  </a:tcPr>
                </a:tc>
              </a:tr>
              <a:tr h="219064">
                <a:tc>
                  <a:txBody>
                    <a:bodyPr/>
                    <a:lstStyle/>
                    <a:p>
                      <a:pPr marL="0" marR="0" algn="l">
                        <a:spcBef>
                          <a:spcPts val="0"/>
                        </a:spcBef>
                        <a:spcAft>
                          <a:spcPts val="0"/>
                        </a:spcAft>
                      </a:pPr>
                      <a:r>
                        <a:rPr lang="en-US" sz="1100" dirty="0" smtClean="0">
                          <a:solidFill>
                            <a:srgbClr val="FFFFFF"/>
                          </a:solidFill>
                          <a:effectLst/>
                        </a:rPr>
                        <a:t>Use case steps: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Test case steps:</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Expected result: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a:t>
                      </a:r>
                      <a:endParaRPr lang="en-US" sz="1100" b="1" kern="1200" dirty="0" smtClean="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74952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When Use Case Testing Is Not Appropriate?</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In some cases </a:t>
            </a:r>
            <a:r>
              <a:rPr lang="en-US" dirty="0" smtClean="0">
                <a:solidFill>
                  <a:schemeClr val="accent5">
                    <a:lumMod val="20000"/>
                    <a:lumOff val="80000"/>
                  </a:schemeClr>
                </a:solidFill>
              </a:rPr>
              <a:t>state-based testing </a:t>
            </a:r>
            <a:r>
              <a:rPr lang="en-US" dirty="0" smtClean="0"/>
              <a:t>may be more appropriate</a:t>
            </a:r>
          </a:p>
          <a:p>
            <a:pPr lvl="1">
              <a:lnSpc>
                <a:spcPct val="100000"/>
              </a:lnSpc>
            </a:pPr>
            <a:r>
              <a:rPr lang="en-US" dirty="0" smtClean="0"/>
              <a:t>If </a:t>
            </a:r>
            <a:r>
              <a:rPr lang="en-US" dirty="0"/>
              <a:t>we have </a:t>
            </a:r>
            <a:r>
              <a:rPr lang="en-US" dirty="0">
                <a:solidFill>
                  <a:schemeClr val="accent5">
                    <a:lumMod val="20000"/>
                    <a:lumOff val="80000"/>
                  </a:schemeClr>
                </a:solidFill>
              </a:rPr>
              <a:t>heavy interaction </a:t>
            </a:r>
            <a:r>
              <a:rPr lang="en-US" dirty="0"/>
              <a:t>of </a:t>
            </a:r>
            <a:r>
              <a:rPr lang="en-US" dirty="0">
                <a:solidFill>
                  <a:schemeClr val="accent5">
                    <a:lumMod val="20000"/>
                    <a:lumOff val="80000"/>
                  </a:schemeClr>
                </a:solidFill>
              </a:rPr>
              <a:t>past events </a:t>
            </a:r>
            <a:r>
              <a:rPr lang="en-US" dirty="0"/>
              <a:t>and conditions with the way </a:t>
            </a:r>
            <a:r>
              <a:rPr lang="en-US" dirty="0">
                <a:solidFill>
                  <a:schemeClr val="accent5">
                    <a:lumMod val="20000"/>
                    <a:lumOff val="80000"/>
                  </a:schemeClr>
                </a:solidFill>
              </a:rPr>
              <a:t>current events </a:t>
            </a:r>
            <a:r>
              <a:rPr lang="en-US" dirty="0"/>
              <a:t>and conditions </a:t>
            </a:r>
            <a:r>
              <a:rPr lang="en-US" dirty="0" smtClean="0"/>
              <a:t>should be handled</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6147" name="Picture 3" descr="C:\PROJECTS\QA-Academy\LOCAL_FILES\Oleg_IMAGES_Archive\IMAGES\CAUTION\600px-no_sign2_sv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91200" y="3514436"/>
            <a:ext cx="2857500" cy="28575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002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t>
            </a:r>
            <a:r>
              <a:rPr lang="en-US" dirty="0" smtClean="0"/>
              <a:t>ase Informality</a:t>
            </a:r>
            <a:endParaRPr lang="en-US" dirty="0"/>
          </a:p>
        </p:txBody>
      </p:sp>
      <p:sp>
        <p:nvSpPr>
          <p:cNvPr id="3" name="Content Placeholder 2"/>
          <p:cNvSpPr>
            <a:spLocks noGrp="1"/>
          </p:cNvSpPr>
          <p:nvPr>
            <p:ph idx="1"/>
          </p:nvPr>
        </p:nvSpPr>
        <p:spPr/>
        <p:txBody>
          <a:bodyPr/>
          <a:lstStyle/>
          <a:p>
            <a:pPr>
              <a:lnSpc>
                <a:spcPct val="100000"/>
              </a:lnSpc>
            </a:pPr>
            <a:r>
              <a:rPr lang="en-US" dirty="0" smtClean="0"/>
              <a:t>The concept of a "</a:t>
            </a:r>
            <a:r>
              <a:rPr lang="en-US" dirty="0" smtClean="0">
                <a:solidFill>
                  <a:schemeClr val="accent5">
                    <a:lumMod val="20000"/>
                    <a:lumOff val="80000"/>
                  </a:schemeClr>
                </a:solidFill>
              </a:rPr>
              <a:t>use case</a:t>
            </a:r>
            <a:r>
              <a:rPr lang="en-US" dirty="0" smtClean="0"/>
              <a:t>" can </a:t>
            </a:r>
            <a:r>
              <a:rPr lang="en-US" dirty="0"/>
              <a:t>vary considerably in formality and </a:t>
            </a:r>
            <a:r>
              <a:rPr lang="en-US" dirty="0" smtClean="0"/>
              <a:t>presentation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4438837"/>
            <a:ext cx="2164229" cy="193170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629641"/>
            <a:ext cx="1995305" cy="1698364"/>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72101"/>
            <a:ext cx="2034646" cy="2671294"/>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564031"/>
            <a:ext cx="2552014" cy="232909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5207" y="4629641"/>
            <a:ext cx="2209800" cy="146960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576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t>
            </a:r>
            <a:r>
              <a:rPr lang="en-US" dirty="0" smtClean="0"/>
              <a:t>ase Informality (2)</a:t>
            </a:r>
            <a:endParaRPr lang="en-US" dirty="0"/>
          </a:p>
        </p:txBody>
      </p:sp>
      <p:sp>
        <p:nvSpPr>
          <p:cNvPr id="3" name="Content Placeholder 2"/>
          <p:cNvSpPr>
            <a:spLocks noGrp="1"/>
          </p:cNvSpPr>
          <p:nvPr>
            <p:ph idx="1"/>
          </p:nvPr>
        </p:nvSpPr>
        <p:spPr/>
        <p:txBody>
          <a:bodyPr/>
          <a:lstStyle/>
          <a:p>
            <a:pPr>
              <a:lnSpc>
                <a:spcPct val="100000"/>
              </a:lnSpc>
            </a:pPr>
            <a:r>
              <a:rPr lang="en-US" dirty="0" smtClean="0"/>
              <a:t>The basic idea of use cases is simple:</a:t>
            </a:r>
          </a:p>
          <a:p>
            <a:pPr lvl="1">
              <a:lnSpc>
                <a:spcPct val="100000"/>
              </a:lnSpc>
            </a:pPr>
            <a:r>
              <a:rPr lang="en-US" dirty="0" smtClean="0"/>
              <a:t>We </a:t>
            </a:r>
            <a:r>
              <a:rPr lang="en-US" dirty="0"/>
              <a:t>have some </a:t>
            </a:r>
            <a:r>
              <a:rPr lang="en-US" dirty="0">
                <a:solidFill>
                  <a:schemeClr val="accent5">
                    <a:lumMod val="20000"/>
                    <a:lumOff val="80000"/>
                  </a:schemeClr>
                </a:solidFill>
              </a:rPr>
              <a:t>numbered</a:t>
            </a:r>
            <a:r>
              <a:rPr lang="en-US" dirty="0"/>
              <a:t> (or at least sequential) </a:t>
            </a:r>
            <a:r>
              <a:rPr lang="en-US" dirty="0">
                <a:solidFill>
                  <a:schemeClr val="accent5">
                    <a:lumMod val="20000"/>
                    <a:lumOff val="80000"/>
                  </a:schemeClr>
                </a:solidFill>
              </a:rPr>
              <a:t>list of steps </a:t>
            </a:r>
            <a:endParaRPr lang="en-US" dirty="0" smtClean="0">
              <a:solidFill>
                <a:schemeClr val="accent5">
                  <a:lumMod val="20000"/>
                  <a:lumOff val="80000"/>
                </a:schemeClr>
              </a:solidFill>
            </a:endParaRPr>
          </a:p>
          <a:p>
            <a:pPr lvl="2">
              <a:lnSpc>
                <a:spcPct val="100000"/>
              </a:lnSpc>
            </a:pPr>
            <a:r>
              <a:rPr lang="en-US" dirty="0"/>
              <a:t>D</a:t>
            </a:r>
            <a:r>
              <a:rPr lang="en-US" dirty="0" smtClean="0"/>
              <a:t>escribes </a:t>
            </a:r>
            <a:r>
              <a:rPr lang="en-US" dirty="0">
                <a:solidFill>
                  <a:schemeClr val="accent5">
                    <a:lumMod val="20000"/>
                    <a:lumOff val="80000"/>
                  </a:schemeClr>
                </a:solidFill>
              </a:rPr>
              <a:t>how an actor interacts with the </a:t>
            </a:r>
            <a:r>
              <a:rPr lang="en-US" dirty="0" smtClean="0">
                <a:solidFill>
                  <a:schemeClr val="accent5">
                    <a:lumMod val="20000"/>
                    <a:lumOff val="80000"/>
                  </a:schemeClr>
                </a:solidFill>
              </a:rPr>
              <a:t>system</a:t>
            </a:r>
          </a:p>
          <a:p>
            <a:pPr lvl="1">
              <a:lnSpc>
                <a:spcPct val="100000"/>
              </a:lnSpc>
            </a:pPr>
            <a:r>
              <a:rPr lang="en-US" dirty="0"/>
              <a:t>The steps can be shown in </a:t>
            </a:r>
            <a:r>
              <a:rPr lang="en-US" dirty="0">
                <a:solidFill>
                  <a:schemeClr val="accent5">
                    <a:lumMod val="20000"/>
                    <a:lumOff val="80000"/>
                  </a:schemeClr>
                </a:solidFill>
              </a:rPr>
              <a:t>text</a:t>
            </a:r>
            <a:r>
              <a:rPr lang="en-US" dirty="0"/>
              <a:t> or as part of a </a:t>
            </a:r>
            <a:r>
              <a:rPr lang="en-US" dirty="0">
                <a:solidFill>
                  <a:schemeClr val="accent5">
                    <a:lumMod val="20000"/>
                    <a:lumOff val="80000"/>
                  </a:schemeClr>
                </a:solidFill>
              </a:rPr>
              <a:t>flowchart</a:t>
            </a:r>
          </a:p>
          <a:p>
            <a:pPr lvl="1">
              <a:lnSpc>
                <a:spcPct val="100000"/>
              </a:lnSpc>
            </a:pPr>
            <a:r>
              <a:rPr lang="en-US" dirty="0"/>
              <a:t>Use cases also show the </a:t>
            </a:r>
            <a:r>
              <a:rPr lang="en-US" dirty="0">
                <a:solidFill>
                  <a:schemeClr val="accent5">
                    <a:lumMod val="20000"/>
                    <a:lumOff val="80000"/>
                  </a:schemeClr>
                </a:solidFill>
              </a:rPr>
              <a:t>results</a:t>
            </a:r>
            <a:r>
              <a:rPr lang="en-US" dirty="0"/>
              <a:t> obtained at the end of the sequence of </a:t>
            </a:r>
            <a:r>
              <a:rPr lang="en-US" dirty="0" smtClean="0"/>
              <a:t>steps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5181600"/>
            <a:ext cx="1178649" cy="109537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283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14400"/>
          </a:xfrm>
        </p:spPr>
        <p:txBody>
          <a:bodyPr/>
          <a:lstStyle/>
          <a:p>
            <a:r>
              <a:rPr lang="en-US" sz="3800" dirty="0" smtClean="0"/>
              <a:t>Normal Workflow vs. Exceptions</a:t>
            </a:r>
            <a:endParaRPr lang="en-US" sz="3800"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t>Use Cases represent </a:t>
            </a:r>
            <a:r>
              <a:rPr lang="en-US" dirty="0" smtClean="0">
                <a:solidFill>
                  <a:schemeClr val="accent5">
                    <a:lumMod val="20000"/>
                    <a:lumOff val="80000"/>
                  </a:schemeClr>
                </a:solidFill>
              </a:rPr>
              <a:t>two basic scenarios</a:t>
            </a:r>
            <a:r>
              <a:rPr lang="en-US" dirty="0" smtClean="0"/>
              <a:t>:</a:t>
            </a:r>
          </a:p>
          <a:p>
            <a:pPr lvl="1">
              <a:lnSpc>
                <a:spcPct val="100000"/>
              </a:lnSpc>
            </a:pPr>
            <a:r>
              <a:rPr lang="en-US" dirty="0" smtClean="0">
                <a:solidFill>
                  <a:schemeClr val="accent5">
                    <a:lumMod val="20000"/>
                    <a:lumOff val="80000"/>
                  </a:schemeClr>
                </a:solidFill>
              </a:rPr>
              <a:t>Normal workflow</a:t>
            </a:r>
          </a:p>
          <a:p>
            <a:pPr lvl="2">
              <a:lnSpc>
                <a:spcPct val="100000"/>
              </a:lnSpc>
            </a:pPr>
            <a:r>
              <a:rPr lang="en-US" dirty="0" smtClean="0"/>
              <a:t>Shows the typical, </a:t>
            </a:r>
            <a:r>
              <a:rPr lang="en-US" dirty="0" smtClean="0">
                <a:solidFill>
                  <a:schemeClr val="accent5">
                    <a:lumMod val="20000"/>
                    <a:lumOff val="80000"/>
                  </a:schemeClr>
                </a:solidFill>
              </a:rPr>
              <a:t>normal processing</a:t>
            </a:r>
          </a:p>
          <a:p>
            <a:pPr lvl="2">
              <a:lnSpc>
                <a:spcPct val="100000"/>
              </a:lnSpc>
            </a:pPr>
            <a:r>
              <a:rPr lang="en-US" dirty="0" smtClean="0"/>
              <a:t>Also called: the primary </a:t>
            </a:r>
            <a:r>
              <a:rPr lang="en-US" dirty="0"/>
              <a:t>scenario, the normal course, the basic course, the main </a:t>
            </a:r>
            <a:r>
              <a:rPr lang="en-US" dirty="0" smtClean="0"/>
              <a:t>course, the </a:t>
            </a:r>
            <a:r>
              <a:rPr lang="en-US" dirty="0"/>
              <a:t>happy </a:t>
            </a:r>
            <a:r>
              <a:rPr lang="en-US" dirty="0" smtClean="0"/>
              <a:t>path, etc.</a:t>
            </a:r>
            <a:endParaRPr lang="en-US" dirty="0"/>
          </a:p>
          <a:p>
            <a:pPr lvl="1">
              <a:lnSpc>
                <a:spcPct val="100000"/>
              </a:lnSpc>
            </a:pPr>
            <a:r>
              <a:rPr lang="en-US" dirty="0" smtClean="0">
                <a:solidFill>
                  <a:schemeClr val="accent5">
                    <a:lumMod val="20000"/>
                    <a:lumOff val="80000"/>
                  </a:schemeClr>
                </a:solidFill>
              </a:rPr>
              <a:t>Exceptions</a:t>
            </a:r>
          </a:p>
          <a:p>
            <a:pPr lvl="2">
              <a:lnSpc>
                <a:spcPct val="100000"/>
              </a:lnSpc>
            </a:pPr>
            <a:r>
              <a:rPr lang="en-US" dirty="0" smtClean="0"/>
              <a:t>Shows </a:t>
            </a:r>
            <a:r>
              <a:rPr lang="en-US" dirty="0" smtClean="0">
                <a:solidFill>
                  <a:schemeClr val="accent5">
                    <a:lumMod val="20000"/>
                    <a:lumOff val="80000"/>
                  </a:schemeClr>
                </a:solidFill>
              </a:rPr>
              <a:t>abnormal processing</a:t>
            </a:r>
            <a:endParaRPr lang="en-US" dirty="0" smtClean="0"/>
          </a:p>
          <a:p>
            <a:pPr lvl="2">
              <a:lnSpc>
                <a:spcPct val="100000"/>
              </a:lnSpc>
            </a:pPr>
            <a:r>
              <a:rPr lang="en-US" dirty="0"/>
              <a:t>Also called: </a:t>
            </a:r>
            <a:r>
              <a:rPr lang="en-US" dirty="0" smtClean="0"/>
              <a:t>exceptions</a:t>
            </a:r>
            <a:r>
              <a:rPr lang="en-US" dirty="0"/>
              <a:t>, exceptional processing, or alternative courses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1088194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80</TotalTime>
  <Words>3068</Words>
  <Application>Microsoft Office PowerPoint</Application>
  <PresentationFormat>On-screen Show (4:3)</PresentationFormat>
  <Paragraphs>463</Paragraphs>
  <Slides>50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Calibri</vt:lpstr>
      <vt:lpstr>Cambria</vt:lpstr>
      <vt:lpstr>Consolas</vt:lpstr>
      <vt:lpstr>Corbel</vt:lpstr>
      <vt:lpstr>Times New Roman</vt:lpstr>
      <vt:lpstr>Wingdings 2</vt:lpstr>
      <vt:lpstr>Telerik Academy Theme</vt:lpstr>
      <vt:lpstr>Use Case Testing</vt:lpstr>
      <vt:lpstr>Table of Contents</vt:lpstr>
      <vt:lpstr>What Is Use Case Testing</vt:lpstr>
      <vt:lpstr>Use Case Testing</vt:lpstr>
      <vt:lpstr>Use Case</vt:lpstr>
      <vt:lpstr>When Use Case Testing Is Not Appropriate?</vt:lpstr>
      <vt:lpstr>Use Case Informality</vt:lpstr>
      <vt:lpstr>Use Case Informality (2)</vt:lpstr>
      <vt:lpstr>Normal Workflow vs. Exceptions</vt:lpstr>
      <vt:lpstr>Receiving Use Cases</vt:lpstr>
      <vt:lpstr>Deriving Test Cases</vt:lpstr>
      <vt:lpstr>The Bug Hypothesis</vt:lpstr>
      <vt:lpstr>Combining Use Cases And Other Test Techniques</vt:lpstr>
      <vt:lpstr>Deriving Tests  With Use Cases</vt:lpstr>
      <vt:lpstr>E-commerce Site  Use Case Example</vt:lpstr>
      <vt:lpstr>E-commerce Site  Use Case Example (2)</vt:lpstr>
      <vt:lpstr>Deriving The Test Cases</vt:lpstr>
      <vt:lpstr>Deriving The Test Cases (2)</vt:lpstr>
      <vt:lpstr>Deriving The Test Cases (3)</vt:lpstr>
      <vt:lpstr>Use Case Diagrams</vt:lpstr>
      <vt:lpstr>UML</vt:lpstr>
      <vt:lpstr>Use Case Diagram - Example</vt:lpstr>
      <vt:lpstr>Include vs. Extend Conditions</vt:lpstr>
      <vt:lpstr>Logical vs. Concrete  Test Cases</vt:lpstr>
      <vt:lpstr>Logical vs. Concrete Test Cases</vt:lpstr>
      <vt:lpstr>Formal vs. Informal  Use Cases</vt:lpstr>
      <vt:lpstr>Formal vs. Informal Use Cases</vt:lpstr>
      <vt:lpstr>Elements of a Formal Use Case</vt:lpstr>
      <vt:lpstr>Elements of a Formal Use Case (2)</vt:lpstr>
      <vt:lpstr>Elements of a Formal Use Case (3)</vt:lpstr>
      <vt:lpstr>Elements of a Formal Use Case (4)</vt:lpstr>
      <vt:lpstr>Formal Use Case Example</vt:lpstr>
      <vt:lpstr>Formal Use Case Example (2)</vt:lpstr>
      <vt:lpstr>Application of Use Case Testing</vt:lpstr>
      <vt:lpstr>Application of Use Case Testing</vt:lpstr>
      <vt:lpstr>Use Case Testing</vt:lpstr>
      <vt:lpstr>Exercises (1)</vt:lpstr>
      <vt:lpstr>Exercises (2)</vt:lpstr>
      <vt:lpstr>Exercises (3)</vt:lpstr>
      <vt:lpstr>Exercises (4)</vt:lpstr>
      <vt:lpstr>Exercises (5)</vt:lpstr>
      <vt:lpstr>Exercises (6)</vt:lpstr>
      <vt:lpstr>Exercises (7)</vt:lpstr>
      <vt:lpstr>Exercises (8)</vt:lpstr>
      <vt:lpstr>Exercises (9)</vt:lpstr>
      <vt:lpstr>Exercises (10)</vt:lpstr>
      <vt:lpstr>Exercises (11)</vt:lpstr>
      <vt:lpstr>Exercises (12)</vt:lpstr>
      <vt:lpstr>Exercises (13)</vt:lpstr>
      <vt:lpstr>Exercises (14)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Trees Testing</dc:title>
  <dc:creator>Asya Georgieva</dc:creator>
  <cp:lastModifiedBy>Asya Georgieva</cp:lastModifiedBy>
  <cp:revision>12</cp:revision>
  <dcterms:created xsi:type="dcterms:W3CDTF">2013-07-02T15:53:03Z</dcterms:created>
  <dcterms:modified xsi:type="dcterms:W3CDTF">2013-07-03T12:46:54Z</dcterms:modified>
</cp:coreProperties>
</file>