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A7D4B-75CD-45DE-99A9-2181E075DC22}" type="datetimeFigureOut">
              <a:rPr lang="bg-BG" smtClean="0"/>
              <a:t>8.7.2013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7500-F043-47C1-A738-6DB310A29EF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50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7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1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1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2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4673A8-94F9-4A72-9B58-7645DD6FB97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51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4673A8-94F9-4A72-9B58-7645DD6FB97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9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7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3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494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97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4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ium.com/" TargetMode="External"/><Relationship Id="rId2" Type="http://schemas.openxmlformats.org/officeDocument/2006/relationships/hyperlink" Target="http://www.eply.com/help/eply-form-testing-checklist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Error_guessing" TargetMode="External"/><Relationship Id="rId3" Type="http://schemas.openxmlformats.org/officeDocument/2006/relationships/hyperlink" Target="http://www.amazon.com/Lessons-Learned-Software-Testing-Context-Driven/dp/0471081124/ref=sr_1_2?s=books&amp;ie=UTF8&amp;qid=1373283061&amp;sr=1-2&amp;keywords=cem+kaner" TargetMode="External"/><Relationship Id="rId7" Type="http://schemas.openxmlformats.org/officeDocument/2006/relationships/hyperlink" Target="http://searchsoftwarequality.techtarget.com/tip/Finding-software-flaws-with-error-guessing-tours" TargetMode="External"/><Relationship Id="rId2" Type="http://schemas.openxmlformats.org/officeDocument/2006/relationships/hyperlink" Target="http://www.amazon.com/Testing-Computer-Software-2nd-Kaner/dp/0471358460/ref=sr_1_1?s=books&amp;ie=UTF8&amp;qid=1373283061&amp;sr=1-1&amp;keywords=cem+ka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ner.com/" TargetMode="External"/><Relationship Id="rId5" Type="http://schemas.openxmlformats.org/officeDocument/2006/relationships/hyperlink" Target="http://www.satisfice.com/articles.shtml" TargetMode="External"/><Relationship Id="rId4" Type="http://schemas.openxmlformats.org/officeDocument/2006/relationships/hyperlink" Target="http://www.amazon.com/Practitioners-Guide-Software-Test-Design/dp/158053791X/ref=sr_1_5?s=books&amp;ie=UTF8&amp;qid=1373283092&amp;sr=1-5&amp;keywords=james+bach" TargetMode="External"/><Relationship Id="rId9" Type="http://schemas.openxmlformats.org/officeDocument/2006/relationships/hyperlink" Target="http://en.wikipedia.org/wiki/Session-based_testing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6" y="2057400"/>
            <a:ext cx="1628775" cy="1828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2895600"/>
          </a:xfrm>
        </p:spPr>
        <p:txBody>
          <a:bodyPr/>
          <a:lstStyle/>
          <a:p>
            <a:r>
              <a:rPr lang="en-US" sz="5000" dirty="0"/>
              <a:t>Defect Taxonomies,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Checklist Testing, 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Error Guessing and Exploratory Testing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304800"/>
            <a:ext cx="928687" cy="7429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8"/>
          <p:cNvSpPr>
            <a:spLocks noGrp="1"/>
          </p:cNvSpPr>
          <p:nvPr/>
        </p:nvSpPr>
        <p:spPr>
          <a:xfrm>
            <a:off x="304801" y="4267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Ivan Stanchev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/>
        </p:nvSpPr>
        <p:spPr>
          <a:xfrm>
            <a:off x="317501" y="4724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QA Engineer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/>
        </p:nvSpPr>
        <p:spPr>
          <a:xfrm>
            <a:off x="317501" y="5100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 Integration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doing defect-based testing anytime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of the defect sought is the basis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underlying model is 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this list is organized as a </a:t>
            </a:r>
            <a:r>
              <a:rPr lang="en-US" dirty="0" smtClean="0"/>
              <a:t>hierarchical taxonomy</a:t>
            </a:r>
            <a:r>
              <a:rPr lang="en-US" dirty="0"/>
              <a:t>, then the testing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defect-taxonomy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3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Defect-based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Defect-based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Technique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procedure to derive </a:t>
            </a:r>
            <a:r>
              <a:rPr lang="en-US" dirty="0" smtClean="0"/>
              <a:t>and/or select </a:t>
            </a:r>
            <a:r>
              <a:rPr lang="en-US" dirty="0"/>
              <a:t>test cases targeted at one or more defect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Tests are </a:t>
            </a:r>
            <a:r>
              <a:rPr lang="en-US" dirty="0"/>
              <a:t>being developed from what </a:t>
            </a:r>
            <a:r>
              <a:rPr lang="en-US" dirty="0" smtClean="0"/>
              <a:t>is known </a:t>
            </a:r>
            <a:r>
              <a:rPr lang="en-US" dirty="0"/>
              <a:t>about the specific defect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2209800" cy="213614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7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Based Testing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test for every defect type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matter of risk</a:t>
            </a:r>
          </a:p>
          <a:p>
            <a:pPr lvl="1"/>
            <a:r>
              <a:rPr lang="en-US" dirty="0" smtClean="0"/>
              <a:t>Does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impact </a:t>
            </a:r>
            <a:r>
              <a:rPr lang="en-US" dirty="0"/>
              <a:t>of the </a:t>
            </a:r>
            <a:r>
              <a:rPr lang="en-US" dirty="0" smtClean="0"/>
              <a:t>defect </a:t>
            </a:r>
            <a:r>
              <a:rPr lang="en-US" dirty="0"/>
              <a:t>justify the </a:t>
            </a:r>
            <a:r>
              <a:rPr lang="en-US" dirty="0" smtClean="0"/>
              <a:t>effort?</a:t>
            </a:r>
          </a:p>
          <a:p>
            <a:pPr lvl="2"/>
            <a:r>
              <a:rPr lang="en-US" dirty="0" smtClean="0"/>
              <a:t>Creating tests might not be necessary at all</a:t>
            </a:r>
          </a:p>
          <a:p>
            <a:pPr lvl="2"/>
            <a:r>
              <a:rPr lang="en-US" dirty="0" smtClean="0"/>
              <a:t>Sometimes several tests might be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underlying bug hypothesis is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tend to repeatedly make the same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mistakes</a:t>
            </a:r>
          </a:p>
          <a:p>
            <a:pPr lvl="1"/>
            <a:r>
              <a:rPr lang="en-US" dirty="0" smtClean="0"/>
              <a:t>I.e</a:t>
            </a:r>
            <a:r>
              <a:rPr lang="en-US" dirty="0" smtClean="0"/>
              <a:t>., a team </a:t>
            </a:r>
            <a:r>
              <a:rPr lang="en-US" dirty="0"/>
              <a:t>of programmers will introduce roughly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types of bugs </a:t>
            </a:r>
            <a:r>
              <a:rPr lang="en-US" dirty="0"/>
              <a:t>in roughly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proportion </a:t>
            </a:r>
            <a:r>
              <a:rPr lang="en-US" dirty="0"/>
              <a:t>from </a:t>
            </a:r>
            <a:r>
              <a:rPr lang="en-US" dirty="0" smtClean="0"/>
              <a:t>one project </a:t>
            </a:r>
            <a:r>
              <a:rPr lang="en-US" dirty="0"/>
              <a:t>to the </a:t>
            </a:r>
            <a:r>
              <a:rPr lang="en-US" dirty="0" smtClean="0"/>
              <a:t>next 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 to allocate test design and execution effort based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likelihood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</a:t>
            </a:r>
            <a:r>
              <a:rPr lang="en-US" dirty="0"/>
              <a:t> </a:t>
            </a:r>
            <a:r>
              <a:rPr lang="en-US" dirty="0" smtClean="0"/>
              <a:t>of the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practical implementation of defect taxonomies is Brainstorming of Test Ideas in a systematic </a:t>
            </a:r>
            <a:r>
              <a:rPr lang="en-US" dirty="0" smtClean="0"/>
              <a:t>manner</a:t>
            </a:r>
          </a:p>
          <a:p>
            <a:pPr marL="649288" lvl="2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does the functionality fail with respect to each defect category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They need </a:t>
            </a:r>
            <a:r>
              <a:rPr lang="en-US" dirty="0"/>
              <a:t>to be </a:t>
            </a:r>
            <a:r>
              <a:rPr lang="en-US" dirty="0" smtClean="0"/>
              <a:t>refined </a:t>
            </a:r>
            <a:r>
              <a:rPr lang="en-US" dirty="0"/>
              <a:t>or adapted to the </a:t>
            </a:r>
            <a:r>
              <a:rPr lang="en-US" dirty="0" smtClean="0"/>
              <a:t>specific domain </a:t>
            </a:r>
            <a:r>
              <a:rPr lang="en-US" dirty="0"/>
              <a:t>and project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81" y="3558309"/>
            <a:ext cx="2286000" cy="14977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0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295401"/>
          </a:xfrm>
        </p:spPr>
        <p:txBody>
          <a:bodyPr/>
          <a:lstStyle/>
          <a:p>
            <a:r>
              <a:rPr lang="en-US" dirty="0"/>
              <a:t>An Example of a Defect </a:t>
            </a:r>
            <a:r>
              <a:rPr lang="en-US" dirty="0" smtClean="0"/>
              <a:t>Taxonomy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12" y="3276600"/>
            <a:ext cx="3131576" cy="3038475"/>
          </a:xfrm>
          <a:prstGeom prst="roundRect">
            <a:avLst>
              <a:gd name="adj" fmla="val 11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4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Defect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can review an example of a Defect taxonomy</a:t>
            </a:r>
          </a:p>
          <a:p>
            <a:pPr lvl="1"/>
            <a:r>
              <a:rPr lang="en-US" dirty="0" smtClean="0"/>
              <a:t>Provided by Rex Black</a:t>
            </a:r>
          </a:p>
          <a:p>
            <a:pPr lvl="2"/>
            <a:r>
              <a:rPr lang="en-US" dirty="0"/>
              <a:t>See </a:t>
            </a:r>
            <a:r>
              <a:rPr lang="en-US" dirty="0" smtClean="0"/>
              <a:t>"Advanced </a:t>
            </a:r>
            <a:r>
              <a:rPr lang="en-US" dirty="0"/>
              <a:t>Software Testing Vol. 1"</a:t>
            </a:r>
            <a:br>
              <a:rPr lang="en-US" dirty="0"/>
            </a:br>
            <a:r>
              <a:rPr lang="en-US" dirty="0"/>
              <a:t>(ISBN: 978-1-933952-19-2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example is focused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 causes </a:t>
            </a:r>
            <a:r>
              <a:rPr lang="en-US" dirty="0" smtClean="0"/>
              <a:t>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Exemplary Taxonomy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1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Exemplary Taxonomy Categories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Internal Interfaces</a:t>
            </a:r>
          </a:p>
          <a:p>
            <a:pPr lvl="1"/>
            <a:r>
              <a:rPr lang="en-US" dirty="0" smtClean="0"/>
              <a:t>Hardware Devices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Resource </a:t>
            </a:r>
            <a:r>
              <a:rPr lang="en-US" dirty="0" smtClean="0"/>
              <a:t>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Exemplary Taxonomy Categories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Control of Sequence</a:t>
            </a:r>
          </a:p>
          <a:p>
            <a:pPr lvl="1"/>
            <a:r>
              <a:rPr lang="en-US" dirty="0" smtClean="0"/>
              <a:t>Static Logic</a:t>
            </a:r>
          </a:p>
          <a:p>
            <a:pPr lvl="1"/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Defect </a:t>
            </a:r>
            <a:r>
              <a:rPr lang="en-US" dirty="0" smtClean="0"/>
              <a:t>Taxonomies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opular Standards and Approaches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Example of a Defect Taxonomy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Checklist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Error </a:t>
            </a:r>
            <a:r>
              <a:rPr lang="en-US" dirty="0"/>
              <a:t>Guessing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Improving Your Error Guessing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Test </a:t>
            </a:r>
            <a:r>
              <a:rPr lang="en-US" dirty="0" smtClean="0"/>
              <a:t>Cases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Exploratory Testing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30" y="2743200"/>
            <a:ext cx="2181225" cy="13620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46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Exemplary Taxonomy Categories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Initial Value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6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Exemplary Taxonomy Categories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Other</a:t>
            </a:r>
          </a:p>
          <a:p>
            <a:r>
              <a:rPr lang="en-US" dirty="0"/>
              <a:t>Duplicate</a:t>
            </a:r>
          </a:p>
          <a:p>
            <a:r>
              <a:rPr lang="en-US" dirty="0"/>
              <a:t>Not a Problem</a:t>
            </a:r>
          </a:p>
          <a:p>
            <a:r>
              <a:rPr lang="en-US" dirty="0"/>
              <a:t>Bad Unit</a:t>
            </a:r>
          </a:p>
          <a:p>
            <a:r>
              <a:rPr lang="en-US" dirty="0"/>
              <a:t>Root Cause Needed</a:t>
            </a:r>
          </a:p>
          <a:p>
            <a:r>
              <a:rPr lang="en-US" dirty="0"/>
              <a:t>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1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0844" y="1447800"/>
            <a:ext cx="8570287" cy="4800600"/>
            <a:chOff x="268913" y="1219200"/>
            <a:chExt cx="8570287" cy="4800600"/>
          </a:xfrm>
        </p:grpSpPr>
        <p:grpSp>
          <p:nvGrpSpPr>
            <p:cNvPr id="3" name="Group 4"/>
            <p:cNvGrpSpPr/>
            <p:nvPr/>
          </p:nvGrpSpPr>
          <p:grpSpPr>
            <a:xfrm>
              <a:off x="3200400" y="1219200"/>
              <a:ext cx="1524000" cy="656533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6" name="Rounded Rectangle 5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US" sz="24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esting</a:t>
                </a:r>
              </a:p>
            </p:txBody>
          </p:sp>
        </p:grpSp>
        <p:grpSp>
          <p:nvGrpSpPr>
            <p:cNvPr id="5" name="Group 25"/>
            <p:cNvGrpSpPr/>
            <p:nvPr/>
          </p:nvGrpSpPr>
          <p:grpSpPr>
            <a:xfrm>
              <a:off x="1066800" y="2405981"/>
              <a:ext cx="1524000" cy="656533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Static</a:t>
                </a:r>
              </a:p>
            </p:txBody>
          </p:sp>
        </p:grpSp>
        <p:grpSp>
          <p:nvGrpSpPr>
            <p:cNvPr id="8" name="Group 28"/>
            <p:cNvGrpSpPr/>
            <p:nvPr/>
          </p:nvGrpSpPr>
          <p:grpSpPr>
            <a:xfrm>
              <a:off x="5334000" y="2391467"/>
              <a:ext cx="1524000" cy="656533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30" name="Rounded Rectangle 29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Dynamic</a:t>
                </a:r>
              </a:p>
            </p:txBody>
          </p:sp>
        </p:grpSp>
        <p:grpSp>
          <p:nvGrpSpPr>
            <p:cNvPr id="9" name="Group 31"/>
            <p:cNvGrpSpPr/>
            <p:nvPr/>
          </p:nvGrpSpPr>
          <p:grpSpPr>
            <a:xfrm>
              <a:off x="268913" y="3496162"/>
              <a:ext cx="1382302" cy="618638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33" name="Rounded Rectangle 32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Review</a:t>
                </a:r>
              </a:p>
            </p:txBody>
          </p:sp>
        </p:grpSp>
        <p:grpSp>
          <p:nvGrpSpPr>
            <p:cNvPr id="10" name="Group 34"/>
            <p:cNvGrpSpPr/>
            <p:nvPr/>
          </p:nvGrpSpPr>
          <p:grpSpPr>
            <a:xfrm>
              <a:off x="1956339" y="3477496"/>
              <a:ext cx="1396461" cy="637304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36" name="Rounded Rectangle 35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Static Analysis</a:t>
                </a:r>
              </a:p>
            </p:txBody>
          </p:sp>
        </p:grpSp>
        <p:cxnSp>
          <p:nvCxnSpPr>
            <p:cNvPr id="40" name="Elbow Connector 39"/>
            <p:cNvCxnSpPr>
              <a:stCxn id="28" idx="2"/>
              <a:endCxn id="33" idx="0"/>
            </p:cNvCxnSpPr>
            <p:nvPr/>
          </p:nvCxnSpPr>
          <p:spPr>
            <a:xfrm rot="5400000">
              <a:off x="1167994" y="2835355"/>
              <a:ext cx="452877" cy="8687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7" idx="2"/>
              <a:endCxn id="37" idx="0"/>
            </p:cNvCxnSpPr>
            <p:nvPr/>
          </p:nvCxnSpPr>
          <p:spPr>
            <a:xfrm rot="16200000" flipH="1">
              <a:off x="2024861" y="2866453"/>
              <a:ext cx="433648" cy="82577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7" idx="2"/>
              <a:endCxn id="30" idx="0"/>
            </p:cNvCxnSpPr>
            <p:nvPr/>
          </p:nvCxnSpPr>
          <p:spPr>
            <a:xfrm rot="16200000" flipH="1">
              <a:off x="4761719" y="1057185"/>
              <a:ext cx="534963" cy="2133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7" idx="2"/>
              <a:endCxn id="27" idx="0"/>
            </p:cNvCxnSpPr>
            <p:nvPr/>
          </p:nvCxnSpPr>
          <p:spPr>
            <a:xfrm rot="5400000">
              <a:off x="2620862" y="1064442"/>
              <a:ext cx="549477" cy="21336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54"/>
            <p:cNvGrpSpPr/>
            <p:nvPr/>
          </p:nvGrpSpPr>
          <p:grpSpPr>
            <a:xfrm>
              <a:off x="3324482" y="4257867"/>
              <a:ext cx="1205185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56" name="Rounded Rectangle 55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7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Black-box</a:t>
                </a:r>
                <a:endPara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grpSp>
          <p:nvGrpSpPr>
            <p:cNvPr id="12" name="Group 57"/>
            <p:cNvGrpSpPr/>
            <p:nvPr/>
          </p:nvGrpSpPr>
          <p:grpSpPr>
            <a:xfrm>
              <a:off x="4793830" y="4267200"/>
              <a:ext cx="1205185" cy="618639"/>
              <a:chOff x="1270534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59" name="Rounded Rectangle 58"/>
              <p:cNvSpPr/>
              <p:nvPr/>
            </p:nvSpPr>
            <p:spPr>
              <a:xfrm>
                <a:off x="1270534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White-box</a:t>
                </a:r>
              </a:p>
            </p:txBody>
          </p:sp>
        </p:grpSp>
        <p:grpSp>
          <p:nvGrpSpPr>
            <p:cNvPr id="13" name="Group 60"/>
            <p:cNvGrpSpPr/>
            <p:nvPr/>
          </p:nvGrpSpPr>
          <p:grpSpPr>
            <a:xfrm>
              <a:off x="6172200" y="4256655"/>
              <a:ext cx="1373037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62" name="Rounded Rectangle 61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3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200" b="1" kern="1200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Experience-based</a:t>
                </a:r>
              </a:p>
            </p:txBody>
          </p:sp>
        </p:grpSp>
        <p:cxnSp>
          <p:nvCxnSpPr>
            <p:cNvPr id="64" name="Elbow Connector 63"/>
            <p:cNvCxnSpPr>
              <a:stCxn id="31" idx="2"/>
              <a:endCxn id="57" idx="0"/>
            </p:cNvCxnSpPr>
            <p:nvPr/>
          </p:nvCxnSpPr>
          <p:spPr>
            <a:xfrm rot="5400000">
              <a:off x="4387931" y="2567916"/>
              <a:ext cx="1247215" cy="216892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1" idx="2"/>
              <a:endCxn id="60" idx="0"/>
            </p:cNvCxnSpPr>
            <p:nvPr/>
          </p:nvCxnSpPr>
          <p:spPr>
            <a:xfrm rot="5400000">
              <a:off x="5117938" y="3307257"/>
              <a:ext cx="1256548" cy="69957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31" idx="2"/>
              <a:endCxn id="62" idx="0"/>
            </p:cNvCxnSpPr>
            <p:nvPr/>
          </p:nvCxnSpPr>
          <p:spPr>
            <a:xfrm rot="16200000" flipH="1">
              <a:off x="5863417" y="3261353"/>
              <a:ext cx="1227884" cy="762719"/>
            </a:xfrm>
            <a:prstGeom prst="bentConnector3">
              <a:avLst>
                <a:gd name="adj1" fmla="val 50776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0" idx="2"/>
              <a:endCxn id="76" idx="0"/>
            </p:cNvCxnSpPr>
            <p:nvPr/>
          </p:nvCxnSpPr>
          <p:spPr>
            <a:xfrm rot="16200000" flipH="1">
              <a:off x="6561644" y="2582356"/>
              <a:ext cx="1209321" cy="2140608"/>
            </a:xfrm>
            <a:prstGeom prst="bentConnector3">
              <a:avLst>
                <a:gd name="adj1" fmla="val 50376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73"/>
            <p:cNvGrpSpPr/>
            <p:nvPr/>
          </p:nvGrpSpPr>
          <p:grpSpPr>
            <a:xfrm>
              <a:off x="7634015" y="4239202"/>
              <a:ext cx="1205185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75" name="Rounded Rectangle 74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6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Defect-based</a:t>
                </a:r>
              </a:p>
            </p:txBody>
          </p:sp>
        </p:grpSp>
        <p:grpSp>
          <p:nvGrpSpPr>
            <p:cNvPr id="15" name="Group 81"/>
            <p:cNvGrpSpPr/>
            <p:nvPr/>
          </p:nvGrpSpPr>
          <p:grpSpPr>
            <a:xfrm>
              <a:off x="7634015" y="2962761"/>
              <a:ext cx="1205185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83" name="Rounded Rectangle 82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4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kern="1200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Dynamic analysis</a:t>
                </a:r>
              </a:p>
            </p:txBody>
          </p:sp>
        </p:grpSp>
        <p:cxnSp>
          <p:nvCxnSpPr>
            <p:cNvPr id="85" name="Elbow Connector 84"/>
            <p:cNvCxnSpPr>
              <a:stCxn id="31" idx="2"/>
              <a:endCxn id="84" idx="1"/>
            </p:cNvCxnSpPr>
            <p:nvPr/>
          </p:nvCxnSpPr>
          <p:spPr>
            <a:xfrm rot="16200000" flipH="1">
              <a:off x="6749462" y="2375308"/>
              <a:ext cx="243310" cy="1550235"/>
            </a:xfrm>
            <a:prstGeom prst="bentConnector2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88"/>
            <p:cNvGrpSpPr/>
            <p:nvPr/>
          </p:nvGrpSpPr>
          <p:grpSpPr>
            <a:xfrm>
              <a:off x="2376215" y="5401161"/>
              <a:ext cx="1474661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90" name="Rounded Rectangle 89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Functional</a:t>
                </a:r>
                <a:endPara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grpSp>
          <p:nvGrpSpPr>
            <p:cNvPr id="17" name="Group 91"/>
            <p:cNvGrpSpPr/>
            <p:nvPr/>
          </p:nvGrpSpPr>
          <p:grpSpPr>
            <a:xfrm>
              <a:off x="4038600" y="5401161"/>
              <a:ext cx="1447800" cy="618639"/>
              <a:chOff x="1270535" y="1304859"/>
              <a:chExt cx="1953704" cy="676342"/>
            </a:xfrm>
            <a:scene3d>
              <a:camera prst="orthographicFront"/>
              <a:lightRig rig="threePt" dir="t"/>
            </a:scene3d>
          </p:grpSpPr>
          <p:sp>
            <p:nvSpPr>
              <p:cNvPr id="93" name="Rounded Rectangle 92"/>
              <p:cNvSpPr/>
              <p:nvPr/>
            </p:nvSpPr>
            <p:spPr>
              <a:xfrm>
                <a:off x="1270535" y="1304859"/>
                <a:ext cx="1953704" cy="676342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Rounded Rectangle 4"/>
              <p:cNvSpPr/>
              <p:nvPr/>
            </p:nvSpPr>
            <p:spPr>
              <a:xfrm>
                <a:off x="1290344" y="1324668"/>
                <a:ext cx="1914086" cy="63672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b="1" dirty="0" smtClean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Non-functional</a:t>
                </a:r>
                <a:endPara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cxnSp>
          <p:nvCxnSpPr>
            <p:cNvPr id="95" name="Elbow Connector 94"/>
            <p:cNvCxnSpPr>
              <a:stCxn id="57" idx="2"/>
              <a:endCxn id="93" idx="0"/>
            </p:cNvCxnSpPr>
            <p:nvPr/>
          </p:nvCxnSpPr>
          <p:spPr>
            <a:xfrm rot="16200000" flipH="1">
              <a:off x="4073400" y="4712061"/>
              <a:ext cx="542774" cy="83542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57" idx="2"/>
              <a:endCxn id="90" idx="0"/>
            </p:cNvCxnSpPr>
            <p:nvPr/>
          </p:nvCxnSpPr>
          <p:spPr>
            <a:xfrm rot="5400000">
              <a:off x="3248924" y="4723010"/>
              <a:ext cx="542774" cy="8135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Experience-based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Tests are based </a:t>
            </a:r>
            <a:r>
              <a:rPr lang="en-US" dirty="0"/>
              <a:t>on </a:t>
            </a:r>
            <a:r>
              <a:rPr lang="en-US" dirty="0" smtClean="0"/>
              <a:t>people's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similar applications </a:t>
            </a:r>
            <a:r>
              <a:rPr lang="en-US" dirty="0"/>
              <a:t>or </a:t>
            </a:r>
            <a:r>
              <a:rPr lang="en-US" dirty="0" smtClean="0"/>
              <a:t>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en-US" dirty="0" smtClean="0"/>
              <a:t>nowledge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users</a:t>
            </a:r>
            <a:r>
              <a:rPr lang="en-US" dirty="0" smtClean="0"/>
              <a:t> and other stakeholders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Knowledge </a:t>
            </a:r>
            <a:r>
              <a:rPr lang="en-US" dirty="0" smtClean="0"/>
              <a:t>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  <a:r>
              <a:rPr lang="en-US" dirty="0" smtClean="0"/>
              <a:t>, its usage and its environment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Knowledge </a:t>
            </a:r>
            <a:r>
              <a:rPr lang="en-US" dirty="0"/>
              <a:t>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likely defects </a:t>
            </a:r>
            <a:r>
              <a:rPr lang="en-US" dirty="0"/>
              <a:t>and their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924800" cy="685800"/>
          </a:xfrm>
        </p:spPr>
        <p:txBody>
          <a:bodyPr/>
          <a:lstStyle/>
          <a:p>
            <a:r>
              <a:rPr lang="en-US" dirty="0"/>
              <a:t>Checklist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399"/>
            <a:ext cx="2686050" cy="1794281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http://1.bp.blogspot.com/-ZBDNay5gMCE/TZJfh-bhXLI/AAAAAAAAACM/SM0ppre28C8/s1600/check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45090"/>
            <a:ext cx="2743200" cy="2628900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Checklist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Checklist-based testing involves using checklists by </a:t>
            </a:r>
            <a:r>
              <a:rPr lang="en-US" dirty="0"/>
              <a:t>testers to guide their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checklist</a:t>
            </a:r>
            <a:r>
              <a:rPr lang="en-US" dirty="0" smtClean="0"/>
              <a:t> is basically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high-level list </a:t>
            </a:r>
            <a:r>
              <a:rPr lang="en-US" dirty="0" smtClean="0"/>
              <a:t>(guide or a reminder list) of: </a:t>
            </a:r>
          </a:p>
          <a:p>
            <a:pPr lvl="2"/>
            <a:r>
              <a:rPr lang="en-US" dirty="0" smtClean="0"/>
              <a:t>issues to be tested</a:t>
            </a:r>
          </a:p>
          <a:p>
            <a:pPr lvl="2"/>
            <a:r>
              <a:rPr lang="en-US" dirty="0" smtClean="0"/>
              <a:t>Items to be checked</a:t>
            </a:r>
          </a:p>
          <a:p>
            <a:pPr lvl="2"/>
            <a:r>
              <a:rPr lang="en-US" dirty="0" smtClean="0"/>
              <a:t>Lists of rules</a:t>
            </a:r>
          </a:p>
          <a:p>
            <a:pPr lvl="2"/>
            <a:r>
              <a:rPr lang="en-US" dirty="0" smtClean="0"/>
              <a:t>Particular criteria</a:t>
            </a:r>
          </a:p>
          <a:p>
            <a:pPr lvl="2"/>
            <a:r>
              <a:rPr lang="en-US" dirty="0" smtClean="0"/>
              <a:t>Data conditions to be 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Checklist Testing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Checklists are usually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developed over time </a:t>
            </a:r>
            <a:r>
              <a:rPr lang="en-US" dirty="0" smtClean="0"/>
              <a:t>on the base of: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experience </a:t>
            </a:r>
            <a:r>
              <a:rPr lang="en-US" dirty="0" smtClean="0"/>
              <a:t>of the </a:t>
            </a:r>
            <a:r>
              <a:rPr lang="en-US" dirty="0"/>
              <a:t>tester </a:t>
            </a:r>
            <a:endParaRPr lang="en-US" dirty="0" smtClean="0"/>
          </a:p>
          <a:p>
            <a:pPr lvl="1"/>
            <a:r>
              <a:rPr lang="en-US" dirty="0" smtClean="0"/>
              <a:t>Standards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revious trouble-areas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nown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4578" name="Picture 2" descr="http://www.mlmclassroom.org/img/checklist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0"/>
            <a:ext cx="2178591" cy="2457451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underlying bug hypothesis in checklist testing is that bugs in the areas of the checklist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likely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/>
              <a:t>, </a:t>
            </a:r>
            <a:r>
              <a:rPr lang="en-US" dirty="0" smtClean="0"/>
              <a:t>or both</a:t>
            </a:r>
            <a:endParaRPr lang="en-US" dirty="0"/>
          </a:p>
          <a:p>
            <a:r>
              <a:rPr lang="en-US" dirty="0" smtClean="0"/>
              <a:t>So what is the difference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risk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checklist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predetermined</a:t>
            </a:r>
            <a:r>
              <a:rPr lang="en-US" dirty="0" smtClean="0"/>
              <a:t> </a:t>
            </a:r>
            <a:r>
              <a:rPr lang="en-US" dirty="0"/>
              <a:t>rather than developed by an analysis of the </a:t>
            </a:r>
            <a:r>
              <a:rPr lang="en-US" dirty="0" smtClean="0"/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Centered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checklist is usually organized around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theme</a:t>
            </a:r>
          </a:p>
          <a:p>
            <a:pPr lvl="1"/>
            <a:r>
              <a:rPr lang="en-US" dirty="0" smtClean="0"/>
              <a:t>Quality characteristics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interface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 operations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38550"/>
            <a:ext cx="3479800" cy="2609850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5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Checklist Testing in Methodical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lvl="1"/>
            <a:r>
              <a:rPr lang="en-US" dirty="0" smtClean="0"/>
              <a:t>The list should not be a </a:t>
            </a:r>
            <a:r>
              <a:rPr lang="en-US" dirty="0"/>
              <a:t>static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Generated</a:t>
            </a:r>
            <a:r>
              <a:rPr lang="en-US" dirty="0" smtClean="0"/>
              <a:t> </a:t>
            </a:r>
            <a:r>
              <a:rPr lang="en-US" dirty="0"/>
              <a:t>at the beginning of the </a:t>
            </a:r>
            <a:r>
              <a:rPr lang="en-US" dirty="0" smtClean="0"/>
              <a:t>project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eriodically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refreshed</a:t>
            </a:r>
            <a:r>
              <a:rPr lang="en-US" dirty="0" smtClean="0"/>
              <a:t> </a:t>
            </a:r>
            <a:r>
              <a:rPr lang="en-US" dirty="0"/>
              <a:t>during the </a:t>
            </a:r>
            <a:r>
              <a:rPr lang="en-US" dirty="0" smtClean="0"/>
              <a:t>project through </a:t>
            </a:r>
            <a:r>
              <a:rPr lang="en-US" dirty="0"/>
              <a:t>some sort of analysis, such as quality risk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/>
              <a:t>Defect Taxonomies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 smtClean="0"/>
              <a:t>Using Predefined Lists of Defects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70960"/>
            <a:ext cx="3505200" cy="19585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70959"/>
            <a:ext cx="2216232" cy="19585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95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checklist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 of a system </a:t>
            </a:r>
            <a:r>
              <a:rPr lang="en-US" dirty="0" smtClean="0"/>
              <a:t>could be: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and natural dialog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 the user's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user memory load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82" y="3276599"/>
            <a:ext cx="2418483" cy="3111729"/>
          </a:xfrm>
          <a:prstGeom prst="roundRect">
            <a:avLst>
              <a:gd name="adj" fmla="val 7730"/>
            </a:avLst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Exemplary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checklist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 of a system </a:t>
            </a:r>
            <a:r>
              <a:rPr lang="en-US" dirty="0" smtClean="0"/>
              <a:t>could be: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Clearly marked exits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Shortcuts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error messages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Prevent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elp and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971800" cy="1708633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1635"/>
            <a:ext cx="8686800" cy="5292437"/>
          </a:xfrm>
        </p:spPr>
        <p:txBody>
          <a:bodyPr/>
          <a:lstStyle/>
          <a:p>
            <a:r>
              <a:rPr lang="en-US" dirty="0" smtClean="0"/>
              <a:t>A good example for real-life checklist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www.eply.com/help/eply-form-testing-checklist.pdf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Usability checklist:</a:t>
            </a:r>
          </a:p>
          <a:p>
            <a:pPr lvl="1"/>
            <a:r>
              <a:rPr lang="en-US" dirty="0">
                <a:hlinkClick r:id="rId3"/>
              </a:rPr>
              <a:t>http://userium.com/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9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Advantages of Checklist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Checklists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aving time and energy</a:t>
            </a:r>
          </a:p>
          <a:p>
            <a:r>
              <a:rPr lang="en-US" dirty="0"/>
              <a:t>H</a:t>
            </a:r>
            <a:r>
              <a:rPr lang="en-US" dirty="0" smtClean="0"/>
              <a:t>elp in deciding where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concentrate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efforts</a:t>
            </a:r>
          </a:p>
          <a:p>
            <a:r>
              <a:rPr lang="en-US" dirty="0" smtClean="0"/>
              <a:t>Valuable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time-pressure</a:t>
            </a:r>
            <a:r>
              <a:rPr lang="en-US" dirty="0" smtClean="0"/>
              <a:t> circumstances</a:t>
            </a:r>
          </a:p>
          <a:p>
            <a:pPr lvl="1"/>
            <a:r>
              <a:rPr lang="en-US" dirty="0" smtClean="0"/>
              <a:t>Prevents forgetting important issues</a:t>
            </a:r>
          </a:p>
          <a:p>
            <a:r>
              <a:rPr lang="en-US" dirty="0" smtClean="0"/>
              <a:t>Offers a good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for testing</a:t>
            </a:r>
          </a:p>
          <a:p>
            <a:r>
              <a:rPr lang="en-US" dirty="0" smtClean="0"/>
              <a:t>Helps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spreading valuable ideas </a:t>
            </a:r>
            <a:r>
              <a:rPr lang="en-US" dirty="0" smtClean="0"/>
              <a:t>for testing among testers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Checklists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tailored</a:t>
            </a:r>
            <a:r>
              <a:rPr lang="en-US" dirty="0" smtClean="0"/>
              <a:t> according to the specific situation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checklists as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aid</a:t>
            </a:r>
            <a:r>
              <a:rPr lang="en-US" dirty="0" smtClean="0"/>
              <a:t>, not as mandatory rule</a:t>
            </a:r>
          </a:p>
          <a:p>
            <a:endParaRPr lang="en-US" dirty="0" smtClean="0"/>
          </a:p>
          <a:p>
            <a:r>
              <a:rPr lang="en-US" dirty="0" smtClean="0"/>
              <a:t>Standards for checklists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flexible</a:t>
            </a:r>
          </a:p>
          <a:p>
            <a:pPr lvl="1"/>
            <a:r>
              <a:rPr lang="en-US" dirty="0" smtClean="0"/>
              <a:t>Evolving according to the new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Guessing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/>
              <a:t>Using the Tester's </a:t>
            </a:r>
            <a:r>
              <a:rPr lang="en-US" dirty="0" smtClean="0"/>
              <a:t>Intuition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1981200" cy="2977213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45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Error Guessing?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r>
              <a:rPr lang="en-US" sz="3000" dirty="0"/>
              <a:t>It </a:t>
            </a:r>
            <a:r>
              <a:rPr lang="en-US" sz="3000" dirty="0"/>
              <a:t>is not actually guessing. Good testers do not guess…</a:t>
            </a:r>
          </a:p>
          <a:p>
            <a:r>
              <a:rPr lang="en-US" sz="3000" dirty="0"/>
              <a:t>They </a:t>
            </a:r>
            <a:r>
              <a:rPr lang="en-US" sz="3000" dirty="0"/>
              <a:t>b</a:t>
            </a:r>
            <a:r>
              <a:rPr lang="en-US" sz="3000" dirty="0"/>
              <a:t>uild hypothesis where a bug might exist based on: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 experience</a:t>
            </a:r>
          </a:p>
          <a:p>
            <a:pPr lvl="2"/>
            <a:r>
              <a:rPr lang="en-US" sz="1800" dirty="0">
                <a:solidFill>
                  <a:srgbClr val="EBFFD2"/>
                </a:solidFill>
              </a:rPr>
              <a:t>Early cycles</a:t>
            </a:r>
          </a:p>
          <a:p>
            <a:pPr lvl="2"/>
            <a:r>
              <a:rPr lang="en-US" sz="1800" dirty="0">
                <a:solidFill>
                  <a:srgbClr val="EBFFD2"/>
                </a:solidFill>
              </a:rPr>
              <a:t>Similar systems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Understanding of the system under test</a:t>
            </a:r>
          </a:p>
          <a:p>
            <a:pPr lvl="2"/>
            <a:r>
              <a:rPr lang="en-US" sz="1800" dirty="0">
                <a:solidFill>
                  <a:srgbClr val="EBFFD2"/>
                </a:solidFill>
              </a:rPr>
              <a:t>Design method</a:t>
            </a:r>
          </a:p>
          <a:p>
            <a:pPr lvl="2"/>
            <a:r>
              <a:rPr lang="en-US" sz="1800" dirty="0">
                <a:solidFill>
                  <a:srgbClr val="EBFFD2"/>
                </a:solidFill>
              </a:rPr>
              <a:t>Implementation technology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of typical implementation errors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8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Error Guessing can be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Gray box testing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the tester to have some </a:t>
            </a:r>
            <a:r>
              <a:rPr lang="en-US" dirty="0" smtClean="0"/>
              <a:t>basic programming understanding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 programming mistakes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those mistakes become </a:t>
            </a:r>
            <a:r>
              <a:rPr lang="en-US" dirty="0" smtClean="0"/>
              <a:t>bugs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those bugs manifest themselves as </a:t>
            </a:r>
            <a:r>
              <a:rPr lang="en-US" dirty="0" smtClean="0"/>
              <a:t>failures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ow can we force failures </a:t>
            </a:r>
            <a:r>
              <a:rPr lang="en-US" dirty="0"/>
              <a:t>to happen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3999"/>
            <a:ext cx="1619250" cy="1247775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269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Error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/>
              <a:t>the testing activity on areas that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been handled </a:t>
            </a:r>
            <a:r>
              <a:rPr lang="en-US" dirty="0"/>
              <a:t>by the other more formal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equivalence partitioning and boundary value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Intended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compensate</a:t>
            </a:r>
            <a:r>
              <a:rPr lang="en-US" dirty="0"/>
              <a:t> for the inherent </a:t>
            </a:r>
            <a:r>
              <a:rPr lang="en-US" dirty="0" smtClean="0"/>
              <a:t>incompleteness of other techniques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Complement</a:t>
            </a:r>
            <a:r>
              <a:rPr lang="en-US" dirty="0"/>
              <a:t> equivalence partitioning and boundary value </a:t>
            </a:r>
            <a:r>
              <a:rPr lang="en-US" dirty="0" smtClean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75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Testers who are effective at error guessing use a range of experience and knowledge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Knowledge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 application</a:t>
            </a:r>
          </a:p>
          <a:p>
            <a:pPr lvl="2"/>
            <a:r>
              <a:rPr lang="en-US" dirty="0" smtClean="0"/>
              <a:t>E.g., used design method </a:t>
            </a:r>
            <a:r>
              <a:rPr lang="en-US" dirty="0"/>
              <a:t>or implementation technology</a:t>
            </a:r>
          </a:p>
          <a:p>
            <a:pPr lvl="1"/>
            <a:r>
              <a:rPr lang="en-US" dirty="0"/>
              <a:t>Knowledge of the results of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earlier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articularly </a:t>
            </a:r>
            <a:r>
              <a:rPr lang="en-US" dirty="0"/>
              <a:t>important in Regression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Those Cars!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3196" y="914400"/>
            <a:ext cx="9157635" cy="5943600"/>
            <a:chOff x="-3196" y="914400"/>
            <a:chExt cx="9157635" cy="59436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7801" y="5047798"/>
              <a:ext cx="2501199" cy="1810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4400"/>
              <a:ext cx="2418413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96" y="3657600"/>
              <a:ext cx="4748304" cy="32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39" y="918313"/>
              <a:ext cx="3384361" cy="280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7"/>
            <a:stretch/>
          </p:blipFill>
          <p:spPr bwMode="auto">
            <a:xfrm>
              <a:off x="5636712" y="914400"/>
              <a:ext cx="3517727" cy="2739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108" y="3520233"/>
              <a:ext cx="4398892" cy="1537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96" y="2523253"/>
              <a:ext cx="2590800" cy="1369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869" y="4939430"/>
              <a:ext cx="1918570" cy="1918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291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Required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Testers who are effective at error guessing use a range of experience and knowledge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Experience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similar or related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</a:p>
          <a:p>
            <a:pPr lvl="2"/>
            <a:r>
              <a:rPr lang="en-US" dirty="0" smtClean="0"/>
              <a:t>Knowing </a:t>
            </a:r>
            <a:r>
              <a:rPr lang="en-US" dirty="0"/>
              <a:t>where defects have arisen previously in those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Knowledge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typical implementation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 lvl="2"/>
            <a:r>
              <a:rPr lang="en-US" dirty="0" smtClean="0"/>
              <a:t>E.g., division </a:t>
            </a:r>
            <a:r>
              <a:rPr lang="en-US" dirty="0"/>
              <a:t>by zero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General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2029298" cy="1430655"/>
          </a:xfrm>
          <a:prstGeom prst="roundRect">
            <a:avLst>
              <a:gd name="adj" fmla="val 10009"/>
            </a:avLst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Practical 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3600" dirty="0" smtClean="0"/>
              <a:t>Error </a:t>
            </a:r>
            <a:r>
              <a:rPr lang="en-US" sz="3600" dirty="0"/>
              <a:t>guessing involves asking </a:t>
            </a:r>
            <a:endParaRPr lang="en-US" sz="36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"</a:t>
            </a:r>
            <a:r>
              <a:rPr lang="en-US" i="1" dirty="0" smtClean="0"/>
              <a:t>What if…"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Improve Your Error Guessing Techniques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your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understanding</a:t>
            </a:r>
          </a:p>
          <a:p>
            <a:pPr lvl="1"/>
            <a:r>
              <a:rPr lang="en-US" dirty="0"/>
              <a:t>Go into the code, see how things are </a:t>
            </a:r>
            <a:r>
              <a:rPr lang="en-US" dirty="0" smtClean="0"/>
              <a:t>implemented</a:t>
            </a:r>
          </a:p>
          <a:p>
            <a:pPr lvl="1"/>
            <a:r>
              <a:rPr lang="en-US" dirty="0"/>
              <a:t>Learn 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context</a:t>
            </a:r>
            <a:r>
              <a:rPr lang="en-US" dirty="0"/>
              <a:t> in which the software is running, special conditions in your OS, DB or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Talk with Developers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3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Improve Your Error Guessing Techniques?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Look </a:t>
            </a:r>
            <a:r>
              <a:rPr lang="en-US" dirty="0"/>
              <a:t>for errors not only in the </a:t>
            </a:r>
            <a:r>
              <a:rPr lang="en-US" dirty="0" smtClean="0"/>
              <a:t>code, but also:</a:t>
            </a:r>
          </a:p>
          <a:p>
            <a:pPr lvl="1"/>
            <a:r>
              <a:rPr lang="en-US" dirty="0"/>
              <a:t>Errors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lvl="1"/>
            <a:r>
              <a:rPr lang="en-US" dirty="0"/>
              <a:t>Errors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/>
            <a:r>
              <a:rPr lang="en-US" dirty="0"/>
              <a:t>Errors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coding</a:t>
            </a:r>
          </a:p>
          <a:p>
            <a:pPr lvl="1"/>
            <a:r>
              <a:rPr lang="en-US" dirty="0"/>
              <a:t>Errors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Errors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/>
            <a:r>
              <a:rPr lang="en-US" dirty="0"/>
              <a:t>Errors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2854712" cy="2743200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people with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  <a:r>
              <a:rPr lang="en-US" dirty="0"/>
              <a:t> will show different results</a:t>
            </a:r>
          </a:p>
          <a:p>
            <a:r>
              <a:rPr lang="en-US" dirty="0"/>
              <a:t>Different experiences with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parts of the software</a:t>
            </a:r>
            <a:r>
              <a:rPr lang="en-US" dirty="0"/>
              <a:t> will show different results</a:t>
            </a:r>
          </a:p>
          <a:p>
            <a:r>
              <a:rPr lang="en-US" dirty="0"/>
              <a:t>As tester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advances in the project </a:t>
            </a:r>
            <a:r>
              <a:rPr lang="en-US" dirty="0"/>
              <a:t>and learns more about the system, he/she may become better in Error </a:t>
            </a:r>
            <a:r>
              <a:rPr lang="en-US" dirty="0" smtClean="0"/>
              <a:t>Guessing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168464" cy="1447347"/>
          </a:xfrm>
          <a:prstGeom prst="roundRect">
            <a:avLst>
              <a:gd name="adj" fmla="val 10650"/>
            </a:avLst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575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Error Guessing</a:t>
            </a:r>
          </a:p>
          <a:p>
            <a:pPr lvl="1"/>
            <a:r>
              <a:rPr lang="en-US" dirty="0"/>
              <a:t>Highly successful testers are 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effective</a:t>
            </a:r>
            <a:r>
              <a:rPr lang="en-US" dirty="0"/>
              <a:t> at quickly evaluating a program and running an attack that exposes defects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complement</a:t>
            </a:r>
            <a:r>
              <a:rPr lang="en-US" dirty="0"/>
              <a:t> other testing approaches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more a skill then a technique </a:t>
            </a:r>
            <a:r>
              <a:rPr lang="en-US" dirty="0"/>
              <a:t>that is well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worth cultivating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make testing much more </a:t>
            </a:r>
            <a:r>
              <a:rPr lang="en-US" dirty="0" smtClean="0"/>
              <a:t>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Exploratory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Learn, Test and Execute Simultaneously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2060874" cy="2524125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1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Exploratory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Exploratory </a:t>
            </a:r>
            <a:r>
              <a:rPr lang="en-US" dirty="0" smtClean="0"/>
              <a:t>Testing?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9014" y="2057400"/>
            <a:ext cx="716438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>
              <a:lnSpc>
                <a:spcPct val="100000"/>
              </a:lnSpc>
              <a:buFontTx/>
              <a:buNone/>
              <a:tabLst>
                <a:tab pos="282575" algn="l"/>
                <a:tab pos="1379538" algn="l"/>
                <a:tab pos="1538288" algn="l"/>
                <a:tab pos="3832225" algn="l"/>
                <a:tab pos="5370513" algn="l"/>
                <a:tab pos="5661025" algn="l"/>
                <a:tab pos="6284913" algn="l"/>
                <a:tab pos="6575425" algn="l"/>
                <a:tab pos="6908800" algn="l"/>
              </a:tabLst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Simultaneous test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design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, test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execution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,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learning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429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James Bach, 1995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54" y="4343400"/>
            <a:ext cx="3620293" cy="1847088"/>
          </a:xfrm>
          <a:prstGeom prst="roundRect">
            <a:avLst>
              <a:gd name="adj" fmla="val 12167"/>
            </a:avLst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7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0100" algn="l"/>
              </a:tabLst>
            </a:pPr>
            <a:r>
              <a:rPr lang="en-US" sz="3800" dirty="0" smtClean="0"/>
              <a:t>What is Exploratory Testing?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85800"/>
          </a:xfrm>
        </p:spPr>
        <p:txBody>
          <a:bodyPr/>
          <a:lstStyle/>
          <a:p>
            <a:r>
              <a:rPr lang="en-US" dirty="0"/>
              <a:t>What is Exploratory </a:t>
            </a:r>
            <a:r>
              <a:rPr lang="en-US" dirty="0" smtClean="0"/>
              <a:t>Testing?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9807" y="2057400"/>
            <a:ext cx="71643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>
              <a:lnSpc>
                <a:spcPct val="100000"/>
              </a:lnSpc>
              <a:buFontTx/>
              <a:buNone/>
              <a:tabLst>
                <a:tab pos="282575" algn="l"/>
                <a:tab pos="1379538" algn="l"/>
                <a:tab pos="1538288" algn="l"/>
                <a:tab pos="3832225" algn="l"/>
                <a:tab pos="5370513" algn="l"/>
                <a:tab pos="5661025" algn="l"/>
                <a:tab pos="6284913" algn="l"/>
                <a:tab pos="6575425" algn="l"/>
                <a:tab pos="6908800" algn="l"/>
              </a:tabLst>
            </a:pP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Simultaneous test design, test execution,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and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learning, with an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emphasis on learning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110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Cem Kaner, 2005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724400"/>
            <a:ext cx="8686800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term "</a:t>
            </a:r>
            <a:r>
              <a:rPr lang="en-US" dirty="0"/>
              <a:t>exploratory testing</a:t>
            </a:r>
            <a:r>
              <a:rPr lang="en-US" dirty="0" smtClean="0"/>
              <a:t>" </a:t>
            </a:r>
            <a:r>
              <a:rPr lang="en-US" dirty="0"/>
              <a:t>is coined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Cem Kaner </a:t>
            </a:r>
            <a:r>
              <a:rPr lang="en-US" dirty="0"/>
              <a:t>in his book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Exploratory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Exploratory </a:t>
            </a:r>
            <a:r>
              <a:rPr lang="en-US" dirty="0" smtClean="0"/>
              <a:t>Testing?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05000"/>
            <a:ext cx="6400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>
              <a:lnSpc>
                <a:spcPct val="100000"/>
              </a:lnSpc>
              <a:buFontTx/>
              <a:buNone/>
              <a:tabLst>
                <a:tab pos="282575" algn="l"/>
                <a:tab pos="1379538" algn="l"/>
                <a:tab pos="1538288" algn="l"/>
                <a:tab pos="3832225" algn="l"/>
                <a:tab pos="5370513" algn="l"/>
                <a:tab pos="5661025" algn="l"/>
                <a:tab pos="6284913" algn="l"/>
                <a:tab pos="6575425" algn="l"/>
                <a:tab pos="6908800" algn="l"/>
              </a:tabLst>
            </a:pPr>
            <a:r>
              <a:rPr lang="en-US" sz="2800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800" b="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style of software testing that emphasizes the personal freedom and responsibility of the individual tester to continually optimize the quality of his/her work by treating test-related learning, test design, test execution, and test result interpretation as mutually supportive activities that run in parallel throughout the </a:t>
            </a:r>
            <a:r>
              <a:rPr lang="en-US" sz="2800" b="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project.</a:t>
            </a:r>
            <a:endParaRPr lang="bg-BG" sz="2800" noProof="1">
              <a:solidFill>
                <a:schemeClr val="tx2">
                  <a:lumMod val="40000"/>
                  <a:lumOff val="60000"/>
                </a:schemeClr>
              </a:solidFill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342899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2007</a:t>
            </a:r>
            <a:endParaRPr lang="en-US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8" y="1219200"/>
            <a:ext cx="89139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745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is Exploratory Testing?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testing is an approach to software testing involving simultaneous exercising the three activities: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earning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est design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est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3142211" cy="2169622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3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as You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exploratory testing, the tester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the design of test cases as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ather </a:t>
            </a:r>
            <a:r>
              <a:rPr lang="en-US" dirty="0"/>
              <a:t>than days, weeks, </a:t>
            </a:r>
            <a:r>
              <a:rPr lang="en-US" dirty="0" smtClean="0"/>
              <a:t>or </a:t>
            </a:r>
            <a:r>
              <a:rPr lang="en-US" dirty="0"/>
              <a:t>even months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Information </a:t>
            </a:r>
            <a:r>
              <a:rPr lang="en-US" dirty="0"/>
              <a:t>the tester gains from executing a set of tests then guides the </a:t>
            </a:r>
            <a:r>
              <a:rPr lang="en-US" dirty="0" smtClean="0"/>
              <a:t>tester </a:t>
            </a:r>
            <a:r>
              <a:rPr lang="en-US" dirty="0"/>
              <a:t>in designing and executing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6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Do We </a:t>
            </a:r>
            <a:r>
              <a:rPr lang="en-US" dirty="0"/>
              <a:t>U</a:t>
            </a:r>
            <a:r>
              <a:rPr lang="en-US" dirty="0" smtClean="0"/>
              <a:t>se ET?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 we use exploratory testing (ET)?</a:t>
            </a:r>
          </a:p>
          <a:p>
            <a:pPr lvl="1"/>
            <a:r>
              <a:rPr lang="en-US" dirty="0" smtClean="0"/>
              <a:t>Anytime the </a:t>
            </a:r>
            <a:r>
              <a:rPr lang="en-US" dirty="0"/>
              <a:t>next test we do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influenced by the result of the last test</a:t>
            </a:r>
            <a:r>
              <a:rPr lang="en-US" dirty="0"/>
              <a:t> we </a:t>
            </a:r>
            <a:r>
              <a:rPr lang="en-US" dirty="0" smtClean="0"/>
              <a:t>did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become more exploratory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can't tell what tests should be run,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 </a:t>
            </a:r>
            <a:r>
              <a:rPr lang="en-US" dirty="0"/>
              <a:t>of the test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2771002" cy="1752600"/>
          </a:xfrm>
          <a:prstGeom prst="roundRect">
            <a:avLst>
              <a:gd name="adj" fmla="val 11924"/>
            </a:avLst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vs. Ad </a:t>
            </a:r>
            <a:r>
              <a:rPr lang="en-US" dirty="0"/>
              <a:t>h</a:t>
            </a:r>
            <a:r>
              <a:rPr lang="en-US" dirty="0" smtClean="0"/>
              <a:t>oc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testing is to be </a:t>
            </a:r>
            <a:r>
              <a:rPr lang="en-US" dirty="0" smtClean="0"/>
              <a:t>distinguished </a:t>
            </a:r>
            <a:r>
              <a:rPr lang="en-US" dirty="0"/>
              <a:t>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 hoc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/>
              <a:t>The term "ad </a:t>
            </a:r>
            <a:r>
              <a:rPr lang="en-US" dirty="0"/>
              <a:t>hoc </a:t>
            </a:r>
            <a:r>
              <a:rPr lang="en-US" dirty="0" smtClean="0"/>
              <a:t>testing" is often </a:t>
            </a:r>
            <a:r>
              <a:rPr lang="en-US" dirty="0"/>
              <a:t>associated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sloppy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careless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unfocused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random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unskilled</a:t>
            </a:r>
            <a:r>
              <a:rPr lang="en-US" dirty="0"/>
              <a:t>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28706"/>
            <a:ext cx="2286000" cy="1928813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219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Technique?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Exploratory testing is not a testing </a:t>
            </a:r>
            <a:r>
              <a:rPr lang="en-US" dirty="0" smtClean="0"/>
              <a:t>technique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It’s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way of thinking </a:t>
            </a:r>
            <a:r>
              <a:rPr lang="en-US" dirty="0"/>
              <a:t>about </a:t>
            </a:r>
            <a:r>
              <a:rPr lang="en-US" dirty="0" smtClean="0"/>
              <a:t>testing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apable testers have always been performing exploratory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Widely </a:t>
            </a:r>
            <a:r>
              <a:rPr lang="en-US" dirty="0"/>
              <a:t>misunderstood and foolishly disparaged</a:t>
            </a:r>
          </a:p>
          <a:p>
            <a:pPr>
              <a:lnSpc>
                <a:spcPct val="90000"/>
              </a:lnSpc>
            </a:pPr>
            <a:r>
              <a:rPr lang="en-US" dirty="0"/>
              <a:t>Any testing technique can be used in an exploratory </a:t>
            </a:r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2514600" cy="1885950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74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Testing </a:t>
            </a:r>
            <a:r>
              <a:rPr lang="en-US" dirty="0" smtClean="0"/>
              <a:t>vs. </a:t>
            </a:r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say the opposite of exploratory testing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scripted testing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 Script (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low level test case) specifies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2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test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operations</a:t>
            </a:r>
          </a:p>
          <a:p>
            <a:pPr lvl="2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expected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lvl="2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comparisons the human or machine should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make</a:t>
            </a:r>
          </a:p>
          <a:p>
            <a:pPr lvl="2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These comparison points are useful in general, but many times fallible and incomplete, criteria for deciding whether the program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behaves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properly </a:t>
            </a:r>
            <a:endParaRPr lang="en-US" sz="2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Scripts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require a big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investment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AutoShape 2" descr="http://www.openclipart.org/people/andresmp/SnarkHunter_Arrows_in_the_gol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Testing </a:t>
            </a:r>
            <a:r>
              <a:rPr lang="en-US" dirty="0" smtClean="0"/>
              <a:t>vs. </a:t>
            </a:r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contrast with </a:t>
            </a:r>
            <a:r>
              <a:rPr lang="en-US" dirty="0" smtClean="0"/>
              <a:t>scripting exploratory testing:</a:t>
            </a:r>
          </a:p>
          <a:p>
            <a:pPr lvl="1"/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Execute 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test at time of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/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Design 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test as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needed</a:t>
            </a:r>
          </a:p>
          <a:p>
            <a:pPr lvl="1"/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 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test as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appropriate</a:t>
            </a:r>
            <a:endParaRPr lang="en-US" sz="3400" dirty="0">
              <a:solidFill>
                <a:srgbClr val="EBFFD2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exploratory tester is always responsible 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 managing 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value of her 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own: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400" dirty="0"/>
              <a:t>Reusing old </a:t>
            </a:r>
            <a:r>
              <a:rPr lang="en-US" sz="2400" dirty="0" smtClean="0"/>
              <a:t>tests</a:t>
            </a:r>
          </a:p>
          <a:p>
            <a:pPr lvl="1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Creating and running new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Creating test-support artifacts, such as failure mode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lists</a:t>
            </a:r>
          </a:p>
          <a:p>
            <a:pPr lvl="1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Conducting background research that can then guide test design</a:t>
            </a:r>
            <a:endParaRPr lang="en-US" sz="2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400" b="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AutoShape 2" descr="http://www.openclipart.org/people/andresmp/SnarkHunter_Arrows_in_the_gold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Scripted vs. Exploratory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8266"/>
              </p:ext>
            </p:extLst>
          </p:nvPr>
        </p:nvGraphicFramePr>
        <p:xfrm>
          <a:off x="381000" y="1676400"/>
          <a:ext cx="8382000" cy="4082416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Scripted Testing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Exploratory Testing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Directed from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elsewhere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Directed from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Determined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advance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Determined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the moment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about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about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about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tests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about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improving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test design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Emphasizes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Emphasizes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adaptability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Emphasizes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decidability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Emphasizes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 making a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speech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 having a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 playing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from a score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 playing in a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jam session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6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Issues with Exploratory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Depends heavily on the testing skills and domain knowledge of the </a:t>
            </a:r>
            <a:r>
              <a:rPr lang="en-US" sz="2800" dirty="0" smtClean="0"/>
              <a:t>tester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Limited test </a:t>
            </a:r>
            <a:r>
              <a:rPr lang="en-US" sz="2800" dirty="0" smtClean="0"/>
              <a:t>reusability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Limited test </a:t>
            </a:r>
            <a:r>
              <a:rPr lang="en-US" sz="2800" dirty="0" smtClean="0"/>
              <a:t>reusability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Limited reproducibility of </a:t>
            </a:r>
            <a:r>
              <a:rPr lang="en-US" sz="2800" dirty="0" smtClean="0"/>
              <a:t>failures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Cannot be </a:t>
            </a:r>
            <a:r>
              <a:rPr lang="en-US" sz="2800" dirty="0" smtClean="0"/>
              <a:t>managed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Low </a:t>
            </a:r>
            <a:r>
              <a:rPr lang="en-US" sz="2800" dirty="0" smtClean="0"/>
              <a:t>Accountability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800" dirty="0" smtClean="0">
                <a:solidFill>
                  <a:srgbClr val="C00000"/>
                </a:solidFill>
              </a:rPr>
              <a:t>Most of them are myths!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Session-Based 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95763"/>
            <a:ext cx="8686800" cy="2133600"/>
          </a:xfrm>
        </p:spPr>
        <p:txBody>
          <a:bodyPr/>
          <a:lstStyle/>
          <a:p>
            <a:pPr>
              <a:tabLst>
                <a:tab pos="282575" algn="l"/>
                <a:tab pos="2003425" algn="l"/>
              </a:tabLst>
            </a:pPr>
            <a:r>
              <a:rPr lang="en-US" sz="2800" dirty="0"/>
              <a:t>Software test method that aims to combine </a:t>
            </a:r>
            <a:r>
              <a:rPr lang="en-US" sz="2800" dirty="0"/>
              <a:t>accountability and exploratory </a:t>
            </a:r>
            <a:r>
              <a:rPr lang="en-US" sz="2800" dirty="0"/>
              <a:t>testing to provide rapid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discovery</a:t>
            </a:r>
            <a:r>
              <a:rPr lang="en-US" sz="2800" dirty="0"/>
              <a:t>, creative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on-the-fly test design</a:t>
            </a:r>
            <a:r>
              <a:rPr lang="en-US" sz="2800" dirty="0"/>
              <a:t>, management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  <a:r>
              <a:rPr lang="en-US" sz="2800" dirty="0"/>
              <a:t> and metrics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654" y="1143000"/>
            <a:ext cx="7885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color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33 kW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34-80 kW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81-120 kW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120 kW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Imaginary</a:t>
            </a:r>
          </a:p>
        </p:txBody>
      </p:sp>
    </p:spTree>
    <p:extLst>
      <p:ext uri="{BB962C8B-B14F-4D97-AF65-F5344CB8AC3E}">
        <p14:creationId xmlns:p14="http://schemas.microsoft.com/office/powerpoint/2010/main" val="1485121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Session-Based 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10200"/>
          </a:xfrm>
        </p:spPr>
        <p:txBody>
          <a:bodyPr/>
          <a:lstStyle/>
          <a:p>
            <a:pPr>
              <a:tabLst>
                <a:tab pos="282575" algn="l"/>
                <a:tab pos="2003425" algn="l"/>
              </a:tabLst>
            </a:pPr>
            <a:r>
              <a:rPr lang="en-US" sz="2800" dirty="0" smtClean="0"/>
              <a:t>Elements: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Charter</a:t>
            </a:r>
            <a:r>
              <a:rPr lang="en-US" sz="2600" dirty="0" smtClean="0"/>
              <a:t> - </a:t>
            </a:r>
            <a:r>
              <a:rPr lang="en-US" sz="2800" dirty="0"/>
              <a:t>A charter is a goal or agenda for a test </a:t>
            </a:r>
            <a:r>
              <a:rPr lang="en-US" sz="2800" dirty="0" smtClean="0"/>
              <a:t>session</a:t>
            </a:r>
            <a:endParaRPr lang="en-US" sz="2800" dirty="0" smtClean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Session</a:t>
            </a:r>
            <a:r>
              <a:rPr lang="en-US" sz="2800" dirty="0" smtClean="0"/>
              <a:t> - </a:t>
            </a:r>
            <a:r>
              <a:rPr lang="en-US" sz="2800" dirty="0"/>
              <a:t>An uninterrupted period of time </a:t>
            </a:r>
            <a:r>
              <a:rPr lang="en-US" sz="2800" dirty="0" smtClean="0"/>
              <a:t>spent testing</a:t>
            </a:r>
            <a:endParaRPr lang="en-US" sz="2800" dirty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Session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 </a:t>
            </a:r>
            <a:r>
              <a:rPr lang="en-US" sz="2800" dirty="0" smtClean="0"/>
              <a:t>- </a:t>
            </a:r>
            <a:r>
              <a:rPr lang="en-US" sz="2800" dirty="0"/>
              <a:t>The session report records the test </a:t>
            </a:r>
            <a:r>
              <a:rPr lang="en-US" sz="2800" dirty="0" smtClean="0"/>
              <a:t>session</a:t>
            </a:r>
            <a:endParaRPr lang="en-US" sz="2800" dirty="0" smtClean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Debrief</a:t>
            </a:r>
            <a:r>
              <a:rPr lang="en-US" sz="2800" dirty="0" smtClean="0"/>
              <a:t> - </a:t>
            </a:r>
            <a:r>
              <a:rPr lang="en-US" sz="2800" dirty="0"/>
              <a:t>A debrief is a short discussion between the manager and tester (or testers) about the session </a:t>
            </a:r>
            <a:r>
              <a:rPr lang="en-US" sz="2800" dirty="0" smtClean="0"/>
              <a:t>report</a:t>
            </a:r>
            <a:endParaRPr lang="en-US" sz="2800" dirty="0"/>
          </a:p>
          <a:p>
            <a:pPr lvl="1">
              <a:tabLst>
                <a:tab pos="282575" algn="l"/>
                <a:tab pos="2003425" algn="l"/>
              </a:tabLst>
            </a:pPr>
            <a:endParaRPr lang="en-US" sz="2800" dirty="0">
              <a:effectLst/>
            </a:endParaRPr>
          </a:p>
          <a:p>
            <a:pPr lvl="1">
              <a:tabLst>
                <a:tab pos="282575" algn="l"/>
                <a:tab pos="2003425" algn="l"/>
              </a:tabLst>
            </a:pPr>
            <a:endParaRPr lang="en-US" sz="2600" dirty="0">
              <a:effectLst/>
            </a:endParaRPr>
          </a:p>
          <a:p>
            <a:pPr>
              <a:tabLst>
                <a:tab pos="282575" algn="l"/>
                <a:tab pos="2003425" algn="l"/>
              </a:tabLst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8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Session-Based 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68582"/>
            <a:ext cx="8686800" cy="5237018"/>
          </a:xfrm>
        </p:spPr>
        <p:txBody>
          <a:bodyPr/>
          <a:lstStyle/>
          <a:p>
            <a:pPr>
              <a:tabLst>
                <a:tab pos="282575" algn="l"/>
                <a:tab pos="2003425" algn="l"/>
              </a:tabLs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CHARTER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000" dirty="0" smtClean="0"/>
              <a:t>Analyze </a:t>
            </a:r>
            <a:r>
              <a:rPr lang="en-US" sz="2000" dirty="0"/>
              <a:t>View menu functionality and report on areas of potential </a:t>
            </a:r>
            <a:r>
              <a:rPr lang="en-US" sz="2000" dirty="0" smtClean="0"/>
              <a:t>risk</a:t>
            </a:r>
          </a:p>
          <a:p>
            <a:pPr lvl="1">
              <a:tabLst>
                <a:tab pos="282575" algn="l"/>
                <a:tab pos="2003425" algn="l"/>
              </a:tabLst>
            </a:pPr>
            <a:endParaRPr lang="en-US" sz="2000" dirty="0" smtClean="0"/>
          </a:p>
          <a:p>
            <a:pPr>
              <a:tabLst>
                <a:tab pos="282575" algn="l"/>
                <a:tab pos="2003425" algn="l"/>
              </a:tabLs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AREAS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000" dirty="0"/>
              <a:t>OS </a:t>
            </a:r>
            <a:r>
              <a:rPr lang="en-US" sz="2000" dirty="0"/>
              <a:t>| Windows 7Menu | </a:t>
            </a:r>
            <a:r>
              <a:rPr lang="en-US" sz="2000" dirty="0" smtClean="0"/>
              <a:t>View Strategy </a:t>
            </a:r>
            <a:r>
              <a:rPr lang="en-US" sz="2000" dirty="0"/>
              <a:t>| Function </a:t>
            </a:r>
            <a:endParaRPr lang="en-US" sz="2000" dirty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000" dirty="0" smtClean="0"/>
              <a:t>Testing Start</a:t>
            </a:r>
            <a:r>
              <a:rPr lang="en-US" sz="2000" dirty="0"/>
              <a:t>: 08.07.2013 10:00 </a:t>
            </a:r>
            <a:endParaRPr lang="en-US" sz="2000" dirty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000" dirty="0"/>
              <a:t>End</a:t>
            </a:r>
            <a:r>
              <a:rPr lang="en-US" sz="2000" dirty="0"/>
              <a:t>: 07.08.2013 11:00 </a:t>
            </a:r>
            <a:endParaRPr lang="en-US" sz="2000" dirty="0"/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2000" dirty="0"/>
              <a:t>Tester</a:t>
            </a:r>
            <a:r>
              <a:rPr lang="en-US" sz="2000" dirty="0"/>
              <a:t>: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Session-Based 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410200"/>
          </a:xfrm>
        </p:spPr>
        <p:txBody>
          <a:bodyPr/>
          <a:lstStyle/>
          <a:p>
            <a:pPr>
              <a:tabLst>
                <a:tab pos="282575" algn="l"/>
                <a:tab pos="2003425" algn="l"/>
              </a:tabLs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NOTES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1800" dirty="0"/>
              <a:t>I touched each of the menu items, below, but focused </a:t>
            </a:r>
            <a:r>
              <a:rPr lang="en-US" sz="1800" dirty="0" smtClean="0"/>
              <a:t>mostly on </a:t>
            </a:r>
            <a:r>
              <a:rPr lang="en-US" sz="1800" dirty="0"/>
              <a:t>zooming behavior with various combinations of </a:t>
            </a:r>
            <a:r>
              <a:rPr lang="en-US" sz="1800" dirty="0" smtClean="0"/>
              <a:t>map elements </a:t>
            </a:r>
            <a:r>
              <a:rPr lang="en-US" sz="1800" dirty="0"/>
              <a:t>displayed.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1800" dirty="0"/>
              <a:t>View: Welcome Screen, Navigator, Locator Map, Legend, Map </a:t>
            </a:r>
            <a:r>
              <a:rPr lang="en-US" sz="1800" dirty="0" smtClean="0"/>
              <a:t>Elements Highway </a:t>
            </a:r>
            <a:r>
              <a:rPr lang="en-US" sz="1800" dirty="0"/>
              <a:t>Levels, Zoom 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1800" dirty="0" smtClean="0"/>
              <a:t>Levels Risks</a:t>
            </a:r>
            <a:r>
              <a:rPr lang="en-US" sz="1800" dirty="0"/>
              <a:t>:- Incorrect display of a map element.- Incorrect display due to </a:t>
            </a:r>
            <a:r>
              <a:rPr lang="en-US" sz="1800" dirty="0" smtClean="0"/>
              <a:t>interrupted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1800" dirty="0"/>
              <a:t>#</a:t>
            </a:r>
            <a:r>
              <a:rPr lang="en-US" sz="1800" dirty="0"/>
              <a:t>BUG </a:t>
            </a:r>
            <a:r>
              <a:rPr lang="en-US" sz="1800" dirty="0"/>
              <a:t>1321 Zooming </a:t>
            </a:r>
            <a:r>
              <a:rPr lang="en-US" sz="1800" dirty="0"/>
              <a:t>in makes you put in the CD 2 when you get to </a:t>
            </a:r>
            <a:r>
              <a:rPr lang="en-US" sz="1800" dirty="0" err="1" smtClean="0"/>
              <a:t>acerta</a:t>
            </a:r>
            <a:r>
              <a:rPr lang="en-US" sz="1800" dirty="0" smtClean="0"/>
              <a:t> in </a:t>
            </a:r>
            <a:r>
              <a:rPr lang="en-US" sz="1800" dirty="0"/>
              <a:t>level of granularity (the street names level) --even if CD 2 is already in the </a:t>
            </a:r>
            <a:r>
              <a:rPr lang="en-US" sz="1800" dirty="0"/>
              <a:t>drive.</a:t>
            </a:r>
          </a:p>
          <a:p>
            <a:pPr>
              <a:tabLst>
                <a:tab pos="282575" algn="l"/>
                <a:tab pos="2003425" algn="l"/>
              </a:tabLst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  <a:r>
              <a:rPr lang="en-US" sz="2400" dirty="0" smtClean="0"/>
              <a:t> </a:t>
            </a:r>
          </a:p>
          <a:p>
            <a:pPr lvl="1">
              <a:tabLst>
                <a:tab pos="282575" algn="l"/>
                <a:tab pos="2003425" algn="l"/>
              </a:tabLst>
            </a:pPr>
            <a:r>
              <a:rPr lang="en-US" sz="1800" dirty="0"/>
              <a:t>How </a:t>
            </a:r>
            <a:r>
              <a:rPr lang="en-US" sz="1800" dirty="0"/>
              <a:t>do I know what details should show up at what </a:t>
            </a:r>
            <a:r>
              <a:rPr lang="en-US" sz="1800" dirty="0"/>
              <a:t>zoom levels</a:t>
            </a:r>
            <a:r>
              <a:rPr lang="en-US" sz="1800" dirty="0"/>
              <a:t>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1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Scripted vs. 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usually falls in between the both sides:</a:t>
            </a:r>
          </a:p>
          <a:p>
            <a:pPr lvl="1"/>
            <a:r>
              <a:rPr lang="en-US" dirty="0" smtClean="0"/>
              <a:t>Depends on the context of the project</a:t>
            </a:r>
          </a:p>
          <a:p>
            <a:pPr marL="35718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7592" y="3248006"/>
            <a:ext cx="9220272" cy="3000394"/>
            <a:chOff x="247592" y="3248006"/>
            <a:chExt cx="9220272" cy="3000394"/>
          </a:xfrm>
          <a:effectLst>
            <a:glow rad="63500">
              <a:schemeClr val="tx1">
                <a:alpha val="40000"/>
              </a:schemeClr>
            </a:glow>
          </a:effectLst>
        </p:grpSpPr>
        <p:grpSp>
          <p:nvGrpSpPr>
            <p:cNvPr id="5" name="Group 4"/>
            <p:cNvGrpSpPr/>
            <p:nvPr/>
          </p:nvGrpSpPr>
          <p:grpSpPr>
            <a:xfrm>
              <a:off x="247592" y="3248006"/>
              <a:ext cx="8215370" cy="3000394"/>
              <a:chOff x="357158" y="1500174"/>
              <a:chExt cx="8215370" cy="3000394"/>
            </a:xfrm>
          </p:grpSpPr>
          <p:sp>
            <p:nvSpPr>
              <p:cNvPr id="6" name="Right Triangle 5"/>
              <p:cNvSpPr/>
              <p:nvPr/>
            </p:nvSpPr>
            <p:spPr>
              <a:xfrm>
                <a:off x="785786" y="3214686"/>
                <a:ext cx="7786742" cy="1285882"/>
              </a:xfrm>
              <a:prstGeom prst="rt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fi-FI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0800000">
                <a:off x="785786" y="3071810"/>
                <a:ext cx="7786742" cy="1285882"/>
              </a:xfrm>
              <a:prstGeom prst="rt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fi-FI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7158" y="1935296"/>
                <a:ext cx="1071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</a:rPr>
                  <a:t>Pure scripted</a:t>
                </a:r>
                <a:endParaRPr lang="fi-FI" sz="2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43042" y="1714488"/>
                <a:ext cx="1071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</a:rPr>
                  <a:t>Vague scripts</a:t>
                </a:r>
                <a:endParaRPr lang="fi-FI" sz="2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14766" y="1792420"/>
                <a:ext cx="20002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</a:rPr>
                  <a:t>Fragment test cases (scenarios)</a:t>
                </a:r>
                <a:endParaRPr lang="fi-FI" sz="2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7366" y="2243072"/>
                <a:ext cx="2000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</a:rPr>
                  <a:t>Charters</a:t>
                </a:r>
                <a:endParaRPr lang="fi-FI" sz="2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67502" y="1500174"/>
                <a:ext cx="20002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Calibri"/>
                  </a:rPr>
                  <a:t>Role-based  </a:t>
                </a:r>
                <a:b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Calibri"/>
                  </a:rPr>
                </a:br>
                <a:r>
                  <a:rPr lang="fi-FI" sz="2000" b="1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/>
                  </a:rPr>
                  <a:t>sandboxes</a:t>
                </a:r>
                <a:endParaRPr lang="fi-FI" sz="2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4320011" y="2785661"/>
                <a:ext cx="5722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6144446" y="285670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7072735" y="2642785"/>
                <a:ext cx="8580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8357420" y="2856702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1856165" y="2785661"/>
                <a:ext cx="5722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642513" y="2857893"/>
                <a:ext cx="4294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467600" y="396240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i-FI" sz="20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Freestyle</a:t>
              </a:r>
              <a:endParaRPr lang="fi-FI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40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Testing Computer Software, 2nd </a:t>
            </a:r>
            <a:r>
              <a:rPr lang="en-US" sz="2800" dirty="0" smtClean="0">
                <a:hlinkClick r:id="rId2"/>
              </a:rPr>
              <a:t>Edition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Lessons Learned in Software Testing: A Context-Driven </a:t>
            </a:r>
            <a:r>
              <a:rPr lang="en-US" sz="2800" dirty="0" smtClean="0">
                <a:hlinkClick r:id="rId3"/>
              </a:rPr>
              <a:t>Approach</a:t>
            </a:r>
            <a:endParaRPr lang="en-US" sz="2800" b="0" dirty="0"/>
          </a:p>
          <a:p>
            <a:r>
              <a:rPr lang="en-US" sz="2800" dirty="0" smtClean="0">
                <a:hlinkClick r:id="rId4"/>
              </a:rPr>
              <a:t>A </a:t>
            </a:r>
            <a:r>
              <a:rPr lang="en-US" sz="2800" dirty="0">
                <a:hlinkClick r:id="rId4"/>
              </a:rPr>
              <a:t>Practitioner's Guide to Software Test </a:t>
            </a:r>
            <a:r>
              <a:rPr lang="en-US" sz="2800" dirty="0" smtClean="0">
                <a:hlinkClick r:id="rId4"/>
              </a:rPr>
              <a:t>Design</a:t>
            </a:r>
            <a:endParaRPr lang="en-US" sz="2800" b="0" dirty="0"/>
          </a:p>
          <a:p>
            <a:r>
              <a:rPr lang="en-US" sz="2800" dirty="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www.satisfice.com/articles.shtml</a:t>
            </a:r>
            <a:endParaRPr lang="en-US" sz="2800" dirty="0" smtClean="0"/>
          </a:p>
          <a:p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kaner.com</a:t>
            </a:r>
            <a:endParaRPr lang="en-US" sz="2800" dirty="0" smtClean="0"/>
          </a:p>
          <a:p>
            <a:r>
              <a:rPr lang="en-US" sz="2800" dirty="0" smtClean="0">
                <a:hlinkClick r:id="rId7"/>
              </a:rPr>
              <a:t>http://searchsoftwarequality.techtarget.com/tip/Finding-software-flaws-with-error-guessing-tours</a:t>
            </a:r>
            <a:endParaRPr lang="en-US" sz="2800" dirty="0" smtClean="0"/>
          </a:p>
          <a:p>
            <a:r>
              <a:rPr lang="en-US" sz="2800" dirty="0" smtClean="0">
                <a:hlinkClick r:id="rId8"/>
              </a:rPr>
              <a:t>http://en.wikipedia.org/wiki/Error_guessing</a:t>
            </a:r>
            <a:endParaRPr lang="en-US" sz="2800" dirty="0" smtClean="0"/>
          </a:p>
          <a:p>
            <a:r>
              <a:rPr lang="en-US" sz="2800" dirty="0">
                <a:hlinkClick r:id="rId9"/>
              </a:rPr>
              <a:t>http://en.wikipedia.org/wiki/Session-based_testing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428563"/>
          </a:xfrm>
        </p:spPr>
        <p:txBody>
          <a:bodyPr/>
          <a:lstStyle/>
          <a:p>
            <a:r>
              <a:rPr lang="en-US" sz="3500" dirty="0"/>
              <a:t>Defect Taxonomies, Checklist </a:t>
            </a:r>
            <a:r>
              <a:rPr lang="en-US" sz="3500" dirty="0" smtClean="0"/>
              <a:t>Testing, Error </a:t>
            </a:r>
            <a:r>
              <a:rPr lang="en-US" sz="3500" dirty="0"/>
              <a:t>Guessing, </a:t>
            </a:r>
            <a:br>
              <a:rPr lang="en-US" sz="3500" dirty="0"/>
            </a:br>
            <a:r>
              <a:rPr lang="en-US" sz="3500" dirty="0" smtClean="0"/>
              <a:t>and </a:t>
            </a:r>
            <a:r>
              <a:rPr lang="en-US" sz="3500" dirty="0"/>
              <a:t>Exploratory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08520" y="1549184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3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7634015" y="2962761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 analysis</a:t>
              </a:r>
            </a:p>
          </p:txBody>
        </p:sp>
      </p:grpSp>
      <p:cxnSp>
        <p:nvCxnSpPr>
          <p:cNvPr id="85" name="Elbow Connector 84"/>
          <p:cNvCxnSpPr>
            <a:stCxn id="31" idx="2"/>
            <a:endCxn id="84" idx="1"/>
          </p:cNvCxnSpPr>
          <p:nvPr/>
        </p:nvCxnSpPr>
        <p:spPr>
          <a:xfrm rot="16200000" flipH="1">
            <a:off x="6749462" y="2375308"/>
            <a:ext cx="243310" cy="1550235"/>
          </a:xfrm>
          <a:prstGeom prst="bentConnector2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7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9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 Taxonomy</a:t>
            </a:r>
          </a:p>
          <a:p>
            <a:pPr lvl="1"/>
            <a:r>
              <a:rPr lang="en-US" dirty="0" smtClean="0"/>
              <a:t>Many different  contexts</a:t>
            </a:r>
          </a:p>
          <a:p>
            <a:pPr lvl="1"/>
            <a:r>
              <a:rPr lang="en-US" dirty="0" smtClean="0"/>
              <a:t>Does not have single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9807" y="3810000"/>
            <a:ext cx="71643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>
              <a:lnSpc>
                <a:spcPct val="100000"/>
              </a:lnSpc>
              <a:buFontTx/>
              <a:buNone/>
              <a:tabLst>
                <a:tab pos="282575" algn="l"/>
                <a:tab pos="1379538" algn="l"/>
                <a:tab pos="1538288" algn="l"/>
                <a:tab pos="3832225" algn="l"/>
                <a:tab pos="5370513" algn="l"/>
                <a:tab pos="5661025" algn="l"/>
                <a:tab pos="6284913" algn="l"/>
                <a:tab pos="6575425" algn="l"/>
                <a:tab pos="6908800" algn="l"/>
              </a:tabLst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system of (hierarchical)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categories designed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to be a useful aid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for reproducibly classifying defects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2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Defect Taxonomy for Testing Purposes</a:t>
            </a:r>
          </a:p>
          <a:p>
            <a:pPr marL="871538" lvl="1" indent="-514350">
              <a:buAutoNum type="arabicPeriod"/>
            </a:pPr>
            <a:r>
              <a:rPr lang="en-US" dirty="0" smtClean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expandable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ever-evolving</a:t>
            </a:r>
          </a:p>
          <a:p>
            <a:pPr marL="871538" lvl="1" indent="-514350">
              <a:buAutoNum type="arabicPeriod"/>
            </a:pPr>
            <a:r>
              <a:rPr lang="en-US" dirty="0" smtClean="0"/>
              <a:t>Has </a:t>
            </a:r>
            <a:r>
              <a:rPr lang="en-US" dirty="0"/>
              <a:t>enough detail for a motivated, </a:t>
            </a:r>
            <a:r>
              <a:rPr lang="en-US" dirty="0" smtClean="0"/>
              <a:t>intelligent newcomer to </a:t>
            </a:r>
            <a:r>
              <a:rPr lang="en-US" dirty="0"/>
              <a:t>be able to understand it and learn about the types of problems to be tested for </a:t>
            </a:r>
            <a:endParaRPr lang="en-US" dirty="0" smtClean="0"/>
          </a:p>
          <a:p>
            <a:pPr marL="871538" lvl="1" indent="-514350">
              <a:buAutoNum type="arabicPeriod"/>
            </a:pPr>
            <a:r>
              <a:rPr lang="en-US" dirty="0"/>
              <a:t>Can help someone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moderate experience </a:t>
            </a:r>
            <a:r>
              <a:rPr lang="en-US" dirty="0"/>
              <a:t>in the area (like me) generate test ideas and raise issues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9670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425</TotalTime>
  <Words>2326</Words>
  <Application>Microsoft Office PowerPoint</Application>
  <PresentationFormat>On-screen Show (4:3)</PresentationFormat>
  <Paragraphs>472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Defect Taxonomies,  Checklist Testing,  Error Guessing and Exploratory Testing</vt:lpstr>
      <vt:lpstr>Table of Contents</vt:lpstr>
      <vt:lpstr>Defect Taxonomies</vt:lpstr>
      <vt:lpstr>Classify Those Cars!</vt:lpstr>
      <vt:lpstr>Possible Solution?</vt:lpstr>
      <vt:lpstr>Possible Solution? (2)</vt:lpstr>
      <vt:lpstr>Testing Techniques Chart</vt:lpstr>
      <vt:lpstr>Defect Taxonomy</vt:lpstr>
      <vt:lpstr>Defect Taxonomy</vt:lpstr>
      <vt:lpstr>Defect-based Testing</vt:lpstr>
      <vt:lpstr>The Defect-based Technique</vt:lpstr>
      <vt:lpstr>Defect Based Testing Coverage</vt:lpstr>
      <vt:lpstr>The Bug Hypothesis</vt:lpstr>
      <vt:lpstr>Practical Implementation</vt:lpstr>
      <vt:lpstr>An Example of a Defect Taxonomy</vt:lpstr>
      <vt:lpstr>Example of a Defect Taxonomy</vt:lpstr>
      <vt:lpstr>Exemplary Taxonomy Categories</vt:lpstr>
      <vt:lpstr>Exemplary Taxonomy Categories (2)</vt:lpstr>
      <vt:lpstr>Exemplary Taxonomy Categories (3)</vt:lpstr>
      <vt:lpstr>Exemplary Taxonomy Categories (4)</vt:lpstr>
      <vt:lpstr>Exemplary Taxonomy Categories (5)</vt:lpstr>
      <vt:lpstr>Testing Techniques Chart</vt:lpstr>
      <vt:lpstr>Experience-based Techniques</vt:lpstr>
      <vt:lpstr>Checklist Testing</vt:lpstr>
      <vt:lpstr>What is Checklist Testing?</vt:lpstr>
      <vt:lpstr>What is Checklist Testing? (2)</vt:lpstr>
      <vt:lpstr>The Bug Hypothesis</vt:lpstr>
      <vt:lpstr>Theme Centered Organization</vt:lpstr>
      <vt:lpstr>Checklist Testing in Methodical Testing </vt:lpstr>
      <vt:lpstr>Exemplary Checklist</vt:lpstr>
      <vt:lpstr>Exemplary Checklist (2)</vt:lpstr>
      <vt:lpstr>Real-Life Example</vt:lpstr>
      <vt:lpstr>Advantages of Checklist Testing</vt:lpstr>
      <vt:lpstr>Recommendations</vt:lpstr>
      <vt:lpstr>Error Guessing</vt:lpstr>
      <vt:lpstr>What is Error Guessing?</vt:lpstr>
      <vt:lpstr>Gray Box Testing</vt:lpstr>
      <vt:lpstr>Objectives of Error Guessing</vt:lpstr>
      <vt:lpstr>Experience Required</vt:lpstr>
      <vt:lpstr>Experience Required (2)</vt:lpstr>
      <vt:lpstr>More Practical Definition</vt:lpstr>
      <vt:lpstr>How to Improve Your Error Guessing Techniques?</vt:lpstr>
      <vt:lpstr>How to Improve Your Error Guessing Techniques? (2)</vt:lpstr>
      <vt:lpstr>Effectiveness</vt:lpstr>
      <vt:lpstr>Why using it?</vt:lpstr>
      <vt:lpstr>Exploratory Testing</vt:lpstr>
      <vt:lpstr>What is Exploratory Testing?</vt:lpstr>
      <vt:lpstr>What is Exploratory Testing? (2)</vt:lpstr>
      <vt:lpstr>What is Exploratory Testing?</vt:lpstr>
      <vt:lpstr>What is Exploratory Testing? (3)</vt:lpstr>
      <vt:lpstr>Control as You Test</vt:lpstr>
      <vt:lpstr>When Do We Use ET?</vt:lpstr>
      <vt:lpstr>Exploratory vs. Ad hoc Testing</vt:lpstr>
      <vt:lpstr>Is This a Technique?</vt:lpstr>
      <vt:lpstr>Scripted Testing vs. Exploratory</vt:lpstr>
      <vt:lpstr>Scripted Testing vs. Exploratory</vt:lpstr>
      <vt:lpstr>Scripted vs. Exploratory Testing</vt:lpstr>
      <vt:lpstr>Issues with Exploratory Testing</vt:lpstr>
      <vt:lpstr>Session-Based Test Management</vt:lpstr>
      <vt:lpstr>Session-Based Test Management</vt:lpstr>
      <vt:lpstr>Session-Based Test Management</vt:lpstr>
      <vt:lpstr>Session-Based Test Management</vt:lpstr>
      <vt:lpstr>Scripted vs. Exploratory</vt:lpstr>
      <vt:lpstr>References</vt:lpstr>
      <vt:lpstr>Defect Taxonomies, Checklist Testing, Error Guessing,  and Exploratory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Taxonomies,  Checklist Testing,  Error Guessing and Exploratory Testing</dc:title>
  <dc:creator>Asya Georgieva</dc:creator>
  <cp:lastModifiedBy>Asya Georgieva</cp:lastModifiedBy>
  <cp:revision>7</cp:revision>
  <dcterms:created xsi:type="dcterms:W3CDTF">2013-07-08T11:50:28Z</dcterms:created>
  <dcterms:modified xsi:type="dcterms:W3CDTF">2013-07-08T18:56:11Z</dcterms:modified>
</cp:coreProperties>
</file>