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258" r:id="rId3"/>
    <p:sldId id="259" r:id="rId4"/>
    <p:sldId id="29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5393-C99D-4BEF-A353-F6A890FDDB52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4A12-AD1A-4DA1-8B69-DD895914E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7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ISTQB – Foundation Level Syllabus</a:t>
            </a: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3B17A-AE0F-43E1-AA19-C716E08FE66E}" type="slidenum">
              <a:rPr lang="en-US" smtClean="0">
                <a:cs typeface="Arial" charset="0"/>
              </a:rPr>
              <a:pPr/>
              <a:t>9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5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Software Testing Foundations - A Study Guide for the ISTQB Certified Tester Exam [2007]</a:t>
            </a: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C75582-A1D2-4239-B10C-8C65E282D3B1}" type="slidenum">
              <a:rPr lang="en-US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2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ISTQB – Foundation Level Syllabus</a:t>
            </a:r>
          </a:p>
          <a:p>
            <a:endParaRPr lang="en-US" smtClean="0"/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24A40C-5896-41AC-BD26-6C6E9396CF7D}" type="slidenum">
              <a:rPr lang="en-US" smtClean="0">
                <a:cs typeface="Arial" charset="0"/>
              </a:rPr>
              <a:pPr/>
              <a:t>11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solidFill>
                  <a:schemeClr val="hlink"/>
                </a:solidFill>
              </a:rPr>
              <a:t>Software Testing Foundations - A Study Guide for the ISTQB Certified Tester Exam [2007]</a:t>
            </a:r>
          </a:p>
          <a:p>
            <a:endParaRPr lang="en-US" smtClean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EC9D4A-E5B8-409B-9C51-D9E961AF3B88}" type="slidenum">
              <a:rPr lang="en-US" smtClean="0">
                <a:cs typeface="Arial" charset="0"/>
              </a:rPr>
              <a:pPr/>
              <a:t>14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11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BF749-79D4-4333-A66F-12673D1FB7D1}" type="slidenum">
              <a:rPr lang="en-US" smtClean="0">
                <a:cs typeface="Arial" charset="0"/>
              </a:rPr>
              <a:pPr/>
              <a:t>30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50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16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452C3B-437E-4994-9BC2-F3B34FBC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0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39452C3B-437E-4994-9BC2-F3B34FBC1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1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76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2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09058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>
                <a:hlinkClick r:id="rId2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333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232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student-courses/quality-assurance/qa-and-test-automatio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tools_for_static_code_analysi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Static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40088"/>
            <a:ext cx="8229600" cy="569912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 smtClean="0"/>
              <a:t>Testing Without Executing the Code</a:t>
            </a:r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/>
        </p:nvSpPr>
        <p:spPr>
          <a:xfrm>
            <a:off x="5486400" y="4267200"/>
            <a:ext cx="3352800" cy="5334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noProof="1"/>
              <a:t>Pavlina Koleva</a:t>
            </a:r>
          </a:p>
        </p:txBody>
      </p:sp>
      <p:sp>
        <p:nvSpPr>
          <p:cNvPr id="22" name="Text Placeholder 11"/>
          <p:cNvSpPr>
            <a:spLocks noGrp="1"/>
          </p:cNvSpPr>
          <p:nvPr/>
        </p:nvSpPr>
        <p:spPr>
          <a:xfrm>
            <a:off x="5499100" y="4724400"/>
            <a:ext cx="3352800" cy="46196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t>Junior QA Engineer</a:t>
            </a:r>
            <a:endParaRPr/>
          </a:p>
        </p:txBody>
      </p:sp>
      <p:sp>
        <p:nvSpPr>
          <p:cNvPr id="23" name="Text Placeholder 12"/>
          <p:cNvSpPr>
            <a:spLocks noGrp="1"/>
          </p:cNvSpPr>
          <p:nvPr/>
        </p:nvSpPr>
        <p:spPr>
          <a:xfrm>
            <a:off x="5257800" y="5100638"/>
            <a:ext cx="36449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319088" indent="-319088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dirty="0"/>
              <a:t>WinCore</a:t>
            </a:r>
          </a:p>
        </p:txBody>
      </p:sp>
      <p:sp>
        <p:nvSpPr>
          <p:cNvPr id="11272" name="TextBox 5"/>
          <p:cNvSpPr txBox="1">
            <a:spLocks noChangeArrowheads="1"/>
          </p:cNvSpPr>
          <p:nvPr/>
        </p:nvSpPr>
        <p:spPr bwMode="auto">
          <a:xfrm>
            <a:off x="304800" y="2286000"/>
            <a:ext cx="21383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600" dirty="0">
                <a:latin typeface="Segoe UI Symbol" pitchFamily="34" charset="0"/>
                <a:ea typeface="Segoe UI Symbol" pitchFamily="34" charset="0"/>
              </a:rPr>
              <a:t></a:t>
            </a:r>
          </a:p>
        </p:txBody>
      </p:sp>
      <p:sp>
        <p:nvSpPr>
          <p:cNvPr id="11273" name="TextBox 6"/>
          <p:cNvSpPr txBox="1">
            <a:spLocks noChangeArrowheads="1"/>
          </p:cNvSpPr>
          <p:nvPr/>
        </p:nvSpPr>
        <p:spPr bwMode="auto">
          <a:xfrm>
            <a:off x="6096000" y="246063"/>
            <a:ext cx="27432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600" dirty="0">
                <a:latin typeface="Segoe UI Symbol" pitchFamily="34" charset="0"/>
                <a:ea typeface="Segoe UI Symbol" pitchFamily="34" charset="0"/>
              </a:rPr>
              <a:t></a:t>
            </a:r>
          </a:p>
        </p:txBody>
      </p:sp>
      <p:sp>
        <p:nvSpPr>
          <p:cNvPr id="11274" name="TextBox 7"/>
          <p:cNvSpPr txBox="1">
            <a:spLocks noChangeArrowheads="1"/>
          </p:cNvSpPr>
          <p:nvPr/>
        </p:nvSpPr>
        <p:spPr bwMode="auto">
          <a:xfrm>
            <a:off x="369888" y="4191000"/>
            <a:ext cx="16002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Segoe UI Symbol" pitchFamily="34" charset="0"/>
                <a:ea typeface="Segoe UI Symbol" pitchFamily="34" charset="0"/>
              </a:rPr>
              <a:t>	</a:t>
            </a:r>
          </a:p>
        </p:txBody>
      </p:sp>
      <p:sp>
        <p:nvSpPr>
          <p:cNvPr id="12" name="Text Placeholder 9"/>
          <p:cNvSpPr>
            <a:spLocks noGrp="1"/>
          </p:cNvSpPr>
          <p:nvPr/>
        </p:nvSpPr>
        <p:spPr>
          <a:xfrm>
            <a:off x="3476283" y="6224899"/>
            <a:ext cx="21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2"/>
              </a:rPr>
              <a:t>Telerik QA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58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Deriving Metrics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An additional objective </a:t>
            </a:r>
            <a:r>
              <a:rPr lang="en-US" dirty="0" smtClean="0"/>
              <a:t>of static analysis is </a:t>
            </a:r>
            <a:r>
              <a:rPr lang="en-US" dirty="0"/>
              <a:t>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derive measurements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order to measure and </a:t>
            </a:r>
            <a:r>
              <a:rPr lang="en-US" dirty="0" smtClean="0"/>
              <a:t>prove </a:t>
            </a:r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Typical measures are: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CPU and memory consumption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Number of calls to a method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How many times a variable</a:t>
            </a:r>
            <a:br>
              <a:rPr lang="en-US" dirty="0" smtClean="0"/>
            </a:br>
            <a:r>
              <a:rPr lang="en-US" dirty="0" smtClean="0"/>
              <a:t>has been accessed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Done by tools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profilers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5A771495-6FC5-4747-A471-686798CDA7EC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62800" y="3962400"/>
            <a:ext cx="99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egoe UI Symbol" pitchFamily="34" charset="0"/>
                <a:ea typeface="Segoe UI Symbol" pitchFamily="34" charset="0"/>
              </a:rPr>
              <a:t>⏳</a:t>
            </a:r>
          </a:p>
        </p:txBody>
      </p:sp>
    </p:spTree>
    <p:extLst>
      <p:ext uri="{BB962C8B-B14F-4D97-AF65-F5344CB8AC3E}">
        <p14:creationId xmlns:p14="http://schemas.microsoft.com/office/powerpoint/2010/main" val="35289689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Static Analysis Targets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Static analysis tools can be used to analyze: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rogram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code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</a:t>
            </a:r>
            <a:r>
              <a:rPr lang="en-US" dirty="0"/>
              <a:t>control flow and data </a:t>
            </a:r>
            <a:r>
              <a:rPr lang="en-US" dirty="0" smtClean="0"/>
              <a:t>flow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enerated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output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E.g. DLL, HTML </a:t>
            </a:r>
            <a:r>
              <a:rPr lang="en-US" dirty="0"/>
              <a:t>and </a:t>
            </a:r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38095977-8D3A-4EA4-B01A-45B152FE76E7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4191000"/>
            <a:ext cx="266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Segoe UI Symbol" pitchFamily="34" charset="0"/>
                <a:ea typeface="Segoe UI Symbol" pitchFamily="34" charset="0"/>
              </a:rPr>
              <a:t>░░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48400" y="5037385"/>
            <a:ext cx="13131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Segoe UI Symbol" pitchFamily="34" charset="0"/>
                <a:ea typeface="Segoe UI Symbol" pitchFamily="34" charset="0"/>
              </a:rPr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981021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Finding </a:t>
            </a:r>
            <a:r>
              <a:rPr smtClean="0"/>
              <a:t>Security Problems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Static analysis can be used in order to detect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security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Error-prone </a:t>
            </a:r>
            <a:r>
              <a:rPr lang="en-US" dirty="0"/>
              <a:t>program constructs </a:t>
            </a:r>
            <a:r>
              <a:rPr lang="en-US" dirty="0" smtClean="0"/>
              <a:t>used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Necessary </a:t>
            </a:r>
            <a:r>
              <a:rPr lang="en-US" dirty="0"/>
              <a:t>checks are not done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Examples: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L</a:t>
            </a:r>
            <a:r>
              <a:rPr lang="en-US" dirty="0" smtClean="0"/>
              <a:t>ack </a:t>
            </a:r>
            <a:r>
              <a:rPr lang="en-US" dirty="0"/>
              <a:t>of buffer overflow </a:t>
            </a:r>
            <a:r>
              <a:rPr lang="en-US" dirty="0" smtClean="0"/>
              <a:t>protection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</a:t>
            </a:r>
            <a:r>
              <a:rPr lang="en-US" dirty="0" smtClean="0"/>
              <a:t>ailing </a:t>
            </a:r>
            <a:r>
              <a:rPr lang="en-US" dirty="0"/>
              <a:t>to check that input data may be out of </a:t>
            </a:r>
            <a:r>
              <a:rPr lang="en-US" dirty="0" smtClean="0"/>
              <a:t>bounds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CE16AF99-F202-4F82-99F3-59050E2C08DB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0" y="2819399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Segoe UI Symbol" pitchFamily="34" charset="0"/>
                <a:ea typeface="Segoe UI Symbol" pitchFamily="34" charset="0"/>
              </a:rPr>
              <a:t></a:t>
            </a:r>
          </a:p>
        </p:txBody>
      </p:sp>
    </p:spTree>
    <p:extLst>
      <p:ext uri="{BB962C8B-B14F-4D97-AF65-F5344CB8AC3E}">
        <p14:creationId xmlns:p14="http://schemas.microsoft.com/office/powerpoint/2010/main" val="23540240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Formal </a:t>
            </a:r>
            <a:r>
              <a:rPr smtClean="0"/>
              <a:t>Documents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The document to be analyzed must follow a certain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formal structure 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order to be checked by a </a:t>
            </a:r>
            <a:r>
              <a:rPr lang="en-US" dirty="0" smtClean="0"/>
              <a:t>tool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Formal documents can </a:t>
            </a:r>
            <a:r>
              <a:rPr lang="en-US" dirty="0" smtClean="0"/>
              <a:t>be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technical </a:t>
            </a:r>
            <a:r>
              <a:rPr lang="en-US" dirty="0" smtClean="0"/>
              <a:t>requirements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software </a:t>
            </a:r>
            <a:r>
              <a:rPr lang="en-US" dirty="0" smtClean="0"/>
              <a:t>architecture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software </a:t>
            </a:r>
            <a:r>
              <a:rPr lang="en-US" dirty="0" smtClean="0"/>
              <a:t>design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UML, HTML or XML documents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E.g</a:t>
            </a:r>
            <a:r>
              <a:rPr lang="en-US" dirty="0" smtClean="0"/>
              <a:t>. </a:t>
            </a:r>
            <a:r>
              <a:rPr lang="en-US" dirty="0"/>
              <a:t>class diagrams in </a:t>
            </a:r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088100E-B5C8-4DCC-8417-A9E90679324C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0" y="3276600"/>
            <a:ext cx="38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Segoe UI Symbol" pitchFamily="34" charset="0"/>
                <a:ea typeface="Segoe UI Symbol" pitchFamily="34" charset="0"/>
              </a:rPr>
              <a:t></a:t>
            </a:r>
          </a:p>
        </p:txBody>
      </p:sp>
    </p:spTree>
    <p:extLst>
      <p:ext uri="{BB962C8B-B14F-4D97-AF65-F5344CB8AC3E}">
        <p14:creationId xmlns:p14="http://schemas.microsoft.com/office/powerpoint/2010/main" val="3705130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3900"/>
              <a:t>The </a:t>
            </a:r>
            <a:r>
              <a:rPr sz="3900" smtClean="0"/>
              <a:t>Compiler </a:t>
            </a:r>
            <a:r>
              <a:rPr sz="3900"/>
              <a:t>is an </a:t>
            </a:r>
            <a:r>
              <a:rPr sz="3900" smtClean="0"/>
              <a:t>Analysis Tool </a:t>
            </a:r>
            <a:endParaRPr sz="39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All compilers carry out a static analysis of the </a:t>
            </a:r>
            <a:r>
              <a:rPr lang="en-US" dirty="0" smtClean="0"/>
              <a:t>program under test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</a:t>
            </a:r>
            <a:r>
              <a:rPr lang="en-US" dirty="0" smtClean="0"/>
              <a:t>aking </a:t>
            </a:r>
            <a:r>
              <a:rPr lang="en-US" dirty="0"/>
              <a:t>sure that the correct syntax </a:t>
            </a:r>
            <a:r>
              <a:rPr lang="en-US" dirty="0" smtClean="0"/>
              <a:t>of </a:t>
            </a:r>
            <a:r>
              <a:rPr lang="en-US" dirty="0"/>
              <a:t>the programming language is </a:t>
            </a:r>
            <a:r>
              <a:rPr lang="en-US" dirty="0" smtClean="0"/>
              <a:t>used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Further information can be generated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Undeclared variables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</a:t>
            </a:r>
            <a:r>
              <a:rPr lang="en-US" dirty="0" smtClean="0"/>
              <a:t>nreachable code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</a:t>
            </a:r>
            <a:r>
              <a:rPr lang="en-US" dirty="0" smtClean="0"/>
              <a:t>verflow </a:t>
            </a:r>
            <a:r>
              <a:rPr lang="en-US" dirty="0"/>
              <a:t>or underflow of field </a:t>
            </a:r>
            <a:r>
              <a:rPr lang="en-US" dirty="0" smtClean="0"/>
              <a:t>boundaries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en.wikipedia.org/wiki/List_of_tools_for_static_code_analysis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31CDBB3D-0A01-45AE-8542-62F90488FD5C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247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R</a:t>
            </a:r>
            <a:r>
              <a:rPr lang="en-US" dirty="0" smtClean="0"/>
              <a:t>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209800"/>
            <a:ext cx="7924800" cy="569913"/>
          </a:xfrm>
        </p:spPr>
        <p:txBody>
          <a:bodyPr/>
          <a:lstStyle/>
          <a:p>
            <a:pPr>
              <a:defRPr/>
            </a:pPr>
            <a:r>
              <a:rPr smtClean="0"/>
              <a:t>Human-Driven Examination of the Code</a:t>
            </a:r>
            <a:endParaRPr/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3048000" y="2949575"/>
            <a:ext cx="2209800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600" dirty="0">
                <a:latin typeface="Segoe UI Symbol" pitchFamily="34" charset="0"/>
                <a:ea typeface="Segoe UI Symbol" pitchFamily="34" charset="0"/>
              </a:rPr>
              <a:t></a:t>
            </a:r>
          </a:p>
        </p:txBody>
      </p:sp>
    </p:spTree>
    <p:extLst>
      <p:ext uri="{BB962C8B-B14F-4D97-AF65-F5344CB8AC3E}">
        <p14:creationId xmlns:p14="http://schemas.microsoft.com/office/powerpoint/2010/main" val="7253992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What is a Review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What is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quality review</a:t>
            </a:r>
            <a:r>
              <a:rPr lang="en-US" dirty="0" smtClean="0"/>
              <a:t>)?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A type of static testing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Could be code review, design review, test plan review, documentation review, etc.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A process or meeting during which a software product is examined by </a:t>
            </a:r>
            <a:r>
              <a:rPr lang="en-US" dirty="0" smtClean="0"/>
              <a:t>someone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 smtClean="0"/>
              <a:t>In most cases done by the team members</a:t>
            </a:r>
            <a:endParaRPr lang="en-US" dirty="0"/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ascertain discrepancies from planned </a:t>
            </a:r>
            <a:r>
              <a:rPr lang="en-US" dirty="0" smtClean="0"/>
              <a:t>results</a:t>
            </a:r>
            <a:endParaRPr lang="en-US" dirty="0"/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recommend improvements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Finds defects by directly examining documents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CD7513DA-FFAE-497C-80D1-7717D6B3E87A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4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What Can Be Reviewed?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All types of documents can be subjected to a review</a:t>
            </a:r>
          </a:p>
          <a:p>
            <a:pPr lvl="1">
              <a:defRPr/>
            </a:pPr>
            <a:r>
              <a:rPr lang="en-US" dirty="0"/>
              <a:t>Source code</a:t>
            </a:r>
          </a:p>
          <a:p>
            <a:pPr lvl="1">
              <a:defRPr/>
            </a:pPr>
            <a:r>
              <a:rPr lang="en-US" dirty="0"/>
              <a:t>Requirements specifications</a:t>
            </a:r>
          </a:p>
          <a:p>
            <a:pPr lvl="1">
              <a:defRPr/>
            </a:pPr>
            <a:r>
              <a:rPr lang="en-US" dirty="0"/>
              <a:t>Concepts</a:t>
            </a:r>
          </a:p>
          <a:p>
            <a:pPr lvl="1">
              <a:defRPr/>
            </a:pPr>
            <a:r>
              <a:rPr lang="en-US" dirty="0"/>
              <a:t>Test plans</a:t>
            </a:r>
          </a:p>
          <a:p>
            <a:pPr lvl="1">
              <a:defRPr/>
            </a:pPr>
            <a:r>
              <a:rPr lang="en-US" dirty="0"/>
              <a:t>Test documents</a:t>
            </a:r>
          </a:p>
          <a:p>
            <a:pPr lvl="1">
              <a:defRPr/>
            </a:pPr>
            <a:r>
              <a:rPr lang="en-US" dirty="0"/>
              <a:t>Etc.</a:t>
            </a:r>
          </a:p>
          <a:p>
            <a:pPr>
              <a:defRPr/>
            </a:pPr>
            <a:endParaRPr lang="en-US" b="0" dirty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0645F79-D49A-41E8-A033-F57055053495}" type="slidenum">
              <a:rPr lang="en-US">
                <a:cs typeface="Arial" charset="0"/>
              </a:rPr>
              <a:pPr/>
              <a:t>17</a:t>
            </a:fld>
            <a:endParaRPr lang="en-US">
              <a:cs typeface="Arial" charset="0"/>
            </a:endParaRPr>
          </a:p>
        </p:txBody>
      </p:sp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5715000" y="3763963"/>
            <a:ext cx="2438400" cy="2332037"/>
            <a:chOff x="4724400" y="3429000"/>
            <a:chExt cx="2438400" cy="2331660"/>
          </a:xfrm>
        </p:grpSpPr>
        <p:sp>
          <p:nvSpPr>
            <p:cNvPr id="20485" name="TextBox 5"/>
            <p:cNvSpPr txBox="1">
              <a:spLocks noChangeArrowheads="1"/>
            </p:cNvSpPr>
            <p:nvPr/>
          </p:nvSpPr>
          <p:spPr bwMode="auto">
            <a:xfrm>
              <a:off x="5257800" y="4191000"/>
              <a:ext cx="19050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600" dirty="0">
                  <a:latin typeface="Segoe UI Symbol" pitchFamily="34" charset="0"/>
                  <a:ea typeface="Segoe UI Symbol" pitchFamily="34" charset="0"/>
                </a:rPr>
                <a:t></a:t>
              </a:r>
            </a:p>
          </p:txBody>
        </p:sp>
        <p:sp>
          <p:nvSpPr>
            <p:cNvPr id="20486" name="TextBox 6"/>
            <p:cNvSpPr txBox="1">
              <a:spLocks noChangeArrowheads="1"/>
            </p:cNvSpPr>
            <p:nvPr/>
          </p:nvSpPr>
          <p:spPr bwMode="auto">
            <a:xfrm>
              <a:off x="4724400" y="3429000"/>
              <a:ext cx="190500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9600" dirty="0">
                  <a:latin typeface="Segoe UI Symbol" pitchFamily="34" charset="0"/>
                  <a:ea typeface="Segoe UI Symbol" pitchFamily="34" charset="0"/>
                </a:rPr>
                <a:t>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9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Objectives of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Reviews can have various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objectives</a:t>
            </a:r>
          </a:p>
          <a:p>
            <a:pPr lvl="1">
              <a:defRPr/>
            </a:pPr>
            <a:r>
              <a:rPr lang="en-US" dirty="0"/>
              <a:t>Finding defects</a:t>
            </a:r>
          </a:p>
          <a:p>
            <a:pPr lvl="1">
              <a:defRPr/>
            </a:pPr>
            <a:r>
              <a:rPr lang="en-US" dirty="0"/>
              <a:t>Building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confidence</a:t>
            </a:r>
          </a:p>
          <a:p>
            <a:pPr lvl="2">
              <a:defRPr/>
            </a:pPr>
            <a:r>
              <a:rPr lang="en-US" dirty="0"/>
              <a:t>That we can proceed with the item under review</a:t>
            </a:r>
          </a:p>
          <a:p>
            <a:pPr lvl="1">
              <a:defRPr/>
            </a:pPr>
            <a:r>
              <a:rPr lang="en-US" dirty="0"/>
              <a:t>Ensuring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uniform understanding </a:t>
            </a:r>
            <a:r>
              <a:rPr lang="en-US" dirty="0"/>
              <a:t>of the document</a:t>
            </a:r>
          </a:p>
          <a:p>
            <a:pPr lvl="2">
              <a:defRPr/>
            </a:pPr>
            <a:r>
              <a:rPr lang="en-US" dirty="0"/>
              <a:t>Building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consensus</a:t>
            </a:r>
            <a:r>
              <a:rPr lang="en-US" dirty="0"/>
              <a:t> around the statements in the document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70C8F389-6678-4B0C-857E-A677892925F9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26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Formal vs. Informal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level of formality </a:t>
            </a:r>
            <a:r>
              <a:rPr lang="en-US" dirty="0"/>
              <a:t>of different types of reviews can vary 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Informal</a:t>
            </a:r>
          </a:p>
          <a:p>
            <a:pPr lvl="2">
              <a:defRPr/>
            </a:pPr>
            <a:r>
              <a:rPr lang="en-US" dirty="0"/>
              <a:t>Includes no written instructions for reviewers 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Systematic</a:t>
            </a:r>
          </a:p>
          <a:p>
            <a:pPr lvl="2">
              <a:defRPr/>
            </a:pPr>
            <a:r>
              <a:rPr lang="en-US" dirty="0"/>
              <a:t>Including team participation</a:t>
            </a:r>
          </a:p>
          <a:p>
            <a:pPr lvl="2">
              <a:defRPr/>
            </a:pPr>
            <a:r>
              <a:rPr lang="en-US" dirty="0"/>
              <a:t>Documented results of the review</a:t>
            </a:r>
          </a:p>
          <a:p>
            <a:pPr lvl="2">
              <a:defRPr/>
            </a:pPr>
            <a:r>
              <a:rPr lang="en-US" dirty="0"/>
              <a:t>Documented procedures for conducting the review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408032C9-B173-41D0-A28F-307F69153C59}" type="slidenum">
              <a:rPr lang="en-US">
                <a:cs typeface="Arial" charset="0"/>
              </a:rPr>
              <a:pPr/>
              <a:t>19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111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Table of Contents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2895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Static </a:t>
            </a:r>
            <a:r>
              <a:rPr lang="en-US" dirty="0" smtClean="0"/>
              <a:t>Techniques – Main Concepts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Static Analysis by </a:t>
            </a:r>
            <a:r>
              <a:rPr lang="en-US" dirty="0" smtClean="0"/>
              <a:t>Tools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Reviews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5DFB28FF-EFD0-49E2-9CFC-8587F455E18A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6477000" y="4038600"/>
            <a:ext cx="19812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8800" dirty="0">
                <a:latin typeface="Segoe UI Symbol" pitchFamily="34" charset="0"/>
                <a:ea typeface="Segoe UI Symbol" pitchFamily="34" charset="0"/>
              </a:rPr>
              <a:t></a:t>
            </a:r>
          </a:p>
          <a:p>
            <a:pPr algn="ctr"/>
            <a:r>
              <a:rPr lang="en-US" sz="1600" dirty="0">
                <a:latin typeface="Segoe UI Symbol" pitchFamily="34" charset="0"/>
                <a:ea typeface="Segoe UI Symbol" pitchFamily="34" charset="0"/>
              </a:rPr>
              <a:t></a:t>
            </a:r>
          </a:p>
        </p:txBody>
      </p:sp>
    </p:spTree>
    <p:extLst>
      <p:ext uri="{BB962C8B-B14F-4D97-AF65-F5344CB8AC3E}">
        <p14:creationId xmlns:p14="http://schemas.microsoft.com/office/powerpoint/2010/main" val="41538019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81000"/>
            <a:ext cx="7086600" cy="838200"/>
          </a:xfrm>
        </p:spPr>
        <p:txBody>
          <a:bodyPr/>
          <a:lstStyle/>
          <a:p>
            <a:pPr>
              <a:defRPr/>
            </a:pPr>
            <a:r>
              <a:rPr smtClean="0"/>
              <a:t>What Types </a:t>
            </a:r>
            <a:r>
              <a:t>o</a:t>
            </a:r>
            <a:r>
              <a:rPr smtClean="0"/>
              <a:t>f Reviews Are There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25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By level of formality</a:t>
            </a:r>
          </a:p>
          <a:p>
            <a:pPr lvl="1">
              <a:defRPr/>
            </a:pPr>
            <a:r>
              <a:rPr lang="en-US" dirty="0" smtClean="0"/>
              <a:t>Formal</a:t>
            </a:r>
          </a:p>
          <a:p>
            <a:pPr lvl="1">
              <a:defRPr/>
            </a:pPr>
            <a:r>
              <a:rPr lang="en-US" dirty="0" smtClean="0"/>
              <a:t>Informal</a:t>
            </a:r>
          </a:p>
          <a:p>
            <a:pPr>
              <a:defRPr/>
            </a:pPr>
            <a:r>
              <a:rPr lang="en-US" dirty="0" smtClean="0"/>
              <a:t>By expertise of the reviewers</a:t>
            </a:r>
          </a:p>
          <a:p>
            <a:pPr lvl="1">
              <a:defRPr/>
            </a:pPr>
            <a:r>
              <a:rPr lang="en-US" dirty="0" smtClean="0"/>
              <a:t>Technical</a:t>
            </a:r>
          </a:p>
          <a:p>
            <a:pPr lvl="1">
              <a:defRPr/>
            </a:pPr>
            <a:r>
              <a:rPr lang="en-US" dirty="0" smtClean="0"/>
              <a:t>Non-technical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463DFD79-6645-4E02-92AA-104986399F72}" type="slidenum">
              <a:rPr lang="en-US">
                <a:cs typeface="Arial" charset="0"/>
              </a:rPr>
              <a:pPr/>
              <a:t>20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Review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Selecting </a:t>
            </a:r>
            <a:r>
              <a:rPr lang="en-US" dirty="0"/>
              <a:t>the personal, allocating roles, defining entry and exit </a:t>
            </a:r>
            <a:r>
              <a:rPr lang="en-US" dirty="0" smtClean="0"/>
              <a:t>criteria</a:t>
            </a:r>
            <a:endParaRPr lang="en-US" dirty="0"/>
          </a:p>
          <a:p>
            <a:r>
              <a:rPr lang="en-US" dirty="0" smtClean="0"/>
              <a:t>Kick-off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Distributing </a:t>
            </a:r>
            <a:r>
              <a:rPr lang="en-US" dirty="0"/>
              <a:t>documents, explaining the objectives, checking entry </a:t>
            </a:r>
            <a:r>
              <a:rPr lang="en-US" dirty="0" smtClean="0"/>
              <a:t>criteria</a:t>
            </a:r>
          </a:p>
          <a:p>
            <a:r>
              <a:rPr lang="en-US" dirty="0" smtClean="0"/>
              <a:t>Individual </a:t>
            </a:r>
            <a:r>
              <a:rPr lang="en-US" dirty="0"/>
              <a:t>preparation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FF1A81-48E3-4508-81B7-44A15969875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2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Review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meeting</a:t>
            </a:r>
          </a:p>
          <a:p>
            <a:r>
              <a:rPr lang="en-US" dirty="0" smtClean="0"/>
              <a:t>Rework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Fixing </a:t>
            </a:r>
            <a:r>
              <a:rPr lang="en-US" dirty="0"/>
              <a:t>defects found, typically done by the author Fixing defects found, typically done by the </a:t>
            </a:r>
            <a:r>
              <a:rPr lang="en-US" dirty="0" smtClean="0"/>
              <a:t>author</a:t>
            </a:r>
          </a:p>
          <a:p>
            <a:r>
              <a:rPr lang="en-US" dirty="0" smtClean="0"/>
              <a:t>Follow-up</a:t>
            </a:r>
          </a:p>
          <a:p>
            <a:pPr lvl="1"/>
            <a:r>
              <a:rPr lang="en-US" dirty="0" smtClean="0"/>
              <a:t>Checking </a:t>
            </a:r>
            <a:r>
              <a:rPr lang="en-US" dirty="0"/>
              <a:t>the defects have been addressed, gathering metrics and checking on </a:t>
            </a:r>
            <a:r>
              <a:rPr lang="en-US" dirty="0" smtClean="0"/>
              <a:t>exit criteria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FF1A81-48E3-4508-81B7-44A15969875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7A39A29F-1C95-4C24-A7A8-33FFA556C118}" type="slidenum">
              <a:rPr lang="en-US">
                <a:cs typeface="Arial" charset="0"/>
              </a:rPr>
              <a:pPr/>
              <a:t>23</a:t>
            </a:fld>
            <a:endParaRPr lang="en-US"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600200"/>
            <a:ext cx="6934200" cy="6858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dirty="0" smtClean="0"/>
              <a:t>Roles and Responsibilities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529151" y="4343400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Segoe UI Symbol" pitchFamily="34" charset="0"/>
                <a:ea typeface="Segoe UI Symbol" pitchFamily="34" charset="0"/>
              </a:rPr>
              <a:t>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3439801"/>
            <a:ext cx="8862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Segoe UI Symbol" pitchFamily="34" charset="0"/>
                <a:ea typeface="Segoe UI Symbol" pitchFamily="34" charset="0"/>
              </a:rPr>
              <a:t>♝</a:t>
            </a:r>
          </a:p>
        </p:txBody>
      </p:sp>
      <p:sp>
        <p:nvSpPr>
          <p:cNvPr id="8" name="Rectangle 7"/>
          <p:cNvSpPr/>
          <p:nvPr/>
        </p:nvSpPr>
        <p:spPr>
          <a:xfrm rot="1038558">
            <a:off x="5100586" y="2508245"/>
            <a:ext cx="10908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latin typeface="Segoe UI Symbol" pitchFamily="34" charset="0"/>
                <a:ea typeface="Segoe UI Symbol" pitchFamily="34" charset="0"/>
              </a:rPr>
              <a:t>✒</a:t>
            </a:r>
          </a:p>
        </p:txBody>
      </p:sp>
      <p:sp>
        <p:nvSpPr>
          <p:cNvPr id="9" name="Rectangle 8"/>
          <p:cNvSpPr/>
          <p:nvPr/>
        </p:nvSpPr>
        <p:spPr>
          <a:xfrm rot="2033839">
            <a:off x="4076700" y="3174606"/>
            <a:ext cx="10740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latin typeface="Segoe UI Symbol" pitchFamily="34" charset="0"/>
                <a:ea typeface="Segoe UI Symbol" pitchFamily="34" charset="0"/>
              </a:rPr>
              <a:t>♲</a:t>
            </a:r>
          </a:p>
        </p:txBody>
      </p:sp>
    </p:spTree>
    <p:extLst>
      <p:ext uri="{BB962C8B-B14F-4D97-AF65-F5344CB8AC3E}">
        <p14:creationId xmlns:p14="http://schemas.microsoft.com/office/powerpoint/2010/main" val="31271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Manager</a:t>
            </a:r>
          </a:p>
          <a:p>
            <a:pPr lvl="1">
              <a:defRPr/>
            </a:pPr>
            <a:r>
              <a:rPr lang="en-US" dirty="0"/>
              <a:t>Decides on the execution of reviews</a:t>
            </a:r>
          </a:p>
          <a:p>
            <a:pPr lvl="1">
              <a:defRPr/>
            </a:pPr>
            <a:r>
              <a:rPr lang="en-US" dirty="0"/>
              <a:t>Allocates time in project schedules</a:t>
            </a:r>
          </a:p>
          <a:p>
            <a:pPr lvl="1">
              <a:defRPr/>
            </a:pPr>
            <a:r>
              <a:rPr lang="en-US" dirty="0"/>
              <a:t>Determines if the review objectives have been met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D2D0A086-2424-4893-927B-F49CB5CC3A1B}" type="slidenum">
              <a:rPr lang="en-US">
                <a:cs typeface="Arial" charset="0"/>
              </a:rPr>
              <a:pPr/>
              <a:t>24</a:t>
            </a:fld>
            <a:endParaRPr lang="en-US"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10400" y="4419600"/>
            <a:ext cx="141577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dirty="0">
                <a:latin typeface="Segoe UI Symbol" pitchFamily="34" charset="0"/>
                <a:ea typeface="Segoe UI Symbol" pitchFamily="34" charset="0"/>
              </a:rPr>
              <a:t>♔</a:t>
            </a:r>
          </a:p>
        </p:txBody>
      </p:sp>
    </p:spTree>
    <p:extLst>
      <p:ext uri="{BB962C8B-B14F-4D97-AF65-F5344CB8AC3E}">
        <p14:creationId xmlns:p14="http://schemas.microsoft.com/office/powerpoint/2010/main" val="38788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Moderator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Moderator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Leads the review </a:t>
            </a:r>
            <a:r>
              <a:rPr lang="en-US" dirty="0"/>
              <a:t>of the document or set of documents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Planning the review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Running the meeting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Following-up after the meeting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The moderator may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mediate</a:t>
            </a:r>
            <a:r>
              <a:rPr lang="en-US" dirty="0"/>
              <a:t> between the various points of view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Often he is the person upon whom the success of the review rests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872668F-88C0-4FC6-B4FB-12161580D6A5}" type="slidenum">
              <a:rPr lang="en-US">
                <a:cs typeface="Arial" charset="0"/>
              </a:rPr>
              <a:pPr/>
              <a:t>25</a:t>
            </a:fld>
            <a:endParaRPr lang="en-US"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2362200"/>
            <a:ext cx="8862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Segoe UI Symbol" pitchFamily="34" charset="0"/>
                <a:ea typeface="Segoe UI Symbol" pitchFamily="34" charset="0"/>
              </a:rPr>
              <a:t>♝</a:t>
            </a:r>
          </a:p>
        </p:txBody>
      </p:sp>
    </p:spTree>
    <p:extLst>
      <p:ext uri="{BB962C8B-B14F-4D97-AF65-F5344CB8AC3E}">
        <p14:creationId xmlns:p14="http://schemas.microsoft.com/office/powerpoint/2010/main" val="242029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Author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writer </a:t>
            </a:r>
            <a:r>
              <a:rPr lang="en-US" dirty="0"/>
              <a:t>or person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chief responsibility </a:t>
            </a:r>
            <a:r>
              <a:rPr lang="en-US" dirty="0"/>
              <a:t>for the document(s) to be reviewed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84EA9BC9-983D-44EB-80CC-05DDB5EA6DF3}" type="slidenum">
              <a:rPr lang="en-US">
                <a:cs typeface="Arial" charset="0"/>
              </a:rPr>
              <a:pPr/>
              <a:t>26</a:t>
            </a:fld>
            <a:endParaRPr lang="en-US"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38800" y="3810000"/>
            <a:ext cx="2180112" cy="2216437"/>
            <a:chOff x="2590800" y="3741155"/>
            <a:chExt cx="2180112" cy="2216437"/>
          </a:xfrm>
        </p:grpSpPr>
        <p:sp>
          <p:nvSpPr>
            <p:cNvPr id="6" name="TextBox 5"/>
            <p:cNvSpPr txBox="1"/>
            <p:nvPr/>
          </p:nvSpPr>
          <p:spPr>
            <a:xfrm>
              <a:off x="3780312" y="4387932"/>
              <a:ext cx="990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latin typeface="Segoe UI Symbol" pitchFamily="34" charset="0"/>
                  <a:ea typeface="Segoe UI Symbol" pitchFamily="34" charset="0"/>
                </a:rPr>
                <a:t>✍</a:t>
              </a:r>
              <a:endParaRPr lang="en-US" sz="9600" dirty="0">
                <a:latin typeface="Segoe UI Symbol" pitchFamily="34" charset="0"/>
                <a:ea typeface="Segoe UI Symbol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90800" y="3741155"/>
              <a:ext cx="156645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dirty="0">
                  <a:latin typeface="Segoe UI Symbol" pitchFamily="34" charset="0"/>
                  <a:ea typeface="Segoe UI Symbol" pitchFamily="34" charset="0"/>
                </a:rPr>
                <a:t>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1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Reviewers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Reviewers (checkers, inspectors)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Individuals with a specific technical or business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background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Identify and describe findings</a:t>
            </a:r>
            <a:r>
              <a:rPr lang="en-US" dirty="0"/>
              <a:t> (e.g., defects) in the product under review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After the necessary preparation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Should be chosen to represent 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perspectives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roles</a:t>
            </a:r>
            <a:r>
              <a:rPr lang="en-US" dirty="0"/>
              <a:t> in the review process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Should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take part </a:t>
            </a:r>
            <a:r>
              <a:rPr lang="en-US" dirty="0"/>
              <a:t>in any review meetings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50812883-9DE9-4499-875B-7F9FB27C0C3A}" type="slidenum">
              <a:rPr lang="en-US">
                <a:cs typeface="Arial" charset="0"/>
              </a:rPr>
              <a:pPr/>
              <a:t>27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43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Scribe (Recorder)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Scribe (or recorder)</a:t>
            </a:r>
          </a:p>
          <a:p>
            <a:pPr lvl="1">
              <a:defRPr/>
            </a:pPr>
            <a:r>
              <a:rPr lang="en-US" dirty="0"/>
              <a:t>Documents all the issues, problems and open points that were identified during the meeting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2F8B601C-517E-43C8-B352-911296652EED}" type="slidenum">
              <a:rPr lang="en-US">
                <a:cs typeface="Arial" charset="0"/>
              </a:rPr>
              <a:pPr/>
              <a:t>28</a:t>
            </a:fld>
            <a:endParaRPr lang="en-US"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00800" y="4114800"/>
            <a:ext cx="1692601" cy="1620054"/>
            <a:chOff x="6400800" y="4114800"/>
            <a:chExt cx="1692601" cy="1620054"/>
          </a:xfrm>
        </p:grpSpPr>
        <p:sp>
          <p:nvSpPr>
            <p:cNvPr id="4" name="Rectangle 3"/>
            <p:cNvSpPr/>
            <p:nvPr/>
          </p:nvSpPr>
          <p:spPr>
            <a:xfrm>
              <a:off x="6400800" y="4114800"/>
              <a:ext cx="1566454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800" dirty="0">
                  <a:latin typeface="Segoe UI Symbol" pitchFamily="34" charset="0"/>
                  <a:ea typeface="Segoe UI Symbol" pitchFamily="34" charset="0"/>
                </a:rPr>
                <a:t>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0696" y="5257800"/>
              <a:ext cx="1682705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Segoe UI Symbol" pitchFamily="34" charset="0"/>
                  <a:ea typeface="Segoe UI Symbol" pitchFamily="34" charset="0"/>
                </a:rPr>
                <a:t>⚫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70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Types of Reviews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Phases and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8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162300"/>
            <a:ext cx="7924800" cy="569913"/>
          </a:xfrm>
        </p:spPr>
        <p:txBody>
          <a:bodyPr/>
          <a:lstStyle/>
          <a:p>
            <a:pPr>
              <a:defRPr/>
            </a:pPr>
            <a:r>
              <a:t>Main Concepts</a:t>
            </a:r>
          </a:p>
        </p:txBody>
      </p:sp>
    </p:spTree>
    <p:extLst>
      <p:ext uri="{BB962C8B-B14F-4D97-AF65-F5344CB8AC3E}">
        <p14:creationId xmlns:p14="http://schemas.microsoft.com/office/powerpoint/2010/main" val="41267599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Common Types of Reviews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A review can be performed in a different form: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Informal </a:t>
            </a:r>
            <a:r>
              <a:rPr lang="en-US" dirty="0"/>
              <a:t>review </a:t>
            </a: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Walkthrough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Technical review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Inspection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Peer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441F5DE-142B-4127-8A1D-7F7D1B99B434}" type="slidenum">
              <a:rPr lang="en-US">
                <a:cs typeface="Arial" charset="0"/>
              </a:rPr>
              <a:pPr/>
              <a:t>30</a:t>
            </a:fld>
            <a:endParaRPr lang="en-US"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2286000"/>
            <a:ext cx="152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Segoe UI Symbol" pitchFamily="34" charset="0"/>
                <a:ea typeface="Segoe UI Symbol" pitchFamily="34" charset="0"/>
              </a:rPr>
              <a:t></a:t>
            </a:r>
          </a:p>
        </p:txBody>
      </p:sp>
    </p:spTree>
    <p:extLst>
      <p:ext uri="{BB962C8B-B14F-4D97-AF65-F5344CB8AC3E}">
        <p14:creationId xmlns:p14="http://schemas.microsoft.com/office/powerpoint/2010/main" val="393953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Informal Review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Informal review </a:t>
            </a:r>
          </a:p>
          <a:p>
            <a:pPr lvl="1">
              <a:defRPr/>
            </a:pPr>
            <a:r>
              <a:rPr lang="en-US" dirty="0"/>
              <a:t>No formal process </a:t>
            </a:r>
          </a:p>
          <a:p>
            <a:pPr lvl="1">
              <a:defRPr/>
            </a:pPr>
            <a:r>
              <a:rPr lang="en-US" dirty="0"/>
              <a:t>May take the form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pair programming </a:t>
            </a:r>
            <a:r>
              <a:rPr lang="en-US" dirty="0"/>
              <a:t>or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technical lead reviewing</a:t>
            </a:r>
            <a:r>
              <a:rPr lang="en-US" dirty="0"/>
              <a:t> designs and code 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Results</a:t>
            </a:r>
            <a:r>
              <a:rPr lang="en-US" dirty="0"/>
              <a:t> may be documented </a:t>
            </a:r>
          </a:p>
          <a:p>
            <a:pPr lvl="1">
              <a:defRPr/>
            </a:pPr>
            <a:r>
              <a:rPr lang="en-US" dirty="0"/>
              <a:t>Varies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usefulness </a:t>
            </a:r>
          </a:p>
          <a:p>
            <a:pPr lvl="2">
              <a:defRPr/>
            </a:pP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Depending on the reviewers </a:t>
            </a:r>
          </a:p>
          <a:p>
            <a:pPr lvl="1">
              <a:defRPr/>
            </a:pPr>
            <a:r>
              <a:rPr lang="en-US" dirty="0"/>
              <a:t>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purpose</a:t>
            </a:r>
            <a:r>
              <a:rPr lang="en-US" dirty="0"/>
              <a:t>:  inexpensive way to get some benefit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0D1B0AE3-9497-4B34-9CEC-6ABE8AB1343A}" type="slidenum">
              <a:rPr lang="en-US">
                <a:cs typeface="Arial" charset="0"/>
              </a:rPr>
              <a:pPr/>
              <a:t>31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Walkthrough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Meeting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led by author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May take different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</a:t>
            </a:r>
            <a:r>
              <a:rPr lang="en-US" dirty="0"/>
              <a:t>: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Scenarios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Dry runs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Peer group participation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Sessions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open-ended</a:t>
            </a:r>
            <a:endParaRPr lang="en-US" dirty="0"/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Optional pre-meeting preparation of reviewers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Optional preparation of a review report including list of findings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831D278E-F81B-46EF-A189-0A83F19020CF}" type="slidenum">
              <a:rPr lang="en-US">
                <a:cs typeface="Arial" charset="0"/>
              </a:rPr>
              <a:pPr/>
              <a:t>32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03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Walkthrough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Walkthrough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Optional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scribe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Not the author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May vary in practice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From quite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informal</a:t>
            </a:r>
            <a:r>
              <a:rPr lang="en-US" dirty="0"/>
              <a:t> to very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formal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purposes</a:t>
            </a:r>
            <a:r>
              <a:rPr lang="en-US" dirty="0"/>
              <a:t>: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Learning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Gaining understanding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Finding defects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9341C58-EC33-412D-B398-8A05D087334A}" type="slidenum">
              <a:rPr lang="en-US">
                <a:cs typeface="Arial" charset="0"/>
              </a:rPr>
              <a:pPr/>
              <a:t>33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Technical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Technical Review</a:t>
            </a:r>
          </a:p>
          <a:p>
            <a:pPr lvl="1">
              <a:defRPr/>
            </a:pPr>
            <a:r>
              <a:rPr lang="en-US" dirty="0"/>
              <a:t>Documented, defined defect-detection process</a:t>
            </a:r>
          </a:p>
          <a:p>
            <a:pPr lvl="2">
              <a:defRPr/>
            </a:pPr>
            <a:r>
              <a:rPr lang="en-US" dirty="0"/>
              <a:t>Includes peers and technical experts </a:t>
            </a:r>
          </a:p>
          <a:p>
            <a:pPr lvl="2">
              <a:defRPr/>
            </a:pPr>
            <a:r>
              <a:rPr lang="en-US" dirty="0"/>
              <a:t>Optional management participation </a:t>
            </a:r>
          </a:p>
          <a:p>
            <a:pPr lvl="1">
              <a:defRPr/>
            </a:pPr>
            <a:r>
              <a:rPr lang="en-US" dirty="0"/>
              <a:t>May be performed as a peer review without management participation </a:t>
            </a:r>
          </a:p>
          <a:p>
            <a:pPr lvl="1">
              <a:defRPr/>
            </a:pPr>
            <a:r>
              <a:rPr lang="en-US" dirty="0"/>
              <a:t>Ideally led by trained moderator </a:t>
            </a:r>
          </a:p>
          <a:p>
            <a:pPr lvl="2">
              <a:defRPr/>
            </a:pPr>
            <a:r>
              <a:rPr lang="en-US" dirty="0"/>
              <a:t>Not the author</a:t>
            </a:r>
          </a:p>
          <a:p>
            <a:pPr lvl="1">
              <a:defRPr/>
            </a:pPr>
            <a:r>
              <a:rPr lang="en-US" dirty="0"/>
              <a:t>Pre-meeting preparation by reviewers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234B4D9F-5C6D-49A5-8D61-82D237670123}" type="slidenum">
              <a:rPr lang="en-US">
                <a:cs typeface="Arial" charset="0"/>
              </a:rPr>
              <a:pPr/>
              <a:t>34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61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Technical Review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Technical Review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Optional use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checklists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Preparation of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 report </a:t>
            </a:r>
            <a:r>
              <a:rPr lang="en-US" dirty="0"/>
              <a:t>which includes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List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findings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Verdict</a:t>
            </a:r>
            <a:r>
              <a:rPr lang="en-US" dirty="0"/>
              <a:t> whether the software product meets its requirements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Recommendations</a:t>
            </a:r>
            <a:r>
              <a:rPr lang="en-US" dirty="0"/>
              <a:t> related to findings (where appropriate)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May vary in practice </a:t>
            </a:r>
          </a:p>
          <a:p>
            <a:pPr lvl="2">
              <a:lnSpc>
                <a:spcPct val="100000"/>
              </a:lnSpc>
              <a:defRPr/>
            </a:pPr>
            <a:r>
              <a:rPr lang="en-US" dirty="0"/>
              <a:t>From quite informal to very formal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48B07084-EEC8-468F-9B82-F0C04B52A7F5}" type="slidenum">
              <a:rPr lang="en-US">
                <a:cs typeface="Arial" charset="0"/>
              </a:rPr>
              <a:pPr/>
              <a:t>35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078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Technical Review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Technical Review</a:t>
            </a:r>
          </a:p>
          <a:p>
            <a:pPr lvl="1">
              <a:defRPr/>
            </a:pPr>
            <a:r>
              <a:rPr lang="en-US" dirty="0"/>
              <a:t>Main purposes:  </a:t>
            </a:r>
          </a:p>
          <a:p>
            <a:pPr lvl="2">
              <a:defRPr/>
            </a:pPr>
            <a:r>
              <a:rPr lang="en-US" dirty="0"/>
              <a:t>Discussing</a:t>
            </a:r>
          </a:p>
          <a:p>
            <a:pPr lvl="2">
              <a:defRPr/>
            </a:pPr>
            <a:r>
              <a:rPr lang="en-US" dirty="0"/>
              <a:t>Making decisions</a:t>
            </a:r>
          </a:p>
          <a:p>
            <a:pPr lvl="2">
              <a:defRPr/>
            </a:pPr>
            <a:r>
              <a:rPr lang="en-US" dirty="0"/>
              <a:t>Evaluating alternatives</a:t>
            </a:r>
          </a:p>
          <a:p>
            <a:pPr lvl="2">
              <a:defRPr/>
            </a:pPr>
            <a:r>
              <a:rPr lang="en-US" dirty="0"/>
              <a:t>Finding defects</a:t>
            </a:r>
          </a:p>
          <a:p>
            <a:pPr lvl="2">
              <a:defRPr/>
            </a:pPr>
            <a:r>
              <a:rPr lang="en-US" dirty="0"/>
              <a:t>Solving technical problems</a:t>
            </a:r>
          </a:p>
          <a:p>
            <a:pPr lvl="2">
              <a:defRPr/>
            </a:pPr>
            <a:r>
              <a:rPr lang="en-US" dirty="0"/>
              <a:t>Checking conformance to specifications, plans, regulations, and standards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3610EC95-C031-424D-92F6-F225CFD24DC5}" type="slidenum">
              <a:rPr lang="en-US">
                <a:cs typeface="Arial" charset="0"/>
              </a:rPr>
              <a:pPr/>
              <a:t>36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98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Inspection</a:t>
            </a:r>
          </a:p>
          <a:p>
            <a:pPr lvl="1">
              <a:defRPr/>
            </a:pPr>
            <a:r>
              <a:rPr lang="en-US" dirty="0"/>
              <a:t>Led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trained moderator </a:t>
            </a:r>
          </a:p>
          <a:p>
            <a:pPr lvl="2">
              <a:defRPr/>
            </a:pPr>
            <a:r>
              <a:rPr lang="en-US" dirty="0"/>
              <a:t>Not the author </a:t>
            </a:r>
          </a:p>
          <a:p>
            <a:pPr lvl="1">
              <a:defRPr/>
            </a:pPr>
            <a:r>
              <a:rPr lang="en-US" dirty="0"/>
              <a:t>Usually conducted 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peer examination </a:t>
            </a:r>
          </a:p>
          <a:p>
            <a:pPr lvl="1">
              <a:defRPr/>
            </a:pPr>
            <a:r>
              <a:rPr lang="en-US" dirty="0"/>
              <a:t>Defined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roles </a:t>
            </a:r>
          </a:p>
          <a:p>
            <a:pPr lvl="1">
              <a:defRPr/>
            </a:pPr>
            <a:r>
              <a:rPr lang="en-US" dirty="0"/>
              <a:t>Includes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metrics gathering 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Formal</a:t>
            </a:r>
            <a:r>
              <a:rPr lang="en-US" dirty="0"/>
              <a:t> process </a:t>
            </a:r>
          </a:p>
          <a:p>
            <a:pPr lvl="2">
              <a:defRPr/>
            </a:pPr>
            <a:r>
              <a:rPr lang="en-US" dirty="0"/>
              <a:t>Based on rules and checklists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349AFFC0-825F-4E2F-8692-9EF80CFF34CF}" type="slidenum">
              <a:rPr lang="en-US">
                <a:cs typeface="Arial" charset="0"/>
              </a:rPr>
              <a:pPr/>
              <a:t>37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49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Inspection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Inspection</a:t>
            </a:r>
          </a:p>
          <a:p>
            <a:pPr lvl="1">
              <a:defRPr/>
            </a:pPr>
            <a:r>
              <a:rPr lang="en-US" dirty="0"/>
              <a:t>Specified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entry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exit criteria </a:t>
            </a:r>
            <a:r>
              <a:rPr lang="en-US" dirty="0"/>
              <a:t>for acceptance of the software product </a:t>
            </a:r>
          </a:p>
          <a:p>
            <a:pPr lvl="1">
              <a:defRPr/>
            </a:pPr>
            <a:r>
              <a:rPr lang="en-US" dirty="0"/>
              <a:t>Pre-meeting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preparation </a:t>
            </a:r>
          </a:p>
          <a:p>
            <a:pPr lvl="1"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Inspection report </a:t>
            </a:r>
            <a:r>
              <a:rPr lang="en-US" dirty="0"/>
              <a:t>including list of findings </a:t>
            </a:r>
          </a:p>
          <a:p>
            <a:pPr lvl="1">
              <a:defRPr/>
            </a:pPr>
            <a:r>
              <a:rPr lang="en-US" dirty="0"/>
              <a:t>Formal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follow-up process </a:t>
            </a:r>
          </a:p>
          <a:p>
            <a:pPr lvl="2">
              <a:defRPr/>
            </a:pPr>
            <a:r>
              <a:rPr lang="en-US" dirty="0"/>
              <a:t>Optional process improvement components </a:t>
            </a:r>
          </a:p>
          <a:p>
            <a:pPr lvl="1">
              <a:defRPr/>
            </a:pPr>
            <a:r>
              <a:rPr lang="en-US" dirty="0"/>
              <a:t>Optional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reader </a:t>
            </a:r>
          </a:p>
          <a:p>
            <a:pPr lvl="1">
              <a:defRPr/>
            </a:pPr>
            <a:r>
              <a:rPr lang="en-US" dirty="0"/>
              <a:t>Main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purpose</a:t>
            </a:r>
            <a:r>
              <a:rPr lang="en-US" dirty="0"/>
              <a:t>: finding defects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EA98D1D8-166D-4172-AEF7-FAA1A5977B94}" type="slidenum">
              <a:rPr lang="en-US">
                <a:cs typeface="Arial" charset="0"/>
              </a:rPr>
              <a:pPr/>
              <a:t>38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75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Peer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Peer review</a:t>
            </a:r>
          </a:p>
          <a:p>
            <a:pPr lvl="1">
              <a:defRPr/>
            </a:pPr>
            <a:r>
              <a:rPr lang="en-US" dirty="0"/>
              <a:t>Reviews performed within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peer group</a:t>
            </a:r>
          </a:p>
          <a:p>
            <a:pPr lvl="2">
              <a:defRPr/>
            </a:pPr>
            <a:r>
              <a:rPr lang="en-US" dirty="0"/>
              <a:t>I.e. colleagues at the same organizational level</a:t>
            </a:r>
          </a:p>
          <a:p>
            <a:pPr lvl="1">
              <a:defRPr/>
            </a:pPr>
            <a:r>
              <a:rPr lang="en-US" dirty="0"/>
              <a:t>Can be used for:</a:t>
            </a:r>
          </a:p>
          <a:p>
            <a:pPr lvl="2">
              <a:defRPr/>
            </a:pPr>
            <a:r>
              <a:rPr lang="en-US" dirty="0"/>
              <a:t>Walkthroughs</a:t>
            </a:r>
          </a:p>
          <a:p>
            <a:pPr lvl="2">
              <a:defRPr/>
            </a:pPr>
            <a:r>
              <a:rPr lang="en-US" dirty="0"/>
              <a:t>Technical reviews</a:t>
            </a:r>
          </a:p>
          <a:p>
            <a:pPr lvl="2">
              <a:defRPr/>
            </a:pPr>
            <a:r>
              <a:rPr lang="en-US" dirty="0"/>
              <a:t>Inspections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26331F9C-22BD-4CAD-B2BA-928EC91D8EC5}" type="slidenum">
              <a:rPr lang="en-US">
                <a:cs typeface="Arial" charset="0"/>
              </a:rPr>
              <a:pPr/>
              <a:t>39</a:t>
            </a:fld>
            <a:endParaRPr lang="en-US">
              <a:cs typeface="Arial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5267696" y="4126675"/>
            <a:ext cx="1371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600" dirty="0" smtClean="0">
                <a:latin typeface="Segoe UI Symbol" pitchFamily="34" charset="0"/>
                <a:ea typeface="Segoe UI Symbol" pitchFamily="34" charset="0"/>
              </a:rPr>
              <a:t></a:t>
            </a:r>
            <a:endParaRPr lang="en-US" sz="9600" dirty="0">
              <a:latin typeface="Segoe UI Symbol" pitchFamily="34" charset="0"/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What is Static Testing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buClr>
                <a:srgbClr val="B5DBE5"/>
              </a:buClr>
            </a:pPr>
            <a:r>
              <a:rPr lang="en-US" dirty="0"/>
              <a:t>What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testing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Static testing can be defined as testing a system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without executing its code</a:t>
            </a:r>
          </a:p>
          <a:p>
            <a:pPr>
              <a:lnSpc>
                <a:spcPct val="100000"/>
              </a:lnSpc>
              <a:buClr>
                <a:srgbClr val="B5DBE5"/>
              </a:buClr>
            </a:pPr>
            <a:r>
              <a:rPr lang="en-US" dirty="0"/>
              <a:t>Static testing can be two main types: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3200" dirty="0" smtClean="0">
                <a:solidFill>
                  <a:srgbClr val="EBFFD2"/>
                </a:solidFill>
              </a:rPr>
              <a:t>Manual exami</a:t>
            </a:r>
            <a:r>
              <a:rPr lang="en-US" sz="3200" dirty="0">
                <a:solidFill>
                  <a:srgbClr val="EBFFD2"/>
                </a:solidFill>
              </a:rPr>
              <a:t>na</a:t>
            </a:r>
            <a:r>
              <a:rPr lang="en-US" sz="3200" dirty="0" smtClean="0">
                <a:solidFill>
                  <a:srgbClr val="EBFFD2"/>
                </a:solidFill>
              </a:rPr>
              <a:t>tion </a:t>
            </a:r>
            <a:r>
              <a:rPr lang="en-US" sz="3200" dirty="0">
                <a:solidFill>
                  <a:srgbClr val="EBFFD2"/>
                </a:solidFill>
              </a:rPr>
              <a:t>–</a:t>
            </a:r>
            <a:r>
              <a:rPr lang="en-US" dirty="0" smtClean="0">
                <a:solidFill>
                  <a:srgbClr val="EBFFC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reviews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3200" dirty="0">
                <a:solidFill>
                  <a:srgbClr val="EBFFD2"/>
                </a:solidFill>
              </a:rPr>
              <a:t>Automated analysis –</a:t>
            </a:r>
            <a:r>
              <a:rPr lang="en-US" dirty="0" smtClean="0">
                <a:solidFill>
                  <a:srgbClr val="EBFFC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analysis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89B3131C-7C4A-464C-BEA9-859F600F3073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6705600" y="4648200"/>
            <a:ext cx="14478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600" dirty="0">
                <a:latin typeface="Segoe UI Symbol" pitchFamily="34" charset="0"/>
                <a:ea typeface="Segoe UI Symbol" pitchFamily="34" charset="0"/>
              </a:rPr>
              <a:t></a:t>
            </a:r>
          </a:p>
        </p:txBody>
      </p:sp>
    </p:spTree>
    <p:extLst>
      <p:ext uri="{BB962C8B-B14F-4D97-AF65-F5344CB8AC3E}">
        <p14:creationId xmlns:p14="http://schemas.microsoft.com/office/powerpoint/2010/main" val="27769167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29EADA8B-7E64-4C5D-AFDC-B63D57568D46}" type="slidenum">
              <a:rPr lang="en-US">
                <a:cs typeface="Arial" charset="0"/>
              </a:rPr>
              <a:pPr/>
              <a:t>40</a:t>
            </a:fld>
            <a:endParaRPr lang="en-US"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0" y="2514600"/>
            <a:ext cx="2667000" cy="685800"/>
          </a:xfrm>
          <a:prstGeom prst="rect">
            <a:avLst/>
          </a:prstGeom>
        </p:spPr>
        <p:txBody>
          <a:bodyPr anchor="ctr"/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>
              <a:defRPr/>
            </a:pPr>
            <a:r>
              <a:rPr sz="5000" dirty="0" smtClean="0"/>
              <a:t>Reviews</a:t>
            </a:r>
            <a:endParaRPr sz="5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371496" y="3200400"/>
            <a:ext cx="4401009" cy="3810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  <a:defRPr/>
            </a:pPr>
            <a:r>
              <a:rPr lang="en-US" sz="2800" dirty="0" smtClean="0"/>
              <a:t>Conclusions and Examples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3198877" y="47166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✘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86182" y="374078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✔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76233" y="41711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✘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81500" y="510645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✘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81870" y="565973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✔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47387" y="41711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✔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91449" y="48897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✔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80915" y="471660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✔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15000" y="397931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✔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09733" y="495513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✔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553200" y="4456370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✘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76637" y="393261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Ⓘ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91342" y="510645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Ⓘ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91449" y="432354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Ⓘ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05833" y="3846492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Ⓘ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8836" y="558350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Ⓑ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51510" y="392668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Ⓑ</a:t>
            </a:r>
          </a:p>
        </p:txBody>
      </p:sp>
    </p:spTree>
    <p:extLst>
      <p:ext uri="{BB962C8B-B14F-4D97-AF65-F5344CB8AC3E}">
        <p14:creationId xmlns:p14="http://schemas.microsoft.com/office/powerpoint/2010/main" val="4659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Static Techniques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747838" y="2930525"/>
            <a:ext cx="5643562" cy="1219200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298514" y="4335923"/>
            <a:ext cx="949687" cy="180395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 rot="2456848" flipH="1">
            <a:off x="968763" y="4533447"/>
            <a:ext cx="859648" cy="240465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4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  <a:cs typeface="+mn-cs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33451"/>
            <a:ext cx="949687" cy="1401418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063226"/>
            <a:ext cx="949687" cy="249299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defRPr/>
            </a:pPr>
            <a:r>
              <a:rPr lang="en-US" sz="15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277485" y="1162062"/>
            <a:ext cx="584096" cy="924339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56344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181126"/>
            <a:ext cx="584096" cy="62616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5" name="TextBox 14"/>
          <p:cNvSpPr txBox="1"/>
          <p:nvPr/>
        </p:nvSpPr>
        <p:spPr>
          <a:xfrm rot="19460650" flipH="1">
            <a:off x="3142397" y="2163174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 rot="18277140" flipH="1">
            <a:off x="438513" y="3075786"/>
            <a:ext cx="891282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72953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04800"/>
            <a:ext cx="7086600" cy="838200"/>
          </a:xfrm>
        </p:spPr>
        <p:txBody>
          <a:bodyPr/>
          <a:lstStyle/>
          <a:p>
            <a:pPr>
              <a:defRPr/>
            </a:pPr>
            <a:r>
              <a:rPr smtClean="0"/>
              <a:t>What Can Static Analysis Be Used For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Typical defects </a:t>
            </a:r>
            <a:r>
              <a:rPr lang="en-US" dirty="0"/>
              <a:t>that are easier to find in reviews than in dynamic testing include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D</a:t>
            </a:r>
            <a:r>
              <a:rPr lang="en-US" dirty="0" smtClean="0"/>
              <a:t>eviations </a:t>
            </a:r>
            <a:r>
              <a:rPr lang="en-US" dirty="0"/>
              <a:t>from </a:t>
            </a:r>
            <a:r>
              <a:rPr lang="en-US" dirty="0" smtClean="0"/>
              <a:t>standards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Requirement defects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D</a:t>
            </a:r>
            <a:r>
              <a:rPr lang="en-US" dirty="0" smtClean="0"/>
              <a:t>esign defects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</a:t>
            </a:r>
            <a:r>
              <a:rPr lang="en-US" dirty="0" smtClean="0"/>
              <a:t>nsufficient maintainability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</a:t>
            </a:r>
            <a:r>
              <a:rPr lang="en-US" dirty="0" smtClean="0"/>
              <a:t>ncorrect interface specifications</a:t>
            </a:r>
            <a:endParaRPr lang="en-US" dirty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FAE4B704-5007-4FC2-827C-B14ABDAC3042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6629400" y="4648200"/>
            <a:ext cx="1752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600" dirty="0">
                <a:latin typeface="Segoe UI Symbol" pitchFamily="34" charset="0"/>
                <a:ea typeface="Segoe UI Symbol" pitchFamily="34" charset="0"/>
              </a:rPr>
              <a:t></a:t>
            </a:r>
          </a:p>
        </p:txBody>
      </p:sp>
    </p:spTree>
    <p:extLst>
      <p:ext uri="{BB962C8B-B14F-4D97-AF65-F5344CB8AC3E}">
        <p14:creationId xmlns:p14="http://schemas.microsoft.com/office/powerpoint/2010/main" val="35502893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Why Should We Use It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038600"/>
          </a:xfrm>
        </p:spPr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dirty="0"/>
              <a:t>Defects found early by reviews are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cheaper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fix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Static techniques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find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causes</a:t>
            </a:r>
            <a:r>
              <a:rPr lang="en-US" dirty="0"/>
              <a:t> (sources)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failures</a:t>
            </a:r>
            <a:r>
              <a:rPr lang="en-US" dirty="0"/>
              <a:t> (</a:t>
            </a:r>
            <a:r>
              <a:rPr lang="en-US" dirty="0" smtClean="0"/>
              <a:t>defects) rather </a:t>
            </a:r>
            <a:r>
              <a:rPr lang="en-US" dirty="0"/>
              <a:t>than the failures themselves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dirty="0">
                <a:solidFill>
                  <a:srgbClr val="EBFFD2"/>
                </a:solidFill>
              </a:rPr>
              <a:t>Static analysis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supplements</a:t>
            </a:r>
            <a:r>
              <a:rPr lang="en-US" sz="3200" dirty="0">
                <a:solidFill>
                  <a:srgbClr val="EBFFD2"/>
                </a:solidFill>
              </a:rPr>
              <a:t> dynamic testing for a better and more efficient test coverage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615C9454-B312-483C-AF44-CC87F5DB2693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3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Advantages Of Static Testing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Static testing finds defects that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difficult to find by dynamic testing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E.g., </a:t>
            </a:r>
            <a:r>
              <a:rPr lang="en-US" dirty="0" smtClean="0"/>
              <a:t>detecting </a:t>
            </a:r>
            <a:r>
              <a:rPr lang="en-US" dirty="0"/>
              <a:t>violation of </a:t>
            </a:r>
            <a:r>
              <a:rPr lang="en-US" dirty="0" smtClean="0"/>
              <a:t>certain programming standards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of forbidden error-prone </a:t>
            </a:r>
            <a:r>
              <a:rPr lang="en-US" dirty="0" smtClean="0"/>
              <a:t>program constructs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Potential performance issues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Potential security issues</a:t>
            </a:r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B8712C2C-CC17-47F9-9B12-DD26934FCA0C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grpSp>
        <p:nvGrpSpPr>
          <p:cNvPr id="17412" name="Group 5"/>
          <p:cNvGrpSpPr>
            <a:grpSpLocks/>
          </p:cNvGrpSpPr>
          <p:nvPr/>
        </p:nvGrpSpPr>
        <p:grpSpPr bwMode="auto">
          <a:xfrm>
            <a:off x="6172200" y="4267200"/>
            <a:ext cx="1627188" cy="2057400"/>
            <a:chOff x="6172200" y="4267200"/>
            <a:chExt cx="1626919" cy="2057400"/>
          </a:xfrm>
        </p:grpSpPr>
        <p:sp>
          <p:nvSpPr>
            <p:cNvPr id="17413" name="TextBox 4"/>
            <p:cNvSpPr txBox="1">
              <a:spLocks noChangeArrowheads="1"/>
            </p:cNvSpPr>
            <p:nvPr/>
          </p:nvSpPr>
          <p:spPr bwMode="auto">
            <a:xfrm>
              <a:off x="6172200" y="4267200"/>
              <a:ext cx="1066800" cy="144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8800" dirty="0">
                  <a:latin typeface="Segoe UI Symbol" pitchFamily="34" charset="0"/>
                  <a:ea typeface="Segoe UI Symbol" pitchFamily="34" charset="0"/>
                </a:rPr>
                <a:t></a:t>
              </a:r>
            </a:p>
          </p:txBody>
        </p:sp>
        <p:sp>
          <p:nvSpPr>
            <p:cNvPr id="17414" name="TextBox 6"/>
            <p:cNvSpPr txBox="1">
              <a:spLocks noChangeArrowheads="1"/>
            </p:cNvSpPr>
            <p:nvPr/>
          </p:nvSpPr>
          <p:spPr bwMode="auto">
            <a:xfrm>
              <a:off x="6732319" y="4878050"/>
              <a:ext cx="1066800" cy="144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8800" dirty="0">
                  <a:latin typeface="Segoe UI Symbol" pitchFamily="34" charset="0"/>
                  <a:ea typeface="Segoe UI Symbol" pitchFamily="34" charset="0"/>
                </a:rPr>
                <a:t>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4374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Analysis by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431062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Symbol" pitchFamily="34" charset="0"/>
                <a:ea typeface="Segoe UI Symbol" pitchFamily="34" charset="0"/>
              </a:rPr>
              <a:t></a:t>
            </a:r>
            <a:endParaRPr lang="en-U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2971800"/>
            <a:ext cx="1679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⚒</a:t>
            </a:r>
            <a:endParaRPr lang="en-US" sz="96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9347230">
            <a:off x="6783134" y="398924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Symbol" pitchFamily="34" charset="0"/>
                <a:ea typeface="Segoe UI Symbol" pitchFamily="34" charset="0"/>
              </a:rPr>
              <a:t></a:t>
            </a:r>
            <a:endParaRPr lang="en-U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7856402">
            <a:off x="4116284" y="512921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Symbol" pitchFamily="34" charset="0"/>
                <a:ea typeface="Segoe UI Symbol" pitchFamily="34" charset="0"/>
              </a:rPr>
              <a:t></a:t>
            </a:r>
            <a:endParaRPr lang="en-U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2557284">
            <a:off x="3275788" y="570753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Symbol" pitchFamily="34" charset="0"/>
                <a:ea typeface="Segoe UI Symbol" pitchFamily="34" charset="0"/>
              </a:rPr>
              <a:t></a:t>
            </a:r>
            <a:endParaRPr lang="en-U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199" y="403156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Symbol" pitchFamily="34" charset="0"/>
                <a:ea typeface="Segoe UI Symbol" pitchFamily="34" charset="0"/>
              </a:rPr>
              <a:t></a:t>
            </a:r>
            <a:endParaRPr lang="en-U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9737505">
            <a:off x="7390581" y="550628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Symbol" pitchFamily="34" charset="0"/>
                <a:ea typeface="Segoe UI Symbol" pitchFamily="34" charset="0"/>
              </a:rPr>
              <a:t></a:t>
            </a:r>
            <a:endParaRPr lang="en-U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198414">
            <a:off x="1494078" y="569840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Symbol" pitchFamily="34" charset="0"/>
                <a:ea typeface="Segoe UI Symbol" pitchFamily="34" charset="0"/>
              </a:rPr>
              <a:t></a:t>
            </a:r>
            <a:endParaRPr lang="en-U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6584931">
            <a:off x="873045" y="412161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Symbol" pitchFamily="34" charset="0"/>
                <a:ea typeface="Segoe UI Symbol" pitchFamily="34" charset="0"/>
              </a:rPr>
              <a:t></a:t>
            </a:r>
            <a:endParaRPr lang="en-US" sz="2400" dirty="0">
              <a:latin typeface="Segoe UI Symbol" pitchFamily="34" charset="0"/>
              <a:ea typeface="Segoe UI Symbo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rot="5002287">
            <a:off x="5750873" y="51510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 Symbol" pitchFamily="34" charset="0"/>
                <a:ea typeface="Segoe UI Symbol" pitchFamily="34" charset="0"/>
              </a:rPr>
              <a:t></a:t>
            </a:r>
            <a:endParaRPr lang="en-US" sz="2400" dirty="0">
              <a:latin typeface="Segoe UI Symbol" pitchFamily="34" charset="0"/>
              <a:ea typeface="Segoe UI Symbo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53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Static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term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static analysis </a:t>
            </a:r>
            <a:r>
              <a:rPr lang="en-US" dirty="0" smtClean="0"/>
              <a:t>refers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using tools </a:t>
            </a:r>
            <a:r>
              <a:rPr lang="en-US" dirty="0"/>
              <a:t>for automated </a:t>
            </a:r>
            <a:r>
              <a:rPr lang="en-US" dirty="0" smtClean="0"/>
              <a:t>code analysis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Static analysis can locate defects that are hard to </a:t>
            </a:r>
            <a:r>
              <a:rPr lang="en-US" dirty="0" smtClean="0"/>
              <a:t>find with dynamic testing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Static </a:t>
            </a:r>
            <a:r>
              <a:rPr lang="en-US" dirty="0"/>
              <a:t>analysis </a:t>
            </a:r>
            <a:r>
              <a:rPr lang="en-US" dirty="0" smtClean="0"/>
              <a:t>finds potential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defects</a:t>
            </a:r>
            <a:r>
              <a:rPr lang="en-US" dirty="0"/>
              <a:t> rather than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failures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4364C7F6-8C34-4A8C-8A11-D619DF2B2F81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8800" y="4191000"/>
            <a:ext cx="198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latin typeface="Segoe UI Symbol" pitchFamily="34" charset="0"/>
                <a:ea typeface="Segoe UI Symbol" pitchFamily="34" charset="0"/>
              </a:rPr>
              <a:t></a:t>
            </a:r>
          </a:p>
        </p:txBody>
      </p:sp>
    </p:spTree>
    <p:extLst>
      <p:ext uri="{BB962C8B-B14F-4D97-AF65-F5344CB8AC3E}">
        <p14:creationId xmlns:p14="http://schemas.microsoft.com/office/powerpoint/2010/main" val="28094324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CC62B882-3A46-4F72-8436-1D7407ADFF02}" vid="{92E024D1-C2BF-4AF7-8ED1-5C666C82BD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11</TotalTime>
  <Words>1278</Words>
  <Application>Microsoft Office PowerPoint</Application>
  <PresentationFormat>On-screen Show (4:3)</PresentationFormat>
  <Paragraphs>364</Paragraphs>
  <Slides>41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Cambria</vt:lpstr>
      <vt:lpstr>Consolas</vt:lpstr>
      <vt:lpstr>Corbel</vt:lpstr>
      <vt:lpstr>Segoe UI Symbol</vt:lpstr>
      <vt:lpstr>Wingdings 2</vt:lpstr>
      <vt:lpstr>Telerik Academy Theme</vt:lpstr>
      <vt:lpstr>Static Techniques</vt:lpstr>
      <vt:lpstr>Table of Contents</vt:lpstr>
      <vt:lpstr>Static Techniques</vt:lpstr>
      <vt:lpstr>What is Static Testing</vt:lpstr>
      <vt:lpstr>What Can Static Analysis Be Used For</vt:lpstr>
      <vt:lpstr>Why Should We Use It</vt:lpstr>
      <vt:lpstr>Advantages Of Static Testing</vt:lpstr>
      <vt:lpstr>Static Analysis by Tools</vt:lpstr>
      <vt:lpstr>Static Analysis</vt:lpstr>
      <vt:lpstr>Deriving Metrics</vt:lpstr>
      <vt:lpstr>Static Analysis Targets </vt:lpstr>
      <vt:lpstr>Finding Security Problems </vt:lpstr>
      <vt:lpstr>Formal Documents </vt:lpstr>
      <vt:lpstr>The Compiler is an Analysis Tool </vt:lpstr>
      <vt:lpstr>Reviews</vt:lpstr>
      <vt:lpstr>What is a Review</vt:lpstr>
      <vt:lpstr>What Can Be Reviewed?</vt:lpstr>
      <vt:lpstr>Objectives of Reviews</vt:lpstr>
      <vt:lpstr>Formal vs. Informal Reviews</vt:lpstr>
      <vt:lpstr>What Types of Reviews Are There</vt:lpstr>
      <vt:lpstr>Formal Review Phases</vt:lpstr>
      <vt:lpstr>Formal Review Phases</vt:lpstr>
      <vt:lpstr>PowerPoint Presentation</vt:lpstr>
      <vt:lpstr>Manager</vt:lpstr>
      <vt:lpstr>Moderator</vt:lpstr>
      <vt:lpstr>Author</vt:lpstr>
      <vt:lpstr>Reviewers</vt:lpstr>
      <vt:lpstr>Scribe (Recorder)</vt:lpstr>
      <vt:lpstr>Common Types of Reviews</vt:lpstr>
      <vt:lpstr>Common Types of Reviews</vt:lpstr>
      <vt:lpstr>Informal Review </vt:lpstr>
      <vt:lpstr>Walkthrough</vt:lpstr>
      <vt:lpstr>Walkthrough (2)</vt:lpstr>
      <vt:lpstr>Technical Review</vt:lpstr>
      <vt:lpstr>Technical Review (2)</vt:lpstr>
      <vt:lpstr>Technical Review (3)</vt:lpstr>
      <vt:lpstr>Inspection</vt:lpstr>
      <vt:lpstr>Inspection (2)</vt:lpstr>
      <vt:lpstr>Peer Review</vt:lpstr>
      <vt:lpstr>PowerPoint Presentation</vt:lpstr>
      <vt:lpstr>Static Techniques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Techniques</dc:title>
  <dc:creator>Asya Georgieva</dc:creator>
  <cp:lastModifiedBy>Asya Georgieva</cp:lastModifiedBy>
  <cp:revision>5</cp:revision>
  <dcterms:created xsi:type="dcterms:W3CDTF">2013-04-08T12:46:56Z</dcterms:created>
  <dcterms:modified xsi:type="dcterms:W3CDTF">2013-07-08T06:50:49Z</dcterms:modified>
</cp:coreProperties>
</file>