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8" r:id="rId3"/>
    <p:sldId id="277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3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6" autoAdjust="0"/>
  </p:normalViewPr>
  <p:slideViewPr>
    <p:cSldViewPr snapToGrid="0">
      <p:cViewPr varScale="1">
        <p:scale>
          <a:sx n="124" d="100"/>
          <a:sy n="124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3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qa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eveloper.android.com/tools/sdk/eclipse-ad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lenium.googlecode.com/files/selenium-java-2.31.0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mos.kendoui.com/mobile/m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elenium/wiki/AndroidDriver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pedia.org/" TargetMode="External"/><Relationship Id="rId5" Type="http://schemas.openxmlformats.org/officeDocument/2006/relationships/hyperlink" Target="http://www.testingexperience.com/" TargetMode="External"/><Relationship Id="rId4" Type="http://schemas.openxmlformats.org/officeDocument/2006/relationships/hyperlink" Target="http://seleniumplusplus.blogspot.com/2012/12/simulating-touch-gestures-on-ipadiphon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elenium/downloads/l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28" y="1864441"/>
            <a:ext cx="5088802" cy="318050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itle 1"/>
          <p:cNvSpPr txBox="1">
            <a:spLocks/>
          </p:cNvSpPr>
          <p:nvPr/>
        </p:nvSpPr>
        <p:spPr>
          <a:xfrm>
            <a:off x="2281382" y="412376"/>
            <a:ext cx="5591416" cy="69777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Selenium AndroidDriver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284673" y="996894"/>
            <a:ext cx="6793434" cy="59658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Selenium for Mobile Web Testing</a:t>
            </a:r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6862574" y="5455146"/>
            <a:ext cx="1648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Powered by </a:t>
            </a:r>
            <a:endParaRPr lang="en-US" sz="2000" dirty="0" smtClean="0"/>
          </a:p>
          <a:p>
            <a:r>
              <a:rPr lang="en-US" sz="2000" dirty="0" err="1" smtClean="0"/>
              <a:t>KendoUI</a:t>
            </a:r>
            <a:endParaRPr lang="en-US" sz="2000" dirty="0"/>
          </a:p>
        </p:txBody>
      </p:sp>
      <p:sp>
        <p:nvSpPr>
          <p:cNvPr id="17" name="Text Placeholder 9"/>
          <p:cNvSpPr>
            <a:spLocks noGrp="1"/>
          </p:cNvSpPr>
          <p:nvPr/>
        </p:nvSpPr>
        <p:spPr>
          <a:xfrm>
            <a:off x="3306825" y="6255832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QA Academy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/>
        </p:nvSpPr>
        <p:spPr>
          <a:xfrm>
            <a:off x="3039533" y="6462156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-319088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dirty="0">
                <a:solidFill>
                  <a:srgbClr val="0EFE58"/>
                </a:solidFill>
                <a:latin typeface="Corbel" pitchFamily="34" charset="0"/>
                <a:hlinkClick r:id="rId3"/>
              </a:rPr>
              <a:t>http://qaacademy.telerik.com</a:t>
            </a:r>
            <a:endParaRPr lang="en-US" sz="1600" dirty="0">
              <a:solidFill>
                <a:srgbClr val="0EFE58"/>
              </a:solidFill>
              <a:latin typeface="Corbel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/>
        </p:nvSpPr>
        <p:spPr>
          <a:xfrm>
            <a:off x="116827" y="5842930"/>
            <a:ext cx="45645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32434" y="5641823"/>
            <a:ext cx="356802" cy="467324"/>
          </a:xfrm>
          <a:prstGeom prst="rect">
            <a:avLst/>
          </a:prstGeom>
        </p:spPr>
      </p:pic>
      <p:sp>
        <p:nvSpPr>
          <p:cNvPr id="23" name="Text Placeholder 8"/>
          <p:cNvSpPr>
            <a:spLocks noGrp="1"/>
          </p:cNvSpPr>
          <p:nvPr/>
        </p:nvSpPr>
        <p:spPr>
          <a:xfrm>
            <a:off x="189775" y="5329297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Atanas Georgiev</a:t>
            </a:r>
          </a:p>
        </p:txBody>
      </p:sp>
      <p:sp>
        <p:nvSpPr>
          <p:cNvPr id="24" name="Text Placeholder 11"/>
          <p:cNvSpPr>
            <a:spLocks noGrp="1"/>
          </p:cNvSpPr>
          <p:nvPr/>
        </p:nvSpPr>
        <p:spPr>
          <a:xfrm>
            <a:off x="202475" y="5786497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</a:t>
            </a:r>
          </a:p>
        </p:txBody>
      </p:sp>
      <p:sp>
        <p:nvSpPr>
          <p:cNvPr id="25" name="Text Placeholder 12"/>
          <p:cNvSpPr>
            <a:spLocks noGrp="1"/>
          </p:cNvSpPr>
          <p:nvPr/>
        </p:nvSpPr>
        <p:spPr>
          <a:xfrm>
            <a:off x="202475" y="616303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KendoUI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19968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2742"/>
            <a:ext cx="7086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Eclipse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test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8846"/>
            <a:ext cx="8686800" cy="5396753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Install Eclipse ADT (Android Development Tools</a:t>
            </a:r>
            <a:r>
              <a:rPr lang="en-US" sz="2800" dirty="0" smtClean="0"/>
              <a:t>): </a:t>
            </a: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developer.android.com/tools/sdk/eclipse-adt.html</a:t>
            </a:r>
            <a:endParaRPr lang="en-US" sz="2600" dirty="0" smtClean="0"/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Create Java </a:t>
            </a:r>
            <a:r>
              <a:rPr lang="en-US" sz="2800" dirty="0" smtClean="0"/>
              <a:t>Project</a:t>
            </a:r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endParaRPr lang="en-US" sz="2800" dirty="0">
              <a:effectLst/>
            </a:endParaRPr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endParaRPr lang="en-US" sz="2800" dirty="0">
              <a:effectLst/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sz="2600" dirty="0"/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1001" y="3411542"/>
            <a:ext cx="457647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Tip: 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create Java Project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(not Android or Android Test Project)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you will hit “Could not find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AndroidTest.apk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error, when you run tests.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Tip: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Eclipse add-ins are installed from Help </a:t>
            </a:r>
            <a:r>
              <a:rPr lang="en-US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Software</a:t>
            </a:r>
          </a:p>
        </p:txBody>
      </p:sp>
      <p:pic>
        <p:nvPicPr>
          <p:cNvPr id="8" name="Picture 2" descr="http://fc06.deviantart.net/fs71/f/2011/134/c/2/eclipse_icon_by_carlostelecaster-d3gcp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06" y="3263582"/>
            <a:ext cx="2863797" cy="28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Necessary references</a:t>
            </a:r>
          </a:p>
        </p:txBody>
      </p:sp>
      <p:sp>
        <p:nvSpPr>
          <p:cNvPr id="5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D050"/>
              </a:buClr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android_webdriver_library.jar </a:t>
            </a:r>
            <a:r>
              <a:rPr lang="en-US" sz="2400" dirty="0" smtClean="0">
                <a:effectLst/>
              </a:rPr>
              <a:t>(and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android_webdriver_library-srsc.jar</a:t>
            </a:r>
            <a:r>
              <a:rPr lang="en-US" sz="2400" dirty="0">
                <a:effectLst/>
              </a:rPr>
              <a:t>) - should be located at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~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Android\android-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\extras\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\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webdriver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rgbClr val="92D050"/>
              </a:buClr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android.jar</a:t>
            </a:r>
            <a:r>
              <a:rPr lang="en-US" sz="2400" i="1" dirty="0">
                <a:effectLst/>
              </a:rPr>
              <a:t> </a:t>
            </a:r>
            <a:r>
              <a:rPr lang="en-US" sz="2400" dirty="0" smtClean="0">
                <a:effectLst/>
              </a:rPr>
              <a:t>- </a:t>
            </a:r>
            <a:r>
              <a:rPr lang="en-US" sz="2400" dirty="0">
                <a:effectLst/>
              </a:rPr>
              <a:t>should be located at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~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Android\android-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sdk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\platforms</a:t>
            </a:r>
          </a:p>
          <a:p>
            <a:pPr lvl="0">
              <a:buClr>
                <a:srgbClr val="92D050"/>
              </a:buClr>
            </a:pPr>
            <a:r>
              <a:rPr lang="en-US" sz="2400" dirty="0" smtClean="0"/>
              <a:t>Selenium Client &amp; WebDriver Language Bindings download from: </a:t>
            </a:r>
            <a:r>
              <a:rPr lang="en-US" sz="2400" dirty="0">
                <a:hlinkClick r:id="rId2"/>
              </a:rPr>
              <a:t>http://selenium.googlecode.com/files/selenium-java-2.31.0.zip</a:t>
            </a:r>
            <a:endParaRPr lang="en-US" sz="2400" dirty="0"/>
          </a:p>
          <a:p>
            <a:pPr marL="0" indent="0">
              <a:buNone/>
            </a:pPr>
            <a:endParaRPr lang="en-US" sz="2000" i="1" dirty="0" smtClean="0">
              <a:effectLst/>
            </a:endParaRPr>
          </a:p>
          <a:p>
            <a:pPr marL="0" indent="0">
              <a:buNone/>
            </a:pPr>
            <a:r>
              <a:rPr lang="en-US" sz="20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Tip</a:t>
            </a:r>
            <a:r>
              <a:rPr lang="en-US" sz="20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:</a:t>
            </a: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avoid conflicts set android_webdriver_library.jar and android.jar to be the last reference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Tip: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Add files to build path by right-clicking on Project -&gt; Build Path -&gt; configure Build Path -&gt; Libraries</a:t>
            </a:r>
          </a:p>
          <a:p>
            <a:pPr lvl="0"/>
            <a:endParaRPr lang="en-US" sz="2000" dirty="0" smtClean="0">
              <a:effectLst/>
            </a:endParaRPr>
          </a:p>
          <a:p>
            <a:pPr lvl="0"/>
            <a:endParaRPr lang="en-US" sz="2000" dirty="0" smtClean="0">
              <a:effectLst/>
            </a:endParaRP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7776"/>
            <a:ext cx="8686800" cy="353943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CONGRATULATIONS !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000" dirty="0"/>
              <a:t>You are now ready to create test class and write tests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Touch event 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8509"/>
            <a:ext cx="8686800" cy="5204691"/>
          </a:xfrm>
        </p:spPr>
        <p:txBody>
          <a:bodyPr/>
          <a:lstStyle/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Initialize web element:</a:t>
            </a:r>
          </a:p>
          <a:p>
            <a:pPr marL="514350" indent="-228600">
              <a:buClr>
                <a:schemeClr val="tx2">
                  <a:lumMod val="75000"/>
                </a:schemeClr>
              </a:buClr>
              <a:tabLst>
                <a:tab pos="457200" algn="l"/>
              </a:tabLs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WebElement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pic1 =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driver.findElement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By.className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("photo1"));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Initialize action</a:t>
            </a:r>
          </a:p>
          <a:p>
            <a:pPr marL="514350" indent="-228600">
              <a:buClr>
                <a:schemeClr val="tx2">
                  <a:lumMod val="75000"/>
                </a:schemeClr>
              </a:buClr>
              <a:tabLst>
                <a:tab pos="457200" algn="l"/>
              </a:tabLs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TouchActions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scrollPic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= new </a:t>
            </a: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TouchActions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(driver).scroll(pic1, -300, 0</a:t>
            </a:r>
            <a:r>
              <a:rPr lang="en-US" sz="2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);</a:t>
            </a:r>
          </a:p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/>
              <a:t>Execute action</a:t>
            </a:r>
          </a:p>
          <a:p>
            <a:pPr marL="514350" indent="-228600">
              <a:buClr>
                <a:schemeClr val="tx2">
                  <a:lumMod val="75000"/>
                </a:schemeClr>
              </a:buClr>
              <a:tabLst>
                <a:tab pos="457200" algn="l"/>
              </a:tabLst>
            </a:pPr>
            <a:r>
              <a:rPr lang="en-US" sz="22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scrollPic.perform</a:t>
            </a:r>
            <a:r>
              <a:rPr 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Tip: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Selenium click,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doubleClick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equal to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singleTap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doubleTap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 touch devices – both fire the same </a:t>
            </a:r>
            <a:r>
              <a:rPr lang="en-US" sz="18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events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766" y="951602"/>
            <a:ext cx="8439462" cy="557229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646464"/>
                </a:solidFill>
                <a:latin typeface="Consolas"/>
                <a:ea typeface="Calibri"/>
                <a:cs typeface="Times New Roman"/>
              </a:rPr>
              <a:t>@Test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formsSlider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Exception{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3F7F5F"/>
                </a:solidFill>
                <a:latin typeface="Calibri"/>
                <a:ea typeface="Calibri"/>
                <a:cs typeface="Times New Roman"/>
              </a:rPr>
              <a:t>      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//Initialize Android driver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AndroidDriver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driver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AndroidDriver();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Navigate to page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</a:pP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baseUrl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"/index.html"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WebElement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formsTab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xpath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"//a[contains(@</a:t>
            </a:r>
            <a:r>
              <a:rPr lang="en-US" sz="1400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href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,'/forms/index.html')]"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	    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formsTab.click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Thread.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(2000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Move the slider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WebElement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handle = 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xpath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"//a[@title='drag']"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TouchActions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scrollRight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TouchActions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driver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).scroll(handle, 150, 0);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scrollRight.perform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	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Thread.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(2500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Assert result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changedVal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handle.getAttribute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"aria-</a:t>
            </a:r>
            <a:r>
              <a:rPr lang="en-US" sz="1400" dirty="0" err="1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valuetext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		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assertTrue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changedVal.equals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"100"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3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40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Why </a:t>
            </a:r>
            <a:r>
              <a:rPr lang="en-US" sz="4000" i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Not?</a:t>
            </a:r>
            <a:endParaRPr lang="en-US" sz="4000" i="1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dirty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lvl="1">
              <a:buClr>
                <a:schemeClr val="tx2">
                  <a:lumMod val="75000"/>
                </a:schemeClr>
              </a:buClr>
            </a:pPr>
            <a:r>
              <a:rPr lang="en-US" sz="2600" dirty="0" err="1" smtClean="0"/>
              <a:t>iOS</a:t>
            </a:r>
            <a:r>
              <a:rPr lang="en-US" sz="2600" dirty="0" smtClean="0"/>
              <a:t> </a:t>
            </a:r>
            <a:r>
              <a:rPr lang="en-US" sz="2600" dirty="0"/>
              <a:t>driver do not have any support of touch actions and gestures simulation</a:t>
            </a:r>
          </a:p>
        </p:txBody>
      </p:sp>
      <p:pic>
        <p:nvPicPr>
          <p:cNvPr id="14" name="Content Placeholder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89" y="1229197"/>
            <a:ext cx="6175930" cy="403735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iPhoneDriver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7800"/>
            <a:ext cx="7086600" cy="838200"/>
          </a:xfrm>
        </p:spPr>
        <p:txBody>
          <a:bodyPr/>
          <a:lstStyle/>
          <a:p>
            <a:r>
              <a:rPr lang="en-US" dirty="0" smtClean="0"/>
              <a:t>Implementation and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20000"/>
                  <a:lumOff val="80000"/>
                </a:schemeClr>
              </a:buClr>
            </a:pPr>
            <a:r>
              <a:rPr lang="en-US" dirty="0" smtClean="0"/>
              <a:t>Runs on different operating systems</a:t>
            </a:r>
          </a:p>
          <a:p>
            <a:pPr marL="0" indent="0">
              <a:buClr>
                <a:schemeClr val="bg2">
                  <a:lumMod val="20000"/>
                  <a:lumOff val="80000"/>
                </a:schemeClr>
              </a:buCl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1" y="1752600"/>
            <a:ext cx="8290299" cy="483064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4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782" y="168564"/>
            <a:ext cx="7243618" cy="8382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and Integration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accent6">
                  <a:lumMod val="20000"/>
                  <a:lumOff val="80000"/>
                </a:schemeClr>
              </a:buClr>
            </a:pPr>
            <a:r>
              <a:rPr lang="en-US" dirty="0" smtClean="0"/>
              <a:t>Can be used as part of Continuous Integration</a:t>
            </a:r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92D050"/>
              </a:buClr>
            </a:pPr>
            <a:endParaRPr lang="en-US" dirty="0" smtClean="0"/>
          </a:p>
          <a:p>
            <a:pPr marL="0" indent="0">
              <a:lnSpc>
                <a:spcPct val="100000"/>
              </a:lnSpc>
              <a:buClr>
                <a:srgbClr val="92D050"/>
              </a:buClr>
              <a:buNone/>
            </a:pPr>
            <a:endParaRPr lang="en-US" dirty="0"/>
          </a:p>
          <a:p>
            <a:pPr marL="288925" indent="-288925">
              <a:lnSpc>
                <a:spcPct val="100000"/>
              </a:lnSpc>
              <a:buClr>
                <a:srgbClr val="92D050"/>
              </a:buClr>
              <a:buSzPct val="50000"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</a:p>
          <a:p>
            <a:pPr marL="636588" lvl="1" indent="-288925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</a:pPr>
            <a:r>
              <a:rPr lang="en-US" sz="2000" dirty="0">
                <a:solidFill>
                  <a:srgbClr val="F5FFC2"/>
                </a:solidFill>
              </a:rPr>
              <a:t>Setup the environment</a:t>
            </a:r>
          </a:p>
          <a:p>
            <a:pPr marL="636588" lvl="1" indent="-288925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SzPct val="100000"/>
            </a:pPr>
            <a:r>
              <a:rPr lang="en-US" sz="2000" dirty="0">
                <a:solidFill>
                  <a:srgbClr val="F5FFC2"/>
                </a:solidFill>
              </a:rPr>
              <a:t>Create test case for </a:t>
            </a:r>
            <a:r>
              <a:rPr lang="en-US" sz="2000" dirty="0">
                <a:solidFill>
                  <a:srgbClr val="F5FFC2"/>
                </a:solidFill>
                <a:hlinkClick r:id="rId2"/>
              </a:rPr>
              <a:t>http://demos.kendoui.com/mobile/m/index.html</a:t>
            </a:r>
            <a:endParaRPr lang="en-US" sz="2000" dirty="0">
              <a:solidFill>
                <a:srgbClr val="F5FFC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12" y="1763029"/>
            <a:ext cx="7951204" cy="257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…just one more thing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" y="1045032"/>
            <a:ext cx="7761196" cy="51525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441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52400"/>
            <a:ext cx="6983413" cy="766763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4000" b="1" dirty="0"/>
              <a:t>Selenium AndroidDriver</a:t>
            </a:r>
          </a:p>
        </p:txBody>
      </p:sp>
    </p:spTree>
    <p:extLst>
      <p:ext uri="{BB962C8B-B14F-4D97-AF65-F5344CB8AC3E}">
        <p14:creationId xmlns:p14="http://schemas.microsoft.com/office/powerpoint/2010/main" val="350666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know so </a:t>
            </a:r>
            <a:r>
              <a:rPr lang="en-US" dirty="0" smtClean="0"/>
              <a:t>far?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effectLst/>
            </a:endParaRPr>
          </a:p>
          <a:p>
            <a:pPr lvl="0"/>
            <a:endParaRPr lang="en-US" dirty="0" smtClean="0">
              <a:effectLst/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Web driver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</a:p>
          <a:p>
            <a:pPr marL="0" indent="0">
              <a:buClr>
                <a:srgbClr val="92D050"/>
              </a:buCl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4234" y="4120307"/>
            <a:ext cx="1964632" cy="17768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" t="20815" r="6813" b="17919"/>
          <a:stretch/>
        </p:blipFill>
        <p:spPr bwMode="auto">
          <a:xfrm rot="1233329">
            <a:off x="6121364" y="1614288"/>
            <a:ext cx="1087678" cy="5850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  <a:hlinkClick r:id="rId2"/>
              </a:rPr>
              <a:t>http</a:t>
            </a:r>
            <a:r>
              <a:rPr lang="en-US" sz="2600" u="sng" dirty="0">
                <a:solidFill>
                  <a:srgbClr val="92D050"/>
                </a:solidFill>
                <a:hlinkClick r:id="rId2"/>
              </a:rPr>
              <a:t>://</a:t>
            </a:r>
            <a:r>
              <a:rPr lang="en-US" sz="2600" u="sng" dirty="0" smtClean="0">
                <a:solidFill>
                  <a:srgbClr val="92D050"/>
                </a:solidFill>
                <a:hlinkClick r:id="rId2"/>
              </a:rPr>
              <a:t>developer.android.com</a:t>
            </a:r>
            <a:endParaRPr lang="en-US" sz="2600" dirty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>
                <a:solidFill>
                  <a:srgbClr val="92D050"/>
                </a:solidFill>
                <a:hlinkClick r:id="rId3"/>
              </a:rPr>
              <a:t>https://</a:t>
            </a:r>
            <a:r>
              <a:rPr lang="en-US" sz="2600" u="sng" dirty="0" smtClean="0">
                <a:solidFill>
                  <a:srgbClr val="92D050"/>
                </a:solidFill>
                <a:hlinkClick r:id="rId3"/>
              </a:rPr>
              <a:t>code.google.com/p/selenium/wiki/AndroidDriver</a:t>
            </a:r>
            <a:endParaRPr lang="en-US" sz="2600" dirty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>
                <a:solidFill>
                  <a:srgbClr val="92D050"/>
                </a:solidFill>
                <a:hlinkClick r:id="rId4"/>
              </a:rPr>
              <a:t>http://</a:t>
            </a:r>
            <a:r>
              <a:rPr lang="en-US" sz="2600" u="sng" dirty="0" smtClean="0">
                <a:solidFill>
                  <a:srgbClr val="92D050"/>
                </a:solidFill>
                <a:hlinkClick r:id="rId4"/>
              </a:rPr>
              <a:t>seleniumplusplus.blogspot.com/2012/12/simulating-touch-gestures-on-ipadiphone.html</a:t>
            </a:r>
            <a:endParaRPr lang="en-US" sz="2600" u="sng" dirty="0" smtClean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  <a:hlinkClick r:id="rId5"/>
              </a:rPr>
              <a:t>http</a:t>
            </a:r>
            <a:r>
              <a:rPr lang="en-US" sz="2600" u="sng" dirty="0">
                <a:solidFill>
                  <a:srgbClr val="92D050"/>
                </a:solidFill>
                <a:hlinkClick r:id="rId5"/>
              </a:rPr>
              <a:t>://www.testingexperience.com</a:t>
            </a:r>
            <a:r>
              <a:rPr lang="en-US" sz="2600" u="sng" dirty="0" smtClean="0">
                <a:solidFill>
                  <a:srgbClr val="92D050"/>
                </a:solidFill>
                <a:hlinkClick r:id="rId5"/>
              </a:rPr>
              <a:t>/</a:t>
            </a:r>
            <a:endParaRPr lang="en-US" sz="2600" u="sng" dirty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 smtClean="0">
                <a:solidFill>
                  <a:srgbClr val="92D050"/>
                </a:solidFill>
                <a:hlinkClick r:id="rId6"/>
              </a:rPr>
              <a:t>http://wikipedia.org</a:t>
            </a:r>
            <a:endParaRPr lang="en-US" sz="2600" u="sng" dirty="0" smtClean="0">
              <a:solidFill>
                <a:srgbClr val="92D050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u="sng" dirty="0">
                <a:solidFill>
                  <a:srgbClr val="92D050"/>
                </a:solidFill>
              </a:rPr>
              <a:t>Cover picture by Dimo Dimov</a:t>
            </a:r>
          </a:p>
          <a:p>
            <a:pPr marL="0" indent="0">
              <a:buClr>
                <a:srgbClr val="92D050"/>
              </a:buClr>
              <a:buNone/>
            </a:pPr>
            <a:endParaRPr lang="en-US" sz="2600" u="sng" dirty="0" smtClean="0">
              <a:effectLst/>
            </a:endParaRPr>
          </a:p>
          <a:p>
            <a:pPr>
              <a:buClr>
                <a:srgbClr val="92D050"/>
              </a:buClr>
            </a:pPr>
            <a:endParaRPr lang="en-US" sz="260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Android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Linux-based</a:t>
            </a:r>
            <a:r>
              <a:rPr lang="en-US" sz="2700" dirty="0"/>
              <a:t> operating system designed primarily for touchscreen mobile devices such as smartphones and tablet computers</a:t>
            </a:r>
          </a:p>
          <a:p>
            <a:r>
              <a:rPr lang="en-US" sz="2700" dirty="0"/>
              <a:t>The world's most widely used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smartphone</a:t>
            </a:r>
            <a:r>
              <a:rPr lang="en-US" sz="2700" dirty="0"/>
              <a:t> platform</a:t>
            </a:r>
          </a:p>
          <a:p>
            <a:r>
              <a:rPr lang="en-US" sz="2700" dirty="0"/>
              <a:t>Apps are written primarily in a customized version of Java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880472"/>
            <a:ext cx="9124950" cy="297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Selenium </a:t>
            </a:r>
            <a:r>
              <a:rPr lang="en-US" dirty="0" smtClean="0">
                <a:effectLst/>
              </a:rPr>
              <a:t>AndroidDriver?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Allows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automated tests </a:t>
            </a:r>
            <a:r>
              <a:rPr lang="en-US" sz="2800" dirty="0"/>
              <a:t>that ensure your site works correctly when viewed from the Android </a:t>
            </a:r>
            <a:r>
              <a:rPr lang="en-US" sz="2800" dirty="0" smtClean="0"/>
              <a:t>browser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Models </a:t>
            </a:r>
            <a:r>
              <a:rPr lang="en-US" sz="2800" dirty="0"/>
              <a:t>many user interactions such 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finger taps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flicks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finger scrolls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 presses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Supports </a:t>
            </a:r>
            <a:r>
              <a:rPr lang="en-US" sz="2800" dirty="0"/>
              <a:t>all core WebDriver </a:t>
            </a:r>
            <a:r>
              <a:rPr lang="en-US" sz="2800" dirty="0" smtClean="0"/>
              <a:t>APIs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Supports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specific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 APIs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800" dirty="0" smtClean="0"/>
              <a:t>Runs </a:t>
            </a:r>
            <a:r>
              <a:rPr lang="en-US" sz="2800" dirty="0"/>
              <a:t>the tests against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WebView</a:t>
            </a:r>
            <a:r>
              <a:rPr lang="en-US" sz="2800" dirty="0"/>
              <a:t> (rendering component used by the Android browser)</a:t>
            </a:r>
          </a:p>
        </p:txBody>
      </p:sp>
    </p:spTree>
    <p:extLst>
      <p:ext uri="{BB962C8B-B14F-4D97-AF65-F5344CB8AC3E}">
        <p14:creationId xmlns:p14="http://schemas.microsoft.com/office/powerpoint/2010/main" val="3117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D050"/>
              </a:buClr>
            </a:pPr>
            <a:r>
              <a:rPr lang="en-US" sz="3000" dirty="0" smtClean="0"/>
              <a:t>Install the Android SDK</a:t>
            </a:r>
          </a:p>
          <a:p>
            <a:pPr lvl="0">
              <a:buClr>
                <a:srgbClr val="92D050"/>
              </a:buClr>
            </a:pPr>
            <a:r>
              <a:rPr lang="en-US" sz="3000" dirty="0" smtClean="0"/>
              <a:t>Create </a:t>
            </a:r>
            <a:r>
              <a:rPr lang="en-US" sz="3000" dirty="0"/>
              <a:t>emulated </a:t>
            </a:r>
            <a:r>
              <a:rPr lang="en-US" sz="3000" dirty="0" smtClean="0"/>
              <a:t>device</a:t>
            </a:r>
          </a:p>
          <a:p>
            <a:pPr marL="0" indent="0">
              <a:buNone/>
            </a:pPr>
            <a:endParaRPr lang="en-US" sz="1800" i="1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8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Tip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Set Intel (x86) processor </a:t>
            </a:r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device </a:t>
            </a:r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Tip: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 Windows: install HAXM </a:t>
            </a:r>
            <a:endParaRPr lang="en-US" sz="1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(Hardware Accelerated Execution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Manager – Android SDK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Manager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extra)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54" y="2579782"/>
            <a:ext cx="4976046" cy="35543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Installing AndroidDriver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WebDriver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APK</a:t>
            </a:r>
            <a:r>
              <a:rPr lang="en-US" dirty="0"/>
              <a:t> - android application package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Android </a:t>
            </a:r>
            <a:r>
              <a:rPr lang="en-US" dirty="0"/>
              <a:t>Debug Bridge </a:t>
            </a:r>
            <a:r>
              <a:rPr lang="en-US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</a:t>
            </a:r>
            <a:r>
              <a:rPr lang="en-US" dirty="0" smtClean="0"/>
              <a:t>) </a:t>
            </a:r>
            <a:r>
              <a:rPr lang="en-US" dirty="0"/>
              <a:t>- a versatile command line tool that let you communicate with an emulator instance or connected Android-powered device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45532"/>
            <a:ext cx="7086600" cy="838200"/>
          </a:xfrm>
        </p:spPr>
        <p:txBody>
          <a:bodyPr/>
          <a:lstStyle/>
          <a:p>
            <a:r>
              <a:rPr lang="en-US" dirty="0"/>
              <a:t>Setup the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3732"/>
            <a:ext cx="8686800" cy="562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Run </a:t>
            </a:r>
            <a:r>
              <a:rPr lang="en-US" dirty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devices</a:t>
            </a:r>
            <a:r>
              <a:rPr lang="en-US" dirty="0"/>
              <a:t>" (in ~/android_sdk/tools</a:t>
            </a:r>
            <a:r>
              <a:rPr lang="en-US" dirty="0" smtClean="0"/>
              <a:t>/) - to </a:t>
            </a:r>
            <a:r>
              <a:rPr lang="en-US" dirty="0"/>
              <a:t>get the serial ID of the device or emulator you want to use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u="sng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Problem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: My device is connected, but I see an empty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Resolution: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- Assert that USB debugging is enabled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- Device 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is not supported from Android SDK out of the box. USB driver has to be downloaded from </a:t>
            </a:r>
            <a:r>
              <a:rPr lang="en-US" sz="1800" i="1" u="sng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manifacturer’s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site (for example </a:t>
            </a:r>
            <a:r>
              <a:rPr lang="en-US" sz="1800" i="1" u="sng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asus</a:t>
            </a: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transformer: support.asus.com</a:t>
            </a:r>
            <a:r>
              <a:rPr lang="en-US" sz="1800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u="sng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u="sng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Download the Android server 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code.google.com/p/selenium/downloads/list </a:t>
            </a:r>
            <a:endParaRPr lang="en-US" sz="2600" dirty="0"/>
          </a:p>
          <a:p>
            <a:pPr lvl="0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 smtClean="0"/>
          </a:p>
          <a:p>
            <a:pPr>
              <a:lnSpc>
                <a:spcPct val="100000"/>
              </a:lnSpc>
            </a:pPr>
            <a:endParaRPr lang="en-GB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device (2)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Install </a:t>
            </a:r>
            <a:r>
              <a:rPr lang="en-US" dirty="0"/>
              <a:t>the Android server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-s 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-e install -r  android-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server.apk</a:t>
            </a:r>
            <a:r>
              <a:rPr lang="en-US" sz="2800" dirty="0">
                <a:effectLst/>
              </a:rPr>
              <a:t>"</a:t>
            </a:r>
          </a:p>
          <a:p>
            <a:pPr marL="0" indent="0">
              <a:buNone/>
            </a:pPr>
            <a:r>
              <a:rPr lang="en-US" sz="1800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Tip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: Make sure you are allowing installation of application not coming from Android Market. Go to Settings -&gt; Applications, and check "Unknown Sources</a:t>
            </a:r>
            <a:r>
              <a:rPr lang="en-US" sz="18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".</a:t>
            </a:r>
            <a:endParaRPr lang="en-US" sz="1800" i="1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Start the AndroidDriver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-s 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shell am start -a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android.intent.action.MAIN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org.openqa.selenium.android.app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/.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MainActivity</a:t>
            </a:r>
            <a:r>
              <a:rPr lang="en-US" dirty="0">
                <a:effectLst/>
              </a:rPr>
              <a:t>"</a:t>
            </a:r>
          </a:p>
          <a:p>
            <a:pPr marL="0" indent="0">
              <a:buNone/>
            </a:pPr>
            <a:r>
              <a:rPr lang="en-US" sz="20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Tip</a:t>
            </a: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additional “</a:t>
            </a: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-e debug true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starts the application in debug mode, which has more verbose logs</a:t>
            </a: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device </a:t>
            </a:r>
            <a:r>
              <a:rPr lang="en-US" dirty="0" smtClean="0"/>
              <a:t>(3)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Setup the port forwarding in order to forward traffic from the host machine to the emulator </a:t>
            </a:r>
            <a:r>
              <a:rPr lang="en-US" sz="2800" dirty="0">
                <a:effectLst/>
              </a:rPr>
              <a:t>" </a:t>
            </a:r>
            <a:r>
              <a:rPr lang="en-US" sz="2800" dirty="0" smtClean="0">
                <a:effectLst/>
              </a:rPr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adb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-s &lt;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forward tcp: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tcp: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sz="2800" dirty="0">
                <a:effectLst/>
              </a:rPr>
              <a:t> "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1001" y="3411542"/>
            <a:ext cx="457647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Result: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will make the android server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at http://localhost: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8080</a:t>
            </a: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/wb/hub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from the host machine. You're now ready to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the tests.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874" y="2949388"/>
            <a:ext cx="1926609" cy="32721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0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7135</TotalTime>
  <Words>693</Words>
  <Application>Microsoft Office PowerPoint</Application>
  <PresentationFormat>On-screen Show (4:3)</PresentationFormat>
  <Paragraphs>167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Telerik Academy Theme</vt:lpstr>
      <vt:lpstr>PowerPoint Presentation</vt:lpstr>
      <vt:lpstr>What should I know so far?</vt:lpstr>
      <vt:lpstr>What is Android OS?</vt:lpstr>
      <vt:lpstr>Why Selenium AndroidDriver? </vt:lpstr>
      <vt:lpstr>Set up the environment</vt:lpstr>
      <vt:lpstr>Installing AndroidDriver</vt:lpstr>
      <vt:lpstr>Setup the device</vt:lpstr>
      <vt:lpstr>Setup the device (2)</vt:lpstr>
      <vt:lpstr>Setup the device (3)</vt:lpstr>
      <vt:lpstr>Set Eclipse as test development IDE</vt:lpstr>
      <vt:lpstr>Necessary references</vt:lpstr>
      <vt:lpstr>Ready to roll</vt:lpstr>
      <vt:lpstr>Touch event usage example</vt:lpstr>
      <vt:lpstr>Sample test case</vt:lpstr>
      <vt:lpstr>Selenium iPhoneDriver</vt:lpstr>
      <vt:lpstr>Implementation and Integration</vt:lpstr>
      <vt:lpstr>Implementation and Integration</vt:lpstr>
      <vt:lpstr>…just one more thing</vt:lpstr>
      <vt:lpstr>PowerPoint Presentation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Atanas G. Georgiev</cp:lastModifiedBy>
  <cp:revision>84</cp:revision>
  <dcterms:created xsi:type="dcterms:W3CDTF">2013-02-15T12:37:52Z</dcterms:created>
  <dcterms:modified xsi:type="dcterms:W3CDTF">2013-06-13T05:50:28Z</dcterms:modified>
</cp:coreProperties>
</file>