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89" r:id="rId2"/>
    <p:sldId id="288" r:id="rId3"/>
    <p:sldId id="257" r:id="rId4"/>
    <p:sldId id="258" r:id="rId5"/>
    <p:sldId id="25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9" r:id="rId14"/>
    <p:sldId id="300" r:id="rId15"/>
    <p:sldId id="301" r:id="rId16"/>
    <p:sldId id="302" r:id="rId17"/>
    <p:sldId id="303" r:id="rId18"/>
    <p:sldId id="30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98" r:id="rId32"/>
    <p:sldId id="277" r:id="rId33"/>
    <p:sldId id="290" r:id="rId34"/>
    <p:sldId id="279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BAAE8-DACB-4800-BA31-411F51572B35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57333-34B5-47E3-A116-2E784DD6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3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0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41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3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57333-34B5-47E3-A116-2E784DD6F2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1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9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94735C6-62EC-44B7-AB22-CA273659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E94735C6-62EC-44B7-AB22-CA273659B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5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324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6678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980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337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qa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automated-testing-tools/support/documentation/user-guide/mobile-testing/deployment/uikit-testing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telerik.com/automated-testing-tools/webaii-framework-features.asp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hyperlink" Target="http://simpleprogrammer.com/" TargetMode="External"/><Relationship Id="rId4" Type="http://schemas.openxmlformats.org/officeDocument/2006/relationships/hyperlink" Target="Source:%20flickr.co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automated-testing-tools/support/documentation/user-guide/exploratory-testing/provide-feedback.aspx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g"/><Relationship Id="rId5" Type="http://schemas.openxmlformats.org/officeDocument/2006/relationships/image" Target="../media/image57.jpg"/><Relationship Id="rId4" Type="http://schemas.openxmlformats.org/officeDocument/2006/relationships/hyperlink" Target="http://www.telerik.com/automated-testing-tools/support/documentation/user-guide/create-a-test-vs-plugin/web-test.aspx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://www.telerik.com/automated-testing-tools/support/documentation/user-guide/create-a-test-vs-plugin/wpf-test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524000"/>
          </a:xfrm>
        </p:spPr>
        <p:txBody>
          <a:bodyPr/>
          <a:lstStyle/>
          <a:p>
            <a:r>
              <a:rPr lang="en-US" dirty="0" smtClean="0">
                <a:effectLst/>
              </a:rPr>
              <a:t>Telerik </a:t>
            </a:r>
            <a:r>
              <a:rPr lang="en-US" dirty="0">
                <a:effectLst/>
              </a:rPr>
              <a:t>Test </a:t>
            </a:r>
            <a:r>
              <a:rPr lang="en-US" dirty="0" smtClean="0">
                <a:effectLst/>
              </a:rPr>
              <a:t>Studio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 smtClean="0"/>
              <a:t>Desktop and Mobile Testing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373" y="4533902"/>
            <a:ext cx="3352800" cy="523220"/>
          </a:xfrm>
        </p:spPr>
        <p:txBody>
          <a:bodyPr/>
          <a:lstStyle/>
          <a:p>
            <a:r>
              <a:rPr lang="en-US" dirty="0"/>
              <a:t>Miroslav Shtilianov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8600" y="5024735"/>
            <a:ext cx="1797287" cy="44627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300" dirty="0" smtClean="0">
                <a:solidFill>
                  <a:schemeClr val="tx2">
                    <a:lumMod val="50000"/>
                  </a:schemeClr>
                </a:solidFill>
              </a:rPr>
              <a:t>QA </a:t>
            </a:r>
            <a:r>
              <a:rPr lang="en-US" sz="2300" dirty="0">
                <a:solidFill>
                  <a:schemeClr val="tx2">
                    <a:lumMod val="50000"/>
                  </a:schemeClr>
                </a:solidFill>
              </a:rPr>
              <a:t>Engineer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268513" y="5443735"/>
            <a:ext cx="2627087" cy="10156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Automated Testing Team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3485344" y="76200"/>
            <a:ext cx="5201456" cy="2490499"/>
            <a:chOff x="-914400" y="-107952"/>
            <a:chExt cx="5895474" cy="259080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-914400" y="-107952"/>
              <a:ext cx="5895474" cy="259080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  <a:softEdge rad="6350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074" y="806448"/>
              <a:ext cx="737937" cy="737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Text Placeholder 9"/>
          <p:cNvSpPr>
            <a:spLocks noGrp="1"/>
          </p:cNvSpPr>
          <p:nvPr/>
        </p:nvSpPr>
        <p:spPr>
          <a:xfrm>
            <a:off x="3070797" y="5839362"/>
            <a:ext cx="1967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Telerik QA Academy</a:t>
            </a:r>
            <a:endParaRPr lang="en-US" sz="1600" dirty="0"/>
          </a:p>
        </p:txBody>
      </p:sp>
      <p:sp>
        <p:nvSpPr>
          <p:cNvPr id="16" name="Text Placeholder 10"/>
          <p:cNvSpPr>
            <a:spLocks noGrp="1"/>
          </p:cNvSpPr>
          <p:nvPr/>
        </p:nvSpPr>
        <p:spPr>
          <a:xfrm>
            <a:off x="2723540" y="6144162"/>
            <a:ext cx="288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088" lvl="1" indent="-319088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1600" dirty="0">
                <a:solidFill>
                  <a:srgbClr val="0EFE58"/>
                </a:solidFill>
                <a:latin typeface="Corbel" pitchFamily="34" charset="0"/>
                <a:hlinkClick r:id="rId5"/>
              </a:rPr>
              <a:t>http://qaacademy.telerik.com</a:t>
            </a:r>
            <a:endParaRPr lang="en-US" sz="1600" dirty="0">
              <a:solidFill>
                <a:srgbClr val="0EFE58"/>
              </a:solidFill>
              <a:latin typeface="Corbe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974" y="4483099"/>
            <a:ext cx="1905000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5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Test Studio Mobile</a:t>
            </a:r>
            <a:br>
              <a:rPr lang="en-US" dirty="0"/>
            </a:br>
            <a:r>
              <a:rPr lang="en-US" dirty="0"/>
              <a:t>Set Up and </a:t>
            </a:r>
            <a:r>
              <a:rPr lang="en-US" dirty="0" smtClean="0"/>
              <a:t>Capabilities(2)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Configure your application</a:t>
            </a:r>
          </a:p>
          <a:p>
            <a:pPr lvl="1"/>
            <a:r>
              <a:rPr lang="en-US" dirty="0">
                <a:hlinkClick r:id="rId2"/>
              </a:rPr>
              <a:t>http://www.telerik.com/automated-testing-tools/support/documentation/user-guide/mobile-testing/deployment/uikit-testing.aspx</a:t>
            </a:r>
            <a:endParaRPr lang="en-US" dirty="0" smtClean="0"/>
          </a:p>
          <a:p>
            <a:r>
              <a:rPr lang="en-US" dirty="0" smtClean="0"/>
              <a:t>Tests </a:t>
            </a:r>
            <a:r>
              <a:rPr lang="en-US" dirty="0"/>
              <a:t>can be recorded for</a:t>
            </a:r>
          </a:p>
          <a:p>
            <a:pPr lvl="1"/>
            <a:r>
              <a:rPr lang="en-US" dirty="0"/>
              <a:t>Web Applications</a:t>
            </a:r>
          </a:p>
          <a:p>
            <a:pPr lvl="1"/>
            <a:r>
              <a:rPr lang="en-US" dirty="0" err="1"/>
              <a:t>iOS</a:t>
            </a:r>
            <a:r>
              <a:rPr lang="en-US" dirty="0"/>
              <a:t>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Recording test steps</a:t>
            </a:r>
            <a:endParaRPr lang="en-US" dirty="0"/>
          </a:p>
          <a:p>
            <a:pPr lvl="1"/>
            <a:r>
              <a:rPr lang="en-US" dirty="0" smtClean="0"/>
              <a:t>Flip </a:t>
            </a:r>
            <a:r>
              <a:rPr lang="en-US" dirty="0"/>
              <a:t>the verification bar to the top of the </a:t>
            </a:r>
            <a:r>
              <a:rPr lang="en-US" dirty="0" smtClean="0"/>
              <a:t>screen</a:t>
            </a:r>
          </a:p>
          <a:p>
            <a:pPr lvl="1"/>
            <a:r>
              <a:rPr lang="en-US" dirty="0"/>
              <a:t>Tap </a:t>
            </a:r>
            <a:r>
              <a:rPr lang="en-US" dirty="0" smtClean="0"/>
              <a:t>Add Task</a:t>
            </a:r>
          </a:p>
          <a:p>
            <a:pPr lvl="1"/>
            <a:r>
              <a:rPr lang="en-US" dirty="0"/>
              <a:t>Tap </a:t>
            </a:r>
            <a:r>
              <a:rPr lang="en-US" dirty="0" smtClean="0"/>
              <a:t>and select the control you want to perform task on</a:t>
            </a:r>
          </a:p>
          <a:p>
            <a:pPr lvl="1"/>
            <a:r>
              <a:rPr lang="en-US" dirty="0" smtClean="0"/>
              <a:t>From lists Tasks/Actions/Verifications– select the one you need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ave the test</a:t>
            </a:r>
          </a:p>
          <a:p>
            <a:pPr lvl="2"/>
            <a:r>
              <a:rPr lang="en-US" dirty="0" smtClean="0"/>
              <a:t>Tap on </a:t>
            </a:r>
            <a:r>
              <a:rPr lang="en-US" dirty="0"/>
              <a:t>Test Steps Button </a:t>
            </a:r>
            <a:endParaRPr lang="en-US" dirty="0" smtClean="0"/>
          </a:p>
          <a:p>
            <a:pPr lvl="2"/>
            <a:r>
              <a:rPr lang="en-US" dirty="0" smtClean="0"/>
              <a:t>Tap on Save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Execution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saved tests </a:t>
            </a:r>
            <a:r>
              <a:rPr lang="en-US" dirty="0"/>
              <a:t>in Test </a:t>
            </a:r>
            <a:r>
              <a:rPr lang="en-US" dirty="0" smtClean="0"/>
              <a:t>Studio</a:t>
            </a:r>
          </a:p>
          <a:p>
            <a:pPr lvl="1"/>
            <a:r>
              <a:rPr lang="en-US" dirty="0" smtClean="0"/>
              <a:t>Play button</a:t>
            </a:r>
          </a:p>
          <a:p>
            <a:pPr lvl="2"/>
            <a:r>
              <a:rPr lang="en-US" dirty="0" smtClean="0"/>
              <a:t>repeats the recorded test</a:t>
            </a:r>
          </a:p>
          <a:p>
            <a:pPr lvl="1"/>
            <a:r>
              <a:rPr lang="en-US" dirty="0" smtClean="0"/>
              <a:t>Results </a:t>
            </a:r>
          </a:p>
          <a:p>
            <a:pPr lvl="2"/>
            <a:r>
              <a:rPr lang="en-US" dirty="0" smtClean="0"/>
              <a:t>Tapping </a:t>
            </a:r>
            <a:r>
              <a:rPr lang="en-US" dirty="0"/>
              <a:t>on a result </a:t>
            </a:r>
            <a:r>
              <a:rPr lang="en-US" dirty="0" smtClean="0"/>
              <a:t>gives details </a:t>
            </a:r>
            <a:r>
              <a:rPr lang="en-US" dirty="0"/>
              <a:t>of that </a:t>
            </a:r>
            <a:r>
              <a:rPr lang="en-US" dirty="0" smtClean="0"/>
              <a:t>result</a:t>
            </a:r>
          </a:p>
          <a:p>
            <a:pPr lvl="1"/>
            <a:r>
              <a:rPr lang="en-US" dirty="0"/>
              <a:t>Results History </a:t>
            </a:r>
            <a:r>
              <a:rPr lang="en-US" dirty="0" smtClean="0"/>
              <a:t>button</a:t>
            </a:r>
          </a:p>
          <a:p>
            <a:pPr lvl="2"/>
            <a:r>
              <a:rPr lang="en-US" dirty="0"/>
              <a:t>history of results of the corresponding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Studio Web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92326"/>
            <a:ext cx="8686800" cy="4312689"/>
          </a:xfrm>
        </p:spPr>
        <p:txBody>
          <a:bodyPr/>
          <a:lstStyle/>
          <a:p>
            <a:r>
              <a:rPr lang="en-US" dirty="0" smtClean="0"/>
              <a:t>Dashboard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Crash </a:t>
            </a:r>
            <a:r>
              <a:rPr lang="en-US" dirty="0" smtClean="0"/>
              <a:t>Reports</a:t>
            </a:r>
          </a:p>
          <a:p>
            <a:r>
              <a:rPr lang="en-US" dirty="0" smtClean="0"/>
              <a:t>Contributors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43" y="1752600"/>
            <a:ext cx="4260235" cy="3305355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113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Portal </a:t>
            </a:r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9118"/>
            <a:ext cx="8686800" cy="5281684"/>
          </a:xfrm>
        </p:spPr>
        <p:txBody>
          <a:bodyPr/>
          <a:lstStyle/>
          <a:p>
            <a:r>
              <a:rPr lang="en-US" dirty="0"/>
              <a:t>The dashboard provides an overview of your account with a quick glimpse </a:t>
            </a:r>
            <a:r>
              <a:rPr lang="en-US" dirty="0" smtClean="0"/>
              <a:t>into</a:t>
            </a:r>
          </a:p>
          <a:p>
            <a:pPr lvl="1"/>
            <a:r>
              <a:rPr lang="en-US" dirty="0" smtClean="0"/>
              <a:t>Feedback</a:t>
            </a:r>
          </a:p>
          <a:p>
            <a:pPr lvl="1"/>
            <a:r>
              <a:rPr lang="en-US" dirty="0" smtClean="0"/>
              <a:t>Crash Reporting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Testing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98" y="3552573"/>
            <a:ext cx="4781621" cy="2711749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017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Portal </a:t>
            </a:r>
            <a:r>
              <a:rPr lang="en-US" dirty="0" smtClean="0"/>
              <a:t>Feedback &amp;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9118"/>
            <a:ext cx="8686800" cy="5281684"/>
          </a:xfrm>
        </p:spPr>
        <p:txBody>
          <a:bodyPr/>
          <a:lstStyle/>
          <a:p>
            <a:r>
              <a:rPr lang="en-US" dirty="0" smtClean="0"/>
              <a:t>Feedback 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what your team, and potentially the public, is saying about your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/>
              <a:t>View the collection of </a:t>
            </a:r>
            <a:r>
              <a:rPr lang="en-US" dirty="0" smtClean="0"/>
              <a:t>projects</a:t>
            </a:r>
            <a:br>
              <a:rPr lang="en-US" dirty="0" smtClean="0"/>
            </a:br>
            <a:r>
              <a:rPr lang="en-US" dirty="0" smtClean="0"/>
              <a:t>created </a:t>
            </a:r>
            <a:r>
              <a:rPr lang="en-US" dirty="0"/>
              <a:t>and synced </a:t>
            </a:r>
            <a:r>
              <a:rPr lang="en-US" dirty="0" smtClean="0"/>
              <a:t>between</a:t>
            </a:r>
            <a:br>
              <a:rPr lang="en-US" dirty="0" smtClean="0"/>
            </a:br>
            <a:r>
              <a:rPr lang="en-US" dirty="0" smtClean="0"/>
              <a:t>your </a:t>
            </a:r>
            <a:r>
              <a:rPr lang="en-US" dirty="0"/>
              <a:t>automation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842" y="3507476"/>
            <a:ext cx="2104851" cy="2669130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2578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Portal Crash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9118"/>
            <a:ext cx="8686800" cy="5281684"/>
          </a:xfrm>
        </p:spPr>
        <p:txBody>
          <a:bodyPr/>
          <a:lstStyle/>
          <a:p>
            <a:r>
              <a:rPr lang="en-US" dirty="0"/>
              <a:t>Crash Reports</a:t>
            </a:r>
            <a:endParaRPr lang="en-US" dirty="0" smtClean="0"/>
          </a:p>
          <a:p>
            <a:pPr lvl="1"/>
            <a:r>
              <a:rPr lang="en-US" dirty="0"/>
              <a:t>Receive vital information about when, how, and why your application is crashing </a:t>
            </a:r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Click Email to sent the error to the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714426"/>
            <a:ext cx="6802272" cy="2713672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446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0792"/>
            <a:ext cx="7086600" cy="838200"/>
          </a:xfrm>
        </p:spPr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Portal Contributors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9118"/>
            <a:ext cx="8686800" cy="5281684"/>
          </a:xfrm>
        </p:spPr>
        <p:txBody>
          <a:bodyPr/>
          <a:lstStyle/>
          <a:p>
            <a:r>
              <a:rPr lang="en-US" dirty="0" smtClean="0"/>
              <a:t>Contributors</a:t>
            </a:r>
          </a:p>
          <a:p>
            <a:pPr lvl="1"/>
            <a:r>
              <a:rPr lang="en-US" dirty="0"/>
              <a:t>The account owner may invite contributors via email, view sent invites, and delete existing </a:t>
            </a:r>
            <a:r>
              <a:rPr lang="en-US" dirty="0" smtClean="0"/>
              <a:t>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067" y="3117336"/>
            <a:ext cx="4602850" cy="3283466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755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0792"/>
            <a:ext cx="7086600" cy="838200"/>
          </a:xfrm>
        </p:spPr>
        <p:txBody>
          <a:bodyPr/>
          <a:lstStyle/>
          <a:p>
            <a:r>
              <a:rPr lang="en-US" dirty="0" err="1"/>
              <a:t>TSReport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9118"/>
            <a:ext cx="8686800" cy="5281684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err="1"/>
              <a:t>iOS</a:t>
            </a:r>
            <a:r>
              <a:rPr lang="en-US" dirty="0"/>
              <a:t> reporting library that provides services and tools for reporting feedback and </a:t>
            </a:r>
            <a:r>
              <a:rPr lang="en-US" dirty="0" smtClean="0"/>
              <a:t>crashes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Setup</a:t>
            </a:r>
          </a:p>
          <a:p>
            <a:pPr lvl="1"/>
            <a:r>
              <a:rPr lang="en-US" dirty="0" err="1" smtClean="0"/>
              <a:t>UIKit</a:t>
            </a:r>
            <a:r>
              <a:rPr lang="en-US" dirty="0"/>
              <a:t> –</a:t>
            </a:r>
            <a:r>
              <a:rPr lang="en-US" dirty="0" smtClean="0"/>
              <a:t>  Objective-C</a:t>
            </a:r>
          </a:p>
          <a:p>
            <a:pPr lvl="1"/>
            <a:r>
              <a:rPr lang="en-US" dirty="0" err="1" smtClean="0"/>
              <a:t>Xamarin.iOS</a:t>
            </a:r>
            <a:r>
              <a:rPr lang="en-US" dirty="0" smtClean="0"/>
              <a:t> – C#</a:t>
            </a:r>
          </a:p>
          <a:p>
            <a:pPr lvl="1"/>
            <a:r>
              <a:rPr lang="en-US" dirty="0"/>
              <a:t>Cordova – HTML, JavaScript &amp; CSS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2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Telerik Testing Framework</a:t>
            </a:r>
            <a:endParaRPr lang="en-US" dirty="0"/>
          </a:p>
        </p:txBody>
      </p:sp>
      <p:pic>
        <p:nvPicPr>
          <p:cNvPr id="6146" name="Picture 2" descr="http://www.telerik.com/libraries/webaii/linq.sflb?width=278&amp;height=1000&amp;decreaseOnly=true&amp;proportional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3055327" cy="2286001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telerik.com/libraries/webaii/ajax_automation.sflb?width=278&amp;height=1000&amp;decreaseOnly=true&amp;proportional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438400"/>
            <a:ext cx="3055327" cy="2286001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0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</a:t>
            </a:r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500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Testing </a:t>
            </a:r>
            <a:r>
              <a:rPr lang="en-US" dirty="0"/>
              <a:t>WPF Desktop Applications</a:t>
            </a:r>
            <a:br>
              <a:rPr lang="en-US" dirty="0"/>
            </a:br>
            <a:r>
              <a:rPr lang="en-US" dirty="0"/>
              <a:t>With Test </a:t>
            </a:r>
            <a:r>
              <a:rPr lang="en-US" dirty="0" smtClean="0"/>
              <a:t>Studio</a:t>
            </a:r>
          </a:p>
          <a:p>
            <a:pPr>
              <a:lnSpc>
                <a:spcPct val="100000"/>
              </a:lnSpc>
            </a:pPr>
            <a:r>
              <a:rPr lang="en-US" dirty="0"/>
              <a:t>Mobile </a:t>
            </a:r>
            <a:r>
              <a:rPr lang="en-US" dirty="0" smtClean="0"/>
              <a:t>Testing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Telerik </a:t>
            </a:r>
            <a:r>
              <a:rPr lang="en-US" dirty="0"/>
              <a:t>Testing Framework</a:t>
            </a:r>
          </a:p>
          <a:p>
            <a:pPr>
              <a:lnSpc>
                <a:spcPct val="100000"/>
              </a:lnSpc>
            </a:pPr>
            <a:r>
              <a:rPr lang="en-US" dirty="0"/>
              <a:t>Test Studio’s Extras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Bug </a:t>
            </a:r>
            <a:r>
              <a:rPr lang="en-US" dirty="0"/>
              <a:t>Tracking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Test </a:t>
            </a:r>
            <a:r>
              <a:rPr lang="en-US" dirty="0"/>
              <a:t>Studio Explore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</a:t>
            </a:r>
            <a:r>
              <a:rPr lang="en-US" dirty="0"/>
              <a:t>Studio Plug </a:t>
            </a:r>
            <a:r>
              <a:rPr lang="en-US" dirty="0" smtClean="0"/>
              <a:t>in</a:t>
            </a:r>
          </a:p>
          <a:p>
            <a:pPr marL="357188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86599" y="1720136"/>
            <a:ext cx="1527339" cy="3690064"/>
            <a:chOff x="6844160" y="1934239"/>
            <a:chExt cx="1728970" cy="3663453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3078" name="Picture 6" descr="C:\Users\koleva\Desktop\Untitl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03902">
              <a:off x="6844160" y="3385207"/>
              <a:ext cx="1659364" cy="2212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koleva\Desktop\Untitle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60189">
              <a:off x="6848187" y="2599566"/>
              <a:ext cx="1724943" cy="2299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3471">
              <a:off x="6856633" y="1934239"/>
              <a:ext cx="1708047" cy="2359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19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Telerik Testing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Telerik offers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free</a:t>
            </a:r>
            <a:r>
              <a:rPr lang="en-US" dirty="0" smtClean="0"/>
              <a:t> testing framework</a:t>
            </a:r>
          </a:p>
          <a:p>
            <a:pPr lvl="1"/>
            <a:r>
              <a:rPr lang="en-US" dirty="0" smtClean="0"/>
              <a:t>Formerly 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WebAii </a:t>
            </a:r>
            <a:r>
              <a:rPr lang="en-US" dirty="0" smtClean="0"/>
              <a:t>Testing Framework</a:t>
            </a:r>
          </a:p>
          <a:p>
            <a:r>
              <a:rPr lang="en-US" dirty="0" smtClean="0"/>
              <a:t>Telerik Testing Framework can be downloaded from Telerik's web 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www.telerik.com/automated-testing-tools/webaii-framework-features.aspx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540000" cy="19050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2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Telerik Testing </a:t>
            </a:r>
            <a:r>
              <a:rPr lang="en-US" dirty="0" smtClean="0"/>
              <a:t>Framework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Telerik Testing Framework provides various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functionality</a:t>
            </a:r>
          </a:p>
          <a:p>
            <a:pPr lvl="1"/>
            <a:r>
              <a:rPr lang="en-US" dirty="0" smtClean="0"/>
              <a:t>Browser abstraction</a:t>
            </a:r>
          </a:p>
          <a:p>
            <a:pPr lvl="1"/>
            <a:r>
              <a:rPr lang="en-US" dirty="0"/>
              <a:t>Telerik RadControls </a:t>
            </a:r>
            <a:r>
              <a:rPr lang="en-US" dirty="0" smtClean="0"/>
              <a:t>Automation</a:t>
            </a:r>
          </a:p>
          <a:p>
            <a:pPr lvl="1"/>
            <a:r>
              <a:rPr lang="en-US" dirty="0"/>
              <a:t>Subscribe to JavaScript </a:t>
            </a:r>
            <a:r>
              <a:rPr lang="en-US" dirty="0" smtClean="0"/>
              <a:t>Events</a:t>
            </a:r>
          </a:p>
          <a:p>
            <a:pPr lvl="1"/>
            <a:r>
              <a:rPr lang="en-US" dirty="0"/>
              <a:t>Extensive HtmlControl </a:t>
            </a:r>
            <a:r>
              <a:rPr lang="en-US" dirty="0" smtClean="0"/>
              <a:t>Suite</a:t>
            </a:r>
          </a:p>
          <a:p>
            <a:pPr lvl="1"/>
            <a:r>
              <a:rPr lang="en-US" dirty="0"/>
              <a:t>AJAX </a:t>
            </a:r>
            <a:r>
              <a:rPr lang="en-US" dirty="0" smtClean="0"/>
              <a:t>Automation</a:t>
            </a:r>
          </a:p>
          <a:p>
            <a:pPr lvl="1"/>
            <a:r>
              <a:rPr lang="en-US" dirty="0"/>
              <a:t>Element Identification Using LINQ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Telerik Testing </a:t>
            </a:r>
            <a:r>
              <a:rPr lang="en-US" dirty="0" smtClean="0"/>
              <a:t>Framework Functionality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Telerik Testing Framework provides various functionality</a:t>
            </a:r>
          </a:p>
          <a:p>
            <a:pPr lvl="1"/>
            <a:r>
              <a:rPr lang="en-US" dirty="0"/>
              <a:t>Silverlight </a:t>
            </a:r>
            <a:r>
              <a:rPr lang="en-US" dirty="0" smtClean="0"/>
              <a:t>Automation</a:t>
            </a:r>
          </a:p>
          <a:p>
            <a:pPr lvl="1"/>
            <a:r>
              <a:rPr lang="en-US" dirty="0"/>
              <a:t>JavaScript Invocation and </a:t>
            </a:r>
            <a:r>
              <a:rPr lang="en-US" dirty="0" smtClean="0"/>
              <a:t>Logging</a:t>
            </a:r>
          </a:p>
          <a:p>
            <a:pPr lvl="1"/>
            <a:r>
              <a:rPr lang="en-US" dirty="0"/>
              <a:t>VS Unit Testing </a:t>
            </a:r>
            <a:r>
              <a:rPr lang="en-US" dirty="0" smtClean="0"/>
              <a:t>Integration</a:t>
            </a:r>
          </a:p>
          <a:p>
            <a:pPr lvl="1"/>
            <a:r>
              <a:rPr lang="en-US" dirty="0"/>
              <a:t>HtmlPopups and Browser Dialogs </a:t>
            </a:r>
            <a:r>
              <a:rPr lang="en-US" dirty="0" smtClean="0"/>
              <a:t>Support</a:t>
            </a:r>
          </a:p>
          <a:p>
            <a:pPr lvl="1"/>
            <a:r>
              <a:rPr lang="en-US" dirty="0"/>
              <a:t>NUnit/MbUnit/XUnit Integration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/>
              <a:t>Telerik Testing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38400"/>
            <a:ext cx="7924800" cy="569120"/>
          </a:xfrm>
        </p:spPr>
        <p:txBody>
          <a:bodyPr/>
          <a:lstStyle/>
          <a:p>
            <a:r>
              <a:rPr lang="en-US" dirty="0"/>
              <a:t>Quick Demo</a:t>
            </a:r>
          </a:p>
        </p:txBody>
      </p:sp>
      <p:pic>
        <p:nvPicPr>
          <p:cNvPr id="5122" name="Picture 2" descr="http://www.telerik.com/libraries/webaii/webaii_browsersupport.sflb?width=278&amp;height=1000&amp;decreaseOnly=true&amp;proportional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389" y="3200400"/>
            <a:ext cx="1931597" cy="1438276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511165"/>
            <a:ext cx="3783403" cy="250863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70977" y="6324600"/>
            <a:ext cx="3044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4"/>
              </a:rPr>
              <a:t>Source: </a:t>
            </a:r>
            <a:r>
              <a:rPr lang="en-US" sz="1400" dirty="0" smtClean="0">
                <a:hlinkClick r:id="rId5"/>
              </a:rPr>
              <a:t>http</a:t>
            </a:r>
            <a:r>
              <a:rPr lang="en-US" sz="1400" dirty="0">
                <a:hlinkClick r:id="rId5"/>
              </a:rPr>
              <a:t>://simpleprogrammer.com</a:t>
            </a:r>
            <a:endParaRPr lang="bg-BG" sz="1400" dirty="0"/>
          </a:p>
        </p:txBody>
      </p:sp>
      <p:pic>
        <p:nvPicPr>
          <p:cNvPr id="5125" name="Picture 5" descr="http://www.telerik.com/libraries/webaii/ajax_automation_2.sflb?width=278&amp;height=1000&amp;decreaseOnly=true&amp;proportional=tru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4300538"/>
            <a:ext cx="2647950" cy="1981201"/>
          </a:xfrm>
          <a:prstGeom prst="round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0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63" y="2438400"/>
            <a:ext cx="7924800" cy="685800"/>
          </a:xfrm>
        </p:spPr>
        <p:txBody>
          <a:bodyPr/>
          <a:lstStyle/>
          <a:p>
            <a:r>
              <a:rPr lang="en-US" dirty="0" smtClean="0"/>
              <a:t>Test Studio’s Extras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200400"/>
            <a:ext cx="7924800" cy="569120"/>
          </a:xfrm>
        </p:spPr>
        <p:txBody>
          <a:bodyPr/>
          <a:lstStyle/>
          <a:p>
            <a:r>
              <a:rPr lang="en-US" dirty="0" smtClean="0"/>
              <a:t>Integration and Bug tracking</a:t>
            </a:r>
            <a:endParaRPr lang="en-US" dirty="0"/>
          </a:p>
        </p:txBody>
      </p:sp>
      <p:pic>
        <p:nvPicPr>
          <p:cNvPr id="7173" name="Picture 5" descr="C:\Users\koleva\Desktop\Pl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4800"/>
            <a:ext cx="862013" cy="862013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koleva\Desktop\Pl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12155"/>
            <a:ext cx="862013" cy="862013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7" r="10967" b="50000"/>
          <a:stretch/>
        </p:blipFill>
        <p:spPr bwMode="auto">
          <a:xfrm rot="19900123">
            <a:off x="7619236" y="5180118"/>
            <a:ext cx="769612" cy="58688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2" b="-10755"/>
          <a:stretch/>
        </p:blipFill>
        <p:spPr bwMode="auto">
          <a:xfrm rot="537871">
            <a:off x="3753219" y="5036962"/>
            <a:ext cx="2944796" cy="5365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05" y="4395787"/>
            <a:ext cx="1757082" cy="1757082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6233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Studio’s Bug tracking</a:t>
            </a:r>
          </a:p>
          <a:p>
            <a:pPr lvl="1"/>
            <a:r>
              <a:rPr lang="en-US" dirty="0" smtClean="0"/>
              <a:t>Log </a:t>
            </a:r>
            <a:r>
              <a:rPr lang="en-US" dirty="0"/>
              <a:t>bugs directly from Test Studio into defect tracking </a:t>
            </a:r>
            <a:r>
              <a:rPr lang="en-US" dirty="0" smtClean="0"/>
              <a:t>systems</a:t>
            </a:r>
          </a:p>
          <a:p>
            <a:pPr lvl="2"/>
            <a:r>
              <a:rPr lang="en-US" dirty="0"/>
              <a:t>Team </a:t>
            </a:r>
            <a:r>
              <a:rPr lang="en-US" dirty="0" smtClean="0"/>
              <a:t>Pulse</a:t>
            </a:r>
          </a:p>
          <a:p>
            <a:pPr lvl="2"/>
            <a:r>
              <a:rPr lang="en-US" dirty="0" smtClean="0"/>
              <a:t>Team </a:t>
            </a:r>
            <a:r>
              <a:rPr lang="en-US" dirty="0"/>
              <a:t>Foundation Server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745" y="914400"/>
            <a:ext cx="1357884" cy="6858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57800" y="3276600"/>
            <a:ext cx="3635829" cy="3315848"/>
            <a:chOff x="5257800" y="3276600"/>
            <a:chExt cx="3635829" cy="3315848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3276600"/>
              <a:ext cx="1959429" cy="2743200"/>
            </a:xfrm>
            <a:prstGeom prst="roundRect">
              <a:avLst>
                <a:gd name="adj" fmla="val 701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3846620"/>
              <a:ext cx="1976021" cy="2745828"/>
            </a:xfrm>
            <a:prstGeom prst="roundRect">
              <a:avLst>
                <a:gd name="adj" fmla="val 4965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46621"/>
            <a:ext cx="3695700" cy="2745828"/>
          </a:xfrm>
          <a:prstGeom prst="roundRect">
            <a:avLst>
              <a:gd name="adj" fmla="val 5291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7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Submit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1015"/>
            <a:ext cx="8686800" cy="5791200"/>
          </a:xfrm>
        </p:spPr>
        <p:txBody>
          <a:bodyPr/>
          <a:lstStyle/>
          <a:p>
            <a:r>
              <a:rPr lang="en-US" dirty="0" smtClean="0"/>
              <a:t>Four ways to submit a bug</a:t>
            </a:r>
          </a:p>
          <a:p>
            <a:pPr marL="514350" lvl="1" indent="-157163"/>
            <a:r>
              <a:rPr lang="en-US" dirty="0" smtClean="0"/>
              <a:t>Right click on the failed step and then </a:t>
            </a:r>
          </a:p>
          <a:p>
            <a:pPr marL="514350" lvl="1" indent="-157163"/>
            <a:r>
              <a:rPr lang="en-US" dirty="0" smtClean="0"/>
              <a:t>Double click on the icon in front of the failed step and then on the Step Failure Details click</a:t>
            </a:r>
          </a:p>
          <a:p>
            <a:pPr marL="514350" lvl="1" indent="-157163"/>
            <a:r>
              <a:rPr lang="en-US" dirty="0" smtClean="0"/>
              <a:t>Pause the Visual Debugger and click</a:t>
            </a:r>
          </a:p>
          <a:p>
            <a:pPr marL="514350" lvl="1" indent="-157163"/>
            <a:r>
              <a:rPr lang="en-US" dirty="0" smtClean="0"/>
              <a:t>From the Results Tab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138" y="2286000"/>
            <a:ext cx="533400" cy="63817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137588" y="3490091"/>
            <a:ext cx="3790950" cy="1733550"/>
            <a:chOff x="5137588" y="4391025"/>
            <a:chExt cx="3790950" cy="1733550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588" y="4695825"/>
              <a:ext cx="3790950" cy="1428750"/>
            </a:xfrm>
            <a:prstGeom prst="round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6934200" y="4391025"/>
              <a:ext cx="1600200" cy="609600"/>
            </a:xfrm>
            <a:prstGeom prst="straightConnector1">
              <a:avLst/>
            </a:prstGeom>
            <a:ln w="38100">
              <a:solidFill>
                <a:srgbClr val="F491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23193" y="4267200"/>
            <a:ext cx="4276725" cy="1878888"/>
            <a:chOff x="304800" y="4929188"/>
            <a:chExt cx="4276725" cy="1878888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5484101"/>
              <a:ext cx="4276725" cy="1323975"/>
            </a:xfrm>
            <a:prstGeom prst="round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3486807" y="4929188"/>
              <a:ext cx="704193" cy="938212"/>
            </a:xfrm>
            <a:prstGeom prst="straightConnector1">
              <a:avLst/>
            </a:prstGeom>
            <a:ln w="38100">
              <a:solidFill>
                <a:srgbClr val="F491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88" y="1600200"/>
            <a:ext cx="1885950" cy="27622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3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</a:t>
            </a:r>
            <a:r>
              <a:rPr lang="en-US" dirty="0" smtClean="0"/>
              <a:t>Bugs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pPr marL="273050" lvl="1"/>
            <a:r>
              <a:rPr lang="en-US" dirty="0" smtClean="0"/>
              <a:t>Fill in Title and Description</a:t>
            </a:r>
            <a:endParaRPr lang="en-US" dirty="0"/>
          </a:p>
          <a:p>
            <a:pPr marL="273050" lvl="1"/>
            <a:r>
              <a:rPr lang="en-US" dirty="0" smtClean="0"/>
              <a:t>Select the server you want</a:t>
            </a:r>
            <a:br>
              <a:rPr lang="en-US" dirty="0" smtClean="0"/>
            </a:br>
            <a:r>
              <a:rPr lang="en-US" dirty="0" smtClean="0"/>
              <a:t>to submit to</a:t>
            </a:r>
          </a:p>
          <a:p>
            <a:pPr marL="273050" lvl="1"/>
            <a:r>
              <a:rPr lang="en-US" dirty="0" smtClean="0"/>
              <a:t>Click Submit 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67" y="838200"/>
            <a:ext cx="3467100" cy="277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3467100" cy="117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564116"/>
            <a:ext cx="6934201" cy="198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2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Studio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Studio Explore </a:t>
            </a:r>
            <a:endParaRPr lang="en-US" dirty="0" smtClean="0"/>
          </a:p>
          <a:p>
            <a:pPr lvl="1"/>
            <a:r>
              <a:rPr lang="en-US" dirty="0"/>
              <a:t>easily capture bugs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send </a:t>
            </a:r>
            <a:r>
              <a:rPr lang="en-US" dirty="0"/>
              <a:t>feedback</a:t>
            </a:r>
          </a:p>
          <a:p>
            <a:pPr lvl="1"/>
            <a:r>
              <a:rPr lang="en-US" dirty="0" smtClean="0"/>
              <a:t>available </a:t>
            </a:r>
            <a:r>
              <a:rPr lang="en-US" dirty="0"/>
              <a:t>in Internet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Explorer</a:t>
            </a:r>
            <a:r>
              <a:rPr lang="en-US" dirty="0"/>
              <a:t>, Firefox, Safari,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Chrome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1813" y="4361978"/>
            <a:ext cx="5751788" cy="2497883"/>
            <a:chOff x="191813" y="4267199"/>
            <a:chExt cx="5751788" cy="2497883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857"/>
            <a:stretch/>
          </p:blipFill>
          <p:spPr bwMode="auto">
            <a:xfrm>
              <a:off x="762000" y="4267199"/>
              <a:ext cx="3684699" cy="609601"/>
            </a:xfrm>
            <a:prstGeom prst="roundRect">
              <a:avLst/>
            </a:prstGeom>
            <a:noFill/>
            <a:ln>
              <a:noFill/>
            </a:ln>
            <a:effectLst>
              <a:glow rad="101600">
                <a:schemeClr val="tx1">
                  <a:alpha val="60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295401" y="5133866"/>
              <a:ext cx="3284073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hlinkClick r:id="rId3"/>
                </a:rPr>
                <a:t>Feedback</a:t>
              </a:r>
              <a:r>
                <a:rPr lang="en-US" dirty="0"/>
                <a:t> - provide comments on a web page and submit your assessment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1813" y="5133866"/>
              <a:ext cx="1066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Move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00601" y="5094599"/>
              <a:ext cx="1066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Help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6801" y="4333472"/>
              <a:ext cx="10668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Close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33401" y="4724400"/>
              <a:ext cx="304800" cy="409466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209801" y="4724400"/>
              <a:ext cx="95906" cy="498732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3657601" y="4724400"/>
              <a:ext cx="1219200" cy="498732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1"/>
            </p:cNvCxnSpPr>
            <p:nvPr/>
          </p:nvCxnSpPr>
          <p:spPr>
            <a:xfrm flipH="1">
              <a:off x="4267201" y="4571999"/>
              <a:ext cx="609600" cy="1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066800"/>
            <a:ext cx="3657600" cy="3155299"/>
          </a:xfrm>
          <a:prstGeom prst="roundRect">
            <a:avLst>
              <a:gd name="adj" fmla="val 6008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4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Send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3886200" cy="1219200"/>
          </a:xfrm>
        </p:spPr>
        <p:txBody>
          <a:bodyPr/>
          <a:lstStyle/>
          <a:p>
            <a:pPr marL="284163" lvl="1"/>
            <a:r>
              <a:rPr lang="en-US" dirty="0" smtClean="0"/>
              <a:t>Capture your </a:t>
            </a:r>
            <a:br>
              <a:rPr lang="en-US" dirty="0" smtClean="0"/>
            </a:br>
            <a:r>
              <a:rPr lang="en-US" dirty="0" smtClean="0"/>
              <a:t>screenshot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2425591"/>
            <a:ext cx="3281808" cy="4130894"/>
            <a:chOff x="685800" y="1219200"/>
            <a:chExt cx="3281808" cy="4130894"/>
          </a:xfrm>
          <a:effectLst>
            <a:glow rad="101600">
              <a:schemeClr val="tx1">
                <a:alpha val="60000"/>
              </a:schemeClr>
            </a:glow>
          </a:effectLst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219200"/>
              <a:ext cx="2381250" cy="2381250"/>
            </a:xfrm>
            <a:prstGeom prst="roundRect">
              <a:avLst>
                <a:gd name="adj" fmla="val 475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894" y="2378294"/>
              <a:ext cx="2122714" cy="2971800"/>
            </a:xfrm>
            <a:prstGeom prst="roundRect">
              <a:avLst>
                <a:gd name="adj" fmla="val 7755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40840"/>
            <a:ext cx="3997613" cy="2638425"/>
          </a:xfrm>
          <a:prstGeom prst="roundRect">
            <a:avLst>
              <a:gd name="adj" fmla="val 6708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114800" y="3826094"/>
            <a:ext cx="4419600" cy="234610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163" lvl="1"/>
            <a:r>
              <a:rPr lang="en-US" dirty="0" smtClean="0"/>
              <a:t>Configure your server, user credentials and project options (TFS or TeamPulse)</a:t>
            </a:r>
          </a:p>
        </p:txBody>
      </p:sp>
    </p:spTree>
    <p:extLst>
      <p:ext uri="{BB962C8B-B14F-4D97-AF65-F5344CB8AC3E}">
        <p14:creationId xmlns:p14="http://schemas.microsoft.com/office/powerpoint/2010/main" val="29939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1676400"/>
          </a:xfrm>
        </p:spPr>
        <p:txBody>
          <a:bodyPr/>
          <a:lstStyle/>
          <a:p>
            <a:r>
              <a:rPr lang="en-US" dirty="0" smtClean="0"/>
              <a:t>Testing WPF </a:t>
            </a:r>
            <a:r>
              <a:rPr lang="en-US" dirty="0"/>
              <a:t>Desktop </a:t>
            </a:r>
            <a:r>
              <a:rPr lang="en-US" dirty="0" smtClean="0"/>
              <a:t>Applications</a:t>
            </a:r>
            <a:br>
              <a:rPr lang="en-US" dirty="0" smtClean="0"/>
            </a:br>
            <a:r>
              <a:rPr lang="en-US" dirty="0" smtClean="0"/>
              <a:t>With Test Studio</a:t>
            </a:r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4057650"/>
            <a:ext cx="2941864" cy="21907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 descr="http://www.telerik.com/libraries/sample-application/sales-dashboard-sample-app.sfl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5800" y="3286124"/>
            <a:ext cx="2695575" cy="1743076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6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Send </a:t>
            </a:r>
            <a:r>
              <a:rPr lang="en-US" dirty="0" smtClean="0"/>
              <a:t>Feedback(2)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85" b="30296"/>
          <a:stretch/>
        </p:blipFill>
        <p:spPr bwMode="auto">
          <a:xfrm>
            <a:off x="457200" y="4648200"/>
            <a:ext cx="4267200" cy="97987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33600"/>
            <a:ext cx="3457575" cy="136207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295400"/>
            <a:ext cx="4495800" cy="3352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36550"/>
            <a:r>
              <a:rPr lang="en-US" dirty="0"/>
              <a:t>Send your </a:t>
            </a:r>
            <a:r>
              <a:rPr lang="en-US" dirty="0" smtClean="0"/>
              <a:t>feedback</a:t>
            </a:r>
          </a:p>
          <a:p>
            <a:pPr marL="347663" lvl="1" indent="-336550"/>
            <a:r>
              <a:rPr lang="en-US" dirty="0" smtClean="0"/>
              <a:t>Via e-mail</a:t>
            </a:r>
          </a:p>
          <a:p>
            <a:pPr marL="347663" lvl="1" indent="-336550"/>
            <a:r>
              <a:rPr lang="en-US" dirty="0" smtClean="0"/>
              <a:t>to your bug tracking tool</a:t>
            </a:r>
          </a:p>
          <a:p>
            <a:pPr marL="347663" lvl="1" indent="-336550"/>
            <a:r>
              <a:rPr lang="en-US" dirty="0" smtClean="0"/>
              <a:t>Export it as document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181600" y="4477514"/>
            <a:ext cx="3505200" cy="1161286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4163" lvl="1"/>
            <a:r>
              <a:rPr lang="en-US" dirty="0" smtClean="0"/>
              <a:t>Observe the results</a:t>
            </a:r>
          </a:p>
        </p:txBody>
      </p:sp>
    </p:spTree>
    <p:extLst>
      <p:ext uri="{BB962C8B-B14F-4D97-AF65-F5344CB8AC3E}">
        <p14:creationId xmlns:p14="http://schemas.microsoft.com/office/powerpoint/2010/main" val="8115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to 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export your test project from the Standalone version to Visual Studio for direct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5" y="2604032"/>
            <a:ext cx="4686954" cy="3353268"/>
          </a:xfrm>
          <a:prstGeom prst="roundRect">
            <a:avLst>
              <a:gd name="adj" fmla="val 5663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600" y="3504700"/>
            <a:ext cx="3972479" cy="1390844"/>
          </a:xfrm>
          <a:prstGeom prst="roundRect">
            <a:avLst>
              <a:gd name="adj" fmla="val 5663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79" y="5176608"/>
            <a:ext cx="3372321" cy="1095528"/>
          </a:xfrm>
          <a:prstGeom prst="roundRect">
            <a:avLst>
              <a:gd name="adj" fmla="val 5663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0395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Plug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Test Studio Project in Visual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6" y="1752600"/>
            <a:ext cx="6182588" cy="2657846"/>
          </a:xfrm>
          <a:prstGeom prst="roundRect">
            <a:avLst>
              <a:gd name="adj" fmla="val 5663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45" y="2935989"/>
            <a:ext cx="4958655" cy="3410383"/>
          </a:xfrm>
          <a:prstGeom prst="roundRect">
            <a:avLst>
              <a:gd name="adj" fmla="val 5663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7697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13" y="4094829"/>
            <a:ext cx="3890362" cy="1907041"/>
          </a:xfrm>
          <a:prstGeom prst="roundRect">
            <a:avLst>
              <a:gd name="adj" fmla="val 5663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05400"/>
          </a:xfrm>
        </p:spPr>
        <p:txBody>
          <a:bodyPr/>
          <a:lstStyle/>
          <a:p>
            <a:r>
              <a:rPr lang="en-US" dirty="0" smtClean="0"/>
              <a:t>Record web tests</a:t>
            </a:r>
          </a:p>
          <a:p>
            <a:pPr lvl="1"/>
            <a:r>
              <a:rPr lang="en-US" dirty="0" smtClean="0"/>
              <a:t>Add new Web Test</a:t>
            </a:r>
          </a:p>
          <a:p>
            <a:pPr lvl="1"/>
            <a:r>
              <a:rPr lang="en-US" dirty="0" smtClean="0"/>
              <a:t>Record your Test</a:t>
            </a:r>
            <a:endParaRPr lang="en-US" dirty="0"/>
          </a:p>
          <a:p>
            <a:r>
              <a:rPr lang="en-US" dirty="0" smtClean="0"/>
              <a:t>Export web tests</a:t>
            </a:r>
            <a:endParaRPr lang="en-US" dirty="0"/>
          </a:p>
          <a:p>
            <a:r>
              <a:rPr lang="en-US" dirty="0" smtClean="0"/>
              <a:t>Add code behind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60198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hlinkClick r:id="rId4"/>
              </a:rPr>
              <a:t>http://www.telerik.com/automated-testing-tools/support/documentation/user-guide/create-a-test-vs-plugin/web-test.aspx</a:t>
            </a:r>
            <a:endParaRPr lang="en-US" sz="16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97" y="894333"/>
            <a:ext cx="2714625" cy="2676525"/>
          </a:xfrm>
          <a:prstGeom prst="roundRect">
            <a:avLst>
              <a:gd name="adj" fmla="val 5663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98" y="3199077"/>
            <a:ext cx="3075594" cy="2058282"/>
          </a:xfrm>
          <a:prstGeom prst="roundRect">
            <a:avLst>
              <a:gd name="adj" fmla="val 5663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6204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WPF tests</a:t>
            </a:r>
          </a:p>
          <a:p>
            <a:pPr lvl="1"/>
            <a:r>
              <a:rPr lang="en-US" dirty="0" smtClean="0"/>
              <a:t>Add new WPF Test</a:t>
            </a:r>
          </a:p>
          <a:p>
            <a:pPr lvl="1"/>
            <a:r>
              <a:rPr lang="en-US" dirty="0"/>
              <a:t>Configure WPF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Path</a:t>
            </a:r>
          </a:p>
          <a:p>
            <a:pPr lvl="1"/>
            <a:r>
              <a:rPr lang="en-US" dirty="0" smtClean="0"/>
              <a:t>Record your test</a:t>
            </a:r>
          </a:p>
          <a:p>
            <a:r>
              <a:rPr lang="en-US" dirty="0"/>
              <a:t>Export web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tests</a:t>
            </a:r>
            <a:endParaRPr lang="en-US" dirty="0"/>
          </a:p>
          <a:p>
            <a:r>
              <a:rPr lang="en-US" dirty="0"/>
              <a:t>Add code </a:t>
            </a:r>
            <a:r>
              <a:rPr lang="en-US" dirty="0" smtClean="0"/>
              <a:t>behind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6019800"/>
            <a:ext cx="8686800" cy="609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hlinkClick r:id="rId2"/>
              </a:rPr>
              <a:t>http://www.telerik.com/automated-testing-tools/support/documentation/user-guide/create-a-test-vs-plugin/wpf-test.aspx</a:t>
            </a:r>
            <a:endParaRPr lang="en-US" sz="16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06" y="1447800"/>
            <a:ext cx="4166794" cy="2350309"/>
          </a:xfrm>
          <a:prstGeom prst="roundRect">
            <a:avLst>
              <a:gd name="adj" fmla="val 5663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56" y="3810000"/>
            <a:ext cx="3658111" cy="1800476"/>
          </a:xfrm>
          <a:prstGeom prst="roundRect">
            <a:avLst>
              <a:gd name="adj" fmla="val 5663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4529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elerik </a:t>
            </a:r>
            <a:r>
              <a:rPr lang="en-US" dirty="0" smtClean="0">
                <a:effectLst/>
              </a:rPr>
              <a:t>Test </a:t>
            </a:r>
            <a:r>
              <a:rPr lang="en-US" dirty="0">
                <a:effectLst/>
              </a:rPr>
              <a:t>Studio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003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88640"/>
            <a:ext cx="61722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Windows Presentation Foundation?</a:t>
            </a:r>
            <a:endParaRPr lang="bg-BG" dirty="0" smtClean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12776"/>
            <a:ext cx="8686800" cy="5140424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Presentation Foundation (WPF)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An entirely new graphical display system for Windows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Empowers rich-media applications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Provides a clear separation between the UI (XAML) and the business logic (C#)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Influenced by modern display technologies such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Flash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Hardware-accelerated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22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924800" cy="1600201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esting WPF Desktop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76600"/>
            <a:ext cx="2057400" cy="569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2290" name="Picture 2" descr="http://blogs.msdn.com/blogfiles/tims/WindowsLiveWriter/Announc.Showv3OurWPFReferenceApplication_8614/image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3300" y="2743200"/>
            <a:ext cx="4610100" cy="3505200"/>
          </a:xfrm>
          <a:prstGeom prst="roundRect">
            <a:avLst>
              <a:gd name="adj" fmla="val 2174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4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Real Deal Mobile Testing</a:t>
            </a:r>
            <a:endParaRPr lang="en-US" dirty="0"/>
          </a:p>
        </p:txBody>
      </p:sp>
      <p:pic>
        <p:nvPicPr>
          <p:cNvPr id="4" name="Picture 4" descr="C:\Users\koleva\Desktop\ph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4800"/>
            <a:ext cx="2119479" cy="1504146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oleva\Desktop\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2502192" cy="1876644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71122"/>
            <a:ext cx="2930804" cy="2352784"/>
          </a:xfrm>
          <a:prstGeom prst="roundRect">
            <a:avLst>
              <a:gd name="adj" fmla="val 12334"/>
            </a:avLst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38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 smtClean="0"/>
              <a:t>Challenges </a:t>
            </a:r>
            <a:br>
              <a:rPr lang="en-US" dirty="0" smtClean="0"/>
            </a:br>
            <a:r>
              <a:rPr lang="en-US" dirty="0" smtClean="0"/>
              <a:t>with Testing Mobile Devises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05400"/>
          </a:xfrm>
        </p:spPr>
        <p:txBody>
          <a:bodyPr/>
          <a:lstStyle/>
          <a:p>
            <a:r>
              <a:rPr lang="en-US" dirty="0"/>
              <a:t>Thousands of Mobile </a:t>
            </a:r>
            <a:r>
              <a:rPr lang="en-US" dirty="0" smtClean="0"/>
              <a:t>Handsets</a:t>
            </a:r>
          </a:p>
          <a:p>
            <a:pPr lvl="1"/>
            <a:r>
              <a:rPr lang="en-US" dirty="0"/>
              <a:t>different screen sizes, input methods (QWERTY, touch, normal) with different hardware </a:t>
            </a:r>
            <a:r>
              <a:rPr lang="en-US" dirty="0" smtClean="0"/>
              <a:t>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 descr="C:\Users\koleva\Desktop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86200"/>
            <a:ext cx="2544762" cy="2580106"/>
          </a:xfrm>
          <a:prstGeom prst="rect">
            <a:avLst/>
          </a:prstGeom>
          <a:noFill/>
          <a:effectLst>
            <a:glow rad="101600">
              <a:schemeClr val="tx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7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/>
              <a:t>Challenges </a:t>
            </a:r>
            <a:br>
              <a:rPr lang="en-US" dirty="0"/>
            </a:br>
            <a:r>
              <a:rPr lang="en-US" dirty="0"/>
              <a:t>with Testing Mobile Devises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Different Mobile Platforms/OS</a:t>
            </a:r>
          </a:p>
          <a:p>
            <a:pPr lvl="1"/>
            <a:r>
              <a:rPr lang="en-US" dirty="0"/>
              <a:t>mobile platforms, different OS versions and platform limitations</a:t>
            </a:r>
          </a:p>
          <a:p>
            <a:r>
              <a:rPr lang="en-US" dirty="0"/>
              <a:t>Different Mobile Carriers/Manufacturers</a:t>
            </a:r>
          </a:p>
          <a:p>
            <a:pPr lvl="1"/>
            <a:r>
              <a:rPr lang="en-US" dirty="0"/>
              <a:t>every manufacturer may have some norms regarding the mobile application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4800600"/>
            <a:ext cx="2571750" cy="17907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2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87552"/>
          </a:xfrm>
        </p:spPr>
        <p:txBody>
          <a:bodyPr/>
          <a:lstStyle/>
          <a:p>
            <a:r>
              <a:rPr lang="en-US" dirty="0" smtClean="0"/>
              <a:t>Test Studio Mobile</a:t>
            </a:r>
            <a:br>
              <a:rPr lang="en-US" dirty="0" smtClean="0"/>
            </a:br>
            <a:r>
              <a:rPr lang="en-US" dirty="0" smtClean="0"/>
              <a:t>Set Up and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What do you need to get started</a:t>
            </a:r>
          </a:p>
          <a:p>
            <a:pPr lvl="1"/>
            <a:r>
              <a:rPr lang="pt-BR" dirty="0"/>
              <a:t>Mac OS X 10.7+</a:t>
            </a:r>
          </a:p>
          <a:p>
            <a:pPr lvl="1"/>
            <a:r>
              <a:rPr lang="pt-BR" dirty="0"/>
              <a:t>XCode 4.2+</a:t>
            </a:r>
          </a:p>
          <a:p>
            <a:pPr lvl="1"/>
            <a:r>
              <a:rPr lang="pt-BR" dirty="0"/>
              <a:t>iOS SDK 4.x</a:t>
            </a:r>
            <a:r>
              <a:rPr lang="pt-BR" dirty="0" smtClean="0"/>
              <a:t>+</a:t>
            </a:r>
          </a:p>
          <a:p>
            <a:r>
              <a:rPr lang="pt-BR" dirty="0" smtClean="0"/>
              <a:t>What to set up</a:t>
            </a:r>
          </a:p>
          <a:p>
            <a:pPr lvl="1"/>
            <a:r>
              <a:rPr lang="en-US" dirty="0"/>
              <a:t>Set Auto-Lock to Never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Set Auto-Correction to Off.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435</TotalTime>
  <Words>781</Words>
  <Application>Microsoft Office PowerPoint</Application>
  <PresentationFormat>On-screen Show (4:3)</PresentationFormat>
  <Paragraphs>217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Cambria</vt:lpstr>
      <vt:lpstr>Consolas</vt:lpstr>
      <vt:lpstr>Corbel</vt:lpstr>
      <vt:lpstr>Wingdings 2</vt:lpstr>
      <vt:lpstr>Telerik Academy Theme</vt:lpstr>
      <vt:lpstr>Telerik Test Studio </vt:lpstr>
      <vt:lpstr>Table of Contents </vt:lpstr>
      <vt:lpstr>Testing WPF Desktop Applications With Test Studio</vt:lpstr>
      <vt:lpstr>What is Windows Presentation Foundation?</vt:lpstr>
      <vt:lpstr>Testing WPF Desktop Applications</vt:lpstr>
      <vt:lpstr>Mobile Testing</vt:lpstr>
      <vt:lpstr>Challenges  with Testing Mobile Devises</vt:lpstr>
      <vt:lpstr>Challenges  with Testing Mobile Devises</vt:lpstr>
      <vt:lpstr>Test Studio Mobile Set Up and Capabilities</vt:lpstr>
      <vt:lpstr>Test Studio Mobile Set Up and Capabilities(2)</vt:lpstr>
      <vt:lpstr>Record Tests</vt:lpstr>
      <vt:lpstr>Test Execution and Results</vt:lpstr>
      <vt:lpstr>Test Studio Web Portal</vt:lpstr>
      <vt:lpstr>Web Portal Dashboard</vt:lpstr>
      <vt:lpstr>Web Portal Feedback &amp; Testing</vt:lpstr>
      <vt:lpstr>Web Portal Crash Reports</vt:lpstr>
      <vt:lpstr>Web Portal Contributors</vt:lpstr>
      <vt:lpstr>TSReport</vt:lpstr>
      <vt:lpstr>Telerik Testing Framework</vt:lpstr>
      <vt:lpstr>Telerik Testing Framework</vt:lpstr>
      <vt:lpstr>Telerik Testing Framework Functionality</vt:lpstr>
      <vt:lpstr>Telerik Testing Framework Functionality (2)</vt:lpstr>
      <vt:lpstr>Telerik Testing Framework</vt:lpstr>
      <vt:lpstr>Test Studio’s Extras</vt:lpstr>
      <vt:lpstr>Bug Tracking</vt:lpstr>
      <vt:lpstr>How To Submit Bugs</vt:lpstr>
      <vt:lpstr>How To Submit Bugs (2)</vt:lpstr>
      <vt:lpstr>Test Studio Explore</vt:lpstr>
      <vt:lpstr>How To Send Feedback</vt:lpstr>
      <vt:lpstr>How To Send Feedback(2)</vt:lpstr>
      <vt:lpstr>Export to Visual Studio</vt:lpstr>
      <vt:lpstr>Visual Studio Plug in</vt:lpstr>
      <vt:lpstr>Web Tests</vt:lpstr>
      <vt:lpstr>WPF Testing</vt:lpstr>
      <vt:lpstr>Telerik Test Studio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WPF Desktop Applications With Test Studio</dc:title>
  <dc:creator>Asya Georgieva</dc:creator>
  <cp:lastModifiedBy>Asya Georgieva</cp:lastModifiedBy>
  <cp:revision>23</cp:revision>
  <dcterms:created xsi:type="dcterms:W3CDTF">2013-02-25T12:11:36Z</dcterms:created>
  <dcterms:modified xsi:type="dcterms:W3CDTF">2013-06-17T12:24:24Z</dcterms:modified>
</cp:coreProperties>
</file>