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9" r:id="rId2"/>
    <p:sldId id="288" r:id="rId3"/>
    <p:sldId id="311" r:id="rId4"/>
    <p:sldId id="295" r:id="rId5"/>
    <p:sldId id="307" r:id="rId6"/>
    <p:sldId id="296" r:id="rId7"/>
    <p:sldId id="302" r:id="rId8"/>
    <p:sldId id="301" r:id="rId9"/>
    <p:sldId id="292" r:id="rId10"/>
    <p:sldId id="298" r:id="rId11"/>
    <p:sldId id="290" r:id="rId12"/>
    <p:sldId id="297" r:id="rId13"/>
    <p:sldId id="303" r:id="rId14"/>
    <p:sldId id="308" r:id="rId15"/>
    <p:sldId id="304" r:id="rId16"/>
    <p:sldId id="305" r:id="rId17"/>
    <p:sldId id="309" r:id="rId18"/>
    <p:sldId id="300" r:id="rId19"/>
    <p:sldId id="299" r:id="rId20"/>
    <p:sldId id="306" r:id="rId21"/>
    <p:sldId id="287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http://www.sikuli.org/download.html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2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8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2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3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126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9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6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2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3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8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student-courses/quality-assurance/qa-and-test-automation" TargetMode="Externa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downloa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kul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ungwaiyip.info/software/HTMLTestRunner.html" TargetMode="External"/><Relationship Id="rId5" Type="http://schemas.openxmlformats.org/officeDocument/2006/relationships/hyperlink" Target="http://doc.sikuli.org/sikuli-script-index.html" TargetMode="External"/><Relationship Id="rId4" Type="http://schemas.openxmlformats.org/officeDocument/2006/relationships/hyperlink" Target="http://doc.sikuli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298379"/>
            <a:ext cx="8229600" cy="75655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Sikuli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2"/>
            <a:ext cx="3352800" cy="523220"/>
          </a:xfrm>
        </p:spPr>
        <p:txBody>
          <a:bodyPr/>
          <a:lstStyle/>
          <a:p>
            <a:r>
              <a:rPr lang="en-US" dirty="0" smtClean="0"/>
              <a:t>Ivailo Dinkov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797287" cy="4462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QA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</a:rPr>
              <a:t>Engineer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2627087" cy="400110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PhoneX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Team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3" y="1122205"/>
            <a:ext cx="2500087" cy="25000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1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97643" y="4148581"/>
            <a:ext cx="5949043" cy="1690781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42" y="662126"/>
            <a:ext cx="3939176" cy="21572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2" name="Text Placeholder 9"/>
          <p:cNvSpPr>
            <a:spLocks noGrp="1"/>
          </p:cNvSpPr>
          <p:nvPr/>
        </p:nvSpPr>
        <p:spPr>
          <a:xfrm>
            <a:off x="3476283" y="6229746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Works on any GUI ca</a:t>
            </a:r>
            <a:r>
              <a:rPr lang="en-US" dirty="0" smtClean="0"/>
              <a:t>n be displayed on Windows/Linux/Mac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Remote desktop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solidFill>
                  <a:srgbClr val="EBFFD2"/>
                </a:solidFill>
              </a:rPr>
              <a:t>Mobile simulators: Android, iPhone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Web: Flash, HTML + Javascript</a:t>
            </a: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58" y="1570200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8" y="4102467"/>
            <a:ext cx="1998569" cy="235161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6" y="4659143"/>
            <a:ext cx="1794934" cy="179493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Prerequisites for the lecture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Windows OS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Sun </a:t>
            </a:r>
            <a:r>
              <a:rPr lang="en-US" dirty="0"/>
              <a:t>Java 6 JRE 32-bit </a:t>
            </a:r>
            <a:r>
              <a:rPr lang="en-US" dirty="0" smtClean="0"/>
              <a:t>version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Download and install </a:t>
            </a:r>
            <a:r>
              <a:rPr lang="en-US" dirty="0" smtClean="0"/>
              <a:t>Sikuli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site: 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www.sikuli.org/download.html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69" y="1218650"/>
            <a:ext cx="2480817" cy="46149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82692"/>
            <a:ext cx="1550894" cy="155089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46" y="619412"/>
            <a:ext cx="1309590" cy="130959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31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Sikuli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Combination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</a:t>
            </a:r>
            <a:r>
              <a:rPr lang="en-US" sz="3200" dirty="0" smtClean="0">
                <a:solidFill>
                  <a:srgbClr val="EBFFD2"/>
                </a:solidFill>
              </a:rPr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Traditional</a:t>
            </a:r>
            <a:r>
              <a:rPr lang="en-US" sz="3200" dirty="0" smtClean="0">
                <a:solidFill>
                  <a:srgbClr val="EBFFD2"/>
                </a:solidFill>
              </a:rPr>
              <a:t> coding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 smtClean="0"/>
              <a:t> coding that can use images as parameters and variables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 Capture </a:t>
            </a:r>
            <a:r>
              <a:rPr lang="en-US" dirty="0" smtClean="0"/>
              <a:t>utilized</a:t>
            </a:r>
            <a:br>
              <a:rPr lang="en-US" dirty="0" smtClean="0"/>
            </a:br>
            <a:r>
              <a:rPr lang="en-US" dirty="0" smtClean="0"/>
              <a:t>for image selection instead of object IDs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Can upload image files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209" y="4070013"/>
            <a:ext cx="3670300" cy="248318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131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73" y="914400"/>
            <a:ext cx="1756962" cy="5638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Predefined Sikuli Global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 Command List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exists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findAll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doubleClick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dragDrop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switchApp</a:t>
            </a:r>
            <a:r>
              <a:rPr lang="en-US" dirty="0" smtClean="0"/>
              <a:t>(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App Name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keyDown</a:t>
            </a:r>
            <a:r>
              <a:rPr lang="en-US" dirty="0"/>
              <a:t>(</a:t>
            </a:r>
            <a:r>
              <a:rPr lang="en-US" dirty="0" err="1"/>
              <a:t>Key.SHIFT</a:t>
            </a:r>
            <a:r>
              <a:rPr lang="en-US" dirty="0" smtClean="0"/>
              <a:t>+ 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a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keyUp</a:t>
            </a:r>
            <a:r>
              <a:rPr lang="en-US" dirty="0"/>
              <a:t>(</a:t>
            </a:r>
            <a:r>
              <a:rPr lang="en-US" dirty="0" err="1"/>
              <a:t>Key.SHIFT</a:t>
            </a:r>
            <a:r>
              <a:rPr lang="en-US" dirty="0"/>
              <a:t>+ 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a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popup</a:t>
            </a:r>
            <a:r>
              <a:rPr lang="en-US" dirty="0" smtClean="0"/>
              <a:t>(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message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userText=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</a:t>
            </a:r>
            <a:r>
              <a:rPr lang="en-US" dirty="0" smtClean="0"/>
              <a:t>(</a:t>
            </a:r>
            <a:r>
              <a:rPr lang="en-US" sz="3200" dirty="0" smtClean="0">
                <a:effectLst/>
              </a:rPr>
              <a:t>"</a:t>
            </a:r>
            <a:r>
              <a:rPr lang="en-US" dirty="0" err="1" smtClean="0"/>
              <a:t>msg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,</a:t>
            </a:r>
            <a:r>
              <a:rPr lang="en-US" sz="3200" dirty="0">
                <a:effectLst/>
              </a:rPr>
              <a:t> 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default</a:t>
            </a:r>
            <a:r>
              <a:rPr lang="en-US" sz="3200" dirty="0" smtClean="0">
                <a:effectLst/>
              </a:rPr>
              <a:t>"</a:t>
            </a:r>
            <a:r>
              <a:rPr lang="en-US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3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Regions</a:t>
            </a:r>
            <a:r>
              <a:rPr lang="en-US" sz="2800" dirty="0" smtClean="0"/>
              <a:t> – a rectangular area: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Region(x, y, w, h)</a:t>
            </a:r>
          </a:p>
          <a:p>
            <a:pPr lvl="1"/>
            <a:r>
              <a:rPr lang="en-US" sz="2400" dirty="0" smtClean="0"/>
              <a:t>Finding Regions:</a:t>
            </a:r>
          </a:p>
          <a:p>
            <a:pPr lvl="2"/>
            <a:r>
              <a:rPr lang="en-US" sz="2000" dirty="0" err="1" smtClean="0"/>
              <a:t>windowRegion</a:t>
            </a:r>
            <a:r>
              <a:rPr lang="en-US" sz="2000" dirty="0" smtClean="0"/>
              <a:t> =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App.focusedWindow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2"/>
            <a:r>
              <a:rPr lang="en-US" sz="2000" dirty="0" err="1" smtClean="0"/>
              <a:t>buttonRegion</a:t>
            </a:r>
            <a:r>
              <a:rPr lang="en-US" sz="2000" dirty="0" smtClean="0"/>
              <a:t> =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find()</a:t>
            </a:r>
          </a:p>
          <a:p>
            <a:pPr lvl="1"/>
            <a:r>
              <a:rPr lang="en-US" sz="2400" dirty="0"/>
              <a:t>Acting with Regions</a:t>
            </a:r>
          </a:p>
          <a:p>
            <a:pPr lvl="2"/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region.highlight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sz="2000" dirty="0" smtClean="0"/>
              <a:t>, etc..</a:t>
            </a:r>
          </a:p>
          <a:p>
            <a:pPr lvl="1"/>
            <a:r>
              <a:rPr lang="en-US" sz="2400" dirty="0"/>
              <a:t>Extending Regions</a:t>
            </a:r>
          </a:p>
          <a:p>
            <a:pPr lvl="2"/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region.offset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x,y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sz="2800" dirty="0" smtClean="0"/>
              <a:t>Tuning the </a:t>
            </a:r>
            <a:r>
              <a:rPr lang="tr-TR" sz="2800" dirty="0"/>
              <a:t>Vision </a:t>
            </a:r>
            <a:r>
              <a:rPr lang="tr-TR" sz="2800" dirty="0" smtClean="0"/>
              <a:t>Algorithm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5680907"/>
            <a:ext cx="8476343" cy="9280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70" y="2917305"/>
            <a:ext cx="2199166" cy="122473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9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17" y="2398586"/>
            <a:ext cx="3547566" cy="391196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1413935"/>
          </a:xfrm>
          <a:prstGeom prst="wedgeRoundRectCallout">
            <a:avLst>
              <a:gd name="adj1" fmla="val 49648"/>
              <a:gd name="adj2" fmla="val 1220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 for writing Sikuli scripts in Python</a:t>
            </a:r>
          </a:p>
        </p:txBody>
      </p:sp>
    </p:spTree>
    <p:extLst>
      <p:ext uri="{BB962C8B-B14F-4D97-AF65-F5344CB8AC3E}">
        <p14:creationId xmlns:p14="http://schemas.microsoft.com/office/powerpoint/2010/main" val="12458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Sikuli IDE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4" y="1412973"/>
            <a:ext cx="5848832" cy="525452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84180" y="712361"/>
            <a:ext cx="3767683" cy="953453"/>
          </a:xfrm>
          <a:prstGeom prst="wedgeRoundRectCallout">
            <a:avLst>
              <a:gd name="adj1" fmla="val 2808"/>
              <a:gd name="adj2" fmla="val 1282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buttons activate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4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HTMLTestRunner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HTMLTestRunner is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</a:t>
            </a:r>
            <a:r>
              <a:rPr lang="en-US" dirty="0"/>
              <a:t> to the Python standard library's unittest </a:t>
            </a:r>
            <a:r>
              <a:rPr lang="en-US" dirty="0" smtClean="0"/>
              <a:t>module</a:t>
            </a:r>
          </a:p>
          <a:p>
            <a:pPr>
              <a:lnSpc>
                <a:spcPct val="10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generates</a:t>
            </a:r>
            <a:r>
              <a:rPr lang="en-US" dirty="0"/>
              <a:t> easy to use 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8" y="3450980"/>
            <a:ext cx="2906536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092" y="3450980"/>
            <a:ext cx="3033968" cy="227402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5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EBFFD2"/>
                </a:solidFill>
              </a:rPr>
              <a:t>Allow programmer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visual references </a:t>
            </a:r>
            <a:r>
              <a:rPr lang="en-US" sz="3200" dirty="0" smtClean="0">
                <a:solidFill>
                  <a:srgbClr val="EBFFD2"/>
                </a:solidFill>
              </a:rPr>
              <a:t>instead of using names or keywords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intuitive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natural</a:t>
            </a:r>
            <a:r>
              <a:rPr lang="en-US" dirty="0" smtClean="0"/>
              <a:t>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specific applications that involve manipulation of </a:t>
            </a:r>
            <a:r>
              <a:rPr lang="en-US" dirty="0" smtClean="0"/>
              <a:t>GUI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60" y="3976977"/>
            <a:ext cx="2489680" cy="24896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280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Script operates only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visible screen space</a:t>
            </a:r>
            <a:r>
              <a:rPr lang="en-US" dirty="0" smtClean="0"/>
              <a:t> and thus is not applicable to invisible GUI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e</a:t>
            </a:r>
            <a:r>
              <a:rPr lang="en-US" sz="3000" dirty="0" smtClean="0">
                <a:solidFill>
                  <a:srgbClr val="EBFFD2"/>
                </a:solidFill>
              </a:rPr>
              <a:t>x. </a:t>
            </a:r>
            <a:r>
              <a:rPr lang="en-US" dirty="0">
                <a:solidFill>
                  <a:srgbClr val="EBFFD2"/>
                </a:solidFill>
              </a:rPr>
              <a:t>elements</a:t>
            </a:r>
            <a:r>
              <a:rPr lang="en-US" dirty="0"/>
              <a:t> </a:t>
            </a:r>
            <a:r>
              <a:rPr lang="en-US" dirty="0" smtClean="0">
                <a:solidFill>
                  <a:srgbClr val="EBFFD2"/>
                </a:solidFill>
              </a:rPr>
              <a:t>h</a:t>
            </a:r>
            <a:r>
              <a:rPr lang="en-US" sz="3000" dirty="0" smtClean="0">
                <a:solidFill>
                  <a:srgbClr val="EBFFD2"/>
                </a:solidFill>
              </a:rPr>
              <a:t>idden underneath other windows, in another tab, or scrolled out of view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Dealin</a:t>
            </a:r>
            <a:r>
              <a:rPr lang="en-US" dirty="0" smtClean="0"/>
              <a:t>g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moving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animated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was hard</a:t>
            </a: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50" y="4436534"/>
            <a:ext cx="1127351" cy="204893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16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71153"/>
            <a:ext cx="8686800" cy="54861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Capture/Replay tool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Issues to solve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Introducing Sikuli</a:t>
            </a:r>
          </a:p>
          <a:p>
            <a:pPr>
              <a:lnSpc>
                <a:spcPct val="100000"/>
              </a:lnSpc>
            </a:pPr>
            <a:r>
              <a:rPr lang="en-US" dirty="0"/>
              <a:t>Sikuli Script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The Structure of Test </a:t>
            </a:r>
            <a:r>
              <a:rPr lang="en-US" dirty="0" smtClean="0"/>
              <a:t>Folder</a:t>
            </a:r>
          </a:p>
          <a:p>
            <a:pPr>
              <a:lnSpc>
                <a:spcPct val="100000"/>
              </a:lnSpc>
            </a:pPr>
            <a:r>
              <a:rPr lang="en-US" dirty="0"/>
              <a:t>Platform </a:t>
            </a:r>
            <a:r>
              <a:rPr lang="en-US" dirty="0" smtClean="0"/>
              <a:t>Independence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99348" y="1720677"/>
            <a:ext cx="1527339" cy="3690064"/>
            <a:chOff x="6844160" y="1934239"/>
            <a:chExt cx="1728970" cy="3663453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3078" name="Picture 6" descr="C:\Users\koleva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03902">
              <a:off x="6844160" y="3385207"/>
              <a:ext cx="1659364" cy="221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oleva\Desktop\Untitl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189">
              <a:off x="6848187" y="2599566"/>
              <a:ext cx="1724943" cy="229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3471">
              <a:off x="6856633" y="1934239"/>
              <a:ext cx="1708047" cy="235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Official site: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 documentation: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://doc.sikuli.org/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Sikuli</a:t>
            </a:r>
            <a:r>
              <a:rPr lang="en-US" dirty="0"/>
              <a:t> </a:t>
            </a:r>
            <a:r>
              <a:rPr lang="en-US" dirty="0" smtClean="0"/>
              <a:t>script help: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://doc.sikuli.org/sikuli-script-index.html</a:t>
            </a:r>
            <a:endParaRPr lang="en-US" dirty="0" smtClean="0"/>
          </a:p>
          <a:p>
            <a:r>
              <a:rPr lang="en-US" dirty="0" err="1" smtClean="0"/>
              <a:t>HTMLTestRunner</a:t>
            </a:r>
            <a:r>
              <a:rPr lang="en-US" dirty="0" smtClean="0"/>
              <a:t> page: </a:t>
            </a:r>
            <a:r>
              <a:rPr lang="en-US" u="sng" dirty="0" smtClean="0">
                <a:effectLst/>
              </a:rPr>
              <a:t> </a:t>
            </a:r>
            <a:r>
              <a:rPr lang="bg-BG" dirty="0" smtClean="0">
                <a:effectLst/>
                <a:hlinkClick r:id="rId6"/>
              </a:rPr>
              <a:t>http</a:t>
            </a:r>
            <a:r>
              <a:rPr lang="bg-BG" dirty="0">
                <a:effectLst/>
                <a:hlinkClick r:id="rId6"/>
              </a:rPr>
              <a:t>://tungwaiyip.info/software/HTMLTestRunner.html</a:t>
            </a:r>
            <a:endParaRPr lang="bg-BG" dirty="0">
              <a:effectLst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47663" indent="-347663">
              <a:lnSpc>
                <a:spcPts val="3600"/>
              </a:lnSpc>
              <a:buSzPct val="100000"/>
              <a:buFontTx/>
              <a:buAutoNum type="arabicPeriod"/>
              <a:tabLst/>
            </a:pPr>
            <a:r>
              <a:rPr lang="en-US" sz="2800" dirty="0" smtClean="0"/>
              <a:t>Try to run Windows Phone Emulator and using Application Deployment to deploy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xap</a:t>
            </a:r>
            <a:r>
              <a:rPr lang="en-US" sz="2800" dirty="0" smtClean="0"/>
              <a:t> file  located in Setup folder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08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590107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9" y="1018903"/>
            <a:ext cx="8686800" cy="55384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</a:t>
            </a:r>
            <a:r>
              <a:rPr lang="en-US" dirty="0"/>
              <a:t>we </a:t>
            </a:r>
            <a:r>
              <a:rPr lang="en-US" dirty="0" smtClean="0"/>
              <a:t>need</a:t>
            </a:r>
          </a:p>
          <a:p>
            <a:pPr>
              <a:lnSpc>
                <a:spcPct val="100000"/>
              </a:lnSpc>
            </a:pPr>
            <a:r>
              <a:rPr lang="en-US" dirty="0"/>
              <a:t>How Sikuli </a:t>
            </a:r>
            <a:r>
              <a:rPr lang="en-US" dirty="0" smtClean="0"/>
              <a:t>Works</a:t>
            </a:r>
          </a:p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err="1"/>
              <a:t>Sikuli</a:t>
            </a:r>
            <a:r>
              <a:rPr lang="en-US" dirty="0"/>
              <a:t> </a:t>
            </a:r>
            <a:r>
              <a:rPr lang="en-US" dirty="0" smtClean="0"/>
              <a:t>IDE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HTMLTestRunner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Advantages</a:t>
            </a:r>
          </a:p>
          <a:p>
            <a:pPr>
              <a:lnSpc>
                <a:spcPct val="100000"/>
              </a:lnSpc>
            </a:pPr>
            <a:r>
              <a:rPr lang="en-US" dirty="0"/>
              <a:t>Limitation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158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Capture/Replay </a:t>
            </a:r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 developer interacts with an application under test, typically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graphical user interface </a:t>
            </a:r>
            <a:r>
              <a:rPr lang="en-US" dirty="0"/>
              <a:t>(GUI), while some capture tool simultaneously generates an automated test </a:t>
            </a:r>
            <a:r>
              <a:rPr lang="en-US" dirty="0" smtClean="0"/>
              <a:t>script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Tests are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maintenance </a:t>
            </a:r>
            <a:r>
              <a:rPr lang="en-US" dirty="0"/>
              <a:t>as the application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</a:t>
            </a:r>
            <a:r>
              <a:rPr lang="en-US" dirty="0"/>
              <a:t>. screens will get added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buttons </a:t>
            </a:r>
            <a:r>
              <a:rPr lang="en-US" dirty="0"/>
              <a:t>will get removed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column </a:t>
            </a:r>
            <a:r>
              <a:rPr lang="en-US" dirty="0"/>
              <a:t>names will get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580467"/>
            <a:ext cx="1219200" cy="12192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solve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test </a:t>
            </a:r>
            <a:r>
              <a:rPr lang="en-US" dirty="0"/>
              <a:t>directly in code</a:t>
            </a:r>
          </a:p>
          <a:p>
            <a:r>
              <a:rPr lang="en-US" dirty="0" smtClean="0"/>
              <a:t>Need of a reliable consistent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 test </a:t>
            </a:r>
            <a:r>
              <a:rPr lang="en-US" dirty="0"/>
              <a:t>execution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approach</a:t>
            </a:r>
          </a:p>
          <a:p>
            <a:r>
              <a:rPr lang="en-US" dirty="0" smtClean="0"/>
              <a:t>Need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easy-to-read test </a:t>
            </a:r>
            <a:r>
              <a:rPr lang="en-US" dirty="0" smtClean="0"/>
              <a:t>execution results</a:t>
            </a:r>
          </a:p>
          <a:p>
            <a:r>
              <a:rPr lang="en-US" dirty="0" smtClean="0"/>
              <a:t>Too many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</a:t>
            </a:r>
            <a:r>
              <a:rPr lang="en-US" dirty="0" smtClean="0"/>
              <a:t> test steps</a:t>
            </a:r>
          </a:p>
          <a:p>
            <a:r>
              <a:rPr lang="en-US" dirty="0" smtClean="0"/>
              <a:t>No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suitable tools </a:t>
            </a:r>
            <a:r>
              <a:rPr lang="en-US" dirty="0" smtClean="0"/>
              <a:t>for specific applications (e.g. mobile app simulators)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087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Sikuli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Screenshot driven </a:t>
            </a:r>
            <a:r>
              <a:rPr lang="en-US" dirty="0" smtClean="0"/>
              <a:t>– it is </a:t>
            </a:r>
            <a:r>
              <a:rPr lang="en-US" dirty="0"/>
              <a:t>a visual technology to search and automate </a:t>
            </a:r>
            <a:r>
              <a:rPr lang="en-US" dirty="0" smtClean="0"/>
              <a:t>GUI </a:t>
            </a:r>
            <a:r>
              <a:rPr lang="en-US" dirty="0"/>
              <a:t>using </a:t>
            </a:r>
            <a:r>
              <a:rPr lang="en-US" dirty="0" smtClean="0"/>
              <a:t>images</a:t>
            </a:r>
            <a:endParaRPr lang="en-US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Intuitive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open-source</a:t>
            </a:r>
            <a:r>
              <a:rPr lang="en-US" sz="3200" dirty="0" smtClean="0">
                <a:solidFill>
                  <a:srgbClr val="EBFFD2"/>
                </a:solidFill>
              </a:rPr>
              <a:t> visual scripting tool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Scripts are written in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</a:t>
            </a:r>
          </a:p>
          <a:p>
            <a:pPr lvl="1"/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inte</a:t>
            </a:r>
            <a:r>
              <a:rPr lang="en-US" dirty="0" smtClean="0"/>
              <a:t>grates </a:t>
            </a:r>
            <a:r>
              <a:rPr lang="en-US" dirty="0"/>
              <a:t>with </a:t>
            </a:r>
            <a:r>
              <a:rPr lang="en-US" dirty="0" err="1"/>
              <a:t>jUnit</a:t>
            </a:r>
            <a:r>
              <a:rPr lang="en-US" dirty="0"/>
              <a:t> and supports unit testing for </a:t>
            </a:r>
            <a:r>
              <a:rPr lang="en-US" dirty="0" smtClean="0"/>
              <a:t>GUI</a:t>
            </a:r>
          </a:p>
          <a:p>
            <a:pPr lvl="1"/>
            <a:r>
              <a:rPr lang="en-US" dirty="0"/>
              <a:t>ability to import entire libs or only a selected subset of methods </a:t>
            </a:r>
            <a:r>
              <a:rPr lang="en-US" dirty="0" smtClean="0"/>
              <a:t>(reuse </a:t>
            </a:r>
            <a:r>
              <a:rPr lang="en-US" dirty="0"/>
              <a:t>code </a:t>
            </a:r>
            <a:br>
              <a:rPr lang="en-US" dirty="0"/>
            </a:br>
            <a:r>
              <a:rPr lang="en-US" dirty="0"/>
              <a:t>and images)</a:t>
            </a:r>
          </a:p>
          <a:p>
            <a:pPr marL="292100" lvl="2" inden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>
              <a:solidFill>
                <a:srgbClr val="EBFFD2"/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69"/>
          <a:stretch/>
        </p:blipFill>
        <p:spPr>
          <a:xfrm>
            <a:off x="6580845" y="5088236"/>
            <a:ext cx="2167467" cy="16696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66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Sikuli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Sikuli Script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Jython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</a:t>
            </a:r>
            <a:r>
              <a:rPr lang="en-US" dirty="0"/>
              <a:t> library that automates GUI interaction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 patterns</a:t>
            </a:r>
            <a:r>
              <a:rPr lang="en-US" dirty="0"/>
              <a:t> to direct </a:t>
            </a:r>
            <a:r>
              <a:rPr lang="en-US" dirty="0" smtClean="0"/>
              <a:t>keyboard/mouse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91" y="2938396"/>
            <a:ext cx="2294467" cy="22944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79" y="2725207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105" y="4589396"/>
            <a:ext cx="2198688" cy="164901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The Structure of Test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9500"/>
            <a:ext cx="8686800" cy="5626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Sikuli source/executable script directory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sikuli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Python source file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py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Images files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png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saving a script using</a:t>
            </a:r>
            <a:br>
              <a:rPr lang="en-US" dirty="0" smtClean="0"/>
            </a:br>
            <a:r>
              <a:rPr lang="en-US" dirty="0" smtClean="0"/>
              <a:t>Sikuli IDE, an HTML file is created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sz="30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4614333"/>
            <a:ext cx="1761067" cy="17610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883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9113" y="1304925"/>
            <a:ext cx="8105775" cy="4857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607</Words>
  <Application>Microsoft Office PowerPoint</Application>
  <PresentationFormat>On-screen Show (4:3)</PresentationFormat>
  <Paragraphs>164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 Theme</vt:lpstr>
      <vt:lpstr>Sikuli</vt:lpstr>
      <vt:lpstr>Table of Contents </vt:lpstr>
      <vt:lpstr>Table of Contents (1) </vt:lpstr>
      <vt:lpstr>What is Capture/Replay tool</vt:lpstr>
      <vt:lpstr>Issues to solve</vt:lpstr>
      <vt:lpstr>Introducing Sikuli</vt:lpstr>
      <vt:lpstr>Sikuli Script</vt:lpstr>
      <vt:lpstr>The Structure of Test Folder</vt:lpstr>
      <vt:lpstr>System Design</vt:lpstr>
      <vt:lpstr>Platform Independence</vt:lpstr>
      <vt:lpstr>What we need</vt:lpstr>
      <vt:lpstr>How Sikuli Works</vt:lpstr>
      <vt:lpstr>Using Sikuli IDE</vt:lpstr>
      <vt:lpstr>Using Sikuli IDE (2)</vt:lpstr>
      <vt:lpstr>Using Sikuli IDE (3)</vt:lpstr>
      <vt:lpstr>Using Sikuli IDE (4)</vt:lpstr>
      <vt:lpstr>HTMLTestRunner</vt:lpstr>
      <vt:lpstr>Advantages</vt:lpstr>
      <vt:lpstr>Limitation</vt:lpstr>
      <vt:lpstr>Useful Resources</vt:lpstr>
      <vt:lpstr>Sikuli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Sikuli</dc:title>
  <dc:creator>Asya Georgieva</dc:creator>
  <cp:lastModifiedBy>Asya Georgieva</cp:lastModifiedBy>
  <cp:revision>113</cp:revision>
  <dcterms:created xsi:type="dcterms:W3CDTF">2013-02-25T12:11:36Z</dcterms:created>
  <dcterms:modified xsi:type="dcterms:W3CDTF">2013-06-19T12:13:47Z</dcterms:modified>
</cp:coreProperties>
</file>