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89" r:id="rId2"/>
    <p:sldId id="288" r:id="rId3"/>
    <p:sldId id="299" r:id="rId4"/>
    <p:sldId id="258" r:id="rId5"/>
    <p:sldId id="300" r:id="rId6"/>
    <p:sldId id="302" r:id="rId7"/>
    <p:sldId id="303" r:id="rId8"/>
    <p:sldId id="305" r:id="rId9"/>
    <p:sldId id="314" r:id="rId10"/>
    <p:sldId id="304" r:id="rId11"/>
    <p:sldId id="260" r:id="rId12"/>
    <p:sldId id="291" r:id="rId13"/>
    <p:sldId id="317" r:id="rId14"/>
    <p:sldId id="308" r:id="rId15"/>
    <p:sldId id="324" r:id="rId16"/>
    <p:sldId id="319" r:id="rId17"/>
    <p:sldId id="316" r:id="rId18"/>
    <p:sldId id="309" r:id="rId19"/>
    <p:sldId id="323" r:id="rId20"/>
    <p:sldId id="321" r:id="rId21"/>
    <p:sldId id="320" r:id="rId22"/>
    <p:sldId id="312" r:id="rId23"/>
    <p:sldId id="313" r:id="rId24"/>
    <p:sldId id="287" r:id="rId25"/>
    <p:sldId id="32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9292"/>
    <a:srgbClr val="AFAFA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6" autoAdjust="0"/>
    <p:restoredTop sz="94517" autoAdjust="0"/>
  </p:normalViewPr>
  <p:slideViewPr>
    <p:cSldViewPr snapToGrid="0">
      <p:cViewPr varScale="1">
        <p:scale>
          <a:sx n="74" d="100"/>
          <a:sy n="74" d="100"/>
        </p:scale>
        <p:origin x="5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BAAE8-DACB-4800-BA31-411F51572B35}" type="datetimeFigureOut">
              <a:rPr lang="en-US" smtClean="0"/>
              <a:t>6/24/2013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57333-34B5-47E3-A116-2E784DD6F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31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57333-34B5-47E3-A116-2E784DD6F2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04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57333-34B5-47E3-A116-2E784DD6F2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41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Demos should be delivered in parallel with</a:t>
            </a:r>
            <a:r>
              <a:rPr lang="en-US" baseline="0" dirty="0" smtClean="0"/>
              <a:t> slides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613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Demos should be delivered in parallel with</a:t>
            </a:r>
            <a:r>
              <a:rPr lang="en-US" baseline="0" dirty="0" smtClean="0"/>
              <a:t> slides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613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FD718C-3D7E-4A6E-9F9D-C61DF3A08425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50598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898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E94735C6-62EC-44B7-AB22-CA273659B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82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E94735C6-62EC-44B7-AB22-CA273659B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1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054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324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66782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99808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3371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academy.telerik.com/student-courses/quality-assurance/qa-and-test-automation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telerikacademy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8229600" cy="15240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Testing Framework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457200" y="3393280"/>
            <a:ext cx="8229600" cy="569120"/>
          </a:xfrm>
        </p:spPr>
        <p:txBody>
          <a:bodyPr/>
          <a:lstStyle/>
          <a:p>
            <a:r>
              <a:rPr lang="en-US" dirty="0" smtClean="0"/>
              <a:t>Telerik Testing Framework, SpecFlow and BDD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9373" y="4533902"/>
            <a:ext cx="3352800" cy="523220"/>
          </a:xfrm>
        </p:spPr>
        <p:txBody>
          <a:bodyPr/>
          <a:lstStyle/>
          <a:p>
            <a:r>
              <a:rPr lang="en-US" dirty="0" smtClean="0"/>
              <a:t>Dimitar Topuzov</a:t>
            </a:r>
            <a:endParaRPr lang="en-US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28600" y="5024735"/>
            <a:ext cx="1797287" cy="44627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300" dirty="0" smtClean="0">
                <a:solidFill>
                  <a:schemeClr val="tx2">
                    <a:lumMod val="50000"/>
                  </a:schemeClr>
                </a:solidFill>
              </a:rPr>
              <a:t>QA </a:t>
            </a:r>
            <a:r>
              <a:rPr lang="en-US" sz="2300" dirty="0">
                <a:solidFill>
                  <a:schemeClr val="tx2">
                    <a:lumMod val="50000"/>
                  </a:schemeClr>
                </a:solidFill>
              </a:rPr>
              <a:t>Engineer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268513" y="5443735"/>
            <a:ext cx="2627087" cy="400110"/>
          </a:xfrm>
          <a:prstGeom prst="rect">
            <a:avLst/>
          </a:prstGeom>
        </p:spPr>
        <p:txBody>
          <a:bodyPr/>
          <a:lstStyle/>
          <a:p>
            <a:pPr marL="0" indent="0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TeamX6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485344" y="76200"/>
            <a:ext cx="5201456" cy="2490499"/>
            <a:chOff x="-914400" y="-107952"/>
            <a:chExt cx="5895474" cy="2590800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-914400" y="-107952"/>
              <a:ext cx="5895474" cy="25908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>
              <a:outerShdw dist="35921" dir="2700000" algn="ctr" rotWithShape="0">
                <a:schemeClr val="bg2"/>
              </a:outerShdw>
              <a:softEdge rad="635000"/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2074" y="806448"/>
              <a:ext cx="737937" cy="737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4553282"/>
            <a:ext cx="2286000" cy="866775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sp>
        <p:nvSpPr>
          <p:cNvPr id="13" name="Text Placeholder 9"/>
          <p:cNvSpPr>
            <a:spLocks noGrp="1"/>
          </p:cNvSpPr>
          <p:nvPr/>
        </p:nvSpPr>
        <p:spPr>
          <a:xfrm>
            <a:off x="3476283" y="6224899"/>
            <a:ext cx="2191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6"/>
              </a:rPr>
              <a:t>Telerik QA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52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188640"/>
            <a:ext cx="6172200" cy="914400"/>
          </a:xfrm>
        </p:spPr>
        <p:txBody>
          <a:bodyPr/>
          <a:lstStyle/>
          <a:p>
            <a:pPr>
              <a:defRPr/>
            </a:pPr>
            <a:r>
              <a:rPr lang="en-US" dirty="0"/>
              <a:t>Telerik Testing Framework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2678545"/>
            <a:ext cx="8686800" cy="3874655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What DOM Explorer I can use?</a:t>
            </a:r>
            <a:endParaRPr lang="en-US" dirty="0"/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Test Studio’s Build-in DOM Explorer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Firebug </a:t>
            </a:r>
            <a:r>
              <a:rPr lang="en-US" dirty="0"/>
              <a:t>and Browser’s Build-in </a:t>
            </a:r>
            <a:r>
              <a:rPr lang="en-US" dirty="0" smtClean="0"/>
              <a:t>Tools </a:t>
            </a:r>
            <a:endParaRPr lang="en-US" dirty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XAML Spy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WPF Inspector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Snoop</a:t>
            </a:r>
          </a:p>
        </p:txBody>
      </p:sp>
      <p:sp>
        <p:nvSpPr>
          <p:cNvPr id="5" name="Rectangle 4"/>
          <p:cNvSpPr/>
          <p:nvPr/>
        </p:nvSpPr>
        <p:spPr>
          <a:xfrm>
            <a:off x="240146" y="1235325"/>
            <a:ext cx="82619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 fontAlgn="base"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else we need?</a:t>
            </a:r>
          </a:p>
          <a:p>
            <a:pPr marL="630238" lvl="1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Appropriate </a:t>
            </a:r>
            <a:r>
              <a:rPr lang="en-US" sz="3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 Explorer</a:t>
            </a:r>
          </a:p>
        </p:txBody>
      </p:sp>
    </p:spTree>
    <p:extLst>
      <p:ext uri="{BB962C8B-B14F-4D97-AF65-F5344CB8AC3E}">
        <p14:creationId xmlns:p14="http://schemas.microsoft.com/office/powerpoint/2010/main" val="32695439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elerik Testing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021680"/>
            <a:ext cx="7924800" cy="56912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10242" name="Picture 2" descr="C:\Users\ogeorgiev\Desktop\hello-worl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65350" y="2590800"/>
            <a:ext cx="4813300" cy="3609975"/>
          </a:xfrm>
          <a:prstGeom prst="roundRect">
            <a:avLst>
              <a:gd name="adj" fmla="val 6689"/>
            </a:avLst>
          </a:prstGeom>
          <a:noFill/>
          <a:effectLst>
            <a:glow rad="101600">
              <a:schemeClr val="tx1">
                <a:alpha val="40000"/>
              </a:schemeClr>
            </a:glo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15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8731" y="4186521"/>
            <a:ext cx="8486539" cy="685800"/>
          </a:xfrm>
        </p:spPr>
        <p:txBody>
          <a:bodyPr/>
          <a:lstStyle/>
          <a:p>
            <a:r>
              <a:rPr lang="en-US" sz="4800" dirty="0" smtClean="0"/>
              <a:t>Behavior Driven Development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912800"/>
            <a:ext cx="7924800" cy="569120"/>
          </a:xfrm>
        </p:spPr>
        <p:txBody>
          <a:bodyPr/>
          <a:lstStyle/>
          <a:p>
            <a:r>
              <a:rPr lang="en-US" dirty="0" smtClean="0"/>
              <a:t>BDD, Gherkin Syntax and SpecFlow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44655" y="2329053"/>
            <a:ext cx="1724578" cy="783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GIVEN</a:t>
            </a:r>
          </a:p>
          <a:p>
            <a:pPr algn="ctr"/>
            <a:r>
              <a:rPr lang="en-US" sz="1000" b="1" dirty="0">
                <a:solidFill>
                  <a:sysClr val="windowText" lastClr="000000"/>
                </a:solidFill>
              </a:rPr>
              <a:t>(Set of Pre-conditions)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01480" y="1471478"/>
            <a:ext cx="1724578" cy="7863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WHEN</a:t>
            </a:r>
          </a:p>
          <a:p>
            <a:pPr algn="ctr"/>
            <a:r>
              <a:rPr lang="en-US" sz="1000" b="1" dirty="0">
                <a:solidFill>
                  <a:sysClr val="windowText" lastClr="000000"/>
                </a:solidFill>
              </a:rPr>
              <a:t>(When the event occurs)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09947" y="2922489"/>
            <a:ext cx="1740878" cy="78889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THEN</a:t>
            </a:r>
          </a:p>
          <a:p>
            <a:pPr algn="ctr"/>
            <a:r>
              <a:rPr lang="en-US" sz="1000" b="1" dirty="0">
                <a:solidFill>
                  <a:sysClr val="windowText" lastClr="000000"/>
                </a:solidFill>
              </a:rPr>
              <a:t>(Outcome is achieved)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477162" y="2303531"/>
            <a:ext cx="1947151" cy="83235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BDD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663906" y="2719708"/>
            <a:ext cx="813256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406383" y="3069852"/>
            <a:ext cx="686630" cy="257548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5389449" y="1864670"/>
            <a:ext cx="703564" cy="464383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38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1" y="188640"/>
            <a:ext cx="71882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Bike Example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7849" y="1496369"/>
            <a:ext cx="8240716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lvl="1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Let’s write some tests that test a bike</a:t>
            </a:r>
          </a:p>
          <a:p>
            <a:pPr marL="992188" lvl="2" indent="-342900" fontAlgn="base">
              <a:spcBef>
                <a:spcPts val="6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2400" b="1" dirty="0" smtClean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Verify pedals are available</a:t>
            </a:r>
          </a:p>
          <a:p>
            <a:pPr marL="992188" lvl="2" indent="-342900" fontAlgn="base">
              <a:spcBef>
                <a:spcPts val="6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2400" b="1" dirty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Verify </a:t>
            </a:r>
            <a:r>
              <a:rPr lang="en-US" sz="2400" b="1" dirty="0" smtClean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breaks are available</a:t>
            </a:r>
          </a:p>
          <a:p>
            <a:pPr marL="992188" lvl="2" indent="-342900" fontAlgn="base">
              <a:spcBef>
                <a:spcPts val="6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2400" b="1" dirty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Verify </a:t>
            </a:r>
            <a:r>
              <a:rPr lang="en-US" sz="2400" b="1" dirty="0" smtClean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seat is available</a:t>
            </a:r>
          </a:p>
          <a:p>
            <a:pPr marL="992188" lvl="2" indent="-342900" fontAlgn="base">
              <a:spcBef>
                <a:spcPts val="6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2400" b="1" smtClean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Verify bike </a:t>
            </a:r>
            <a:r>
              <a:rPr lang="en-US" sz="2400" b="1" dirty="0" smtClean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 two tires</a:t>
            </a:r>
            <a:endParaRPr lang="en-US" sz="2400" b="1" dirty="0">
              <a:solidFill>
                <a:srgbClr val="F5FFC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73" b="100000" l="730" r="94891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84509" y="3447266"/>
            <a:ext cx="2379925" cy="2562328"/>
          </a:xfrm>
          <a:prstGeom prst="roundRect">
            <a:avLst>
              <a:gd name="adj" fmla="val 9291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36139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1" y="188640"/>
            <a:ext cx="71882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Bike Example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7849" y="2125155"/>
            <a:ext cx="2435090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7188" lvl="1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it a Bike?</a:t>
            </a:r>
          </a:p>
          <a:p>
            <a:pPr marL="992188" lvl="2" indent="-342900" fontAlgn="base">
              <a:spcBef>
                <a:spcPts val="6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2400" b="1" dirty="0" smtClean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Pedals</a:t>
            </a:r>
          </a:p>
          <a:p>
            <a:pPr marL="992188" lvl="2" indent="-342900" fontAlgn="base">
              <a:spcBef>
                <a:spcPts val="6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2400" b="1" dirty="0" smtClean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Breaks</a:t>
            </a:r>
          </a:p>
          <a:p>
            <a:pPr marL="992188" lvl="2" indent="-342900" fontAlgn="base">
              <a:spcBef>
                <a:spcPts val="6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2400" b="1" dirty="0" smtClean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Seat</a:t>
            </a:r>
          </a:p>
          <a:p>
            <a:pPr marL="992188" lvl="2" indent="-342900" fontAlgn="base">
              <a:spcBef>
                <a:spcPts val="6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2400" b="1" dirty="0" smtClean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 Tires</a:t>
            </a:r>
            <a:endParaRPr lang="en-US" sz="2400" b="1" dirty="0">
              <a:solidFill>
                <a:srgbClr val="F5FFC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37918" y="5371808"/>
            <a:ext cx="357231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lvl="1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a useless bike!</a:t>
            </a:r>
            <a:endParaRPr lang="en-US" sz="3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470" y="1688056"/>
            <a:ext cx="4762500" cy="35718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011535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1" y="188640"/>
            <a:ext cx="71882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Useless Car Example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7" y="1695658"/>
            <a:ext cx="5343525" cy="4162425"/>
          </a:xfrm>
          <a:prstGeom prst="roundRect">
            <a:avLst>
              <a:gd name="adj" fmla="val 9291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57597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1" y="188640"/>
            <a:ext cx="71882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The Problem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0146" y="1416439"/>
            <a:ext cx="837045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 fontAlgn="base"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happened</a:t>
            </a:r>
            <a:r>
              <a:rPr lang="en-US" sz="32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30238" lvl="1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/>
            </a:pPr>
            <a:r>
              <a:rPr lang="en-US" sz="3000" b="1" dirty="0" smtClean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ITs are not Domain Experts</a:t>
            </a:r>
          </a:p>
          <a:p>
            <a:pPr marL="630238" lvl="1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/>
            </a:pPr>
            <a:r>
              <a:rPr lang="en-US" sz="3000" b="1" dirty="0" smtClean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 Experts don’t know the technology</a:t>
            </a:r>
          </a:p>
          <a:p>
            <a:pPr marL="630238" lvl="1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/>
            </a:pPr>
            <a:r>
              <a:rPr lang="en-US" sz="3000" b="1" dirty="0" smtClean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Bad communication</a:t>
            </a:r>
          </a:p>
          <a:p>
            <a:pPr marL="630238" lvl="1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/>
            </a:pPr>
            <a:r>
              <a:rPr lang="en-US" sz="3000" b="1" dirty="0" smtClean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Bad documentation</a:t>
            </a:r>
            <a:endParaRPr lang="en-US" sz="3000" b="1" dirty="0" smtClean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805" y="3725724"/>
            <a:ext cx="2590753" cy="2584292"/>
          </a:xfrm>
          <a:prstGeom prst="roundRect">
            <a:avLst>
              <a:gd name="adj" fmla="val 9291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9268147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1" y="188640"/>
            <a:ext cx="71882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The Solution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0146" y="1416439"/>
            <a:ext cx="8370454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 fontAlgn="base"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solve the problem</a:t>
            </a:r>
            <a:r>
              <a:rPr lang="en-US" sz="32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30238" lvl="1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 sure </a:t>
            </a:r>
            <a:r>
              <a:rPr lang="en-US" sz="3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Acceptance Criteria 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defined by Domain Experts</a:t>
            </a:r>
          </a:p>
          <a:p>
            <a:pPr marL="630238" lvl="1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 sure </a:t>
            </a:r>
            <a:r>
              <a:rPr lang="en-US" sz="3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 Experts 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3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ITs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talk the same language</a:t>
            </a:r>
          </a:p>
          <a:p>
            <a:pPr marL="630238" lvl="1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 sure you have </a:t>
            </a:r>
            <a:r>
              <a:rPr lang="en-US" sz="3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 Source of Truth</a:t>
            </a:r>
          </a:p>
          <a:p>
            <a:pPr marL="630238" lvl="1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/>
            </a:pPr>
            <a:r>
              <a:rPr lang="en-US" sz="3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Illustrate requirements </a:t>
            </a:r>
            <a:r>
              <a:rPr lang="en-US" sz="3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</a:t>
            </a:r>
          </a:p>
          <a:p>
            <a:pPr marL="630238" lvl="1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/>
            </a:pPr>
            <a:r>
              <a:rPr lang="en-US" sz="3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Automate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those examples</a:t>
            </a:r>
          </a:p>
        </p:txBody>
      </p:sp>
    </p:spTree>
    <p:extLst>
      <p:ext uri="{BB962C8B-B14F-4D97-AF65-F5344CB8AC3E}">
        <p14:creationId xmlns:p14="http://schemas.microsoft.com/office/powerpoint/2010/main" val="12843240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1" y="188640"/>
            <a:ext cx="71882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Back to the Roots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6064" y="1262065"/>
            <a:ext cx="8291161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 fontAlgn="base"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Driven Development </a:t>
            </a:r>
            <a:r>
              <a:rPr lang="en-US" sz="34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picture:</a:t>
            </a:r>
          </a:p>
          <a:p>
            <a:pPr lvl="0" fontAlgn="base"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endParaRPr lang="en-US" sz="3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fontAlgn="base"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endParaRPr lang="en-US" sz="3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fontAlgn="base"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endParaRPr lang="en-US" sz="3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fontAlgn="base"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endParaRPr lang="en-US" sz="3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30238" lvl="1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/>
            </a:pPr>
            <a:r>
              <a:rPr lang="en-US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Usually TDD = Unit tests written from developer for his/her own code</a:t>
            </a:r>
          </a:p>
          <a:p>
            <a:pPr marL="630238" lvl="1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/>
            </a:pPr>
            <a:r>
              <a:rPr lang="en-US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Usually result </a:t>
            </a:r>
            <a:r>
              <a:rPr lang="en-US" sz="28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“</a:t>
            </a:r>
            <a:r>
              <a:rPr lang="en-US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confirmation </a:t>
            </a:r>
            <a:r>
              <a:rPr lang="en-US" sz="28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that the system does what it does”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043" y="2060724"/>
            <a:ext cx="2874757" cy="2623216"/>
          </a:xfrm>
          <a:prstGeom prst="roundRect">
            <a:avLst>
              <a:gd name="adj" fmla="val 9291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2297121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1" y="188640"/>
            <a:ext cx="71882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Behavior Driven Development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6065" y="1232248"/>
            <a:ext cx="6531935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 fontAlgn="base"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BDD</a:t>
            </a:r>
            <a:r>
              <a:rPr lang="en-US" sz="34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picture:</a:t>
            </a:r>
            <a:endParaRPr lang="en-US" sz="34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1991620"/>
            <a:ext cx="6985000" cy="3060700"/>
          </a:xfrm>
          <a:prstGeom prst="roundRect">
            <a:avLst>
              <a:gd name="adj" fmla="val 9291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</p:spPr>
      </p:pic>
      <p:sp>
        <p:nvSpPr>
          <p:cNvPr id="3" name="Rectangle 2"/>
          <p:cNvSpPr/>
          <p:nvPr/>
        </p:nvSpPr>
        <p:spPr>
          <a:xfrm>
            <a:off x="616226" y="5131833"/>
            <a:ext cx="744827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/>
            </a:pPr>
            <a:r>
              <a:rPr lang="en-US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Based on TDD</a:t>
            </a:r>
          </a:p>
          <a:p>
            <a:pPr marL="630238" lvl="1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/>
            </a:pPr>
            <a:r>
              <a:rPr lang="en-US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Focusses on behavior of the product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92135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</a:t>
            </a:r>
            <a:r>
              <a:rPr lang="en-US" dirty="0" smtClean="0"/>
              <a:t>Contents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35004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Telerik Testing Framework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Introduction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TTF in Action (Demo)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Behaviors Driven Development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BDD Intro and Theory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SpecFlow (a BDD Tool)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TTF and SpecFlow (Demo)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330" y="2213057"/>
            <a:ext cx="2095913" cy="2847976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195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1" y="188640"/>
            <a:ext cx="71882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Behavior Specifications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2640" y="1197067"/>
            <a:ext cx="7405885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/>
              </a:rPr>
              <a:t>Title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 (one line describing the story)</a:t>
            </a:r>
          </a:p>
          <a:p>
            <a:pPr fontAlgn="base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 </a:t>
            </a:r>
          </a:p>
          <a:p>
            <a:pPr fontAlgn="base"/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/>
              </a:rPr>
              <a:t>Narrative:</a:t>
            </a:r>
          </a:p>
          <a:p>
            <a:pPr fontAlgn="base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As a [role]</a:t>
            </a:r>
          </a:p>
          <a:p>
            <a:pPr fontAlgn="base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I want [feature]</a:t>
            </a:r>
          </a:p>
          <a:p>
            <a:pPr fontAlgn="base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So that [benefit]</a:t>
            </a:r>
          </a:p>
          <a:p>
            <a:pPr fontAlgn="base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 </a:t>
            </a:r>
          </a:p>
          <a:p>
            <a:pPr fontAlgn="base"/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/>
              </a:rPr>
              <a:t>Acceptance Criteria: 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(presented as Scenarios)</a:t>
            </a:r>
          </a:p>
          <a:p>
            <a:pPr fontAlgn="base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 </a:t>
            </a:r>
          </a:p>
          <a:p>
            <a:pPr fontAlgn="base"/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/>
              </a:rPr>
              <a:t>Scenario 1: Title</a:t>
            </a:r>
          </a:p>
          <a:p>
            <a:pPr fontAlgn="base"/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</a:rPr>
              <a:t>Given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 [context]</a:t>
            </a:r>
          </a:p>
          <a:p>
            <a:pPr fontAlgn="base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  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</a:rPr>
              <a:t>And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 [some more context]...</a:t>
            </a:r>
          </a:p>
          <a:p>
            <a:pPr fontAlgn="base"/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</a:rPr>
              <a:t>When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  [event]</a:t>
            </a:r>
          </a:p>
          <a:p>
            <a:pPr fontAlgn="base"/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</a:rPr>
              <a:t>Then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  [outcome]</a:t>
            </a:r>
          </a:p>
          <a:p>
            <a:pPr fontAlgn="base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  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</a:rPr>
              <a:t>And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 [another outcome]...</a:t>
            </a:r>
          </a:p>
          <a:p>
            <a:pPr fontAlgn="base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 </a:t>
            </a:r>
          </a:p>
          <a:p>
            <a:pPr fontAlgn="base"/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/>
              </a:rPr>
              <a:t>Scenario 2: ...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078" y="4406530"/>
            <a:ext cx="1631012" cy="164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8345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1" y="188640"/>
            <a:ext cx="71882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Scenario Example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2640" y="1197067"/>
            <a:ext cx="740588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/>
              </a:rPr>
              <a:t>Scenario</a:t>
            </a:r>
            <a:r>
              <a:rPr lang="en-US" sz="2800" dirty="0">
                <a:solidFill>
                  <a:srgbClr val="FFFFFF"/>
                </a:solidFill>
                <a:latin typeface="Consolas"/>
              </a:rPr>
              <a:t>: </a:t>
            </a:r>
            <a:r>
              <a:rPr lang="en-US" sz="2800" dirty="0" smtClean="0">
                <a:solidFill>
                  <a:srgbClr val="FFFFFF"/>
                </a:solidFill>
                <a:latin typeface="Consolas"/>
              </a:rPr>
              <a:t>Divide </a:t>
            </a:r>
            <a:r>
              <a:rPr lang="en-US" sz="2800" dirty="0">
                <a:solidFill>
                  <a:srgbClr val="FFFFFF"/>
                </a:solidFill>
                <a:latin typeface="Consolas"/>
              </a:rPr>
              <a:t>by zero</a:t>
            </a:r>
          </a:p>
          <a:p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  <a:latin typeface="Consolas"/>
              </a:rPr>
              <a:t>Given</a:t>
            </a: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FFFFFF"/>
                </a:solidFill>
                <a:latin typeface="Consolas"/>
              </a:rPr>
              <a:t>clean </a:t>
            </a:r>
            <a:r>
              <a:rPr lang="en-US" sz="2800" dirty="0">
                <a:solidFill>
                  <a:srgbClr val="FFFFFF"/>
                </a:solidFill>
                <a:latin typeface="Consolas"/>
              </a:rPr>
              <a:t>calculator</a:t>
            </a:r>
          </a:p>
          <a:p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r>
              <a:rPr lang="sv-SE" sz="2800" dirty="0">
                <a:solidFill>
                  <a:schemeClr val="tx1">
                    <a:lumMod val="50000"/>
                  </a:schemeClr>
                </a:solidFill>
                <a:latin typeface="Consolas"/>
              </a:rPr>
              <a:t>When </a:t>
            </a:r>
            <a:r>
              <a:rPr lang="sv-SE" sz="2800" dirty="0" smtClean="0">
                <a:solidFill>
                  <a:srgbClr val="FFFFFF"/>
                </a:solidFill>
                <a:latin typeface="Consolas"/>
              </a:rPr>
              <a:t>enter </a:t>
            </a:r>
            <a:r>
              <a:rPr lang="sv-SE" sz="2800" dirty="0" smtClean="0">
                <a:solidFill>
                  <a:srgbClr val="929292"/>
                </a:solidFill>
                <a:latin typeface="Consolas"/>
              </a:rPr>
              <a:t>1</a:t>
            </a:r>
            <a:endParaRPr lang="sv-SE" sz="2800" dirty="0">
              <a:solidFill>
                <a:srgbClr val="929292"/>
              </a:solidFill>
              <a:latin typeface="Consolas"/>
            </a:endParaRPr>
          </a:p>
          <a:p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/>
              </a:rPr>
              <a:t>And </a:t>
            </a:r>
            <a:r>
              <a:rPr lang="en-US" sz="2800" dirty="0" smtClean="0">
                <a:solidFill>
                  <a:srgbClr val="FFFFFF"/>
                </a:solidFill>
                <a:latin typeface="Consolas"/>
              </a:rPr>
              <a:t>click </a:t>
            </a:r>
            <a:r>
              <a:rPr lang="en-US" sz="2800" i="1" dirty="0" smtClean="0">
                <a:solidFill>
                  <a:srgbClr val="929292"/>
                </a:solidFill>
                <a:latin typeface="Consolas"/>
              </a:rPr>
              <a:t>divide</a:t>
            </a:r>
            <a:r>
              <a:rPr lang="en-US" sz="2800" dirty="0" smtClean="0">
                <a:solidFill>
                  <a:srgbClr val="929292"/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FFFFFF"/>
                </a:solidFill>
                <a:latin typeface="Consolas"/>
              </a:rPr>
              <a:t>button</a:t>
            </a:r>
            <a:endParaRPr lang="en-US" sz="2800" dirty="0">
              <a:solidFill>
                <a:srgbClr val="FFFFFF"/>
              </a:solidFill>
              <a:latin typeface="Consolas"/>
            </a:endParaRPr>
          </a:p>
          <a:p>
            <a:r>
              <a:rPr lang="sv-SE" sz="2800" dirty="0">
                <a:solidFill>
                  <a:schemeClr val="tx1">
                    <a:lumMod val="50000"/>
                  </a:schemeClr>
                </a:solidFill>
                <a:latin typeface="Consolas"/>
              </a:rPr>
              <a:t>And </a:t>
            </a:r>
            <a:r>
              <a:rPr lang="sv-SE" sz="2800" dirty="0" smtClean="0">
                <a:solidFill>
                  <a:srgbClr val="FFFFFF"/>
                </a:solidFill>
                <a:latin typeface="Consolas"/>
              </a:rPr>
              <a:t>enter </a:t>
            </a:r>
            <a:r>
              <a:rPr lang="sv-SE" sz="2800" dirty="0" smtClean="0">
                <a:solidFill>
                  <a:srgbClr val="929292"/>
                </a:solidFill>
                <a:latin typeface="Consolas"/>
              </a:rPr>
              <a:t>0</a:t>
            </a:r>
            <a:endParaRPr lang="sv-SE" sz="2800" dirty="0">
              <a:solidFill>
                <a:srgbClr val="929292"/>
              </a:solidFill>
              <a:latin typeface="Consolas"/>
            </a:endParaRPr>
          </a:p>
          <a:p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/>
              </a:rPr>
              <a:t>And </a:t>
            </a:r>
            <a:r>
              <a:rPr lang="en-US" sz="2800" dirty="0" smtClean="0">
                <a:solidFill>
                  <a:srgbClr val="FFFFFF"/>
                </a:solidFill>
                <a:latin typeface="Consolas"/>
              </a:rPr>
              <a:t>click </a:t>
            </a:r>
            <a:r>
              <a:rPr lang="en-US" sz="2800" i="1" dirty="0" smtClean="0">
                <a:solidFill>
                  <a:srgbClr val="929292"/>
                </a:solidFill>
                <a:latin typeface="Consolas"/>
              </a:rPr>
              <a:t>equal</a:t>
            </a:r>
            <a:r>
              <a:rPr lang="en-US" sz="2800" dirty="0" smtClean="0">
                <a:solidFill>
                  <a:srgbClr val="929292"/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FFFFFF"/>
                </a:solidFill>
                <a:latin typeface="Consolas"/>
              </a:rPr>
              <a:t>button</a:t>
            </a:r>
            <a:endParaRPr lang="en-US" sz="2800" dirty="0">
              <a:solidFill>
                <a:srgbClr val="FFFFFF"/>
              </a:solidFill>
              <a:latin typeface="Consolas"/>
            </a:endParaRPr>
          </a:p>
          <a:p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/>
              </a:rPr>
              <a:t>Then </a:t>
            </a:r>
            <a:r>
              <a:rPr lang="en-US" sz="2800" dirty="0">
                <a:solidFill>
                  <a:srgbClr val="FFFFFF"/>
                </a:solidFill>
                <a:latin typeface="Consolas"/>
              </a:rPr>
              <a:t>the result should be </a:t>
            </a:r>
            <a:endParaRPr lang="en-US" sz="2800" dirty="0" smtClean="0">
              <a:solidFill>
                <a:srgbClr val="FFFFFF"/>
              </a:solidFill>
              <a:latin typeface="Consolas"/>
            </a:endParaRPr>
          </a:p>
          <a:p>
            <a:r>
              <a:rPr lang="en-US" sz="2800" dirty="0">
                <a:solidFill>
                  <a:srgbClr val="FFFFFF"/>
                </a:solidFill>
                <a:latin typeface="Consolas"/>
              </a:rPr>
              <a:t>	 </a:t>
            </a:r>
            <a:r>
              <a:rPr lang="en-US" sz="2800" i="1" dirty="0" smtClean="0">
                <a:solidFill>
                  <a:srgbClr val="929292"/>
                </a:solidFill>
                <a:latin typeface="Consolas"/>
              </a:rPr>
              <a:t>Cannot </a:t>
            </a:r>
            <a:r>
              <a:rPr lang="en-US" sz="2800" i="1" dirty="0">
                <a:solidFill>
                  <a:srgbClr val="929292"/>
                </a:solidFill>
                <a:latin typeface="Consolas"/>
              </a:rPr>
              <a:t>divide by </a:t>
            </a:r>
            <a:r>
              <a:rPr lang="en-US" sz="2800" i="1" dirty="0" smtClean="0">
                <a:solidFill>
                  <a:srgbClr val="929292"/>
                </a:solidFill>
                <a:latin typeface="Consolas"/>
              </a:rPr>
              <a:t>zero</a:t>
            </a:r>
            <a:endParaRPr lang="en-US" sz="2800" i="1" dirty="0">
              <a:solidFill>
                <a:srgbClr val="929292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076530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1" y="188640"/>
            <a:ext cx="71882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SpecFlow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9839" y="1027677"/>
            <a:ext cx="84865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 fontAlgn="base"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 smtClean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Binding </a:t>
            </a:r>
            <a:r>
              <a:rPr lang="en-US" sz="3000" b="1" dirty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readable behavior specifications to the underlying </a:t>
            </a:r>
            <a:r>
              <a:rPr lang="en-US" sz="3000" b="1" dirty="0" smtClean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</a:t>
            </a:r>
            <a:endParaRPr lang="en-US" sz="3000" b="1" dirty="0">
              <a:solidFill>
                <a:srgbClr val="F5FFC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552" y="2277047"/>
            <a:ext cx="6414897" cy="4042445"/>
          </a:xfrm>
          <a:prstGeom prst="roundRect">
            <a:avLst>
              <a:gd name="adj" fmla="val 9291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38595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30729"/>
            <a:ext cx="7924800" cy="685800"/>
          </a:xfrm>
        </p:spPr>
        <p:txBody>
          <a:bodyPr/>
          <a:lstStyle/>
          <a:p>
            <a:r>
              <a:rPr lang="en-US" dirty="0" smtClean="0"/>
              <a:t>SpecFlow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996279"/>
            <a:ext cx="7924800" cy="56912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285" y="2924440"/>
            <a:ext cx="3719795" cy="2346853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scene3d>
            <a:camera prst="perspectiveRight"/>
            <a:lightRig rig="threePt" dir="t"/>
          </a:scene3d>
        </p:spPr>
      </p:pic>
      <p:pic>
        <p:nvPicPr>
          <p:cNvPr id="1026" name="Picture 2" descr="http://www.specflow.org/specflownew/img/GettingStarted-RunGree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5" y="3693697"/>
            <a:ext cx="3564467" cy="2300702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scene3d>
            <a:camera prst="perspective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14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76199"/>
            <a:ext cx="7086600" cy="1429871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elerik </a:t>
            </a:r>
            <a:r>
              <a:rPr lang="en-US" dirty="0" smtClean="0">
                <a:effectLst/>
              </a:rPr>
              <a:t>Testing Framework 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&amp; SpecFlow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5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003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dirty="0"/>
              <a:t>Test search on </a:t>
            </a:r>
            <a:r>
              <a:rPr lang="en-US" dirty="0">
                <a:hlinkClick r:id="rId3"/>
              </a:rPr>
              <a:t>http://telerikacademy.com/ </a:t>
            </a:r>
            <a:r>
              <a:rPr lang="en-US" dirty="0"/>
              <a:t>with TTF and </a:t>
            </a:r>
            <a:r>
              <a:rPr lang="en-US" dirty="0" smtClean="0"/>
              <a:t>Specflow</a:t>
            </a:r>
            <a:endParaRPr lang="en-US" dirty="0"/>
          </a:p>
          <a:p>
            <a:pPr marL="804863" lvl="1" indent="-457200"/>
            <a:r>
              <a:rPr lang="en-US" dirty="0"/>
              <a:t>Create simple </a:t>
            </a:r>
            <a:r>
              <a:rPr lang="en-US" dirty="0" smtClean="0"/>
              <a:t>tests</a:t>
            </a:r>
            <a:endParaRPr lang="en-US" dirty="0"/>
          </a:p>
          <a:p>
            <a:pPr marL="804863" lvl="1" indent="-457200"/>
            <a:r>
              <a:rPr lang="en-US" dirty="0"/>
              <a:t>Create tests with scenario </a:t>
            </a:r>
            <a:r>
              <a:rPr lang="en-US" dirty="0" smtClean="0"/>
              <a:t>outline</a:t>
            </a:r>
            <a:endParaRPr lang="en-US" sz="2400" dirty="0"/>
          </a:p>
          <a:p>
            <a:pPr marL="347663" lvl="1" indent="0">
              <a:buNone/>
            </a:pPr>
            <a:endParaRPr lang="en-US" sz="2400" dirty="0"/>
          </a:p>
          <a:p>
            <a:pPr marL="347663" lvl="1" indent="0">
              <a:buNone/>
            </a:pPr>
            <a:r>
              <a:rPr lang="en-US" sz="2800" dirty="0" smtClean="0"/>
              <a:t>Example:</a:t>
            </a:r>
          </a:p>
          <a:p>
            <a:pPr marL="804863" lvl="1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Search </a:t>
            </a:r>
            <a:r>
              <a:rPr lang="en-US" sz="2800" dirty="0"/>
              <a:t>for "Quality Assurance" return 3 </a:t>
            </a:r>
            <a:r>
              <a:rPr lang="en-US" sz="2800" dirty="0" err="1"/>
              <a:t>cources</a:t>
            </a:r>
            <a:r>
              <a:rPr lang="en-US" sz="2800" dirty="0"/>
              <a:t> and 1 </a:t>
            </a:r>
            <a:r>
              <a:rPr lang="en-US" sz="2800" dirty="0" smtClean="0"/>
              <a:t>track</a:t>
            </a:r>
          </a:p>
          <a:p>
            <a:pPr marL="804863" lvl="1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Search </a:t>
            </a:r>
            <a:r>
              <a:rPr lang="en-US" sz="2800" dirty="0"/>
              <a:t>for "</a:t>
            </a:r>
            <a:r>
              <a:rPr lang="en-US" sz="2800" dirty="0" err="1"/>
              <a:t>webaii</a:t>
            </a:r>
            <a:r>
              <a:rPr lang="en-US" sz="2800" dirty="0"/>
              <a:t>" does not return </a:t>
            </a:r>
            <a:r>
              <a:rPr lang="en-US" sz="2800" dirty="0" smtClean="0"/>
              <a:t>results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9453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Telerik Testing Framework</a:t>
            </a:r>
            <a:endParaRPr lang="en-US" dirty="0"/>
          </a:p>
        </p:txBody>
      </p:sp>
      <p:pic>
        <p:nvPicPr>
          <p:cNvPr id="6146" name="Picture 2" descr="http://www.telerik.com/libraries/webaii/linq.sflb?width=278&amp;height=1000&amp;decreaseOnly=true&amp;proportional=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47800" y="3733800"/>
            <a:ext cx="3055327" cy="2286001"/>
          </a:xfrm>
          <a:prstGeom prst="round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scene3d>
            <a:camera prst="perspectiveContrasting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telerik.com/libraries/webaii/ajax_automation.sflb?width=278&amp;height=1000&amp;decreaseOnly=true&amp;proportional=tr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24400" y="2438400"/>
            <a:ext cx="3055327" cy="2286001"/>
          </a:xfrm>
          <a:prstGeom prst="round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scene3d>
            <a:camera prst="perspectiveContrasting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56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188640"/>
            <a:ext cx="6172200" cy="914400"/>
          </a:xfrm>
        </p:spPr>
        <p:txBody>
          <a:bodyPr/>
          <a:lstStyle/>
          <a:p>
            <a:pPr>
              <a:defRPr/>
            </a:pPr>
            <a:r>
              <a:rPr lang="en-US" dirty="0"/>
              <a:t>Telerik Testing Framework</a:t>
            </a:r>
            <a:endParaRPr lang="bg-BG" dirty="0" smtClean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89891"/>
            <a:ext cx="8686800" cy="5463309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What is Telerik Testing Framework</a:t>
            </a:r>
            <a:endParaRPr lang="en-US" dirty="0"/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Free</a:t>
            </a:r>
            <a:r>
              <a:rPr lang="en-US" dirty="0" smtClean="0"/>
              <a:t> Testing Framework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Support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Web</a:t>
            </a:r>
            <a:r>
              <a:rPr lang="en-US" dirty="0" smtClean="0"/>
              <a:t> (HTML, JavaScript, Ajax, …)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Support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Silverlight</a:t>
            </a:r>
            <a:r>
              <a:rPr lang="en-US" dirty="0" smtClean="0"/>
              <a:t> Applications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Support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WPF</a:t>
            </a:r>
            <a:r>
              <a:rPr lang="en-US" dirty="0" smtClean="0"/>
              <a:t> Applications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Include some nice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extras</a:t>
            </a:r>
            <a:r>
              <a:rPr lang="en-US" dirty="0" smtClean="0"/>
              <a:t> like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Element </a:t>
            </a:r>
            <a:r>
              <a:rPr lang="en-US" dirty="0"/>
              <a:t>Identification Using </a:t>
            </a:r>
            <a:r>
              <a:rPr lang="en-US" dirty="0" smtClean="0"/>
              <a:t>LINQ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/>
              <a:t>Wrappers for Telerik Rad </a:t>
            </a:r>
            <a:r>
              <a:rPr lang="en-US" dirty="0" smtClean="0"/>
              <a:t>Controls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VsUnit/</a:t>
            </a:r>
            <a:r>
              <a:rPr lang="en-US" dirty="0" err="1" smtClean="0"/>
              <a:t>NUnit</a:t>
            </a:r>
            <a:r>
              <a:rPr lang="en-US" dirty="0" smtClean="0"/>
              <a:t>/</a:t>
            </a:r>
            <a:r>
              <a:rPr lang="en-US" dirty="0" err="1" smtClean="0"/>
              <a:t>MbUnit</a:t>
            </a:r>
            <a:r>
              <a:rPr lang="en-US" dirty="0" smtClean="0"/>
              <a:t>/</a:t>
            </a:r>
            <a:r>
              <a:rPr lang="en-US" dirty="0" err="1" smtClean="0"/>
              <a:t>XUnit</a:t>
            </a:r>
            <a:r>
              <a:rPr lang="en-US" dirty="0" smtClean="0"/>
              <a:t> Integration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6221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188640"/>
            <a:ext cx="6172200" cy="1224524"/>
          </a:xfrm>
        </p:spPr>
        <p:txBody>
          <a:bodyPr/>
          <a:lstStyle/>
          <a:p>
            <a:pPr>
              <a:defRPr/>
            </a:pPr>
            <a:r>
              <a:rPr lang="en-US" dirty="0"/>
              <a:t>Telerik Testing </a:t>
            </a:r>
            <a:r>
              <a:rPr lang="en-US" dirty="0" smtClean="0"/>
              <a:t>Framework vs. Test Studio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37" y="1492047"/>
            <a:ext cx="7716327" cy="498227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2941346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188640"/>
            <a:ext cx="6172200" cy="914400"/>
          </a:xfrm>
        </p:spPr>
        <p:txBody>
          <a:bodyPr/>
          <a:lstStyle/>
          <a:p>
            <a:pPr>
              <a:defRPr/>
            </a:pPr>
            <a:r>
              <a:rPr lang="en-US" dirty="0"/>
              <a:t>Telerik Testing Framework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58109" y="1921067"/>
            <a:ext cx="48860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3200" b="1" i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</a:t>
            </a:r>
            <a:r>
              <a:rPr lang="en-US" sz="3200" b="1" i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Framework</a:t>
            </a:r>
          </a:p>
        </p:txBody>
      </p:sp>
      <p:sp>
        <p:nvSpPr>
          <p:cNvPr id="8" name="Rectangle 7"/>
          <p:cNvSpPr/>
          <p:nvPr/>
        </p:nvSpPr>
        <p:spPr>
          <a:xfrm>
            <a:off x="2115127" y="2523724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fontAlgn="base"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84927" y="3107908"/>
            <a:ext cx="5232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3200" b="1" i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 Studio and C#</a:t>
            </a:r>
            <a:endParaRPr lang="en-US" sz="3200" b="1" i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15127" y="3692683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fontAlgn="base"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56146" y="4262954"/>
            <a:ext cx="62899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3200" b="1" i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Expectedly Good Combination!</a:t>
            </a:r>
            <a:endParaRPr lang="en-US" sz="3200" b="1" i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90087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188640"/>
            <a:ext cx="6172200" cy="914400"/>
          </a:xfrm>
        </p:spPr>
        <p:txBody>
          <a:bodyPr/>
          <a:lstStyle/>
          <a:p>
            <a:pPr>
              <a:defRPr/>
            </a:pPr>
            <a:r>
              <a:rPr lang="en-US" dirty="0"/>
              <a:t>Telerik Testing Framework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9455" y="1256145"/>
            <a:ext cx="8414327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 fontAlgn="base"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it is good combination?</a:t>
            </a: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30238" lvl="1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/>
            </a:pPr>
            <a:r>
              <a:rPr lang="en-US" sz="3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TTF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interaction with Web and WPF</a:t>
            </a:r>
          </a:p>
          <a:p>
            <a:pPr marL="630238" lvl="1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/>
            </a:pPr>
            <a:r>
              <a:rPr lang="en-US" sz="3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 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everything else</a:t>
            </a:r>
          </a:p>
          <a:p>
            <a:pPr marL="630238" lvl="1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Industry leading </a:t>
            </a:r>
            <a:r>
              <a:rPr lang="en-US" sz="3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write your tests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00918">
            <a:off x="5865079" y="4977758"/>
            <a:ext cx="2216145" cy="709934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4155162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188640"/>
            <a:ext cx="6172200" cy="914400"/>
          </a:xfrm>
        </p:spPr>
        <p:txBody>
          <a:bodyPr/>
          <a:lstStyle/>
          <a:p>
            <a:pPr>
              <a:defRPr/>
            </a:pPr>
            <a:r>
              <a:rPr lang="en-US" dirty="0"/>
              <a:t>Telerik Testing Framework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9455" y="1067885"/>
            <a:ext cx="8414327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 fontAlgn="base"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it is great solution?</a:t>
            </a: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30238" lvl="1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/>
            </a:pPr>
            <a:r>
              <a:rPr lang="en-US" sz="3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involves a lot of non UI actions</a:t>
            </a:r>
          </a:p>
          <a:p>
            <a:pPr marL="922338" lvl="2" indent="-273050" fontAlgn="base"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/>
            </a:pPr>
            <a:r>
              <a:rPr lang="en-US" sz="2400" b="1" dirty="0" smtClean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 Check logs of server after some UI actions in frontend</a:t>
            </a:r>
          </a:p>
          <a:p>
            <a:pPr marL="630238" lvl="1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/>
            </a:pPr>
            <a:r>
              <a:rPr lang="en-US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complex SUT build with multiple technologies</a:t>
            </a:r>
            <a:endParaRPr lang="en-US" sz="30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22338" lvl="2" indent="-273050" fontAlgn="base"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/>
            </a:pPr>
            <a:r>
              <a:rPr lang="en-US" sz="2400" b="1" dirty="0" smtClean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 TTF can be integrated with other testing frameworks</a:t>
            </a:r>
          </a:p>
          <a:p>
            <a:pPr marL="630238" lvl="1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/>
            </a:pPr>
            <a:r>
              <a:rPr lang="en-US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Overwhelm limitations of Test Studio UI</a:t>
            </a:r>
          </a:p>
          <a:p>
            <a:pPr marL="922338" lvl="2" indent="-273050" fontAlgn="base"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/>
            </a:pPr>
            <a:r>
              <a:rPr lang="en-US" sz="2400" b="1" dirty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r>
              <a:rPr lang="en-US" sz="2400" b="1" dirty="0" smtClean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Test similar WPF and Silverlight apps with the same code</a:t>
            </a:r>
          </a:p>
        </p:txBody>
      </p:sp>
    </p:spTree>
    <p:extLst>
      <p:ext uri="{BB962C8B-B14F-4D97-AF65-F5344CB8AC3E}">
        <p14:creationId xmlns:p14="http://schemas.microsoft.com/office/powerpoint/2010/main" val="37902400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188640"/>
            <a:ext cx="6172200" cy="914400"/>
          </a:xfrm>
        </p:spPr>
        <p:txBody>
          <a:bodyPr/>
          <a:lstStyle/>
          <a:p>
            <a:pPr>
              <a:defRPr/>
            </a:pPr>
            <a:r>
              <a:rPr lang="en-US" dirty="0"/>
              <a:t>Telerik Testing Framework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9455" y="1256145"/>
            <a:ext cx="8414327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 fontAlgn="base"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it is NOT great solution?</a:t>
            </a: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30238" lvl="1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/>
            </a:pPr>
            <a:r>
              <a:rPr lang="en-US" sz="3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codding skills </a:t>
            </a:r>
          </a:p>
          <a:p>
            <a:pPr marL="922338" lvl="2" indent="-273050" fontAlgn="base"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/>
            </a:pPr>
            <a:r>
              <a:rPr lang="en-US" sz="2800" b="1" dirty="0" smtClean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Then you need a coddles tool like Test Studio</a:t>
            </a:r>
          </a:p>
          <a:p>
            <a:pPr marL="630238" lvl="1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/>
            </a:pPr>
            <a:r>
              <a:rPr lang="en-US" sz="3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time to develop coded automation </a:t>
            </a:r>
          </a:p>
          <a:p>
            <a:pPr marL="922338" lvl="2" indent="-273050" fontAlgn="base"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/>
            </a:pPr>
            <a:r>
              <a:rPr lang="en-US" sz="2800" b="1" dirty="0" smtClean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Usually recording tests is faster so initial implementation cost is lower</a:t>
            </a:r>
          </a:p>
          <a:p>
            <a:pPr marL="922338" lvl="2" indent="-273050" fontAlgn="base"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/>
            </a:pPr>
            <a:r>
              <a:rPr lang="en-US" sz="2800" b="1" dirty="0" smtClean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Usually writing tests in code is slower, but it pays of with less support effort and better flexibility</a:t>
            </a:r>
            <a:endParaRPr lang="en-US" sz="2800" b="1" dirty="0">
              <a:solidFill>
                <a:srgbClr val="F5FFC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0646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CC62B882-3A46-4F72-8436-1D7407ADFF02}" vid="{92E024D1-C2BF-4AF7-8ED1-5C666C82BD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Telerik Colors Theme">
    <a:dk1>
      <a:sysClr val="windowText" lastClr="000000"/>
    </a:dk1>
    <a:lt1>
      <a:srgbClr val="CCFF66"/>
    </a:lt1>
    <a:dk2>
      <a:srgbClr val="30356E"/>
    </a:dk2>
    <a:lt2>
      <a:srgbClr val="CCFF33"/>
    </a:lt2>
    <a:accent1>
      <a:srgbClr val="CC4757"/>
    </a:accent1>
    <a:accent2>
      <a:srgbClr val="FF6F61"/>
    </a:accent2>
    <a:accent3>
      <a:srgbClr val="FF953E"/>
    </a:accent3>
    <a:accent4>
      <a:srgbClr val="F8BD52"/>
    </a:accent4>
    <a:accent5>
      <a:srgbClr val="46A6BD"/>
    </a:accent5>
    <a:accent6>
      <a:srgbClr val="5488BC"/>
    </a:accent6>
    <a:hlink>
      <a:srgbClr val="76B200"/>
    </a:hlink>
    <a:folHlink>
      <a:srgbClr val="FFCF3E"/>
    </a:folHlink>
  </a:clrScheme>
</a:themeOverride>
</file>

<file path=ppt/theme/themeOverride2.xml><?xml version="1.0" encoding="utf-8"?>
<a:themeOverride xmlns:a="http://schemas.openxmlformats.org/drawingml/2006/main">
  <a:clrScheme name="Telerik Colors Theme">
    <a:dk1>
      <a:sysClr val="windowText" lastClr="000000"/>
    </a:dk1>
    <a:lt1>
      <a:srgbClr val="CCFF66"/>
    </a:lt1>
    <a:dk2>
      <a:srgbClr val="30356E"/>
    </a:dk2>
    <a:lt2>
      <a:srgbClr val="CCFF33"/>
    </a:lt2>
    <a:accent1>
      <a:srgbClr val="CC4757"/>
    </a:accent1>
    <a:accent2>
      <a:srgbClr val="FF6F61"/>
    </a:accent2>
    <a:accent3>
      <a:srgbClr val="FF953E"/>
    </a:accent3>
    <a:accent4>
      <a:srgbClr val="F8BD52"/>
    </a:accent4>
    <a:accent5>
      <a:srgbClr val="46A6BD"/>
    </a:accent5>
    <a:accent6>
      <a:srgbClr val="5488BC"/>
    </a:accent6>
    <a:hlink>
      <a:srgbClr val="76B200"/>
    </a:hlink>
    <a:folHlink>
      <a:srgbClr val="FFCF3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8287</TotalTime>
  <Words>679</Words>
  <Application>Microsoft Office PowerPoint</Application>
  <PresentationFormat>On-screen Show (4:3)</PresentationFormat>
  <Paragraphs>194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Calibri</vt:lpstr>
      <vt:lpstr>Cambria</vt:lpstr>
      <vt:lpstr>Consolas</vt:lpstr>
      <vt:lpstr>Corbel</vt:lpstr>
      <vt:lpstr>Wingdings</vt:lpstr>
      <vt:lpstr>Wingdings 2</vt:lpstr>
      <vt:lpstr>Telerik Academy Theme</vt:lpstr>
      <vt:lpstr>Telerik Testing Framework</vt:lpstr>
      <vt:lpstr>Table of Contents </vt:lpstr>
      <vt:lpstr>Telerik Testing Framework</vt:lpstr>
      <vt:lpstr>Telerik Testing Framework</vt:lpstr>
      <vt:lpstr>Telerik Testing Framework vs. Test Studio</vt:lpstr>
      <vt:lpstr>Telerik Testing Framework</vt:lpstr>
      <vt:lpstr>Telerik Testing Framework</vt:lpstr>
      <vt:lpstr>Telerik Testing Framework</vt:lpstr>
      <vt:lpstr>Telerik Testing Framework</vt:lpstr>
      <vt:lpstr>Telerik Testing Framework</vt:lpstr>
      <vt:lpstr>Telerik Testing Framework</vt:lpstr>
      <vt:lpstr>Behavior Driven Development</vt:lpstr>
      <vt:lpstr>Bike Example</vt:lpstr>
      <vt:lpstr>Bike Example</vt:lpstr>
      <vt:lpstr>Useless Car Example</vt:lpstr>
      <vt:lpstr>The Problem</vt:lpstr>
      <vt:lpstr>The Solution</vt:lpstr>
      <vt:lpstr>Back to the Roots</vt:lpstr>
      <vt:lpstr>Behavior Driven Development</vt:lpstr>
      <vt:lpstr>Behavior Specifications</vt:lpstr>
      <vt:lpstr>Scenario Example</vt:lpstr>
      <vt:lpstr>SpecFlow</vt:lpstr>
      <vt:lpstr>SpecFlow</vt:lpstr>
      <vt:lpstr>Telerik Testing Framework  &amp; SpecFlow</vt:lpstr>
      <vt:lpstr>Exercises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WPF Desktop Applications With Test Studio</dc:title>
  <dc:creator>Asya Georgieva</dc:creator>
  <cp:lastModifiedBy>Asya Georgieva</cp:lastModifiedBy>
  <cp:revision>132</cp:revision>
  <dcterms:created xsi:type="dcterms:W3CDTF">2013-02-25T12:11:36Z</dcterms:created>
  <dcterms:modified xsi:type="dcterms:W3CDTF">2013-06-24T10:03:14Z</dcterms:modified>
</cp:coreProperties>
</file>