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3695-7FB9-4D45-86D4-29A4C054B828}" type="datetimeFigureOut">
              <a:rPr lang="bg-BG" smtClean="0"/>
              <a:t>25.6.2013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FFF3-B8EA-469B-B100-F4FC311753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2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http://www.krazytech.com/projects/sample-software-requirements-specificationsrs-report-airline-database</a:t>
            </a:r>
            <a:r>
              <a:rPr lang="en-US" baseline="0" dirty="0" smtClean="0"/>
              <a:t> - SRS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0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6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2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46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0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6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2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9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7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student-courses/quality-assurance/qa-and-test-automation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838200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Design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52095">
            <a:off x="5599837" y="4611666"/>
            <a:ext cx="2516326" cy="157822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ogeorgiev\Desktop\work.4658296.3.flat,550x550,075,f.static-spher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152400"/>
            <a:ext cx="2743200" cy="2194560"/>
          </a:xfrm>
          <a:prstGeom prst="roundRect">
            <a:avLst>
              <a:gd name="adj" fmla="val 48611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22220">
            <a:off x="315070" y="3019417"/>
            <a:ext cx="2544296" cy="1908222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152400" y="4923725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Mihail Parvanov</a:t>
            </a:r>
          </a:p>
          <a:p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/>
        </p:nvSpPr>
        <p:spPr>
          <a:xfrm>
            <a:off x="165100" y="534709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152400" y="5677777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ASP.NET </a:t>
            </a:r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tests are run using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execution tool</a:t>
            </a:r>
            <a:r>
              <a:rPr lang="en-US" dirty="0" smtClean="0"/>
              <a:t>, </a:t>
            </a:r>
            <a:r>
              <a:rPr lang="en-US" dirty="0"/>
              <a:t>the sequence </a:t>
            </a:r>
            <a:r>
              <a:rPr lang="en-US" dirty="0" smtClean="0"/>
              <a:t>of actions </a:t>
            </a:r>
            <a:r>
              <a:rPr lang="en-US" dirty="0"/>
              <a:t>is specified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script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automated test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10534"/>
            <a:ext cx="5791200" cy="344746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7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various test procedures and automated test scripts are </a:t>
            </a:r>
            <a:r>
              <a:rPr lang="en-US" dirty="0" smtClean="0"/>
              <a:t>formed </a:t>
            </a:r>
            <a:r>
              <a:rPr lang="en-US" dirty="0"/>
              <a:t>into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execution schedule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dirty="0"/>
              <a:t> in which </a:t>
            </a:r>
            <a:r>
              <a:rPr lang="en-US" dirty="0" smtClean="0"/>
              <a:t>tests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Takes </a:t>
            </a:r>
            <a:r>
              <a:rPr lang="en-US" dirty="0"/>
              <a:t>into account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</a:t>
            </a:r>
            <a:r>
              <a:rPr lang="en-US" dirty="0" smtClean="0"/>
              <a:t> like: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egression</a:t>
            </a:r>
            <a:r>
              <a:rPr lang="en-US" dirty="0" smtClean="0"/>
              <a:t> tests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rioritization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echnical </a:t>
            </a:r>
            <a:r>
              <a:rPr lang="en-US" dirty="0"/>
              <a:t>and logical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 descr="C:\PROJECTS\QA-Academy\LOCAL_FILES\Oleg_IMAGES_Archive\Not used\Play-1-Ho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1944687" cy="1944687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1524001"/>
          </a:xfrm>
        </p:spPr>
        <p:txBody>
          <a:bodyPr/>
          <a:lstStyle/>
          <a:p>
            <a:r>
              <a:rPr lang="en-US" dirty="0"/>
              <a:t>Categories of Test Design </a:t>
            </a:r>
            <a:r>
              <a:rPr lang="en-US" dirty="0" smtClean="0"/>
              <a:t>Techniques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73979">
            <a:off x="2941078" y="2335331"/>
            <a:ext cx="3238500" cy="39147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not involve running (executing) the test object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Dynamic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Involve </a:t>
            </a:r>
            <a:r>
              <a:rPr lang="en-US" dirty="0"/>
              <a:t>running (executing) the test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194" name="Picture 2" descr="http://blogigs.com/wp-content/uploads/2011/01/static-vs-dynam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2038350" cy="2234032"/>
          </a:xfrm>
          <a:prstGeom prst="roundRect">
            <a:avLst>
              <a:gd name="adj" fmla="val 1240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ajax.phpmagazine.net/upload/2006/02/friend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267199"/>
            <a:ext cx="2857500" cy="2133601"/>
          </a:xfrm>
          <a:prstGeom prst="roundRect">
            <a:avLst>
              <a:gd name="adj" fmla="val 1250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5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895600"/>
            <a:ext cx="7924800" cy="1102520"/>
          </a:xfrm>
        </p:spPr>
        <p:txBody>
          <a:bodyPr/>
          <a:lstStyle/>
          <a:p>
            <a:r>
              <a:rPr lang="en-US" dirty="0" smtClean="0"/>
              <a:t>Testing Without Executing </a:t>
            </a:r>
            <a:br>
              <a:rPr lang="en-US" dirty="0" smtClean="0"/>
            </a:br>
            <a:r>
              <a:rPr lang="en-US" dirty="0" smtClean="0"/>
              <a:t>the Program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6269" y="1408113"/>
            <a:ext cx="4783931" cy="552608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7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b="1" kern="1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tests are usually considered as divided into two parts: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method </a:t>
            </a:r>
            <a:r>
              <a:rPr lang="en-US" dirty="0" smtClean="0"/>
              <a:t>where the </a:t>
            </a:r>
            <a:r>
              <a:rPr lang="en-US" dirty="0"/>
              <a:t>human being is the primary defect finder and scrutinizer of the item under </a:t>
            </a:r>
            <a:r>
              <a:rPr lang="en-US" dirty="0" smtClean="0"/>
              <a:t>test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smtClean="0"/>
              <a:t>a tool </a:t>
            </a:r>
            <a:r>
              <a:rPr lang="en-US" dirty="0"/>
              <a:t>as the primary defect finder and scrutinizer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pic>
        <p:nvPicPr>
          <p:cNvPr id="5122" name="Picture 2" descr="C:\PROJECTS\QA-Academy\LOCAL_FILES\Oleg_IMAGES_Archive\Not used\palms-cloc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3257" y="2409370"/>
            <a:ext cx="5297487" cy="3973115"/>
          </a:xfrm>
          <a:prstGeom prst="roundRect">
            <a:avLst>
              <a:gd name="adj" fmla="val 20320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28800" y="228600"/>
            <a:ext cx="5715000" cy="9144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Static Techniques</a:t>
            </a: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27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152400" y="3496162"/>
            <a:ext cx="1676399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b="1" kern="1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 </a:t>
              </a: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83262" y="2850623"/>
            <a:ext cx="452877" cy="8382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100000"/>
              </a:lnSpc>
              <a:tabLst>
                <a:tab pos="577850" algn="l"/>
              </a:tabLst>
            </a:pPr>
            <a:r>
              <a:rPr lang="en-US" dirty="0"/>
              <a:t>The Test Development Process</a:t>
            </a:r>
          </a:p>
          <a:p>
            <a:pPr marL="288925" indent="-288925">
              <a:lnSpc>
                <a:spcPct val="100000"/>
              </a:lnSpc>
              <a:tabLst>
                <a:tab pos="577850" algn="l"/>
              </a:tabLst>
            </a:pPr>
            <a:r>
              <a:rPr lang="en-US" dirty="0" smtClean="0"/>
              <a:t>Categories </a:t>
            </a:r>
            <a:r>
              <a:rPr lang="en-US" dirty="0"/>
              <a:t>of Test Design </a:t>
            </a:r>
            <a:r>
              <a:rPr lang="en-US" dirty="0" smtClean="0"/>
              <a:t>Techniques</a:t>
            </a:r>
          </a:p>
          <a:p>
            <a:pPr marL="288925" indent="-288925">
              <a:lnSpc>
                <a:spcPct val="100000"/>
              </a:lnSpc>
              <a:tabLst>
                <a:tab pos="577850" algn="l"/>
              </a:tabLst>
            </a:pPr>
            <a:r>
              <a:rPr lang="en-US" dirty="0"/>
              <a:t>Static Techniques</a:t>
            </a:r>
          </a:p>
          <a:p>
            <a:pPr marL="623888" lvl="1" indent="-276225">
              <a:lnSpc>
                <a:spcPct val="100000"/>
              </a:lnSpc>
              <a:buSzPct val="100000"/>
            </a:pPr>
            <a:r>
              <a:rPr lang="en-US" dirty="0"/>
              <a:t>Reviews</a:t>
            </a:r>
          </a:p>
          <a:p>
            <a:pPr marL="623888" lvl="1" indent="-276225">
              <a:lnSpc>
                <a:spcPct val="100000"/>
              </a:lnSpc>
              <a:buSzPct val="100000"/>
            </a:pPr>
            <a:r>
              <a:rPr lang="en-US" dirty="0"/>
              <a:t>Static Analysis</a:t>
            </a:r>
          </a:p>
          <a:p>
            <a:pPr marL="288925" indent="-288925">
              <a:lnSpc>
                <a:spcPct val="100000"/>
              </a:lnSpc>
              <a:tabLst>
                <a:tab pos="457200" algn="l"/>
              </a:tabLst>
            </a:pPr>
            <a:r>
              <a:rPr lang="en-US" dirty="0"/>
              <a:t>Dynamic Techniques</a:t>
            </a:r>
          </a:p>
          <a:p>
            <a:pPr marL="623888" lvl="1" indent="-276225">
              <a:lnSpc>
                <a:spcPct val="100000"/>
              </a:lnSpc>
              <a:buSzPct val="100000"/>
            </a:pPr>
            <a:r>
              <a:rPr lang="en-US" dirty="0"/>
              <a:t>Specification-based (Black-box) </a:t>
            </a:r>
            <a:r>
              <a:rPr lang="en-US" dirty="0" smtClean="0"/>
              <a:t>Techniques</a:t>
            </a:r>
          </a:p>
          <a:p>
            <a:pPr marL="288925" indent="-288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>
                <a:tab pos="457200" algn="l"/>
              </a:tabLst>
            </a:pPr>
            <a:r>
              <a:rPr lang="en-US" dirty="0" smtClean="0"/>
              <a:t>Choosing </a:t>
            </a:r>
            <a:r>
              <a:rPr lang="en-US" dirty="0"/>
              <a:t>Test </a:t>
            </a:r>
            <a:r>
              <a:rPr lang="en-US" dirty="0" smtClean="0"/>
              <a:t>Techniques</a:t>
            </a:r>
          </a:p>
          <a:p>
            <a:pPr marL="347663" lvl="1" indent="0">
              <a:lnSpc>
                <a:spcPct val="100000"/>
              </a:lnSpc>
              <a:buSzPct val="10000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06114">
            <a:off x="5553075" y="2521925"/>
            <a:ext cx="2219326" cy="18930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An </a:t>
            </a:r>
            <a:r>
              <a:rPr lang="en-US" sz="3000" dirty="0"/>
              <a:t>evaluation of a product or project status to ascertain discrepancies from planned </a:t>
            </a:r>
            <a:r>
              <a:rPr lang="en-US" sz="3000" dirty="0" smtClean="0"/>
              <a:t>results and </a:t>
            </a:r>
            <a:r>
              <a:rPr lang="en-US" sz="3000" dirty="0"/>
              <a:t>to recommend improvements</a:t>
            </a:r>
            <a:r>
              <a:rPr lang="en-US" sz="30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Reviews </a:t>
            </a:r>
            <a:r>
              <a:rPr lang="en-US" sz="3000" dirty="0"/>
              <a:t>usually precede dynamic tests</a:t>
            </a:r>
            <a:r>
              <a:rPr lang="en-US" sz="3000" dirty="0" smtClean="0"/>
              <a:t>. </a:t>
            </a:r>
            <a:r>
              <a:rPr lang="en-US" sz="3000" dirty="0"/>
              <a:t>Because the cost of a </a:t>
            </a:r>
            <a:r>
              <a:rPr lang="en-US" sz="3000" dirty="0" smtClean="0"/>
              <a:t>defect increases </a:t>
            </a:r>
            <a:r>
              <a:rPr lang="en-US" sz="3000" dirty="0"/>
              <a:t>as that defect remains in the system, reviews should happen as soon as possible. However, because </a:t>
            </a:r>
            <a:r>
              <a:rPr lang="en-US" sz="3000" dirty="0" smtClean="0"/>
              <a:t>not all </a:t>
            </a:r>
            <a:r>
              <a:rPr lang="en-US" sz="3000" dirty="0"/>
              <a:t>defects are easy to find in reviews, dynamic tests should still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417" algn="just">
              <a:lnSpc>
                <a:spcPct val="150000"/>
              </a:lnSpc>
              <a:spcBef>
                <a:spcPts val="0"/>
              </a:spcBef>
            </a:pPr>
            <a:r>
              <a:rPr lang="en-US" sz="3400" dirty="0" smtClean="0"/>
              <a:t>Informal </a:t>
            </a:r>
            <a:r>
              <a:rPr lang="en-US" sz="3400" dirty="0"/>
              <a:t>review</a:t>
            </a:r>
          </a:p>
          <a:p>
            <a:pPr marL="292417" algn="just">
              <a:lnSpc>
                <a:spcPct val="150000"/>
              </a:lnSpc>
              <a:spcBef>
                <a:spcPts val="0"/>
              </a:spcBef>
            </a:pPr>
            <a:r>
              <a:rPr lang="en-US" sz="3400" dirty="0"/>
              <a:t>Walkthrough</a:t>
            </a:r>
          </a:p>
          <a:p>
            <a:pPr marL="292417" algn="just">
              <a:lnSpc>
                <a:spcPct val="150000"/>
              </a:lnSpc>
              <a:spcBef>
                <a:spcPts val="0"/>
              </a:spcBef>
            </a:pPr>
            <a:r>
              <a:rPr lang="en-US" sz="3400" dirty="0"/>
              <a:t>Technical Review</a:t>
            </a:r>
          </a:p>
          <a:p>
            <a:pPr marL="292417" algn="just">
              <a:lnSpc>
                <a:spcPct val="150000"/>
              </a:lnSpc>
              <a:spcBef>
                <a:spcPts val="0"/>
              </a:spcBef>
            </a:pPr>
            <a:r>
              <a:rPr lang="en-US" sz="3400" dirty="0"/>
              <a:t>Inspection</a:t>
            </a:r>
          </a:p>
          <a:p>
            <a:pPr marL="292417" algn="just">
              <a:lnSpc>
                <a:spcPct val="150000"/>
              </a:lnSpc>
              <a:spcBef>
                <a:spcPts val="0"/>
              </a:spcBef>
            </a:pPr>
            <a:r>
              <a:rPr lang="en-US" sz="3400" dirty="0"/>
              <a:t>Peer Review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 descr="http://t0.gstatic.com/images?q=tbn:ANd9GcQCseH_aMyOKJIBwJMMkV7TQDx80vhakB_0Uuh06-88eEWXoClY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3255388" cy="2438400"/>
          </a:xfrm>
          <a:prstGeom prst="roundRect">
            <a:avLst>
              <a:gd name="adj" fmla="val 1151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3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What can </a:t>
            </a:r>
            <a:r>
              <a:rPr lang="en-US" sz="2800" dirty="0"/>
              <a:t>happen after a review?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ideal case is that the document is </a:t>
            </a:r>
            <a:r>
              <a:rPr lang="en-US" sz="2800" dirty="0" smtClean="0"/>
              <a:t>okay as </a:t>
            </a:r>
            <a:r>
              <a:rPr lang="en-US" sz="2800" dirty="0"/>
              <a:t>is or with minor changes.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Another </a:t>
            </a:r>
            <a:r>
              <a:rPr lang="en-US" sz="2800" dirty="0"/>
              <a:t>possibility is that the document requires some changes but not a re-review.</a:t>
            </a:r>
          </a:p>
          <a:p>
            <a:pPr lvl="1" algn="just"/>
            <a:r>
              <a:rPr lang="en-US" sz="2800" dirty="0"/>
              <a:t>The most costly outcome</a:t>
            </a:r>
            <a:r>
              <a:rPr lang="en-US" sz="2800" dirty="0" smtClean="0"/>
              <a:t>— the </a:t>
            </a:r>
            <a:r>
              <a:rPr lang="en-US" sz="2800" dirty="0"/>
              <a:t>document requires </a:t>
            </a:r>
            <a:r>
              <a:rPr lang="en-US" sz="2800" dirty="0" smtClean="0"/>
              <a:t>extensive changes </a:t>
            </a:r>
            <a:r>
              <a:rPr lang="en-US" sz="2800" dirty="0"/>
              <a:t>and a re-review. (</a:t>
            </a:r>
            <a:r>
              <a:rPr lang="en-US" sz="2800" dirty="0" smtClean="0"/>
              <a:t>This is </a:t>
            </a:r>
            <a:r>
              <a:rPr lang="en-US" sz="2800" dirty="0"/>
              <a:t>less </a:t>
            </a:r>
            <a:r>
              <a:rPr lang="en-US" sz="2800" dirty="0" smtClean="0"/>
              <a:t>costly than ignoring </a:t>
            </a:r>
            <a:r>
              <a:rPr lang="en-US" sz="2800" dirty="0"/>
              <a:t>the serious problems </a:t>
            </a:r>
            <a:r>
              <a:rPr lang="en-US" sz="2800" dirty="0" smtClean="0"/>
              <a:t>and </a:t>
            </a:r>
            <a:r>
              <a:rPr lang="en-US" sz="2800" dirty="0"/>
              <a:t>dealing with them during component, integration, </a:t>
            </a:r>
            <a:r>
              <a:rPr lang="en-US" sz="2800" dirty="0" smtClean="0"/>
              <a:t>system, or acceptance </a:t>
            </a:r>
            <a:r>
              <a:rPr lang="en-US" sz="2800" dirty="0"/>
              <a:t>testing</a:t>
            </a:r>
            <a:r>
              <a:rPr lang="en-US" sz="2800" dirty="0" smtClean="0"/>
              <a:t>.)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721153">
            <a:off x="3293002" y="3057558"/>
            <a:ext cx="3124200" cy="32956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28800" y="228600"/>
            <a:ext cx="5715000" cy="9144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Static Techniques</a:t>
            </a: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8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752600" y="3477496"/>
            <a:ext cx="2057399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88225" y="2803088"/>
            <a:ext cx="433648" cy="95249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software artifacts in order to gain information </a:t>
            </a:r>
            <a:r>
              <a:rPr lang="en-US" dirty="0" smtClean="0"/>
              <a:t>about the </a:t>
            </a:r>
            <a:r>
              <a:rPr lang="en-US" dirty="0"/>
              <a:t>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Source </a:t>
            </a:r>
            <a:r>
              <a:rPr lang="en-US" dirty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Binaries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Configuration </a:t>
            </a:r>
            <a:r>
              <a:rPr lang="en-US" dirty="0"/>
              <a:t>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Analyzing </a:t>
            </a:r>
            <a:r>
              <a:rPr lang="en-US" dirty="0"/>
              <a:t>software “at rest</a:t>
            </a:r>
            <a:r>
              <a:rPr lang="en-US" dirty="0" smtClean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Performed </a:t>
            </a:r>
            <a:r>
              <a:rPr lang="en-US" dirty="0"/>
              <a:t>by an </a:t>
            </a:r>
            <a:r>
              <a:rPr lang="en-US" dirty="0" smtClean="0"/>
              <a:t>automated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194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7590" y="3848100"/>
            <a:ext cx="1590780" cy="23622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Have access to the actual instructions the software will </a:t>
            </a:r>
            <a:r>
              <a:rPr lang="en-US" dirty="0" smtClean="0"/>
              <a:t>be executing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need to guess or interpret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Full </a:t>
            </a:r>
            <a:r>
              <a:rPr lang="en-US" dirty="0"/>
              <a:t>access to all of the software’s possible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943600" y="4038600"/>
            <a:ext cx="1828800" cy="203553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5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 to source code </a:t>
            </a:r>
            <a:r>
              <a:rPr lang="en-US" dirty="0"/>
              <a:t>or at least binary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need </a:t>
            </a:r>
            <a:r>
              <a:rPr lang="en-US" dirty="0"/>
              <a:t>access to enough software artifacts to execute a build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require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proficiency </a:t>
            </a:r>
            <a:r>
              <a:rPr lang="en-US" dirty="0"/>
              <a:t>running software builds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Will </a:t>
            </a:r>
            <a:r>
              <a:rPr lang="en-US" dirty="0"/>
              <a:t>not find issues related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deployment environments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Dynamic Techniques</a:t>
            </a:r>
            <a:endParaRPr lang="en-US" dirty="0"/>
          </a:p>
        </p:txBody>
      </p:sp>
      <p:pic>
        <p:nvPicPr>
          <p:cNvPr id="13314" name="Picture 2" descr="http://blogs.oracle.com/fusionecm/dynamic-network-abstraction-gree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3467100" cy="2473480"/>
          </a:xfrm>
          <a:prstGeom prst="roundRect">
            <a:avLst>
              <a:gd name="adj" fmla="val 10506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616" y="3428999"/>
            <a:ext cx="4447392" cy="247348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105400" y="2391467"/>
            <a:ext cx="20574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b="1" kern="1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80769" y="1038135"/>
            <a:ext cx="534963" cy="2171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406981" y="2548866"/>
            <a:ext cx="1247215" cy="22070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36988" y="3288207"/>
            <a:ext cx="1256548" cy="7376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82467" y="3280403"/>
            <a:ext cx="1227884" cy="72461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80694" y="2601406"/>
            <a:ext cx="1209321" cy="21025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68512" y="2394358"/>
            <a:ext cx="243310" cy="15121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1371601"/>
          </a:xfrm>
        </p:spPr>
        <p:txBody>
          <a:bodyPr/>
          <a:lstStyle/>
          <a:p>
            <a:r>
              <a:rPr lang="en-US" dirty="0" smtClean="0"/>
              <a:t>The Test Development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Basic Concepts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878" y1="93448" x2="5164" y2="99655"/>
                        <a14:backgroundMark x1="4460" y1="94138" x2="45775" y2="94483"/>
                        <a14:backgroundMark x1="2347" y1="92069" x2="8685" y2="95172"/>
                        <a14:backgroundMark x1="8920" y1="93103" x2="50000" y2="92759"/>
                        <a14:backgroundMark x1="51878" y1="94828" x2="51408" y2="87241"/>
                        <a14:backgroundMark x1="50939" y1="86207" x2="50939" y2="86207"/>
                        <a14:backgroundMark x1="51174" y1="85517" x2="51174" y2="85517"/>
                        <a14:backgroundMark x1="51643" y1="80690" x2="55399" y2="74138"/>
                        <a14:backgroundMark x1="50235" y1="76207" x2="47418" y2="72069"/>
                        <a14:backgroundMark x1="46009" y1="82759" x2="46009" y2="82759"/>
                        <a14:backgroundMark x1="32864" y1="71034" x2="32864" y2="71034"/>
                        <a14:backgroundMark x1="17371" y1="76207" x2="17371" y2="76207"/>
                        <a14:backgroundMark x1="32629" y1="43103" x2="32629" y2="43103"/>
                        <a14:backgroundMark x1="37793" y1="61724" x2="30282" y2="57586"/>
                        <a14:backgroundMark x1="37089" y1="58966" x2="37324" y2="53793"/>
                        <a14:backgroundMark x1="38263" y1="58621" x2="38263" y2="58621"/>
                        <a14:backgroundMark x1="34507" y1="56897" x2="34507" y2="56897"/>
                        <a14:backgroundMark x1="34038" y1="55517" x2="34272" y2="62759"/>
                        <a14:backgroundMark x1="65258" y1="38966" x2="65258" y2="38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65100">
            <a:off x="609600" y="3432175"/>
            <a:ext cx="4057650" cy="2762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9922" y="4127548"/>
            <a:ext cx="2779678" cy="197825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7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2057401"/>
          </a:xfrm>
        </p:spPr>
        <p:txBody>
          <a:bodyPr/>
          <a:lstStyle/>
          <a:p>
            <a:r>
              <a:rPr lang="en-US" dirty="0" smtClean="0"/>
              <a:t>Specification-based </a:t>
            </a:r>
            <a:br>
              <a:rPr lang="en-US" dirty="0" smtClean="0"/>
            </a:br>
            <a:r>
              <a:rPr lang="en-US" dirty="0" smtClean="0"/>
              <a:t>(Black-box) </a:t>
            </a:r>
            <a:br>
              <a:rPr lang="en-US" dirty="0" smtClean="0"/>
            </a:b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Blind for The Code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152900"/>
            <a:ext cx="2876550" cy="207611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http://www.idea-sandbox.com/blog_images/black_box_meth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39711">
            <a:off x="4328478" y="4879687"/>
            <a:ext cx="4419600" cy="6477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0"/>
            <a:ext cx="7924800" cy="6858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Dynamic Techniques</a:t>
            </a:r>
            <a:endParaRPr kumimoji="0" lang="en-US" sz="3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74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2400" b="1" kern="1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086600" cy="914400"/>
          </a:xfrm>
        </p:spPr>
        <p:txBody>
          <a:bodyPr/>
          <a:lstStyle/>
          <a:p>
            <a:r>
              <a:rPr lang="en-US" dirty="0" smtClean="0"/>
              <a:t>Black-box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Black-box techniques </a:t>
            </a:r>
            <a:r>
              <a:rPr lang="en-US" dirty="0"/>
              <a:t>are </a:t>
            </a:r>
            <a:r>
              <a:rPr lang="en-US" dirty="0" smtClean="0"/>
              <a:t>a </a:t>
            </a:r>
            <a:r>
              <a:rPr lang="en-US" dirty="0"/>
              <a:t>way to derive and select </a:t>
            </a:r>
            <a:r>
              <a:rPr lang="en-US" dirty="0" smtClean="0"/>
              <a:t>test conditions</a:t>
            </a:r>
            <a:r>
              <a:rPr lang="en-US" dirty="0"/>
              <a:t>, test cases, or test data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an analysis of the test basis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specification-based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</a:t>
            </a:r>
            <a:r>
              <a:rPr lang="en-US" dirty="0" smtClean="0"/>
              <a:t>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Tests are based </a:t>
            </a:r>
            <a:r>
              <a:rPr lang="en-US" dirty="0"/>
              <a:t>on the way the system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supposed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52400"/>
            <a:ext cx="3346557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ts val="5000"/>
              </a:lnSpc>
              <a:defRPr/>
            </a:pPr>
            <a:r>
              <a:rPr lang="en-US" sz="28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rPr>
              <a:t>Dynamic Techniques</a:t>
            </a:r>
            <a:endParaRPr lang="en-US" sz="2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1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48200"/>
            <a:ext cx="5562600" cy="914400"/>
          </a:xfrm>
        </p:spPr>
        <p:txBody>
          <a:bodyPr/>
          <a:lstStyle/>
          <a:p>
            <a:r>
              <a:rPr lang="en-US" dirty="0" smtClean="0"/>
              <a:t>Blind for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Black-box </a:t>
            </a:r>
            <a:r>
              <a:rPr lang="en-US" dirty="0" smtClean="0"/>
              <a:t>testing does </a:t>
            </a:r>
            <a:r>
              <a:rPr lang="en-US" dirty="0"/>
              <a:t>not </a:t>
            </a:r>
            <a:r>
              <a:rPr lang="en-US" dirty="0" smtClean="0"/>
              <a:t>use any </a:t>
            </a:r>
            <a:r>
              <a:rPr lang="en-US" dirty="0"/>
              <a:t>information regarding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structure </a:t>
            </a:r>
            <a:r>
              <a:rPr lang="en-US" dirty="0"/>
              <a:t>of the component or system to be </a:t>
            </a:r>
            <a:r>
              <a:rPr lang="en-US" dirty="0" smtClean="0"/>
              <a:t>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r>
              <a:rPr lang="en-US" dirty="0" smtClean="0"/>
              <a:t> of the tested object is not considered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Sometimes it is not accessible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2495550" cy="272572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Black-box Techniques (2)</a:t>
            </a: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00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Black-box Techniques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Black-box techniques are divided into </a:t>
            </a:r>
            <a:r>
              <a:rPr lang="en-US" dirty="0"/>
              <a:t>two main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subtypes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</a:t>
            </a:r>
            <a:r>
              <a:rPr lang="en-US" dirty="0" smtClean="0"/>
              <a:t> </a:t>
            </a:r>
            <a:r>
              <a:rPr lang="en-US" dirty="0"/>
              <a:t>the system </a:t>
            </a:r>
            <a:r>
              <a:rPr lang="en-US" dirty="0" smtClean="0"/>
              <a:t>does?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 functional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</a:t>
            </a:r>
            <a:r>
              <a:rPr lang="en-US" dirty="0" smtClean="0"/>
              <a:t> the system </a:t>
            </a:r>
            <a:r>
              <a:rPr lang="en-US" dirty="0"/>
              <a:t>does what it </a:t>
            </a:r>
            <a:r>
              <a:rPr lang="en-US" dirty="0" smtClean="0"/>
              <a:t>does?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9218" name="Picture 2" descr="http://rhode.chronosilence.org/blog/images/blackbox-animate-loop-alway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294743"/>
            <a:ext cx="2828925" cy="32004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</a:t>
            </a:r>
            <a:r>
              <a:rPr lang="en-US" dirty="0" smtClean="0"/>
              <a:t>Techniques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black-box domain includes the following techniques: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Equivalence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Boundary Value 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Decision Table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 Transition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Case </a:t>
            </a:r>
            <a:r>
              <a:rPr lang="en-US" dirty="0" smtClean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Pairwise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Classification Trees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0242" name="Picture 2" descr="C:\Users\ogeorgiev\Desktop\Simulated view of a black hole in front of the Milky Way. The hole has 10 solar masses and is viewed from a distance of 600 k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118204">
            <a:off x="4928562" y="2588298"/>
            <a:ext cx="4178300" cy="334010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Bases vs. Test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oracle </a:t>
            </a:r>
            <a:r>
              <a:rPr lang="en-US" dirty="0"/>
              <a:t>is similar and related but not the same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basis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test oracle is anything we can use to determine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 results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Which we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with the actual results </a:t>
            </a:r>
            <a:r>
              <a:rPr lang="en-US" dirty="0"/>
              <a:t>of the component or system under test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Anything that can serve as a test basis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also be a test oracle</a:t>
            </a:r>
          </a:p>
          <a:p>
            <a:pPr>
              <a:lnSpc>
                <a:spcPct val="100000"/>
              </a:lnSpc>
            </a:pPr>
            <a:r>
              <a:rPr lang="en-US" dirty="0"/>
              <a:t>An oracle can also be an existing </a:t>
            </a:r>
            <a:r>
              <a:rPr lang="en-US" dirty="0" smtClean="0"/>
              <a:t>system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someone's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specialized knowledge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7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924800" cy="685800"/>
          </a:xfrm>
        </p:spPr>
        <p:txBody>
          <a:bodyPr/>
          <a:lstStyle/>
          <a:p>
            <a:r>
              <a:rPr lang="en-US" dirty="0"/>
              <a:t>Choosing Test </a:t>
            </a:r>
            <a:r>
              <a:rPr lang="en-US" dirty="0" smtClean="0"/>
              <a:t>Techniques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9260" y="3066143"/>
            <a:ext cx="4125481" cy="2743200"/>
          </a:xfrm>
          <a:prstGeom prst="roundRect">
            <a:avLst>
              <a:gd name="adj" fmla="val 1190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86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techniques are more applicable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certain situations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</a:t>
            </a:r>
            <a:r>
              <a:rPr lang="en-US" dirty="0" smtClean="0"/>
              <a:t>thers </a:t>
            </a:r>
            <a:r>
              <a:rPr lang="en-US" dirty="0"/>
              <a:t>are applicable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Combination of test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esters usually use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r>
              <a:rPr lang="en-US" dirty="0"/>
              <a:t> of test techniques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rocess, rule </a:t>
            </a:r>
            <a:r>
              <a:rPr lang="en-US" dirty="0"/>
              <a:t>and data-driven </a:t>
            </a:r>
            <a:r>
              <a:rPr lang="en-US" dirty="0" smtClean="0"/>
              <a:t>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Ensures </a:t>
            </a:r>
            <a:r>
              <a:rPr lang="en-US" dirty="0"/>
              <a:t>adequate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  <a:r>
              <a:rPr lang="en-US" dirty="0"/>
              <a:t> of the object under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4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Factors for Choosing </a:t>
            </a:r>
            <a:r>
              <a:rPr lang="en-US" dirty="0"/>
              <a:t>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choice of </a:t>
            </a:r>
            <a:r>
              <a:rPr lang="en-US" dirty="0" smtClean="0"/>
              <a:t>test </a:t>
            </a:r>
            <a:r>
              <a:rPr lang="en-US" dirty="0"/>
              <a:t>techniques to </a:t>
            </a:r>
            <a:r>
              <a:rPr lang="en-US" dirty="0" smtClean="0"/>
              <a:t>be used </a:t>
            </a:r>
            <a:r>
              <a:rPr lang="en-US" dirty="0"/>
              <a:t>depends on a number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Type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egulatory standards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ustomer </a:t>
            </a:r>
            <a:r>
              <a:rPr lang="en-US" dirty="0"/>
              <a:t>or contractual </a:t>
            </a:r>
            <a:r>
              <a:rPr lang="en-US" dirty="0" smtClean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Level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572000"/>
            <a:ext cx="1948849" cy="1905000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24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Formality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development </a:t>
            </a:r>
            <a:r>
              <a:rPr lang="en-US" dirty="0" smtClean="0"/>
              <a:t>process can be performed with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 of formality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strictly formalized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informal - </a:t>
            </a:r>
            <a:r>
              <a:rPr lang="en-US" dirty="0" smtClean="0"/>
              <a:t>with </a:t>
            </a:r>
            <a:r>
              <a:rPr lang="en-US" dirty="0"/>
              <a:t>little or no </a:t>
            </a:r>
            <a:r>
              <a:rPr lang="en-US" dirty="0" smtClean="0"/>
              <a:t>documentation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The level of formality depends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 of the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Maturity</a:t>
            </a:r>
            <a:r>
              <a:rPr lang="en-US" dirty="0" smtClean="0"/>
              <a:t> </a:t>
            </a:r>
            <a:r>
              <a:rPr lang="en-US" dirty="0"/>
              <a:t>of testing and </a:t>
            </a:r>
            <a:r>
              <a:rPr lang="en-US" dirty="0" smtClean="0"/>
              <a:t>development processes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ime</a:t>
            </a:r>
            <a:r>
              <a:rPr lang="en-US" dirty="0" smtClean="0"/>
              <a:t>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afety </a:t>
            </a:r>
            <a:r>
              <a:rPr lang="en-US" dirty="0"/>
              <a:t>or regulatory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eople</a:t>
            </a:r>
            <a:r>
              <a:rPr lang="en-US" dirty="0" smtClean="0"/>
              <a:t> </a:t>
            </a:r>
            <a:r>
              <a:rPr lang="en-US" dirty="0"/>
              <a:t>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Factors for Choosing </a:t>
            </a:r>
            <a:r>
              <a:rPr lang="en-US" dirty="0"/>
              <a:t>Test </a:t>
            </a:r>
            <a:r>
              <a:rPr lang="en-US" dirty="0" smtClean="0"/>
              <a:t>Techniques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choice of </a:t>
            </a:r>
            <a:r>
              <a:rPr lang="en-US" dirty="0" smtClean="0"/>
              <a:t>test </a:t>
            </a:r>
            <a:r>
              <a:rPr lang="en-US" dirty="0"/>
              <a:t>techniques to </a:t>
            </a:r>
            <a:r>
              <a:rPr lang="en-US" dirty="0" smtClean="0"/>
              <a:t>be used </a:t>
            </a:r>
            <a:r>
              <a:rPr lang="en-US" dirty="0"/>
              <a:t>depends on a number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ocumentation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</a:t>
            </a:r>
            <a:r>
              <a:rPr lang="en-US" dirty="0" smtClean="0"/>
              <a:t>nowledge </a:t>
            </a:r>
            <a:r>
              <a:rPr lang="en-US" dirty="0"/>
              <a:t>of the </a:t>
            </a:r>
            <a:r>
              <a:rPr lang="en-US" dirty="0" smtClean="0"/>
              <a:t>testers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and </a:t>
            </a:r>
            <a:r>
              <a:rPr lang="en-US" dirty="0" smtClean="0"/>
              <a:t>budget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evelopment lifecycle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case </a:t>
            </a:r>
            <a:r>
              <a:rPr lang="en-US" dirty="0" smtClean="0"/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revious </a:t>
            </a:r>
            <a:r>
              <a:rPr lang="en-US" dirty="0"/>
              <a:t>experience with types of defects </a:t>
            </a:r>
            <a:r>
              <a:rPr lang="en-US" dirty="0" smtClean="0"/>
              <a:t>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006842">
            <a:off x="5161464" y="2355982"/>
            <a:ext cx="3905250" cy="2600897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185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Test Design Techniques</a:t>
            </a:r>
            <a:br>
              <a:rPr lang="en-US" dirty="0"/>
            </a:br>
            <a:r>
              <a:rPr lang="en-US" dirty="0"/>
              <a:t>- Introduction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49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During test analysis,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basis documentation</a:t>
            </a:r>
            <a:r>
              <a:rPr lang="en-US" dirty="0"/>
              <a:t> is analyzed in order to determine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identify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condition </a:t>
            </a:r>
            <a:r>
              <a:rPr lang="en-US" dirty="0" smtClean="0"/>
              <a:t>is </a:t>
            </a: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</a:t>
            </a:r>
            <a:r>
              <a:rPr lang="en-US" dirty="0"/>
              <a:t>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could be verified </a:t>
            </a:r>
            <a:r>
              <a:rPr lang="en-US" dirty="0" smtClean="0"/>
              <a:t>by one </a:t>
            </a:r>
            <a:r>
              <a:rPr lang="en-US" dirty="0"/>
              <a:t>or more test cases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a </a:t>
            </a:r>
            <a:r>
              <a:rPr lang="en-US" dirty="0" smtClean="0"/>
              <a:t>function</a:t>
            </a:r>
            <a:r>
              <a:rPr lang="en-US" dirty="0"/>
              <a:t>, </a:t>
            </a:r>
            <a:r>
              <a:rPr lang="en-US" dirty="0" smtClean="0"/>
              <a:t>transaction</a:t>
            </a:r>
            <a:r>
              <a:rPr lang="en-US" dirty="0"/>
              <a:t>, </a:t>
            </a:r>
            <a:r>
              <a:rPr lang="en-US" dirty="0" smtClean="0"/>
              <a:t>quality </a:t>
            </a:r>
            <a:r>
              <a:rPr lang="en-US" dirty="0"/>
              <a:t>characteristic or structural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During test design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data </a:t>
            </a:r>
            <a:r>
              <a:rPr lang="en-US" dirty="0"/>
              <a:t>are created and </a:t>
            </a:r>
            <a:r>
              <a:rPr lang="en-US" dirty="0" smtClean="0"/>
              <a:t>specified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 </a:t>
            </a:r>
            <a:r>
              <a:rPr lang="en-US" dirty="0"/>
              <a:t>consists of </a:t>
            </a:r>
            <a:r>
              <a:rPr lang="en-US" dirty="0" smtClean="0"/>
              <a:t>a set of elements: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preconditions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xpected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cases are developed </a:t>
            </a:r>
            <a:r>
              <a:rPr lang="en-US" dirty="0"/>
              <a:t>to cover a certain 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objective(s) </a:t>
            </a:r>
            <a:r>
              <a:rPr lang="en-US" dirty="0"/>
              <a:t>or 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condition(s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971800"/>
            <a:ext cx="6371772" cy="685800"/>
          </a:xfrm>
        </p:spPr>
        <p:txBody>
          <a:bodyPr/>
          <a:lstStyle/>
          <a:p>
            <a:r>
              <a:rPr lang="en-US" dirty="0" smtClean="0"/>
              <a:t>Test Case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893" y="3610993"/>
            <a:ext cx="3048000" cy="569120"/>
          </a:xfrm>
        </p:spPr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898577"/>
            <a:ext cx="2590800" cy="2893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2931" y="4191000"/>
            <a:ext cx="3426587" cy="2318657"/>
          </a:xfrm>
          <a:prstGeom prst="roundRect">
            <a:avLst>
              <a:gd name="adj" fmla="val 665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4282" y="937841"/>
            <a:ext cx="4223883" cy="1957759"/>
          </a:xfrm>
          <a:prstGeom prst="roundRect">
            <a:avLst>
              <a:gd name="adj" fmla="val 1073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9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STD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Software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Documentation</a:t>
            </a:r>
            <a:r>
              <a:rPr lang="en-US" dirty="0" smtClean="0"/>
              <a:t>" (IEEE </a:t>
            </a:r>
            <a:r>
              <a:rPr lang="en-US" dirty="0"/>
              <a:t>STD 829-1998)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the content of test design </a:t>
            </a:r>
            <a:r>
              <a:rPr lang="en-US" dirty="0" smtClean="0"/>
              <a:t>specifications (containing </a:t>
            </a:r>
            <a:r>
              <a:rPr lang="en-US" dirty="0"/>
              <a:t>test conditions) and test case </a:t>
            </a:r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3563" y="4038600"/>
            <a:ext cx="5476875" cy="1819275"/>
          </a:xfrm>
          <a:prstGeom prst="roundRect">
            <a:avLst>
              <a:gd name="adj" fmla="val 1048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Procedure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During test implementation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 </a:t>
            </a:r>
            <a:r>
              <a:rPr lang="en-US" dirty="0"/>
              <a:t>are developed, implemented, prioritized and organized </a:t>
            </a:r>
            <a:r>
              <a:rPr lang="en-US" dirty="0" smtClean="0"/>
              <a:t>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procedure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the </a:t>
            </a:r>
            <a:r>
              <a:rPr lang="en-US" dirty="0" smtClean="0"/>
              <a:t>sequence of </a:t>
            </a:r>
            <a:r>
              <a:rPr lang="en-US" dirty="0"/>
              <a:t>actions for the execution of a </a:t>
            </a:r>
            <a:r>
              <a:rPr lang="en-US" dirty="0" smtClean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36</TotalTime>
  <Words>1209</Words>
  <Application>Microsoft Office PowerPoint</Application>
  <PresentationFormat>On-screen Show (4:3)</PresentationFormat>
  <Paragraphs>290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Wingdings 2</vt:lpstr>
      <vt:lpstr>Telerik Academy Theme</vt:lpstr>
      <vt:lpstr>Test Design Techniques</vt:lpstr>
      <vt:lpstr>Table of Contents</vt:lpstr>
      <vt:lpstr>The Test Development Process</vt:lpstr>
      <vt:lpstr>Level of Formality</vt:lpstr>
      <vt:lpstr>Test Conditions</vt:lpstr>
      <vt:lpstr>Test Cases</vt:lpstr>
      <vt:lpstr>Test Case Examples</vt:lpstr>
      <vt:lpstr>IEEE STD</vt:lpstr>
      <vt:lpstr>Test Procedure Specification</vt:lpstr>
      <vt:lpstr>Test Script </vt:lpstr>
      <vt:lpstr>Test Execution Schedule</vt:lpstr>
      <vt:lpstr>Categories of Test Design Techniques</vt:lpstr>
      <vt:lpstr>Testing Techniques Chart</vt:lpstr>
      <vt:lpstr>Static vs. Dynamic Tests</vt:lpstr>
      <vt:lpstr>Static Techniques</vt:lpstr>
      <vt:lpstr>Testing Techniques Chart</vt:lpstr>
      <vt:lpstr>Static Techniques</vt:lpstr>
      <vt:lpstr>Reviews</vt:lpstr>
      <vt:lpstr>Testing Techniques Chart</vt:lpstr>
      <vt:lpstr>What is Review?</vt:lpstr>
      <vt:lpstr>Types of Reviews</vt:lpstr>
      <vt:lpstr>Review Results</vt:lpstr>
      <vt:lpstr>Static Analysis</vt:lpstr>
      <vt:lpstr>Testing Techniques Chart</vt:lpstr>
      <vt:lpstr>What is Static Analysis?</vt:lpstr>
      <vt:lpstr>Static Analysis Advantages</vt:lpstr>
      <vt:lpstr>Static Analysis Disadvantages</vt:lpstr>
      <vt:lpstr>Dynamic Techniques</vt:lpstr>
      <vt:lpstr>Testing Techniques Chart</vt:lpstr>
      <vt:lpstr>Specification-based  (Black-box)  Techniques</vt:lpstr>
      <vt:lpstr>Testing Techniques Chart</vt:lpstr>
      <vt:lpstr>Black-box Techniques</vt:lpstr>
      <vt:lpstr>Blind for the Code</vt:lpstr>
      <vt:lpstr>Black-box Techniques (3)</vt:lpstr>
      <vt:lpstr>Black-box Techniques (4)</vt:lpstr>
      <vt:lpstr>Test Bases vs. Test Oracle</vt:lpstr>
      <vt:lpstr>Choosing Test Techniques</vt:lpstr>
      <vt:lpstr>Choosing Test Techniques</vt:lpstr>
      <vt:lpstr>Factors for Choosing Test Techniques</vt:lpstr>
      <vt:lpstr>Factors for Choosing Test Techniques (2)</vt:lpstr>
      <vt:lpstr>Test Design Techniques -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Asya Georgieva</dc:creator>
  <cp:lastModifiedBy>Asya Georgieva</cp:lastModifiedBy>
  <cp:revision>3</cp:revision>
  <dcterms:created xsi:type="dcterms:W3CDTF">2013-06-25T10:50:28Z</dcterms:created>
  <dcterms:modified xsi:type="dcterms:W3CDTF">2013-06-25T14:17:05Z</dcterms:modified>
</cp:coreProperties>
</file>