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63695-7FB9-4D45-86D4-29A4C054B828}" type="datetimeFigureOut">
              <a:rPr lang="bg-BG" smtClean="0"/>
              <a:t>26.6.2013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4FFF3-B8EA-469B-B100-F4FC3117537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127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1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4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E417340-2C57-4E14-AA71-EB7150538C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2469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E417340-2C57-4E14-AA71-EB7150538C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507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59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869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4268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094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378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academy.telerik.com/student-courses/quality-assurance/qa-and-test-automation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Boundary Value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Testing on the Edge</a:t>
            </a:r>
            <a:endParaRPr lang="en-US" dirty="0"/>
          </a:p>
        </p:txBody>
      </p:sp>
      <p:pic>
        <p:nvPicPr>
          <p:cNvPr id="7" name="Picture 6" descr="edge_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1693" y="4478337"/>
            <a:ext cx="3009034" cy="1962727"/>
          </a:xfrm>
          <a:prstGeom prst="roundRect">
            <a:avLst>
              <a:gd name="adj" fmla="val 9714"/>
            </a:avLst>
          </a:prstGeom>
          <a:effectLst>
            <a:glow rad="101600">
              <a:schemeClr val="tx1">
                <a:alpha val="60000"/>
              </a:schemeClr>
            </a:glow>
            <a:innerShdw blurRad="114300">
              <a:prstClr val="black"/>
            </a:innerShdw>
          </a:effectLst>
        </p:spPr>
      </p:pic>
      <p:pic>
        <p:nvPicPr>
          <p:cNvPr id="1026" name="Picture 2" descr="C:\PROJECTS\QA-Academy\LOCAL_FILES\Oleg_IMAGES_Archive\Not used\322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33571" y="93663"/>
            <a:ext cx="3000829" cy="2250622"/>
          </a:xfrm>
          <a:prstGeom prst="ellipse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367666">
            <a:off x="70356" y="2888748"/>
            <a:ext cx="2594716" cy="1946037"/>
          </a:xfrm>
          <a:prstGeom prst="roundRect">
            <a:avLst>
              <a:gd name="adj" fmla="val 36607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3"/>
          <p:cNvSpPr txBox="1">
            <a:spLocks/>
          </p:cNvSpPr>
          <p:nvPr/>
        </p:nvSpPr>
        <p:spPr>
          <a:xfrm>
            <a:off x="123483" y="4833569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Mihail Parvanov</a:t>
            </a:r>
          </a:p>
          <a:p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/>
        </p:nvSpPr>
        <p:spPr>
          <a:xfrm>
            <a:off x="3476283" y="6224899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Telerik QA Academy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/>
        </p:nvSpPr>
        <p:spPr>
          <a:xfrm>
            <a:off x="123483" y="5256941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Team Lead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/>
        </p:nvSpPr>
        <p:spPr>
          <a:xfrm>
            <a:off x="110783" y="5587621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 NET Team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9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Boundary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Boundary conditions </a:t>
            </a:r>
            <a:r>
              <a:rPr lang="fr-FR" dirty="0" smtClean="0"/>
              <a:t>are the </a:t>
            </a: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situations</a:t>
            </a:r>
            <a:r>
              <a:rPr lang="fr-FR" dirty="0" smtClean="0"/>
              <a:t> at the edge of the planned operational limits of the software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Types of data </a:t>
            </a:r>
            <a:r>
              <a:rPr lang="en-US" dirty="0" smtClean="0"/>
              <a:t>with boundary conditions: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3505200"/>
            <a:ext cx="6019800" cy="247760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Numeric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Character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Position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Quantity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Speed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Location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Size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tc.</a:t>
            </a:r>
            <a:endParaRPr lang="bg-BG" sz="3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4266085"/>
            <a:ext cx="1819309" cy="181930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0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Characteristics of Boundary </a:t>
            </a:r>
            <a:br>
              <a:rPr lang="en-US" dirty="0" smtClean="0"/>
            </a:br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95400"/>
            <a:ext cx="7848600" cy="5257800"/>
          </a:xfrm>
        </p:spPr>
        <p:txBody>
          <a:bodyPr numCol="2"/>
          <a:lstStyle/>
          <a:p>
            <a:pPr>
              <a:lnSpc>
                <a:spcPct val="100000"/>
              </a:lnSpc>
            </a:pPr>
            <a:r>
              <a:rPr lang="en-US" dirty="0" smtClean="0"/>
              <a:t>First/Last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Start/Finish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Min/Max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Over/Under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Empty/Full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Shortest/Longest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Slowest/Fastest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Soonest/Latest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Largest/Smallest	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Highest/Lowest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Next-To/Farthest-From</a:t>
            </a:r>
          </a:p>
          <a:p>
            <a:pPr>
              <a:lnSpc>
                <a:spcPct val="100000"/>
              </a:lnSpc>
            </a:pPr>
            <a:r>
              <a:rPr lang="en-US" dirty="0"/>
              <a:t>E</a:t>
            </a:r>
            <a:r>
              <a:rPr lang="en-US" dirty="0" smtClean="0"/>
              <a:t>tc.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3886200"/>
            <a:ext cx="2362925" cy="255451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328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Sets </a:t>
            </a:r>
            <a:r>
              <a:rPr lang="en-US" dirty="0"/>
              <a:t>O</a:t>
            </a:r>
            <a:r>
              <a:rPr lang="en-US" dirty="0" smtClean="0"/>
              <a:t>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Not all </a:t>
            </a:r>
            <a:r>
              <a:rPr lang="bg-BG" dirty="0" smtClean="0"/>
              <a:t>equivalence classes have boundary values</a:t>
            </a:r>
            <a:r>
              <a:rPr lang="en-US" dirty="0" smtClean="0"/>
              <a:t>!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Boundary value analysis is an extension of equivalence partitioning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A</a:t>
            </a:r>
            <a:r>
              <a:rPr lang="bg-BG" dirty="0" smtClean="0"/>
              <a:t>pplies only when the members of an equivalence class are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 descr="caution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5213" y="4757057"/>
            <a:ext cx="1933575" cy="1714500"/>
          </a:xfrm>
          <a:prstGeom prst="roundRect">
            <a:avLst>
              <a:gd name="adj" fmla="val 8201"/>
            </a:avLst>
          </a:prstGeom>
          <a:effectLst>
            <a:glow rad="101600">
              <a:schemeClr val="tx1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84777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</a:t>
            </a:r>
            <a:r>
              <a:rPr lang="en-US" dirty="0"/>
              <a:t>S</a:t>
            </a:r>
            <a:r>
              <a:rPr lang="en-US" dirty="0" smtClean="0"/>
              <a:t>ets Only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</a:t>
            </a:r>
            <a:r>
              <a:rPr lang="bg-BG" dirty="0" smtClean="0"/>
              <a:t>n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ordered set </a:t>
            </a:r>
            <a:r>
              <a:rPr lang="bg-BG" dirty="0" smtClean="0"/>
              <a:t>is one where we can say that one member is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greater than or less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than </a:t>
            </a:r>
            <a:r>
              <a:rPr lang="bg-BG" dirty="0" smtClean="0"/>
              <a:t>some other member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I</a:t>
            </a:r>
            <a:r>
              <a:rPr lang="bg-BG" dirty="0" smtClean="0"/>
              <a:t>f those two members are not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 descr="evolutio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81200" y="3581400"/>
            <a:ext cx="5435600" cy="2438400"/>
          </a:xfrm>
          <a:prstGeom prst="roundRect">
            <a:avLst>
              <a:gd name="adj" fmla="val 11310"/>
            </a:avLst>
          </a:prstGeom>
          <a:effectLst>
            <a:glow rad="101600">
              <a:schemeClr val="tx1">
                <a:alpha val="60000"/>
              </a:schemeClr>
            </a:glo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62854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Sets </a:t>
            </a:r>
            <a:r>
              <a:rPr lang="en-US" dirty="0"/>
              <a:t>O</a:t>
            </a:r>
            <a:r>
              <a:rPr lang="en-US" dirty="0" smtClean="0"/>
              <a:t>nly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51816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Just because some item is right above or below some other item on a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pull-down menu </a:t>
            </a:r>
            <a:r>
              <a:rPr lang="bg-BG" dirty="0" smtClean="0"/>
              <a:t>does not mean that, within the program, the two items have a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greater-than/less-than relationship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 descr="1.-Go-to-Tools-Internet-option-menu-item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8800" y="1524000"/>
            <a:ext cx="2870461" cy="4419600"/>
          </a:xfrm>
          <a:prstGeom prst="roundRect">
            <a:avLst>
              <a:gd name="adj" fmla="val 7060"/>
            </a:avLst>
          </a:prstGeom>
          <a:effectLst>
            <a:glow rad="101600">
              <a:schemeClr val="tx1">
                <a:alpha val="60000"/>
              </a:schemeClr>
            </a:glo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37245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Sets 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 numCol="2"/>
          <a:lstStyle/>
          <a:p>
            <a:r>
              <a:rPr lang="en-US" sz="2800" dirty="0"/>
              <a:t>R</a:t>
            </a:r>
            <a:r>
              <a:rPr lang="en-US" sz="2800" dirty="0" smtClean="0"/>
              <a:t>anges of numbers</a:t>
            </a:r>
            <a:endParaRPr lang="bg-BG" sz="2800" dirty="0" smtClean="0"/>
          </a:p>
          <a:p>
            <a:r>
              <a:rPr lang="en-US" sz="2800" dirty="0"/>
              <a:t>H</a:t>
            </a:r>
            <a:r>
              <a:rPr lang="en-US" sz="2800" dirty="0" smtClean="0"/>
              <a:t>ow many times</a:t>
            </a:r>
            <a:br>
              <a:rPr lang="en-US" sz="2800" dirty="0" smtClean="0"/>
            </a:br>
            <a:r>
              <a:rPr lang="en-US" sz="2800" dirty="0" smtClean="0"/>
              <a:t>something is done</a:t>
            </a:r>
          </a:p>
          <a:p>
            <a:r>
              <a:rPr lang="en-US" sz="2800" dirty="0" smtClean="0"/>
              <a:t>Size of a number to enter (number of digits)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ize of a character string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ize of a file</a:t>
            </a:r>
            <a:endParaRPr lang="bg-BG" sz="2800" dirty="0" smtClean="0"/>
          </a:p>
          <a:p>
            <a:r>
              <a:rPr lang="en-US" sz="2800" dirty="0"/>
              <a:t>S</a:t>
            </a:r>
            <a:r>
              <a:rPr lang="en-US" sz="2800" dirty="0" smtClean="0"/>
              <a:t>ize of a file name</a:t>
            </a:r>
          </a:p>
          <a:p>
            <a:endParaRPr lang="en-US" sz="2800" dirty="0" smtClean="0"/>
          </a:p>
          <a:p>
            <a:r>
              <a:rPr lang="en-US" sz="2800" dirty="0"/>
              <a:t>A</a:t>
            </a:r>
            <a:r>
              <a:rPr lang="en-US" sz="2800" dirty="0" smtClean="0"/>
              <a:t>mount of available memory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peed of data entry (time between keystrokes, menus, etc.)</a:t>
            </a:r>
          </a:p>
          <a:p>
            <a:r>
              <a:rPr lang="en-US" sz="2800" dirty="0"/>
              <a:t>E</a:t>
            </a:r>
            <a:r>
              <a:rPr lang="en-US" sz="2800" dirty="0" smtClean="0"/>
              <a:t>tc.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 descr="measure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9429" y="3810000"/>
            <a:ext cx="2540000" cy="1905000"/>
          </a:xfrm>
          <a:prstGeom prst="roundRect">
            <a:avLst>
              <a:gd name="adj" fmla="val 8286"/>
            </a:avLst>
          </a:prstGeom>
          <a:effectLst>
            <a:glow rad="101600">
              <a:schemeClr val="tx1">
                <a:alpha val="60000"/>
              </a:schemeClr>
            </a:glow>
            <a:reflection blurRad="6350" stA="50000" endA="300" endPos="38500" dist="50800" dir="5400000" sy="-100000" algn="bl" rotWithShape="0"/>
            <a:softEdge rad="31750"/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06751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Sub-Boundary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 boundaries, that are internal to the software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aren't necessarily apparent to an end user</a:t>
            </a:r>
            <a:r>
              <a:rPr lang="en-US" dirty="0" smtClean="0"/>
              <a:t> but still need to be checked by the software tester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These are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sub-boundary conditions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internal boundary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3981676"/>
            <a:ext cx="1777638" cy="2447925"/>
          </a:xfrm>
          <a:prstGeom prst="roundRect">
            <a:avLst>
              <a:gd name="adj" fmla="val 8355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4453278"/>
            <a:ext cx="3016738" cy="202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233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Sub-Boundary Conditions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If internal program data structures have prescribed boundaries (e.g., an array has a defined limit of 100 entries), be certain to design a test case to exercise the data structure at its boundary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00" y="4343400"/>
            <a:ext cx="7620000" cy="1584325"/>
            <a:chOff x="2698750" y="4797425"/>
            <a:chExt cx="3960813" cy="1584325"/>
          </a:xfrm>
        </p:grpSpPr>
        <p:sp>
          <p:nvSpPr>
            <p:cNvPr id="6" name="Rectangle 27"/>
            <p:cNvSpPr>
              <a:spLocks noChangeArrowheads="1"/>
            </p:cNvSpPr>
            <p:nvPr/>
          </p:nvSpPr>
          <p:spPr bwMode="auto">
            <a:xfrm>
              <a:off x="2698750" y="4797425"/>
              <a:ext cx="3960813" cy="1584325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9525" cap="rnd" algn="ctr">
              <a:solidFill>
                <a:schemeClr val="accent5">
                  <a:lumMod val="20000"/>
                  <a:lumOff val="80000"/>
                </a:schemeClr>
              </a:solidFill>
              <a:prstDash val="sysDot"/>
              <a:round/>
              <a:headEnd/>
              <a:tailEnd/>
            </a:ln>
            <a:effectLst>
              <a:outerShdw dist="17961" dir="2700000" algn="ctr" rotWithShape="0">
                <a:srgbClr val="FFFFFF"/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3411696" y="4949825"/>
              <a:ext cx="2495312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bg-BG" sz="28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0  1  2  </a:t>
              </a:r>
              <a:r>
                <a:rPr lang="en-US" sz="28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…  …</a:t>
              </a:r>
              <a:r>
                <a:rPr lang="bg-BG" sz="28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… 98 99</a:t>
              </a:r>
              <a:endPara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8" name="Group 134"/>
            <p:cNvGraphicFramePr>
              <a:graphicFrameLocks/>
            </p:cNvGraphicFramePr>
            <p:nvPr/>
          </p:nvGraphicFramePr>
          <p:xfrm>
            <a:off x="3372088" y="5483225"/>
            <a:ext cx="2376488" cy="496824"/>
          </p:xfrm>
          <a:graphic>
            <a:graphicData uri="http://schemas.openxmlformats.org/drawingml/2006/table">
              <a:tbl>
                <a:tblPr/>
                <a:tblGrid>
                  <a:gridCol w="571500"/>
                  <a:gridCol w="571500"/>
                  <a:gridCol w="571500"/>
                  <a:gridCol w="571500"/>
                  <a:gridCol w="571500"/>
                  <a:gridCol w="571500"/>
                  <a:gridCol w="571500"/>
                  <a:gridCol w="571500"/>
                </a:tblGrid>
                <a:tr h="368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…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…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…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…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…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…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…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…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3961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7800" y="990600"/>
            <a:ext cx="6477000" cy="1443038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lvl="0" algn="ctr" eaLnBrk="0" hangingPunct="0"/>
            <a:r>
              <a:rPr lang="en-US" sz="4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How Many Boundary Values Exist At A Boundary?</a:t>
            </a:r>
            <a:endParaRPr lang="en-US" sz="3200" b="1" dirty="0" smtClean="0">
              <a:ln w="500"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think_statu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7600" y="2641248"/>
            <a:ext cx="1905000" cy="2554866"/>
          </a:xfrm>
          <a:prstGeom prst="roundRect">
            <a:avLst>
              <a:gd name="adj" fmla="val 9048"/>
            </a:avLst>
          </a:prstGeom>
          <a:effectLst>
            <a:glow rad="101600">
              <a:schemeClr val="tx1">
                <a:alpha val="60000"/>
              </a:schemeClr>
            </a:glow>
            <a:reflection blurRad="6350" stA="50000" endA="300" endPos="38500" dist="50800" dir="5400000" sy="-100000" algn="bl" rotWithShape="0"/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8414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Boundary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</a:t>
            </a:r>
            <a:r>
              <a:rPr lang="en-US" dirty="0" smtClean="0"/>
              <a:t>ow many boundary values should be considered at the edge of a partition?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two main approaches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 difference mainly occurs due to difference in the way the data is being presented: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graphical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mathematical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7" name="Picture 6" descr="geometry_11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4472192"/>
            <a:ext cx="2209800" cy="2081008"/>
          </a:xfrm>
          <a:prstGeom prst="roundRect">
            <a:avLst>
              <a:gd name="adj" fmla="val 8298"/>
            </a:avLst>
          </a:prstGeom>
          <a:effectLst>
            <a:glow rad="101600">
              <a:schemeClr val="tx1">
                <a:alpha val="60000"/>
              </a:schemeClr>
            </a:glow>
            <a:softEdge rad="31750"/>
          </a:effectLst>
        </p:spPr>
      </p:pic>
      <p:pic>
        <p:nvPicPr>
          <p:cNvPr id="8" name="Picture 7" descr="math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334000" y="4495800"/>
            <a:ext cx="2209800" cy="2057400"/>
          </a:xfrm>
          <a:prstGeom prst="roundRect">
            <a:avLst>
              <a:gd name="adj" fmla="val 7496"/>
            </a:avLst>
          </a:prstGeom>
          <a:effectLst>
            <a:glow rad="101600">
              <a:schemeClr val="tx1">
                <a:alpha val="60000"/>
              </a:schemeClr>
            </a:glo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259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Boundary Value Analysis – Main Concepts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Boundary Values and Conditions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Ordered Sets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Sub-boundary conditions</a:t>
            </a:r>
          </a:p>
          <a:p>
            <a:pPr>
              <a:lnSpc>
                <a:spcPct val="100000"/>
              </a:lnSpc>
            </a:pPr>
            <a:r>
              <a:rPr lang="en-US" dirty="0"/>
              <a:t>How many Boundary Values?</a:t>
            </a:r>
          </a:p>
          <a:p>
            <a:pPr>
              <a:lnSpc>
                <a:spcPct val="100000"/>
              </a:lnSpc>
            </a:pPr>
            <a:r>
              <a:rPr lang="en-US" dirty="0"/>
              <a:t>BVA With Floating Point Data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 of Boundary Conditions</a:t>
            </a:r>
          </a:p>
          <a:p>
            <a:pPr>
              <a:lnSpc>
                <a:spcPct val="100000"/>
              </a:lnSpc>
            </a:pPr>
            <a:r>
              <a:rPr lang="en-US" dirty="0"/>
              <a:t>Deriving Test Cases With </a:t>
            </a:r>
            <a:r>
              <a:rPr lang="en-US" dirty="0" smtClean="0"/>
              <a:t>BVA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 descr="info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400" y="1981200"/>
            <a:ext cx="2438400" cy="2438400"/>
          </a:xfrm>
          <a:prstGeom prst="ellipse">
            <a:avLst/>
          </a:prstGeom>
          <a:effectLst>
            <a:glow rad="101600">
              <a:schemeClr val="tx1">
                <a:alpha val="60000"/>
              </a:schemeClr>
            </a:glow>
            <a:reflection blurRad="6350" stA="50000" endA="300" endPos="38500" dist="50800" dir="5400000" sy="-100000" algn="bl" rotWithShape="0"/>
            <a:softEdge rad="31750"/>
          </a:effectLst>
          <a:scene3d>
            <a:camera prst="perspectiveContrasting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9651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Graphical representation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he boundary lies between the largest member of one equivalence class and the smallest member of the equivalence class above it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 boundary itself doesn't correspond to any member </a:t>
            </a:r>
            <a:r>
              <a:rPr lang="en-US" dirty="0" smtClean="0"/>
              <a:t>of any class and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Only two boundary values are considered </a:t>
            </a:r>
            <a:r>
              <a:rPr lang="en-US" dirty="0" smtClean="0"/>
              <a:t>at each edge of a partition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0600" y="5906869"/>
            <a:ext cx="7086600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2438400" y="5906869"/>
            <a:ext cx="457200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6019800" y="5906869"/>
            <a:ext cx="457200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09800" y="5906869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0</a:t>
            </a:r>
            <a:endParaRPr lang="bg-BG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2743200" y="5906869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</a:t>
            </a:r>
            <a:endParaRPr lang="bg-BG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5562600" y="5906869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99</a:t>
            </a:r>
            <a:endParaRPr lang="bg-BG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6248400" y="5983069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100</a:t>
            </a:r>
            <a:endParaRPr lang="bg-BG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4267200" y="5983069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x     </a:t>
            </a:r>
            <a:endParaRPr lang="bg-BG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4038600" y="522106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valid</a:t>
            </a:r>
            <a:endParaRPr lang="bg-BG" sz="3600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24600" y="52210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invalid</a:t>
            </a:r>
            <a:endParaRPr lang="bg-BG" sz="36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6800" y="52972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invalid</a:t>
            </a:r>
            <a:endParaRPr lang="bg-BG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29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mathematical analysis sets three values at each edge: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he value corresponding to the boundary itself;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he closest value inside the partition;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he closest value outside the partition.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09600" y="4267200"/>
            <a:ext cx="8077200" cy="2133600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39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0" y="4495800"/>
            <a:ext cx="5715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             &lt; =               x                &lt; =              100</a:t>
            </a:r>
            <a:endParaRPr lang="bg-BG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524000" y="4876800"/>
            <a:ext cx="914400" cy="610394"/>
            <a:chOff x="1524000" y="4876800"/>
            <a:chExt cx="914400" cy="610394"/>
          </a:xfrm>
        </p:grpSpPr>
        <p:cxnSp>
          <p:nvCxnSpPr>
            <p:cNvPr id="8" name="Straight Arrow Connector 7"/>
            <p:cNvCxnSpPr/>
            <p:nvPr/>
          </p:nvCxnSpPr>
          <p:spPr>
            <a:xfrm rot="5400000">
              <a:off x="1524000" y="4876800"/>
              <a:ext cx="381000" cy="38100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>
              <a:off x="1714500" y="5219700"/>
              <a:ext cx="533400" cy="1588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16200000" flipH="1">
              <a:off x="2019300" y="4914900"/>
              <a:ext cx="457200" cy="38100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705600" y="4953000"/>
            <a:ext cx="914400" cy="610394"/>
            <a:chOff x="1524000" y="4876800"/>
            <a:chExt cx="914400" cy="610394"/>
          </a:xfrm>
        </p:grpSpPr>
        <p:cxnSp>
          <p:nvCxnSpPr>
            <p:cNvPr id="20" name="Straight Arrow Connector 19"/>
            <p:cNvCxnSpPr/>
            <p:nvPr/>
          </p:nvCxnSpPr>
          <p:spPr>
            <a:xfrm rot="5400000">
              <a:off x="1524000" y="4876800"/>
              <a:ext cx="381000" cy="38100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1714500" y="5219700"/>
              <a:ext cx="533400" cy="1588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6200000" flipH="1">
              <a:off x="2019300" y="4914900"/>
              <a:ext cx="457200" cy="38100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219200" y="5486400"/>
            <a:ext cx="60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endParaRPr lang="bg-BG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28800" y="56388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bg-BG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62200" y="54864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bg-BG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24600" y="5486400"/>
            <a:ext cx="60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99</a:t>
            </a:r>
            <a:endParaRPr lang="bg-BG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58000" y="5715000"/>
            <a:ext cx="685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endParaRPr lang="bg-BG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43800" y="5486400"/>
            <a:ext cx="76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101</a:t>
            </a:r>
            <a:endParaRPr lang="bg-BG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59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Boundary </a:t>
            </a:r>
            <a:r>
              <a:rPr lang="en-US" dirty="0"/>
              <a:t>V</a:t>
            </a:r>
            <a:r>
              <a:rPr lang="en-US" dirty="0" smtClean="0"/>
              <a:t>alues </a:t>
            </a:r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F</a:t>
            </a:r>
            <a:r>
              <a:rPr lang="en-US" dirty="0" smtClean="0"/>
              <a:t>loating Point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 careful when you set boundary values for floating point data!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Floating point numbers, like integers, are also ordered sets. However, while integers do not have decimal points, floating point numbers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581400" y="4062680"/>
            <a:ext cx="5029200" cy="2414320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39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000"/>
          </a:p>
        </p:txBody>
      </p:sp>
      <p:sp>
        <p:nvSpPr>
          <p:cNvPr id="5" name="TextBox 4"/>
          <p:cNvSpPr txBox="1"/>
          <p:nvPr/>
        </p:nvSpPr>
        <p:spPr>
          <a:xfrm>
            <a:off x="4191000" y="4953000"/>
            <a:ext cx="533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bg-BG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4191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0.0000001</a:t>
            </a:r>
            <a:endParaRPr lang="bg-BG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4932402"/>
            <a:ext cx="533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bg-BG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581528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-0.0000001</a:t>
            </a:r>
            <a:endParaRPr lang="bg-BG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4572000" y="5434280"/>
            <a:ext cx="1143000" cy="657999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572000" y="4596080"/>
            <a:ext cx="1143000" cy="53340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648200" y="5257800"/>
            <a:ext cx="990600" cy="7441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8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Boundary Values </a:t>
            </a:r>
            <a:r>
              <a:rPr lang="en-US" dirty="0"/>
              <a:t>W</a:t>
            </a:r>
            <a:r>
              <a:rPr lang="en-US" dirty="0" smtClean="0"/>
              <a:t>ith Floating Point Data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How many decimal points? </a:t>
            </a:r>
            <a:r>
              <a:rPr lang="fr-FR" dirty="0" smtClean="0"/>
              <a:t>That is a question of the particular field's precision</a:t>
            </a:r>
          </a:p>
          <a:p>
            <a:pPr lvl="1">
              <a:lnSpc>
                <a:spcPct val="100000"/>
              </a:lnSpc>
            </a:pPr>
            <a:r>
              <a:rPr lang="fr-FR" dirty="0" smtClean="0"/>
              <a:t>This is sometimes referred to as </a:t>
            </a: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epsilon</a:t>
            </a:r>
            <a:r>
              <a:rPr lang="fr-FR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fr-FR" dirty="0" smtClean="0"/>
              <a:t>or the </a:t>
            </a:r>
            <a:r>
              <a:rPr lang="fr-FR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smallest recognizable difference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</a:t>
            </a:r>
            <a:r>
              <a:rPr lang="bg-BG" dirty="0" smtClean="0"/>
              <a:t>can't figure out what the boundary values are without knowing the answer to this question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P</a:t>
            </a:r>
            <a:r>
              <a:rPr lang="bg-BG" dirty="0" smtClean="0"/>
              <a:t>roblems with precision, and particularly ambiguity about it, are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fertile ground for bugs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95400" y="4648200"/>
            <a:ext cx="6477000" cy="1443038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lvl="0" algn="ctr" eaLnBrk="0" hangingPunct="0"/>
            <a:r>
              <a:rPr lang="en-US" sz="4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Examples Of Boundary Conditions</a:t>
            </a:r>
            <a:endParaRPr lang="en-US" sz="3200" b="1" dirty="0" smtClean="0">
              <a:ln w="500"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dat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4600" y="838200"/>
            <a:ext cx="4114800" cy="3715077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63907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bg-BG" dirty="0" smtClean="0"/>
              <a:t>ext </a:t>
            </a:r>
            <a:r>
              <a:rPr lang="en-US" dirty="0" smtClean="0"/>
              <a:t>E</a:t>
            </a:r>
            <a:r>
              <a:rPr lang="bg-BG" dirty="0" smtClean="0"/>
              <a:t>ntry </a:t>
            </a:r>
            <a:r>
              <a:rPr lang="en-US" dirty="0"/>
              <a:t>F</a:t>
            </a:r>
            <a:r>
              <a:rPr lang="bg-BG" dirty="0" smtClean="0"/>
              <a:t>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638800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bg-BG" dirty="0" smtClean="0"/>
              <a:t>If a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entry field </a:t>
            </a:r>
            <a:r>
              <a:rPr lang="bg-BG" dirty="0" smtClean="0"/>
              <a:t>allows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 to 255 </a:t>
            </a:r>
            <a:r>
              <a:rPr lang="bg-BG" dirty="0" smtClean="0"/>
              <a:t>characters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bg-BG" dirty="0" smtClean="0"/>
              <a:t>ry entering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r>
              <a:rPr lang="bg-BG" dirty="0" smtClean="0"/>
              <a:t> character and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255</a:t>
            </a:r>
            <a:r>
              <a:rPr lang="bg-BG" dirty="0" smtClean="0"/>
              <a:t> characters as the valid partition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You might also try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r>
              <a:rPr lang="en-US" dirty="0" smtClean="0"/>
              <a:t> and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254</a:t>
            </a:r>
            <a:r>
              <a:rPr lang="bg-BG" dirty="0" smtClean="0"/>
              <a:t> characters as a valid choice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Enter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  <a:r>
              <a:rPr lang="bg-BG" dirty="0" smtClean="0"/>
              <a:t> and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256</a:t>
            </a:r>
            <a:r>
              <a:rPr lang="bg-BG" dirty="0" smtClean="0"/>
              <a:t> characters as the invalid partitions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7" name="Picture 6" descr="find_forward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0800" y="4638082"/>
            <a:ext cx="4038600" cy="1457918"/>
          </a:xfrm>
          <a:prstGeom prst="roundRect">
            <a:avLst>
              <a:gd name="adj" fmla="val 3779"/>
            </a:avLst>
          </a:prstGeom>
          <a:effectLst>
            <a:glow rad="101600">
              <a:schemeClr val="tx1">
                <a:alpha val="60000"/>
              </a:schemeClr>
            </a:glow>
          </a:effectLst>
          <a:scene3d>
            <a:camera prst="perspectiveContrasting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103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CD-R </a:t>
            </a:r>
            <a:r>
              <a:rPr lang="fr-FR" dirty="0"/>
              <a:t>W</a:t>
            </a:r>
            <a:r>
              <a:rPr lang="fr-FR" dirty="0" smtClean="0"/>
              <a:t>riting / </a:t>
            </a:r>
            <a:r>
              <a:rPr lang="fr-FR" dirty="0"/>
              <a:t>R</a:t>
            </a:r>
            <a:r>
              <a:rPr lang="fr-FR" dirty="0" smtClean="0"/>
              <a:t>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bg-BG" dirty="0" smtClean="0"/>
              <a:t>If a program reads and writes to a CD-R</a:t>
            </a:r>
            <a:r>
              <a:rPr lang="en-US" dirty="0"/>
              <a:t>: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bg-BG" dirty="0" smtClean="0"/>
              <a:t>ry saving a file that's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very small</a:t>
            </a:r>
            <a:r>
              <a:rPr lang="bg-BG" dirty="0" smtClean="0"/>
              <a:t>, maybe with one entry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Save a file that's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very large </a:t>
            </a:r>
            <a:r>
              <a:rPr lang="bg-BG" dirty="0" smtClean="0"/>
              <a:t>just at the limit for what the disc holds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bg-BG" dirty="0" smtClean="0"/>
              <a:t>ry saving an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empty file </a:t>
            </a:r>
            <a:r>
              <a:rPr lang="bg-BG" dirty="0" smtClean="0"/>
              <a:t>and a file that's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too large </a:t>
            </a:r>
            <a:r>
              <a:rPr lang="bg-BG" dirty="0" smtClean="0"/>
              <a:t>to fit on the disc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4" descr="Quality%20Assurance_01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400" y="4675066"/>
            <a:ext cx="2895600" cy="1725734"/>
          </a:xfrm>
          <a:prstGeom prst="roundRect">
            <a:avLst>
              <a:gd name="adj" fmla="val 7769"/>
            </a:avLst>
          </a:prstGeo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3163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bg-BG" dirty="0" smtClean="0"/>
              <a:t>If a program allows you to print multiple pages onto a single page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bg-BG" dirty="0" smtClean="0"/>
              <a:t>ry printing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just one </a:t>
            </a:r>
            <a:r>
              <a:rPr lang="bg-BG" dirty="0" smtClean="0"/>
              <a:t>(the standard case)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bg-BG" dirty="0" smtClean="0"/>
              <a:t>ry printing the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most pages that it allows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If you can, try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printing zero pages</a:t>
            </a:r>
            <a:r>
              <a:rPr lang="bg-BG" dirty="0" smtClean="0"/>
              <a:t> and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 more than it allows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4" descr="printer-icon.gi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0" y="4114800"/>
            <a:ext cx="2708931" cy="2286000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7759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ZIP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bg-BG" dirty="0" smtClean="0"/>
              <a:t>the software has a data-entry field for a 9-digit ZIP code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Try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00000-0000</a:t>
            </a:r>
            <a:r>
              <a:rPr lang="bg-BG" dirty="0" smtClean="0"/>
              <a:t>, the simplest and smallest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Try entering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99999-9999</a:t>
            </a:r>
            <a:r>
              <a:rPr lang="bg-BG" dirty="0" smtClean="0"/>
              <a:t> as the largest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Try entering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 more </a:t>
            </a:r>
            <a:r>
              <a:rPr lang="bg-BG" dirty="0" smtClean="0"/>
              <a:t>or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 less digit </a:t>
            </a:r>
            <a:r>
              <a:rPr lang="bg-BG" dirty="0" smtClean="0"/>
              <a:t>than what's allowed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953000" y="4267200"/>
            <a:ext cx="3225800" cy="2197100"/>
            <a:chOff x="1143000" y="3810000"/>
            <a:chExt cx="3225800" cy="2197100"/>
          </a:xfrm>
          <a:effectLst>
            <a:glow rad="101600">
              <a:schemeClr val="tx1">
                <a:alpha val="60000"/>
              </a:schemeClr>
            </a:glow>
          </a:effectLst>
        </p:grpSpPr>
        <p:pic>
          <p:nvPicPr>
            <p:cNvPr id="5" name="Picture 4" descr="cred_auth_db.jp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43000" y="3810000"/>
              <a:ext cx="3225800" cy="2197100"/>
            </a:xfrm>
            <a:prstGeom prst="roundRect">
              <a:avLst>
                <a:gd name="adj" fmla="val 7418"/>
              </a:avLst>
            </a:prstGeom>
            <a:effectLst>
              <a:softEdge rad="31750"/>
            </a:effectLst>
          </p:spPr>
        </p:pic>
        <p:sp>
          <p:nvSpPr>
            <p:cNvPr id="6" name="Oval 5"/>
            <p:cNvSpPr/>
            <p:nvPr/>
          </p:nvSpPr>
          <p:spPr>
            <a:xfrm>
              <a:off x="2209800" y="5257800"/>
              <a:ext cx="1371600" cy="457200"/>
            </a:xfrm>
            <a:prstGeom prst="roundRect">
              <a:avLst/>
            </a:prstGeom>
            <a:solidFill>
              <a:schemeClr val="accent1">
                <a:alpha val="3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56002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Flight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bg-BG" dirty="0" smtClean="0"/>
              <a:t>If you're </a:t>
            </a:r>
            <a:r>
              <a:rPr lang="bg-BG" dirty="0" smtClean="0">
                <a:solidFill>
                  <a:srgbClr val="F5FFC2"/>
                </a:solidFill>
              </a:rPr>
              <a:t>testing a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flight simulator</a:t>
            </a:r>
            <a:r>
              <a:rPr lang="en-US" dirty="0">
                <a:solidFill>
                  <a:srgbClr val="FAF8C8"/>
                </a:solidFill>
              </a:rPr>
              <a:t> </a:t>
            </a:r>
            <a:r>
              <a:rPr lang="en-US" dirty="0"/>
              <a:t>- try flying: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R</a:t>
            </a:r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ight at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ground level</a:t>
            </a: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A</a:t>
            </a:r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 the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maximum allowed height </a:t>
            </a:r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for your plane</a:t>
            </a: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elow ground level</a:t>
            </a: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below sea level</a:t>
            </a: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I</a:t>
            </a:r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nto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outer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" name="Picture 4" descr="FSAuckland_2DBethells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410200" y="3124200"/>
            <a:ext cx="3048000" cy="2388973"/>
          </a:xfrm>
          <a:prstGeom prst="roundRect">
            <a:avLst>
              <a:gd name="adj" fmla="val 6339"/>
            </a:avLst>
          </a:prstGeom>
          <a:effectLst>
            <a:glow rad="101600">
              <a:schemeClr val="tx1">
                <a:alpha val="60000"/>
              </a:schemeClr>
            </a:glow>
            <a:reflection blurRad="6350" stA="50000" endA="300" endPos="55000" dir="5400000" sy="-100000" algn="bl" rotWithShape="0"/>
            <a:softEdge rad="31750"/>
          </a:effectLst>
          <a:scene3d>
            <a:camera prst="perspectiveFron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436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Boundary value analysis (BVA) </a:t>
            </a:r>
            <a:r>
              <a:rPr lang="en-US" dirty="0" smtClean="0"/>
              <a:t>is a black-box test design technique in which test cases are designed based 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boundary values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Conceptually, boundary value analysis is about testing the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edges of equivalence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 descr="WebImage_18OpticalQualityControl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8800" y="3962400"/>
            <a:ext cx="2514600" cy="2326388"/>
          </a:xfrm>
          <a:prstGeom prst="roundRect">
            <a:avLst>
              <a:gd name="adj" fmla="val 6685"/>
            </a:avLst>
          </a:prstGeom>
          <a:effectLst>
            <a:glow rad="101600">
              <a:schemeClr val="tx1">
                <a:alpha val="60000"/>
              </a:schemeClr>
            </a:glow>
            <a:softEdge rad="31750"/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98001">
            <a:off x="5819903" y="4152854"/>
            <a:ext cx="1669813" cy="2223124"/>
          </a:xfrm>
          <a:prstGeom prst="roundRect">
            <a:avLst>
              <a:gd name="adj" fmla="val 21716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25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BVA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esting boundary conditions of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output data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djust the input </a:t>
            </a:r>
            <a:r>
              <a:rPr lang="en-US" dirty="0" smtClean="0"/>
              <a:t>to produce particular output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E.g.,</a:t>
            </a:r>
            <a:r>
              <a:rPr lang="en-US" dirty="0" smtClean="0">
                <a:solidFill>
                  <a:srgbClr val="EBFFD2"/>
                </a:solidFill>
              </a:rPr>
              <a:t> </a:t>
            </a:r>
            <a:r>
              <a:rPr lang="bg-BG" dirty="0">
                <a:solidFill>
                  <a:srgbClr val="EBFFD2"/>
                </a:solidFill>
              </a:rPr>
              <a:t>assume that a temperature vs. pressure table is required as output </a:t>
            </a:r>
            <a:r>
              <a:rPr lang="en-US" dirty="0">
                <a:solidFill>
                  <a:srgbClr val="EBFFD2"/>
                </a:solidFill>
              </a:rPr>
              <a:t>from a </a:t>
            </a:r>
            <a:r>
              <a:rPr lang="en-US" dirty="0" smtClean="0">
                <a:solidFill>
                  <a:srgbClr val="EBFFD2"/>
                </a:solidFill>
              </a:rPr>
              <a:t>program</a:t>
            </a:r>
          </a:p>
          <a:p>
            <a:pPr lvl="2"/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bg-BG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cases </a:t>
            </a:r>
            <a:r>
              <a:rPr lang="bg-BG" sz="2600" dirty="0">
                <a:solidFill>
                  <a:srgbClr val="EBFFD2"/>
                </a:solidFill>
              </a:rPr>
              <a:t>should be designed to </a:t>
            </a:r>
            <a:r>
              <a:rPr lang="bg-BG" sz="2600" dirty="0" smtClean="0">
                <a:solidFill>
                  <a:srgbClr val="EBFFD2"/>
                </a:solidFill>
              </a:rPr>
              <a:t>create </a:t>
            </a:r>
            <a:r>
              <a:rPr lang="en-US" sz="2600" dirty="0" smtClean="0">
                <a:solidFill>
                  <a:srgbClr val="EBFFD2"/>
                </a:solidFill>
              </a:rPr>
              <a:t/>
            </a:r>
            <a:br>
              <a:rPr lang="en-US" sz="2600" dirty="0" smtClean="0">
                <a:solidFill>
                  <a:srgbClr val="EBFFD2"/>
                </a:solidFill>
              </a:rPr>
            </a:br>
            <a:r>
              <a:rPr lang="bg-BG" sz="2600" dirty="0" smtClean="0">
                <a:solidFill>
                  <a:srgbClr val="EBFFD2"/>
                </a:solidFill>
              </a:rPr>
              <a:t>an </a:t>
            </a:r>
            <a:r>
              <a:rPr lang="bg-BG" sz="2600" dirty="0">
                <a:solidFill>
                  <a:srgbClr val="EBFFD2"/>
                </a:solidFill>
              </a:rPr>
              <a:t>output report that </a:t>
            </a:r>
            <a:r>
              <a:rPr lang="bg-BG" sz="2600" dirty="0" smtClean="0">
                <a:solidFill>
                  <a:srgbClr val="EBFFD2"/>
                </a:solidFill>
              </a:rPr>
              <a:t>produces </a:t>
            </a:r>
            <a:r>
              <a:rPr lang="bg-BG" sz="2600" dirty="0">
                <a:solidFill>
                  <a:srgbClr val="EBFFD2"/>
                </a:solidFill>
              </a:rPr>
              <a:t>the </a:t>
            </a:r>
            <a:r>
              <a:rPr lang="en-US" sz="2600" dirty="0" smtClean="0">
                <a:solidFill>
                  <a:srgbClr val="EBFFD2"/>
                </a:solidFill>
              </a:rPr>
              <a:t/>
            </a:r>
            <a:br>
              <a:rPr lang="en-US" sz="2600" dirty="0" smtClean="0">
                <a:solidFill>
                  <a:srgbClr val="EBFFD2"/>
                </a:solidFill>
              </a:rPr>
            </a:b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maximum</a:t>
            </a:r>
            <a:r>
              <a:rPr lang="bg-BG" sz="2600" dirty="0" smtClean="0">
                <a:solidFill>
                  <a:srgbClr val="EBFFD2"/>
                </a:solidFill>
              </a:rPr>
              <a:t> </a:t>
            </a:r>
            <a:r>
              <a:rPr lang="bg-BG" sz="2600" dirty="0">
                <a:solidFill>
                  <a:srgbClr val="EBFFD2"/>
                </a:solidFill>
              </a:rPr>
              <a:t>(and </a:t>
            </a:r>
            <a:r>
              <a:rPr lang="bg-BG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minimum</a:t>
            </a:r>
            <a:r>
              <a:rPr lang="bg-BG" sz="2600" dirty="0">
                <a:solidFill>
                  <a:srgbClr val="EBFFD2"/>
                </a:solidFill>
              </a:rPr>
              <a:t>) allowable </a:t>
            </a:r>
            <a:r>
              <a:rPr lang="en-US" sz="2600" dirty="0" smtClean="0">
                <a:solidFill>
                  <a:srgbClr val="EBFFD2"/>
                </a:solidFill>
              </a:rPr>
              <a:t/>
            </a:r>
            <a:br>
              <a:rPr lang="en-US" sz="2600" dirty="0" smtClean="0">
                <a:solidFill>
                  <a:srgbClr val="EBFFD2"/>
                </a:solidFill>
              </a:rPr>
            </a:br>
            <a:r>
              <a:rPr lang="bg-BG" sz="2600" dirty="0" smtClean="0">
                <a:solidFill>
                  <a:srgbClr val="EBFFD2"/>
                </a:solidFill>
              </a:rPr>
              <a:t>number </a:t>
            </a:r>
            <a:r>
              <a:rPr lang="bg-BG" sz="2600" dirty="0">
                <a:solidFill>
                  <a:srgbClr val="EBFFD2"/>
                </a:solidFill>
              </a:rPr>
              <a:t>of table </a:t>
            </a:r>
            <a:r>
              <a:rPr lang="bg-BG" sz="2600" dirty="0" smtClean="0">
                <a:solidFill>
                  <a:srgbClr val="EBFFD2"/>
                </a:solidFill>
              </a:rPr>
              <a:t>entries</a:t>
            </a:r>
            <a:endParaRPr lang="bg-BG" sz="2600" dirty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6" name="Picture 5" descr="tabl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0" y="4495800"/>
            <a:ext cx="1971601" cy="1894114"/>
          </a:xfrm>
          <a:prstGeom prst="roundRect">
            <a:avLst>
              <a:gd name="adj" fmla="val 3507"/>
            </a:avLst>
          </a:prstGeo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4688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aboratory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8800" y="838200"/>
            <a:ext cx="5257994" cy="3504340"/>
          </a:xfrm>
          <a:prstGeom prst="roundRect">
            <a:avLst>
              <a:gd name="adj" fmla="val 8798"/>
            </a:avLst>
          </a:prstGeom>
          <a:effectLst>
            <a:glow rad="101600">
              <a:schemeClr val="tx1">
                <a:alpha val="60000"/>
              </a:schemeClr>
            </a:glow>
            <a:reflection blurRad="6350" stA="52000" endA="300" endPos="35000" dir="5400000" sy="-100000" algn="bl" rotWithShape="0"/>
            <a:softEdge rad="6350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62000" y="4953000"/>
            <a:ext cx="7239000" cy="1443038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lvl="0" algn="ctr" eaLnBrk="0" hangingPunct="0"/>
            <a:r>
              <a:rPr lang="en-US" sz="4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Deriving Test Cases With BVA</a:t>
            </a:r>
            <a:endParaRPr lang="en-US" sz="3200" b="1" dirty="0" smtClean="0">
              <a:ln w="500"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9681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Deriving Test Cases With BVA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Deriving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cases </a:t>
            </a:r>
            <a:r>
              <a:rPr lang="en-US" dirty="0" smtClean="0"/>
              <a:t>with </a:t>
            </a:r>
            <a:r>
              <a:rPr lang="en-US" dirty="0"/>
              <a:t>BVA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Similar to deriving tests with equivalence partitioning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We test valid boundary values together 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/>
              <a:t>T</a:t>
            </a:r>
            <a:r>
              <a:rPr lang="bg-BG" dirty="0" smtClean="0"/>
              <a:t>hen combine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 invalid</a:t>
            </a:r>
            <a:r>
              <a:rPr lang="bg-BG" dirty="0" smtClean="0"/>
              <a:t> boundary value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 </a:t>
            </a:r>
            <a:r>
              <a:rPr lang="bg-BG" dirty="0" smtClean="0"/>
              <a:t>boundary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7170" name="Picture 2" descr="C:\Users\ogeorgiev\Desktop\Perfect-Storm-in-Social-Network-accepta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4431506"/>
            <a:ext cx="3246815" cy="2045494"/>
          </a:xfrm>
          <a:prstGeom prst="ellipse">
            <a:avLst/>
          </a:prstGeom>
          <a:noFill/>
          <a:effectLst>
            <a:glow rad="101600">
              <a:schemeClr val="tx1">
                <a:alpha val="60000"/>
              </a:schemeClr>
            </a:glo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9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Coverage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</a:t>
            </a:r>
            <a:r>
              <a:rPr lang="bg-BG" dirty="0" smtClean="0"/>
              <a:t>ach boundary value </a:t>
            </a:r>
            <a:r>
              <a:rPr lang="en-US" dirty="0" smtClean="0"/>
              <a:t>must be represented </a:t>
            </a:r>
            <a:r>
              <a:rPr lang="bg-BG" dirty="0" smtClean="0"/>
              <a:t>in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 least one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test cas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Both – valid and invalid test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5" name="Picture 4" descr="dmbtest.gi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5600" y="3352800"/>
            <a:ext cx="1752600" cy="2497563"/>
          </a:xfrm>
          <a:prstGeom prst="roundRect">
            <a:avLst/>
          </a:prstGeom>
          <a:solidFill>
            <a:srgbClr val="FFFFFF"/>
          </a:solidFill>
          <a:effectLst>
            <a:glow rad="101600">
              <a:schemeClr val="tx1">
                <a:alpha val="60000"/>
              </a:schemeClr>
            </a:glow>
            <a:softEdge rad="12700"/>
          </a:effectLst>
          <a:scene3d>
            <a:camera prst="isometricOffAxis2Left"/>
            <a:lightRig rig="threePt" dir="t"/>
          </a:scene3d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06012">
            <a:off x="2317639" y="2993351"/>
            <a:ext cx="2294087" cy="3524250"/>
          </a:xfrm>
          <a:prstGeom prst="round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5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Improper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Deriving test cases </a:t>
            </a:r>
            <a:r>
              <a:rPr lang="bg-BG" dirty="0" smtClean="0"/>
              <a:t>we are testing for situations where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some equivalence class is handled improperly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</a:t>
            </a:r>
            <a:r>
              <a:rPr lang="bg-BG" dirty="0" smtClean="0"/>
              <a:t>mproper hanlding could mean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cceptance </a:t>
            </a:r>
            <a:r>
              <a:rPr lang="bg-BG" dirty="0" smtClean="0"/>
              <a:t>of values that should be rejected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ejection </a:t>
            </a:r>
            <a:r>
              <a:rPr lang="bg-BG" dirty="0" smtClean="0"/>
              <a:t>of values that should be accepted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P</a:t>
            </a:r>
            <a:r>
              <a:rPr lang="bg-BG" dirty="0" smtClean="0"/>
              <a:t>roper acceptance or rejection, but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improper handling</a:t>
            </a:r>
            <a:r>
              <a:rPr lang="bg-BG" dirty="0" smtClean="0"/>
              <a:t> subsequently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5" name="Picture 4" descr="600px-no_sign2_svg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0" y="5181600"/>
            <a:ext cx="1447800" cy="1447800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6067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19400" y="5715000"/>
            <a:ext cx="3519041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62000" y="4114800"/>
            <a:ext cx="7239000" cy="1443038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lvl="0" algn="ctr" eaLnBrk="0" hangingPunct="0"/>
            <a:r>
              <a:rPr lang="en-US" sz="4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MS Word Font Size Menu</a:t>
            </a:r>
          </a:p>
          <a:p>
            <a:pPr lvl="0" algn="ctr" eaLnBrk="0" hangingPunct="0"/>
            <a:r>
              <a:rPr lang="en-US" sz="32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Boundary Value Analysis </a:t>
            </a:r>
          </a:p>
        </p:txBody>
      </p:sp>
      <p:pic>
        <p:nvPicPr>
          <p:cNvPr id="11" name="Picture 10" descr="Font_size_menu.bm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7400" y="838200"/>
            <a:ext cx="4876800" cy="3275062"/>
          </a:xfrm>
          <a:prstGeom prst="roundRect">
            <a:avLst>
              <a:gd name="adj" fmla="val 4258"/>
            </a:avLst>
          </a:prstGeom>
          <a:effectLst>
            <a:glow rad="101600">
              <a:schemeClr val="tx1">
                <a:alpha val="60000"/>
              </a:schemeClr>
            </a:glo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39328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Size Menu BVA</a:t>
            </a:r>
            <a:endParaRPr lang="en-US" dirty="0"/>
          </a:p>
        </p:txBody>
      </p:sp>
      <p:pic>
        <p:nvPicPr>
          <p:cNvPr id="5" name="Content Placeholder 4" descr="Font_size_menu_Small.bmp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482" y="2438400"/>
            <a:ext cx="967718" cy="2514600"/>
          </a:xfrm>
          <a:prstGeom prst="roundRect">
            <a:avLst>
              <a:gd name="adj" fmla="val 10668"/>
            </a:avLst>
          </a:prstGeom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b="1" smtClean="0"/>
              <a:pPr>
                <a:defRPr/>
              </a:pPr>
              <a:t>36</a:t>
            </a:fld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447800" y="4419600"/>
            <a:ext cx="1219200" cy="762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Direct entry</a:t>
            </a:r>
            <a:endParaRPr lang="bg-BG" sz="1800" b="1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124200" y="2209800"/>
            <a:ext cx="838200" cy="838200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BVA</a:t>
            </a:r>
            <a:endParaRPr lang="bg-BG" sz="1800" b="1" dirty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743200" y="4343400"/>
            <a:ext cx="838200" cy="838200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EP</a:t>
            </a:r>
            <a:endParaRPr lang="bg-BG" sz="1800" b="1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524000" y="2209800"/>
            <a:ext cx="1219200" cy="762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Menu entry</a:t>
            </a:r>
            <a:endParaRPr lang="bg-BG" sz="1800" b="1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276600" y="3657600"/>
            <a:ext cx="1295400" cy="762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Not integer</a:t>
            </a:r>
            <a:endParaRPr lang="bg-BG" sz="1800" b="1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00400" y="5105400"/>
            <a:ext cx="1295400" cy="762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Integer</a:t>
            </a:r>
            <a:endParaRPr lang="bg-BG" sz="1800" b="1" dirty="0">
              <a:solidFill>
                <a:schemeClr val="bg1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4572000" y="5105400"/>
            <a:ext cx="838200" cy="838200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BVA</a:t>
            </a:r>
            <a:endParaRPr lang="bg-BG" sz="1800" b="1" dirty="0">
              <a:solidFill>
                <a:schemeClr val="bg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4648200" y="3657600"/>
            <a:ext cx="838200" cy="838200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EP</a:t>
            </a:r>
            <a:endParaRPr lang="bg-BG" sz="18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38800" y="3886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{ letters, decimal, null .. }</a:t>
            </a:r>
            <a:endParaRPr lang="bg-BG" sz="1800" b="1" dirty="0"/>
          </a:p>
        </p:txBody>
      </p:sp>
      <p:grpSp>
        <p:nvGrpSpPr>
          <p:cNvPr id="38" name="Group 37"/>
          <p:cNvGrpSpPr/>
          <p:nvPr/>
        </p:nvGrpSpPr>
        <p:grpSpPr>
          <a:xfrm>
            <a:off x="4419600" y="1981200"/>
            <a:ext cx="3124200" cy="1162854"/>
            <a:chOff x="5791200" y="1981200"/>
            <a:chExt cx="3124200" cy="1162854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5867400" y="2667000"/>
              <a:ext cx="2667000" cy="0"/>
            </a:xfrm>
            <a:prstGeom prst="line">
              <a:avLst/>
            </a:prstGeom>
            <a:ln w="317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7772400" y="2667000"/>
              <a:ext cx="304800" cy="0"/>
            </a:xfrm>
            <a:prstGeom prst="line">
              <a:avLst/>
            </a:prstGeom>
            <a:ln w="317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 flipV="1">
              <a:off x="6400800" y="2667000"/>
              <a:ext cx="304800" cy="0"/>
            </a:xfrm>
            <a:prstGeom prst="line">
              <a:avLst/>
            </a:prstGeom>
            <a:ln w="317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553200" y="2667000"/>
              <a:ext cx="3048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8</a:t>
              </a:r>
              <a:endParaRPr lang="bg-BG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43800" y="2667000"/>
              <a:ext cx="6096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72</a:t>
              </a:r>
              <a:endParaRPr lang="bg-BG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58000" y="22098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Valid</a:t>
              </a:r>
              <a:endParaRPr lang="bg-BG" sz="18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91200" y="198120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Invalid </a:t>
              </a:r>
              <a:br>
                <a:rPr lang="en-US" sz="1800" b="1" dirty="0" smtClean="0"/>
              </a:br>
              <a:r>
                <a:rPr lang="en-US" sz="1800" b="1" dirty="0" smtClean="0"/>
                <a:t>(low)</a:t>
              </a:r>
              <a:endParaRPr lang="bg-BG" sz="18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4800" y="198120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Invalid </a:t>
              </a:r>
              <a:br>
                <a:rPr lang="en-US" sz="1800" b="1" dirty="0" smtClean="0"/>
              </a:br>
              <a:r>
                <a:rPr lang="en-US" sz="1800" b="1" dirty="0" smtClean="0"/>
                <a:t>(high)</a:t>
              </a:r>
              <a:endParaRPr lang="bg-BG" sz="1800" b="1" dirty="0"/>
            </a:p>
          </p:txBody>
        </p:sp>
      </p:grpSp>
      <p:sp>
        <p:nvSpPr>
          <p:cNvPr id="37" name="Right Arrow 36"/>
          <p:cNvSpPr/>
          <p:nvPr/>
        </p:nvSpPr>
        <p:spPr>
          <a:xfrm>
            <a:off x="1295400" y="3276600"/>
            <a:ext cx="838200" cy="838200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EP</a:t>
            </a:r>
            <a:endParaRPr lang="bg-BG" sz="1800" dirty="0">
              <a:solidFill>
                <a:schemeClr val="bg1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5029200" y="5257800"/>
            <a:ext cx="4038600" cy="1239054"/>
            <a:chOff x="5181600" y="5257800"/>
            <a:chExt cx="4038600" cy="1239054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5867400" y="5943600"/>
              <a:ext cx="2667000" cy="0"/>
            </a:xfrm>
            <a:prstGeom prst="line">
              <a:avLst/>
            </a:prstGeom>
            <a:ln w="317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 flipH="1" flipV="1">
              <a:off x="7772400" y="5943600"/>
              <a:ext cx="304800" cy="0"/>
            </a:xfrm>
            <a:prstGeom prst="line">
              <a:avLst/>
            </a:prstGeom>
            <a:ln w="317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 flipH="1" flipV="1">
              <a:off x="6629400" y="5943600"/>
              <a:ext cx="304800" cy="0"/>
            </a:xfrm>
            <a:prstGeom prst="line">
              <a:avLst/>
            </a:prstGeom>
            <a:ln w="317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858000" y="6019800"/>
              <a:ext cx="3048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1</a:t>
              </a:r>
              <a:endParaRPr lang="bg-BG" sz="24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010400" y="54864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Valid</a:t>
              </a:r>
              <a:endParaRPr lang="bg-BG" sz="18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38800" y="525780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Invalid </a:t>
              </a:r>
              <a:br>
                <a:rPr lang="en-US" sz="1800" b="1" dirty="0" smtClean="0"/>
              </a:br>
              <a:r>
                <a:rPr lang="en-US" sz="1800" b="1" dirty="0" smtClean="0"/>
                <a:t>(neg.)</a:t>
              </a:r>
              <a:endParaRPr lang="bg-BG" sz="18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01000" y="525780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Invalid </a:t>
              </a:r>
              <a:br>
                <a:rPr lang="en-US" sz="1800" b="1" dirty="0" smtClean="0"/>
              </a:br>
              <a:r>
                <a:rPr lang="en-US" sz="1800" b="1" dirty="0" smtClean="0"/>
                <a:t>(high)</a:t>
              </a:r>
              <a:endParaRPr lang="bg-BG" sz="18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15200" y="6019800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1638</a:t>
              </a:r>
              <a:endParaRPr lang="bg-BG" sz="2000" b="1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 rot="5400000" flipH="1" flipV="1">
              <a:off x="6324600" y="5943600"/>
              <a:ext cx="304800" cy="0"/>
            </a:xfrm>
            <a:prstGeom prst="line">
              <a:avLst/>
            </a:prstGeom>
            <a:ln w="317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477000" y="6019800"/>
              <a:ext cx="3048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0</a:t>
              </a:r>
              <a:endParaRPr lang="bg-BG" sz="24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943600" y="6019800"/>
              <a:ext cx="4572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-1</a:t>
              </a:r>
              <a:endParaRPr lang="bg-BG" sz="24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24800" y="6019800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1639</a:t>
              </a:r>
              <a:endParaRPr lang="bg-BG" sz="2000" b="1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 rot="10800000">
              <a:off x="5486400" y="5943600"/>
              <a:ext cx="381000" cy="0"/>
            </a:xfrm>
            <a:prstGeom prst="line">
              <a:avLst/>
            </a:prstGeom>
            <a:ln w="28575">
              <a:solidFill>
                <a:srgbClr val="FFFF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0800000">
              <a:off x="8534400" y="5943600"/>
              <a:ext cx="381000" cy="0"/>
            </a:xfrm>
            <a:prstGeom prst="line">
              <a:avLst/>
            </a:prstGeom>
            <a:ln w="28575">
              <a:solidFill>
                <a:srgbClr val="FFFF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5334000" y="5943600"/>
              <a:ext cx="304800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8763000" y="5943600"/>
              <a:ext cx="304800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8534400" y="6076890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max</a:t>
              </a:r>
              <a:endParaRPr lang="bg-BG" sz="2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181600" y="6019800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min</a:t>
              </a:r>
              <a:endParaRPr lang="bg-BG" sz="20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57200" y="1143000"/>
            <a:ext cx="8216095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Applying Equivalence Partitioning and BVA:</a:t>
            </a:r>
          </a:p>
        </p:txBody>
      </p:sp>
    </p:spTree>
    <p:extLst>
      <p:ext uri="{BB962C8B-B14F-4D97-AF65-F5344CB8AC3E}">
        <p14:creationId xmlns:p14="http://schemas.microsoft.com/office/powerpoint/2010/main" val="183571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Limitations of BVA: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Boolean and logical variables </a:t>
            </a:r>
            <a:r>
              <a:rPr lang="bg-BG" dirty="0" smtClean="0"/>
              <a:t>present a problem for Boundary Value Analysis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BVA assumes the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variables to be truly independent</a:t>
            </a:r>
            <a:r>
              <a:rPr lang="bg-BG" dirty="0" smtClean="0"/>
              <a:t>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E8FFC8"/>
                </a:solidFill>
              </a:rPr>
              <a:t>This </a:t>
            </a:r>
            <a:r>
              <a:rPr lang="bg-BG" dirty="0" smtClean="0">
                <a:solidFill>
                  <a:srgbClr val="E8FFC8"/>
                </a:solidFill>
              </a:rPr>
              <a:t>is not always possible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BVA test cases have been found to be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rudimentary</a:t>
            </a:r>
            <a:r>
              <a:rPr lang="bg-BG" dirty="0" smtClean="0"/>
              <a:t>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O</a:t>
            </a:r>
            <a:r>
              <a:rPr lang="bg-BG" dirty="0" smtClean="0"/>
              <a:t>btained with very little insight and imagination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5" name="Picture 4" descr="465px-Korea_Traffic_Safety_Sign_-_Regulate_-_221_Height_Limit.svg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2895600"/>
            <a:ext cx="1603649" cy="1600200"/>
          </a:xfrm>
          <a:prstGeom prst="ellipse">
            <a:avLst/>
          </a:prstGeom>
          <a:solidFill>
            <a:srgbClr val="FFFFFF"/>
          </a:solidFill>
          <a:effectLst>
            <a:glow rad="101600">
              <a:schemeClr val="tx1">
                <a:alpha val="60000"/>
              </a:schemeClr>
            </a:glow>
            <a:reflection blurRad="6350" stA="50000" endA="300" endPos="38500" dist="50800" dir="5400000" sy="-100000" algn="bl" rotWithShape="0"/>
            <a:softEdge rad="31750"/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67378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Looking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It's vitally important that you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continually look for boundaries</a:t>
            </a:r>
            <a:r>
              <a:rPr lang="en-US" dirty="0" smtClean="0"/>
              <a:t> in every piece of software you work with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more you look, the more boundaries you'll discover</a:t>
            </a:r>
            <a:r>
              <a:rPr lang="en-US" dirty="0" smtClean="0"/>
              <a:t>, and the more bugs you'll find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Usually there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 few obvious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ones</a:t>
            </a:r>
            <a:endParaRPr lang="en-US" dirty="0" smtClean="0">
              <a:solidFill>
                <a:srgbClr val="EBFFD2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600" dirty="0" smtClean="0">
                <a:solidFill>
                  <a:srgbClr val="EBFFD2"/>
                </a:solidFill>
              </a:rPr>
              <a:t>If </a:t>
            </a:r>
            <a:r>
              <a:rPr lang="en-US" sz="2600" dirty="0">
                <a:solidFill>
                  <a:srgbClr val="EBFFD2"/>
                </a:solidFill>
              </a:rPr>
              <a:t>you dig deeper you'll find the more obscure, interesting, and often bug-prone </a:t>
            </a:r>
            <a:r>
              <a:rPr lang="en-US" sz="2600" dirty="0" smtClean="0">
                <a:solidFill>
                  <a:srgbClr val="EBFFD2"/>
                </a:solidFill>
              </a:rPr>
              <a:t>boundaries</a:t>
            </a:r>
            <a:endParaRPr lang="bg-BG" sz="2600" dirty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277406" y="5402055"/>
            <a:ext cx="1371600" cy="1143000"/>
            <a:chOff x="6096000" y="3581400"/>
            <a:chExt cx="2667000" cy="2362200"/>
          </a:xfrm>
          <a:effectLst>
            <a:glow rad="101600">
              <a:schemeClr val="tx1">
                <a:alpha val="60000"/>
              </a:schemeClr>
            </a:glow>
          </a:effectLst>
        </p:grpSpPr>
        <p:sp>
          <p:nvSpPr>
            <p:cNvPr id="10" name="Rounded Rectangle 9"/>
            <p:cNvSpPr/>
            <p:nvPr/>
          </p:nvSpPr>
          <p:spPr>
            <a:xfrm>
              <a:off x="6096000" y="3581400"/>
              <a:ext cx="2667000" cy="2362200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pic>
          <p:nvPicPr>
            <p:cNvPr id="11" name="Picture 10" descr="674px-Information_magnifier_icon.pn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77000" y="3886200"/>
              <a:ext cx="2054356" cy="182575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05767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Value Analysis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4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Test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B</a:t>
            </a:r>
            <a:r>
              <a:rPr lang="en-US" dirty="0" smtClean="0"/>
              <a:t>oundaries?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dirty="0" smtClean="0"/>
              <a:t>If an operation is performed on a range of numbers</a:t>
            </a:r>
            <a:r>
              <a:rPr lang="fr-FR" dirty="0"/>
              <a:t>:</a:t>
            </a:r>
            <a:endParaRPr lang="fr-FR" dirty="0" smtClean="0"/>
          </a:p>
          <a:p>
            <a:pPr lvl="1">
              <a:lnSpc>
                <a:spcPct val="100000"/>
              </a:lnSpc>
            </a:pPr>
            <a:r>
              <a:rPr lang="fr-FR" dirty="0"/>
              <a:t>O</a:t>
            </a:r>
            <a:r>
              <a:rPr lang="fr-FR" dirty="0" smtClean="0"/>
              <a:t>dds are the programmer </a:t>
            </a: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got it right </a:t>
            </a:r>
            <a:r>
              <a:rPr lang="fr-FR" dirty="0" smtClean="0"/>
              <a:t>for the vast majority of the numbers in the middle, </a:t>
            </a:r>
          </a:p>
          <a:p>
            <a:pPr lvl="1">
              <a:lnSpc>
                <a:spcPct val="100000"/>
              </a:lnSpc>
            </a:pPr>
            <a:r>
              <a:rPr lang="fr-FR" dirty="0"/>
              <a:t>B</a:t>
            </a:r>
            <a:r>
              <a:rPr lang="fr-FR" dirty="0" smtClean="0"/>
              <a:t>ut </a:t>
            </a: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maybe made a mistake at the edges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 descr="human-error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6100" y="4267200"/>
            <a:ext cx="2971800" cy="2203094"/>
          </a:xfrm>
          <a:prstGeom prst="roundRect">
            <a:avLst>
              <a:gd name="adj" fmla="val 9660"/>
            </a:avLst>
          </a:prstGeom>
          <a:effectLst>
            <a:glow rad="101600">
              <a:schemeClr val="tx1">
                <a:alpha val="60000"/>
              </a:schemeClr>
            </a:glo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38162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6075" indent="-346075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/>
              <a:t>Why does the boundary value analysis provide good test cases</a:t>
            </a:r>
            <a:r>
              <a:rPr lang="en-US" dirty="0" smtClean="0"/>
              <a:t>?</a:t>
            </a:r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sz="2800" dirty="0"/>
              <a:t>Because it is an industry standard </a:t>
            </a:r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sz="2800" dirty="0" smtClean="0"/>
              <a:t>Because </a:t>
            </a:r>
            <a:r>
              <a:rPr lang="en-US" sz="2800" dirty="0"/>
              <a:t>errors are frequently made during programming of the different cases near the ‘edges’ of the range of values </a:t>
            </a:r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sz="2800" dirty="0" smtClean="0"/>
              <a:t>Because </a:t>
            </a:r>
            <a:r>
              <a:rPr lang="en-US" sz="2800" dirty="0"/>
              <a:t>only equivalence classes that are equal from a functional point of view are considered in the test cases </a:t>
            </a:r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sz="2800" dirty="0" smtClean="0"/>
              <a:t>Because </a:t>
            </a:r>
            <a:r>
              <a:rPr lang="en-US" sz="2800" dirty="0"/>
              <a:t>the test object is tested under maximal load up to its performance limits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728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 startAt="2"/>
            </a:pPr>
            <a:r>
              <a:rPr lang="en-US" dirty="0" smtClean="0"/>
              <a:t>Boundary </a:t>
            </a:r>
            <a:r>
              <a:rPr lang="en-US" dirty="0"/>
              <a:t>value </a:t>
            </a:r>
            <a:r>
              <a:rPr lang="en-US" dirty="0" smtClean="0"/>
              <a:t>testing:</a:t>
            </a:r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Is the same as equivalence partitioning tests </a:t>
            </a:r>
            <a:endParaRPr lang="en-US" dirty="0" smtClean="0"/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Test </a:t>
            </a:r>
            <a:r>
              <a:rPr lang="en-US" dirty="0"/>
              <a:t>boundary conditions on, below and above the edges of input and output equivalence classes </a:t>
            </a:r>
            <a:endParaRPr lang="en-US" dirty="0" smtClean="0"/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Tests </a:t>
            </a:r>
            <a:r>
              <a:rPr lang="en-US" dirty="0"/>
              <a:t>combinations of input circumstances </a:t>
            </a:r>
            <a:endParaRPr lang="en-US" dirty="0" smtClean="0"/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Is </a:t>
            </a:r>
            <a:r>
              <a:rPr lang="en-US" dirty="0"/>
              <a:t>used in white box testing </a:t>
            </a:r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662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 startAt="3"/>
            </a:pPr>
            <a:r>
              <a:rPr lang="en-US" sz="3000" dirty="0"/>
              <a:t>In a flight reservation system, the number of available seats in each plane model is an input. A plane may have any positive number of available seats, up to the given capacity of the plane. Using Boundary Value analysis, a list of available – seat values were generated. Which of the following lists is correct</a:t>
            </a:r>
            <a:r>
              <a:rPr lang="en-US" sz="3000" dirty="0" smtClean="0"/>
              <a:t>?</a:t>
            </a:r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sz="2800" dirty="0" smtClean="0"/>
              <a:t>1</a:t>
            </a:r>
            <a:r>
              <a:rPr lang="en-US" sz="2800" dirty="0"/>
              <a:t>, 2, capacity -1, capacity, capacity plus 1 </a:t>
            </a:r>
            <a:endParaRPr lang="en-US" sz="2800" dirty="0" smtClean="0"/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sz="2800" dirty="0" smtClean="0"/>
              <a:t>0</a:t>
            </a:r>
            <a:r>
              <a:rPr lang="en-US" sz="2800" dirty="0"/>
              <a:t>, 1, capacity, capacity plus 1 </a:t>
            </a:r>
            <a:endParaRPr lang="en-US" sz="2800" dirty="0" smtClean="0"/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sz="2800" dirty="0" smtClean="0"/>
              <a:t>0</a:t>
            </a:r>
            <a:r>
              <a:rPr lang="en-US" sz="2800" dirty="0"/>
              <a:t>, 1, 2, capacity plus 1, a very large number </a:t>
            </a:r>
            <a:endParaRPr lang="en-US" sz="2800" dirty="0" smtClean="0"/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sz="2800" dirty="0" smtClean="0"/>
              <a:t>0</a:t>
            </a:r>
            <a:r>
              <a:rPr lang="en-US" sz="2800" dirty="0"/>
              <a:t>, 1, 10, 100, capacity, capacity plus one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477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 startAt="4"/>
            </a:pPr>
            <a:r>
              <a:rPr lang="en-US" dirty="0" smtClean="0"/>
              <a:t>A </a:t>
            </a:r>
            <a:r>
              <a:rPr lang="en-US" dirty="0"/>
              <a:t>thermometer measures temperature in whole degrees only. If the temperature falls below 18 degrees, the heating is switched </a:t>
            </a:r>
            <a:r>
              <a:rPr lang="en-US" dirty="0" smtClean="0"/>
              <a:t>on. </a:t>
            </a:r>
            <a:r>
              <a:rPr lang="en-US" dirty="0"/>
              <a:t>It is switched </a:t>
            </a:r>
            <a:r>
              <a:rPr lang="en-US" dirty="0" smtClean="0"/>
              <a:t>off </a:t>
            </a:r>
            <a:r>
              <a:rPr lang="en-US" dirty="0"/>
              <a:t>again when the temperature reaches 21 degrees. What are the best values in degrees to cover all equivalence partitions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398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 startAt="5"/>
            </a:pPr>
            <a:r>
              <a:rPr lang="en-US" dirty="0" smtClean="0"/>
              <a:t>A </a:t>
            </a:r>
            <a:r>
              <a:rPr lang="en-US" dirty="0"/>
              <a:t>wholesaler sells printer cartridges. The minimum order quantity is 5. There is a 20% discount for orders of 100 or more printer cartridges. You have been asked to prepare test cases using various values for the number of printer cartridges ordered. </a:t>
            </a:r>
            <a:r>
              <a:rPr lang="en-US" dirty="0" smtClean="0"/>
              <a:t>Generate test inputs using Boundary Values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560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 startAt="6"/>
            </a:pPr>
            <a:r>
              <a:rPr lang="en-US" dirty="0"/>
              <a:t>An input field takes </a:t>
            </a:r>
            <a:r>
              <a:rPr lang="en-US" dirty="0" smtClean="0"/>
              <a:t>data </a:t>
            </a:r>
            <a:r>
              <a:rPr lang="en-US" dirty="0"/>
              <a:t>on a person age, which should be between 1 to </a:t>
            </a:r>
            <a:r>
              <a:rPr lang="en-US" dirty="0" smtClean="0"/>
              <a:t>99. Which are the appropriate boundary values for testing the field?</a:t>
            </a:r>
          </a:p>
          <a:p>
            <a:pPr marL="346075" indent="-346075">
              <a:lnSpc>
                <a:spcPct val="100000"/>
              </a:lnSpc>
              <a:buSzPct val="100000"/>
              <a:buFont typeface="+mj-lt"/>
              <a:buAutoNum type="arabicPeriod" startAt="6"/>
            </a:pPr>
            <a:r>
              <a:rPr lang="en-US" dirty="0"/>
              <a:t>An input field takes the year of birth between 1900 and </a:t>
            </a:r>
            <a:r>
              <a:rPr lang="en-US" dirty="0" smtClean="0"/>
              <a:t>2011. </a:t>
            </a:r>
            <a:r>
              <a:rPr lang="en-US" dirty="0"/>
              <a:t>Which are the appropriate boundary values for testing the field?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417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 startAt="8"/>
            </a:pPr>
            <a:r>
              <a:rPr lang="en-US" dirty="0" smtClean="0"/>
              <a:t>In </a:t>
            </a:r>
            <a:r>
              <a:rPr lang="en-US" dirty="0"/>
              <a:t>a system designed to work out the tax to be paid: An employee has $4000 of salary tax free. The next $1500 is taxed at 10% The next $28000 is taxed at 22% Any further amount is taxed at 40</a:t>
            </a:r>
            <a:r>
              <a:rPr lang="en-US" dirty="0" smtClean="0"/>
              <a:t>%. Define the boundary values for testing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278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 startAt="9"/>
            </a:pPr>
            <a:r>
              <a:rPr lang="en-US" dirty="0" smtClean="0"/>
              <a:t>Implement BVA for the following examples: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ext entry field with allowed limits from 1 to 100 symbols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</a:t>
            </a:r>
            <a:r>
              <a:rPr lang="en-US" dirty="0" smtClean="0"/>
              <a:t>nteger number entry field with value limit from 0 to 150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</a:t>
            </a:r>
            <a:r>
              <a:rPr lang="en-US" dirty="0" smtClean="0"/>
              <a:t>umber entry field of type float with limits from 0.0 to 10.0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</a:t>
            </a:r>
            <a:r>
              <a:rPr lang="en-US" dirty="0" smtClean="0"/>
              <a:t>ize of a file name from 1 up to 40 symbols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6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SzPct val="100000"/>
              <a:buFont typeface="+mj-lt"/>
              <a:buAutoNum type="arabicPeriod" startAt="10"/>
            </a:pPr>
            <a:r>
              <a:rPr lang="en-US" dirty="0" smtClean="0"/>
              <a:t>Implement BVA for the MS Word Insert Table dialog box. Look for information about the minimum and maximum values allowed.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7" name="Picture 6" descr="Insert_table_field.bm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819400"/>
            <a:ext cx="2228572" cy="2571429"/>
          </a:xfrm>
          <a:prstGeom prst="roundRect">
            <a:avLst>
              <a:gd name="adj" fmla="val 4944"/>
            </a:avLst>
          </a:prstGeom>
        </p:spPr>
      </p:pic>
    </p:spTree>
    <p:extLst>
      <p:ext uri="{BB962C8B-B14F-4D97-AF65-F5344CB8AC3E}">
        <p14:creationId xmlns:p14="http://schemas.microsoft.com/office/powerpoint/2010/main" val="298906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SzPct val="100000"/>
              <a:buFont typeface="+mj-lt"/>
              <a:buAutoNum type="arabicPeriod" startAt="11"/>
            </a:pPr>
            <a:r>
              <a:rPr lang="en-US" dirty="0"/>
              <a:t>Define </a:t>
            </a:r>
            <a:r>
              <a:rPr lang="en-US" dirty="0" smtClean="0"/>
              <a:t>the boundaries</a:t>
            </a:r>
            <a:r>
              <a:rPr lang="en-US" dirty="0"/>
              <a:t>, and suitable boundary value test cases </a:t>
            </a:r>
            <a:r>
              <a:rPr lang="en-US" dirty="0" smtClean="0"/>
              <a:t>for </a:t>
            </a:r>
            <a:r>
              <a:rPr lang="en-US" dirty="0"/>
              <a:t>the following: </a:t>
            </a:r>
            <a:endParaRPr lang="en-US" dirty="0" smtClean="0"/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sz="2800" dirty="0"/>
              <a:t>ZIP </a:t>
            </a:r>
            <a:r>
              <a:rPr lang="en-US" sz="2800" dirty="0" smtClean="0"/>
              <a:t>Code - five </a:t>
            </a:r>
            <a:r>
              <a:rPr lang="en-US" sz="2800" dirty="0"/>
              <a:t>numeric </a:t>
            </a:r>
            <a:r>
              <a:rPr lang="en-US" sz="2800" dirty="0" smtClean="0"/>
              <a:t>digits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First consider ZIP Code just in terms of digits. Then, determine the lowest and highest legitimate ZIP Codes in the United </a:t>
            </a:r>
            <a:r>
              <a:rPr lang="en-US" sz="2600" dirty="0" smtClean="0"/>
              <a:t>States</a:t>
            </a:r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sz="2800" dirty="0"/>
              <a:t>Last </a:t>
            </a:r>
            <a:r>
              <a:rPr lang="en-US" sz="2800" dirty="0" smtClean="0"/>
              <a:t>Name - one </a:t>
            </a:r>
            <a:r>
              <a:rPr lang="en-US" sz="2800" dirty="0"/>
              <a:t>through fifteen characters (including alphabetic characters, periods, hyphens, apostrophes, spaces, and numbers). </a:t>
            </a:r>
            <a:r>
              <a:rPr lang="en-US" sz="2800" dirty="0" smtClean="0"/>
              <a:t>Try to create </a:t>
            </a:r>
            <a:r>
              <a:rPr lang="en-US" sz="2800" dirty="0"/>
              <a:t>a few very complex Last Names. Can you determine the "rules" for legitimate Last Names?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1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Common Mistake </a:t>
            </a:r>
            <a:r>
              <a:rPr lang="fr-FR" dirty="0"/>
              <a:t>E</a:t>
            </a:r>
            <a:r>
              <a:rPr lang="fr-FR" dirty="0" smtClean="0"/>
              <a:t>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This is an example of a simple, but very common mistake: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Many bugs occur due to careless usage of indexes, operators ( for example &lt; instead of &lt;= ),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0" y="2286000"/>
            <a:ext cx="7559675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int[10];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 = 1; i &lt; 10; i++)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arr[i] = 1;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Console.WriteLine(arr[0]); // 0 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181600" y="2438400"/>
            <a:ext cx="3276600" cy="1295400"/>
          </a:xfrm>
          <a:prstGeom prst="wedgeRoundRectCallout">
            <a:avLst>
              <a:gd name="adj1" fmla="val -37435"/>
              <a:gd name="adj2" fmla="val 74350"/>
              <a:gd name="adj3" fmla="val 16667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39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value at index [0] is not changed to 1.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30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3200400"/>
          </a:xfrm>
        </p:spPr>
        <p:txBody>
          <a:bodyPr/>
          <a:lstStyle/>
          <a:p>
            <a:pPr marL="739775" lvl="1" indent="-382588">
              <a:lnSpc>
                <a:spcPct val="100000"/>
              </a:lnSpc>
              <a:buFont typeface="+mj-lt"/>
              <a:buAutoNum type="alphaLcParenR" startAt="3"/>
            </a:pPr>
            <a:r>
              <a:rPr lang="en-US" sz="2800" dirty="0" smtClean="0"/>
              <a:t>User ID - eight </a:t>
            </a:r>
            <a:r>
              <a:rPr lang="en-US" sz="2800" dirty="0"/>
              <a:t>characters at least two of which are not alphabetic (numeric, special, nonprinting</a:t>
            </a:r>
            <a:r>
              <a:rPr lang="en-US" sz="2800" dirty="0" smtClean="0"/>
              <a:t>)</a:t>
            </a:r>
            <a:endParaRPr lang="en-US" sz="2800" dirty="0"/>
          </a:p>
          <a:p>
            <a:pPr marL="747713" lvl="1" indent="-390525">
              <a:lnSpc>
                <a:spcPct val="100000"/>
              </a:lnSpc>
              <a:buFont typeface="+mj-lt"/>
              <a:buAutoNum type="alphaLcParenR" startAt="3"/>
            </a:pPr>
            <a:r>
              <a:rPr lang="en-US" sz="2800" dirty="0" smtClean="0"/>
              <a:t>University Course ID - three </a:t>
            </a:r>
            <a:r>
              <a:rPr lang="en-US" sz="2800" dirty="0"/>
              <a:t>alpha characters representing the department followed by a six-digit integer which is the unique course identification number. The possible departments are</a:t>
            </a:r>
            <a:r>
              <a:rPr lang="en-US" sz="2800" dirty="0" smtClean="0"/>
              <a:t>:</a:t>
            </a:r>
            <a:endParaRPr lang="en-US" sz="2800" dirty="0"/>
          </a:p>
          <a:p>
            <a:pPr marL="747713" lvl="1" indent="-390525">
              <a:lnSpc>
                <a:spcPct val="100000"/>
              </a:lnSpc>
              <a:buFont typeface="+mj-lt"/>
              <a:buAutoNum type="alphaLcParenR" startAt="3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4267200"/>
            <a:ext cx="8686800" cy="2209800"/>
          </a:xfrm>
          <a:prstGeom prst="rect">
            <a:avLst/>
          </a:prstGeom>
        </p:spPr>
        <p:txBody>
          <a:bodyPr numCol="2"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PHY</a:t>
            </a:r>
            <a:r>
              <a:rPr lang="en-US" sz="2400" dirty="0" smtClean="0"/>
              <a:t> - Physics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EGR</a:t>
            </a:r>
            <a:r>
              <a:rPr lang="en-US" sz="2400" dirty="0" smtClean="0"/>
              <a:t> - Engineering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ENG</a:t>
            </a:r>
            <a:r>
              <a:rPr lang="en-US" sz="2400" dirty="0" smtClean="0"/>
              <a:t> - English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LAN</a:t>
            </a:r>
            <a:r>
              <a:rPr lang="en-US" sz="2400" dirty="0" smtClean="0"/>
              <a:t> - Foreign languages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CHM</a:t>
            </a:r>
            <a:r>
              <a:rPr lang="en-US" sz="2400" dirty="0" smtClean="0"/>
              <a:t> - Chemistry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MAT</a:t>
            </a:r>
            <a:r>
              <a:rPr lang="en-US" sz="2400" dirty="0" smtClean="0"/>
              <a:t> - Mathematics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PED</a:t>
            </a:r>
            <a:r>
              <a:rPr lang="en-US" sz="2400" dirty="0" smtClean="0"/>
              <a:t> - Physical education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SOC</a:t>
            </a:r>
            <a:r>
              <a:rPr lang="en-US" sz="2400" dirty="0" smtClean="0"/>
              <a:t> - Sociology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733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</a:t>
            </a:r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W</a:t>
            </a:r>
            <a:r>
              <a:rPr lang="en-US" dirty="0" smtClean="0"/>
              <a:t>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487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dirty="0" smtClean="0"/>
              <a:t>If a software can operate on the edge of its capabilities, it will almost certainly operate well under normal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 descr="cliff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0200" y="1219200"/>
            <a:ext cx="3191256" cy="4822501"/>
          </a:xfrm>
          <a:prstGeom prst="roundRect">
            <a:avLst>
              <a:gd name="adj" fmla="val 10754"/>
            </a:avLst>
          </a:prstGeom>
          <a:effectLst>
            <a:glow rad="101600">
              <a:schemeClr val="tx1">
                <a:alpha val="60000"/>
              </a:schemeClr>
            </a:glo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01136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/>
              <a:t>B</a:t>
            </a:r>
            <a:r>
              <a:rPr lang="en-US" dirty="0" smtClean="0"/>
              <a:t>oundary 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An input value or output value that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 the edge of an equivalence partition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</a:t>
            </a:r>
            <a:r>
              <a:rPr lang="en-US" dirty="0" smtClean="0"/>
              <a:t>r at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smallest incremental distance </a:t>
            </a:r>
            <a:r>
              <a:rPr lang="en-US" dirty="0" smtClean="0"/>
              <a:t>on either side of an edge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E.g., the minimum or maximum value of a range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8194" name="Picture 2" descr="C:\PROJECTS\QA-Academy\LOCAL_FILES\Oleg_IMAGES_Archive\FREQUENTLY USED\question_mark_trenspar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206534">
            <a:off x="5904838" y="4210025"/>
            <a:ext cx="1641361" cy="2437309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49" b="12534"/>
          <a:stretch/>
        </p:blipFill>
        <p:spPr bwMode="auto">
          <a:xfrm>
            <a:off x="2663893" y="4043592"/>
            <a:ext cx="1835014" cy="2302992"/>
          </a:xfrm>
          <a:prstGeom prst="roundRect">
            <a:avLst>
              <a:gd name="adj" fmla="val 4401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09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/>
              <a:t>B</a:t>
            </a:r>
            <a:r>
              <a:rPr lang="en-US" dirty="0" smtClean="0"/>
              <a:t>oundary Value?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</a:t>
            </a:r>
            <a:r>
              <a:rPr lang="bg-BG" dirty="0" smtClean="0"/>
              <a:t>he point where the expected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</a:t>
            </a:r>
            <a:r>
              <a:rPr lang="bg-BG" dirty="0" smtClean="0"/>
              <a:t> of the system changes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 values could be either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input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output</a:t>
            </a:r>
            <a:r>
              <a:rPr lang="en-US" dirty="0" smtClean="0"/>
              <a:t> ranges of a software component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9218" name="Picture 2" descr="C:\PROJECTS\QA-Academy\LOCAL_FILES\Oleg_IMAGES_Archive\FREQUENTLY USED\magnify question mark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83758">
            <a:off x="3195927" y="4029211"/>
            <a:ext cx="2752147" cy="1915494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20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/ Invalid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boundary values </a:t>
            </a:r>
            <a:r>
              <a:rPr lang="en-US" dirty="0" smtClean="0"/>
              <a:t>are members of a valid equivalence class, they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</a:t>
            </a:r>
            <a:r>
              <a:rPr lang="en-US" dirty="0" smtClean="0"/>
              <a:t>f they are members of an invalid equivalence class, they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invalid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1" name="Picture 20" descr="600px-Red_x.svg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3429000"/>
            <a:ext cx="876300" cy="876300"/>
          </a:xfrm>
          <a:prstGeom prst="rect">
            <a:avLst/>
          </a:prstGeom>
        </p:spPr>
      </p:pic>
      <p:pic>
        <p:nvPicPr>
          <p:cNvPr id="22" name="Picture 21" descr="600px-Red_x.svg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400" y="3429000"/>
            <a:ext cx="876300" cy="876300"/>
          </a:xfrm>
          <a:prstGeom prst="rect">
            <a:avLst/>
          </a:prstGeom>
        </p:spPr>
      </p:pic>
      <p:pic>
        <p:nvPicPr>
          <p:cNvPr id="23" name="Picture 22" descr="valid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6200" y="3124200"/>
            <a:ext cx="1219200" cy="121920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143000" y="4800600"/>
            <a:ext cx="6781800" cy="1455241"/>
            <a:chOff x="1066800" y="4572000"/>
            <a:chExt cx="6781800" cy="1455241"/>
          </a:xfrm>
        </p:grpSpPr>
        <p:grpSp>
          <p:nvGrpSpPr>
            <p:cNvPr id="20" name="Group 19"/>
            <p:cNvGrpSpPr/>
            <p:nvPr/>
          </p:nvGrpSpPr>
          <p:grpSpPr>
            <a:xfrm>
              <a:off x="1143000" y="4572000"/>
              <a:ext cx="6629400" cy="1455241"/>
              <a:chOff x="1143000" y="4572000"/>
              <a:chExt cx="6629400" cy="1455241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1143000" y="5257800"/>
                <a:ext cx="6629400" cy="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>
                <a:off x="2362200" y="5257800"/>
                <a:ext cx="304800" cy="0"/>
              </a:xfrm>
              <a:prstGeom prst="line">
                <a:avLst/>
              </a:prstGeom>
              <a:ln w="222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6096000" y="5257800"/>
                <a:ext cx="304800" cy="0"/>
              </a:xfrm>
              <a:prstGeom prst="line">
                <a:avLst/>
              </a:prstGeom>
              <a:ln w="222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2286000" y="5257800"/>
                <a:ext cx="4379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/>
                  <a:t>1</a:t>
                </a:r>
                <a:endParaRPr lang="bg-BG" sz="4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943600" y="5257800"/>
                <a:ext cx="69442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/>
                  <a:t>31</a:t>
                </a:r>
                <a:endParaRPr lang="bg-BG" sz="4400" dirty="0"/>
              </a:p>
            </p:txBody>
          </p:sp>
          <p:sp>
            <p:nvSpPr>
              <p:cNvPr id="16" name="Right Brace 15"/>
              <p:cNvSpPr/>
              <p:nvPr/>
            </p:nvSpPr>
            <p:spPr>
              <a:xfrm rot="16200000">
                <a:off x="1524000" y="4191000"/>
                <a:ext cx="457200" cy="1219200"/>
              </a:xfrm>
              <a:prstGeom prst="rightBrace">
                <a:avLst>
                  <a:gd name="adj1" fmla="val 8333"/>
                  <a:gd name="adj2" fmla="val 50000"/>
                </a:avLst>
              </a:prstGeom>
              <a:ln w="254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7" name="Right Brace 16"/>
              <p:cNvSpPr/>
              <p:nvPr/>
            </p:nvSpPr>
            <p:spPr>
              <a:xfrm rot="16200000">
                <a:off x="6781800" y="4191000"/>
                <a:ext cx="457200" cy="1219200"/>
              </a:xfrm>
              <a:prstGeom prst="rightBrace">
                <a:avLst>
                  <a:gd name="adj1" fmla="val 8333"/>
                  <a:gd name="adj2" fmla="val 50000"/>
                </a:avLst>
              </a:prstGeom>
              <a:ln w="254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8" name="Right Brace 17"/>
              <p:cNvSpPr/>
              <p:nvPr/>
            </p:nvSpPr>
            <p:spPr>
              <a:xfrm rot="16200000">
                <a:off x="4152900" y="2857500"/>
                <a:ext cx="457200" cy="3886200"/>
              </a:xfrm>
              <a:prstGeom prst="rightBrace">
                <a:avLst>
                  <a:gd name="adj1" fmla="val 8333"/>
                  <a:gd name="adj2" fmla="val 50000"/>
                </a:avLst>
              </a:prstGeom>
              <a:ln w="254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066800" y="5410200"/>
              <a:ext cx="12954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…-2-1 0</a:t>
              </a:r>
              <a:endParaRPr lang="bg-B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67000" y="5410200"/>
              <a:ext cx="12954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2 3 4 ….</a:t>
              </a:r>
              <a:endParaRPr lang="bg-BG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95800" y="5410200"/>
              <a:ext cx="16764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…28 29 30</a:t>
              </a:r>
              <a:endParaRPr lang="bg-B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53200" y="5410200"/>
              <a:ext cx="12954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32 33 …</a:t>
              </a:r>
              <a:endParaRPr lang="bg-BG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295400" y="4267200"/>
            <a:ext cx="1295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invalid</a:t>
            </a:r>
            <a:endParaRPr lang="bg-BG" dirty="0"/>
          </a:p>
        </p:txBody>
      </p:sp>
      <p:sp>
        <p:nvSpPr>
          <p:cNvPr id="29" name="TextBox 28"/>
          <p:cNvSpPr txBox="1"/>
          <p:nvPr/>
        </p:nvSpPr>
        <p:spPr>
          <a:xfrm>
            <a:off x="3962400" y="4267200"/>
            <a:ext cx="1295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valid</a:t>
            </a:r>
            <a:endParaRPr lang="bg-BG" dirty="0"/>
          </a:p>
        </p:txBody>
      </p:sp>
      <p:sp>
        <p:nvSpPr>
          <p:cNvPr id="30" name="TextBox 29"/>
          <p:cNvSpPr txBox="1"/>
          <p:nvPr/>
        </p:nvSpPr>
        <p:spPr>
          <a:xfrm>
            <a:off x="6477000" y="4267200"/>
            <a:ext cx="1295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invalid</a:t>
            </a:r>
            <a:endParaRPr lang="bg-BG" dirty="0"/>
          </a:p>
        </p:txBody>
      </p:sp>
      <p:sp>
        <p:nvSpPr>
          <p:cNvPr id="31" name="TextBox 30"/>
          <p:cNvSpPr txBox="1"/>
          <p:nvPr/>
        </p:nvSpPr>
        <p:spPr>
          <a:xfrm>
            <a:off x="3200400" y="6096000"/>
            <a:ext cx="2514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Days of a month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102695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66</TotalTime>
  <Words>2241</Words>
  <Application>Microsoft Office PowerPoint</Application>
  <PresentationFormat>On-screen Show (4:3)</PresentationFormat>
  <Paragraphs>360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Calibri</vt:lpstr>
      <vt:lpstr>Cambria</vt:lpstr>
      <vt:lpstr>Consolas</vt:lpstr>
      <vt:lpstr>Corbel</vt:lpstr>
      <vt:lpstr>Wingdings 2</vt:lpstr>
      <vt:lpstr>Telerik Academy Theme</vt:lpstr>
      <vt:lpstr>Boundary Value Analysis</vt:lpstr>
      <vt:lpstr>Table of Contents</vt:lpstr>
      <vt:lpstr>What is BVA?</vt:lpstr>
      <vt:lpstr>Why Test the Boundaries?</vt:lpstr>
      <vt:lpstr>Common Mistake Example</vt:lpstr>
      <vt:lpstr>Why Should This Work?</vt:lpstr>
      <vt:lpstr>What is a Boundary Value?</vt:lpstr>
      <vt:lpstr>What is a Boundary Value? (2)</vt:lpstr>
      <vt:lpstr>Valid / Invalid Values</vt:lpstr>
      <vt:lpstr>Boundary Conditions</vt:lpstr>
      <vt:lpstr>Characteristics of Boundary  Conditions</vt:lpstr>
      <vt:lpstr>Ordered Sets Only</vt:lpstr>
      <vt:lpstr>Ordered Sets Only (2)</vt:lpstr>
      <vt:lpstr>Ordered Sets Only (3)</vt:lpstr>
      <vt:lpstr>Ordered Sets Examples</vt:lpstr>
      <vt:lpstr>Sub-Boundary Conditions</vt:lpstr>
      <vt:lpstr>Sub-Boundary Conditions (2)</vt:lpstr>
      <vt:lpstr>PowerPoint Presentation</vt:lpstr>
      <vt:lpstr>Number Of Boundary Values</vt:lpstr>
      <vt:lpstr>Graphical Representation</vt:lpstr>
      <vt:lpstr>Mathematical Representation</vt:lpstr>
      <vt:lpstr>Boundary Values With Floating Point Data</vt:lpstr>
      <vt:lpstr>Boundary Values With Floating Point Data (2)</vt:lpstr>
      <vt:lpstr>PowerPoint Presentation</vt:lpstr>
      <vt:lpstr>Text Entry Field</vt:lpstr>
      <vt:lpstr>CD-R Writing / Reading</vt:lpstr>
      <vt:lpstr>Printing</vt:lpstr>
      <vt:lpstr>ZIP code</vt:lpstr>
      <vt:lpstr>Flight Simulator</vt:lpstr>
      <vt:lpstr>Output BVA</vt:lpstr>
      <vt:lpstr>PowerPoint Presentation</vt:lpstr>
      <vt:lpstr>Deriving Test Cases With BVA</vt:lpstr>
      <vt:lpstr>The Coverage Criterion</vt:lpstr>
      <vt:lpstr>Types of Improper Handling</vt:lpstr>
      <vt:lpstr>PowerPoint Presentation</vt:lpstr>
      <vt:lpstr>Font Size Menu BVA</vt:lpstr>
      <vt:lpstr>Limitations of BVA:</vt:lpstr>
      <vt:lpstr>Keep Looking</vt:lpstr>
      <vt:lpstr>Boundary Value Analysis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  <vt:lpstr>Exercises (10)</vt:lpstr>
      <vt:lpstr>Exercises (11)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Design Techniques</dc:title>
  <dc:creator>Asya Georgieva</dc:creator>
  <cp:lastModifiedBy>Asya Georgieva</cp:lastModifiedBy>
  <cp:revision>9</cp:revision>
  <dcterms:created xsi:type="dcterms:W3CDTF">2013-06-25T10:50:28Z</dcterms:created>
  <dcterms:modified xsi:type="dcterms:W3CDTF">2013-06-26T14:46:01Z</dcterms:modified>
</cp:coreProperties>
</file>