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2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674F0-2B9D-47DD-B557-76290046E411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A5881-7A1A-4A3E-9BE4-A6AA5FD86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08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A5881-7A1A-4A3E-9BE4-A6AA5FD86C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3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09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AD0178F-7FF3-454E-BB0F-1DF0ABB9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07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AD0178F-7FF3-454E-BB0F-1DF0ABB9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1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27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212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45172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4874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624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academy.telerik.com/student-courses/quality-assurance/qa-and-test-automation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elerik.com/automated-testing-tools/support/documentation/user-guide/load-testing.aspx" TargetMode="Externa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test.telerikacademy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telerik.com/automated-testing-tools/support/documentation/user-guide/load-testing.aspx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automated-testing-tools/support/documentation/user-guide/performance.aspx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2209800"/>
          </a:xfrm>
        </p:spPr>
        <p:txBody>
          <a:bodyPr/>
          <a:lstStyle/>
          <a:p>
            <a:r>
              <a:rPr lang="en-US" dirty="0"/>
              <a:t>Tools for </a:t>
            </a:r>
            <a:r>
              <a:rPr lang="en-US" dirty="0" smtClean="0"/>
              <a:t>Performance, </a:t>
            </a:r>
            <a:r>
              <a:rPr lang="en-US" dirty="0"/>
              <a:t>Load Testing,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Stress Testing</a:t>
            </a:r>
            <a:br>
              <a:rPr lang="en-US" dirty="0" smtClean="0"/>
            </a:br>
            <a:r>
              <a:rPr lang="en-US" sz="2800" dirty="0">
                <a:solidFill>
                  <a:srgbClr val="FAF8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Using Telerik Test Studio</a:t>
            </a:r>
          </a:p>
        </p:txBody>
      </p:sp>
      <p:pic>
        <p:nvPicPr>
          <p:cNvPr id="12294" name="Picture 6" descr="http://t3.gstatic.com/images?q=tbn:ANd9GcTkKZ_9X9pJrBdlz-x1cjn71oC9qz0VTgTViEeHJwSCrTAw-ITpfQ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7256" y="2857500"/>
            <a:ext cx="1690844" cy="1255059"/>
          </a:xfrm>
          <a:prstGeom prst="round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192" y="4464589"/>
            <a:ext cx="2599764" cy="1949823"/>
          </a:xfrm>
          <a:prstGeom prst="round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11" name="Text Placeholder 8"/>
          <p:cNvSpPr>
            <a:spLocks noGrp="1"/>
          </p:cNvSpPr>
          <p:nvPr/>
        </p:nvSpPr>
        <p:spPr>
          <a:xfrm>
            <a:off x="132544" y="471667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Pavel Pankov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/>
        </p:nvSpPr>
        <p:spPr>
          <a:xfrm>
            <a:off x="132544" y="5250070"/>
            <a:ext cx="45593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QA Lead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/>
        </p:nvSpPr>
        <p:spPr>
          <a:xfrm>
            <a:off x="132544" y="562660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Automated </a:t>
            </a:r>
            <a:r>
              <a:rPr lang="en-US" dirty="0" smtClean="0"/>
              <a:t>Testing Team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/>
        </p:nvSpPr>
        <p:spPr>
          <a:xfrm>
            <a:off x="3476283" y="6229746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Telerik QA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9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7086600" cy="990600"/>
          </a:xfrm>
        </p:spPr>
        <p:txBody>
          <a:bodyPr/>
          <a:lstStyle/>
          <a:p>
            <a:r>
              <a:rPr lang="en-US" dirty="0" smtClean="0"/>
              <a:t>Configuring Performance </a:t>
            </a:r>
            <a:br>
              <a:rPr lang="en-US" dirty="0" smtClean="0"/>
            </a:br>
            <a:r>
              <a:rPr lang="en-US" dirty="0" smtClean="0"/>
              <a:t>Test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5257800" cy="1247934"/>
          </a:xfrm>
        </p:spPr>
        <p:txBody>
          <a:bodyPr/>
          <a:lstStyle/>
          <a:p>
            <a:r>
              <a:rPr lang="en-US" dirty="0" smtClean="0"/>
              <a:t>Configure where the results will be saved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9" b="30422"/>
          <a:stretch/>
        </p:blipFill>
        <p:spPr bwMode="auto">
          <a:xfrm>
            <a:off x="5715000" y="1143000"/>
            <a:ext cx="3173417" cy="2059450"/>
          </a:xfrm>
          <a:prstGeom prst="roundRect">
            <a:avLst>
              <a:gd name="adj" fmla="val 10938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876800" y="3352800"/>
            <a:ext cx="4032399" cy="2743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Select a computer to track it’s performance</a:t>
            </a:r>
          </a:p>
          <a:p>
            <a:r>
              <a:rPr lang="en-US" dirty="0" smtClean="0"/>
              <a:t>Select Counters to be monitored</a:t>
            </a:r>
            <a:endParaRPr 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8"/>
          <a:stretch/>
        </p:blipFill>
        <p:spPr bwMode="auto">
          <a:xfrm>
            <a:off x="228600" y="2971800"/>
            <a:ext cx="4576908" cy="3810000"/>
          </a:xfrm>
          <a:prstGeom prst="roundRect">
            <a:avLst>
              <a:gd name="adj" fmla="val 5441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17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Performance Testing with Test Studio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98080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33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399"/>
            <a:ext cx="5257800" cy="1857375"/>
          </a:xfrm>
        </p:spPr>
        <p:txBody>
          <a:bodyPr/>
          <a:lstStyle/>
          <a:p>
            <a:r>
              <a:rPr lang="en-US" dirty="0" smtClean="0"/>
              <a:t>Create New Load Test</a:t>
            </a:r>
          </a:p>
          <a:p>
            <a:r>
              <a:rPr lang="en-US" dirty="0" smtClean="0"/>
              <a:t>Configure your Test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066800"/>
            <a:ext cx="2757488" cy="1704975"/>
          </a:xfrm>
          <a:prstGeom prst="roundRect">
            <a:avLst>
              <a:gd name="adj" fmla="val 9747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24200"/>
            <a:ext cx="5394581" cy="2838450"/>
          </a:xfrm>
          <a:prstGeom prst="roundRect">
            <a:avLst>
              <a:gd name="adj" fmla="val 8873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933209" y="3248025"/>
            <a:ext cx="2837152" cy="2590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6863" lvl="1"/>
            <a:r>
              <a:rPr lang="en-US" dirty="0" smtClean="0"/>
              <a:t>Select the machine you’ll use to perform the load test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6172200"/>
            <a:ext cx="8236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hlinkClick r:id="rId5"/>
              </a:rPr>
              <a:t>http://www.telerik.com/automated-testing-tools/support/documentation/user-guide/load-testing.aspx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79730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Your Load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HTTP </a:t>
            </a:r>
            <a:r>
              <a:rPr lang="en-US" dirty="0" smtClean="0"/>
              <a:t>traffic</a:t>
            </a:r>
          </a:p>
          <a:p>
            <a:pPr lvl="1"/>
            <a:r>
              <a:rPr lang="en-US" dirty="0" smtClean="0"/>
              <a:t>From Existing web test</a:t>
            </a:r>
          </a:p>
          <a:p>
            <a:pPr lvl="1"/>
            <a:r>
              <a:rPr lang="en-US" dirty="0" smtClean="0"/>
              <a:t>New</a:t>
            </a:r>
          </a:p>
          <a:p>
            <a:r>
              <a:rPr lang="en-US" dirty="0" smtClean="0"/>
              <a:t>Test Settings</a:t>
            </a:r>
          </a:p>
          <a:p>
            <a:pPr lvl="1"/>
            <a:r>
              <a:rPr lang="en-US" dirty="0" smtClean="0"/>
              <a:t>Total number </a:t>
            </a:r>
            <a:br>
              <a:rPr lang="en-US" dirty="0" smtClean="0"/>
            </a:br>
            <a:r>
              <a:rPr lang="en-US" dirty="0" smtClean="0"/>
              <a:t>of users</a:t>
            </a:r>
          </a:p>
          <a:p>
            <a:pPr lvl="1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375893"/>
            <a:ext cx="5453062" cy="4186832"/>
          </a:xfrm>
          <a:prstGeom prst="roundRect">
            <a:avLst>
              <a:gd name="adj" fmla="val 9270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136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Your Load </a:t>
            </a:r>
            <a:r>
              <a:rPr lang="en-US" dirty="0" smtClean="0"/>
              <a:t>Tests(2)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</a:t>
            </a:r>
            <a:r>
              <a:rPr lang="en-US" dirty="0" smtClean="0"/>
              <a:t>Targets</a:t>
            </a:r>
          </a:p>
          <a:p>
            <a:pPr lvl="1"/>
            <a:r>
              <a:rPr lang="en-US" dirty="0"/>
              <a:t>unique parameter or variable used by the application to generate information like a unique user ID or session ID</a:t>
            </a:r>
          </a:p>
          <a:p>
            <a:r>
              <a:rPr lang="en-US" dirty="0" smtClean="0"/>
              <a:t>Think Times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3810000"/>
            <a:ext cx="6381750" cy="2736748"/>
          </a:xfrm>
          <a:prstGeom prst="roundRect">
            <a:avLst>
              <a:gd name="adj" fmla="val 8584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690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Sampling Rate</a:t>
            </a:r>
          </a:p>
          <a:p>
            <a:pPr lvl="1"/>
            <a:r>
              <a:rPr lang="en-US" dirty="0" smtClean="0"/>
              <a:t>How often a snapshot should be made</a:t>
            </a:r>
          </a:p>
          <a:p>
            <a:r>
              <a:rPr lang="en-US" dirty="0" smtClean="0"/>
              <a:t>Goals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029" y="3630706"/>
            <a:ext cx="5615134" cy="2828365"/>
          </a:xfrm>
          <a:prstGeom prst="roundRect">
            <a:avLst>
              <a:gd name="adj" fmla="val 9270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056076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400" y="1635357"/>
            <a:ext cx="3124200" cy="4232043"/>
          </a:xfrm>
        </p:spPr>
        <p:txBody>
          <a:bodyPr/>
          <a:lstStyle/>
          <a:p>
            <a:r>
              <a:rPr lang="en-US" dirty="0" smtClean="0"/>
              <a:t>All Runs performed</a:t>
            </a:r>
          </a:p>
          <a:p>
            <a:r>
              <a:rPr lang="en-US" dirty="0" smtClean="0"/>
              <a:t>Metrics to analyze</a:t>
            </a:r>
          </a:p>
          <a:p>
            <a:r>
              <a:rPr lang="en-US" dirty="0" smtClean="0"/>
              <a:t>Displaying graph for metric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55" y="1676400"/>
            <a:ext cx="5405437" cy="4239417"/>
          </a:xfrm>
          <a:prstGeom prst="roundRect">
            <a:avLst>
              <a:gd name="adj" fmla="val 4491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051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Load Testing with Test Studio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98080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38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76199"/>
            <a:ext cx="7086600" cy="1429871"/>
          </a:xfrm>
        </p:spPr>
        <p:txBody>
          <a:bodyPr/>
          <a:lstStyle/>
          <a:p>
            <a:r>
              <a:rPr lang="en-US" dirty="0"/>
              <a:t>Performance, Load Testing, </a:t>
            </a:r>
            <a:br>
              <a:rPr lang="en-US" dirty="0"/>
            </a:br>
            <a:r>
              <a:rPr lang="en-US" dirty="0"/>
              <a:t>Stress Testing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32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You </a:t>
            </a:r>
            <a:r>
              <a:rPr lang="en-US" dirty="0"/>
              <a:t>can practice a performance </a:t>
            </a:r>
            <a:r>
              <a:rPr lang="en-US" dirty="0" smtClean="0"/>
              <a:t>testing </a:t>
            </a:r>
            <a:r>
              <a:rPr lang="en-US" dirty="0"/>
              <a:t>on </a:t>
            </a:r>
            <a:r>
              <a:rPr lang="en-US" dirty="0">
                <a:hlinkClick r:id="rId2"/>
              </a:rPr>
              <a:t>http://test.telerikacademy.com</a:t>
            </a:r>
            <a:r>
              <a:rPr lang="en-US" dirty="0" smtClean="0">
                <a:hlinkClick r:id="rId2"/>
              </a:rPr>
              <a:t>/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02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r>
              <a:rPr lang="en-US" dirty="0"/>
              <a:t>and Load Testing </a:t>
            </a:r>
            <a:br>
              <a:rPr lang="en-US" dirty="0"/>
            </a:br>
            <a:r>
              <a:rPr lang="en-US" dirty="0"/>
              <a:t>Using </a:t>
            </a:r>
            <a:r>
              <a:rPr lang="en-US" dirty="0" smtClean="0"/>
              <a:t>Test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0" y="2743200"/>
            <a:ext cx="1690577" cy="27432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66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0"/>
            <a:ext cx="7924800" cy="685800"/>
          </a:xfrm>
        </p:spPr>
        <p:txBody>
          <a:bodyPr/>
          <a:lstStyle/>
          <a:p>
            <a:r>
              <a:rPr lang="en-US" dirty="0" smtClean="0"/>
              <a:t>Test Studio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714" y="5943600"/>
            <a:ext cx="8458200" cy="609600"/>
          </a:xfrm>
        </p:spPr>
        <p:txBody>
          <a:bodyPr/>
          <a:lstStyle/>
          <a:p>
            <a:pPr algn="r"/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www.telerik.com/automated-testing-tools/support/documentation/user-guide</a:t>
            </a:r>
            <a:endParaRPr lang="en-US" sz="1600" dirty="0"/>
          </a:p>
        </p:txBody>
      </p:sp>
      <p:pic>
        <p:nvPicPr>
          <p:cNvPr id="4" name="Picture 7" descr="C:\Users\koleva\Desktop\123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68" y="304800"/>
            <a:ext cx="1603332" cy="182880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532479" y="4038600"/>
            <a:ext cx="6079042" cy="1190625"/>
            <a:chOff x="1247775" y="4559432"/>
            <a:chExt cx="6079042" cy="1190625"/>
          </a:xfrm>
          <a:effectLst>
            <a:glow rad="101600">
              <a:schemeClr val="tx1">
                <a:alpha val="60000"/>
              </a:schemeClr>
            </a:glow>
          </a:effectLst>
        </p:grpSpPr>
        <p:pic>
          <p:nvPicPr>
            <p:cNvPr id="2055" name="Picture 7" descr="C:\Users\koleva\Desktop\12342.png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50388">
              <a:off x="6260017" y="4642115"/>
              <a:ext cx="1066800" cy="97155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C:\Users\koleva\Desktop\12342.png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87917">
              <a:off x="3824848" y="4659445"/>
              <a:ext cx="1190625" cy="9906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C:\Users\koleva\Desktop\12342.png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775" y="4621345"/>
              <a:ext cx="1162050" cy="10668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2590800" y="5127890"/>
              <a:ext cx="106680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029200" y="5154745"/>
              <a:ext cx="106680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le 1"/>
          <p:cNvSpPr txBox="1">
            <a:spLocks/>
          </p:cNvSpPr>
          <p:nvPr/>
        </p:nvSpPr>
        <p:spPr>
          <a:xfrm>
            <a:off x="742464" y="2971800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1" fontAlgn="base" hangingPunct="1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Performance and Load Testing</a:t>
            </a:r>
          </a:p>
        </p:txBody>
      </p:sp>
    </p:spTree>
    <p:extLst>
      <p:ext uri="{BB962C8B-B14F-4D97-AF65-F5344CB8AC3E}">
        <p14:creationId xmlns:p14="http://schemas.microsoft.com/office/powerpoint/2010/main" val="191596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/>
              <a:t>Run an existing functional test as a performance test</a:t>
            </a:r>
          </a:p>
          <a:p>
            <a:r>
              <a:rPr lang="en-US" dirty="0" smtClean="0"/>
              <a:t>Select the appropriate </a:t>
            </a:r>
            <a:r>
              <a:rPr lang="en-US" dirty="0"/>
              <a:t>functional </a:t>
            </a:r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No or minimum validations</a:t>
            </a:r>
          </a:p>
          <a:p>
            <a:pPr lvl="1"/>
            <a:r>
              <a:rPr lang="en-US" dirty="0" smtClean="0"/>
              <a:t>No used variables in the test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28" name="Picture 4" descr="C:\Users\koleva\Desktop\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2" y="4267200"/>
            <a:ext cx="3609975" cy="137160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60198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hlinkClick r:id="rId3"/>
              </a:rPr>
              <a:t>http://www.telerik.com/automated-testing-tools/support/documentation/user-guide/performance.aspx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159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609600"/>
          </a:xfrm>
        </p:spPr>
        <p:txBody>
          <a:bodyPr/>
          <a:lstStyle/>
          <a:p>
            <a:r>
              <a:rPr lang="en-US" dirty="0" smtClean="0"/>
              <a:t>The Performance Tab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76" y="1600200"/>
            <a:ext cx="4448175" cy="4600575"/>
          </a:xfrm>
          <a:prstGeom prst="roundRect">
            <a:avLst>
              <a:gd name="adj" fmla="val 10036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029199" y="1600200"/>
            <a:ext cx="3962401" cy="2209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lvl="1"/>
            <a:r>
              <a:rPr lang="en-US" dirty="0" smtClean="0"/>
              <a:t>Introduction</a:t>
            </a:r>
          </a:p>
          <a:p>
            <a:pPr marL="565150" lvl="2"/>
            <a:r>
              <a:rPr lang="en-US" dirty="0" smtClean="0"/>
              <a:t>Views</a:t>
            </a:r>
          </a:p>
          <a:p>
            <a:pPr marL="565150" lvl="2"/>
            <a:r>
              <a:rPr lang="en-US" dirty="0" smtClean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92105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Shows all recent </a:t>
            </a:r>
            <a:r>
              <a:rPr lang="en-US" dirty="0"/>
              <a:t>Performance </a:t>
            </a:r>
            <a:r>
              <a:rPr lang="en-US" dirty="0" smtClean="0"/>
              <a:t>Runs listed in rows and the duration of the test itself</a:t>
            </a:r>
          </a:p>
          <a:p>
            <a:r>
              <a:rPr lang="en-US" dirty="0"/>
              <a:t>Overview</a:t>
            </a:r>
          </a:p>
          <a:p>
            <a:pPr lvl="1"/>
            <a:r>
              <a:rPr lang="en-US" dirty="0"/>
              <a:t>Each step of the Performance Run is listed as a row in a </a:t>
            </a:r>
            <a:r>
              <a:rPr lang="en-US" dirty="0" smtClean="0"/>
              <a:t>grid with indicators:</a:t>
            </a:r>
            <a:endParaRPr lang="en-US" dirty="0"/>
          </a:p>
          <a:p>
            <a:pPr lvl="2"/>
            <a:r>
              <a:rPr lang="en-US" dirty="0">
                <a:effectLst/>
              </a:rPr>
              <a:t>Total  Time</a:t>
            </a:r>
            <a:endParaRPr lang="en-US" dirty="0"/>
          </a:p>
          <a:p>
            <a:pPr lvl="2"/>
            <a:r>
              <a:rPr lang="en-US" dirty="0">
                <a:effectLst/>
              </a:rPr>
              <a:t>Server Time</a:t>
            </a:r>
            <a:endParaRPr lang="en-US" dirty="0"/>
          </a:p>
          <a:p>
            <a:pPr lvl="2"/>
            <a:r>
              <a:rPr lang="en-US" dirty="0">
                <a:effectLst/>
              </a:rPr>
              <a:t>Client Time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effectLst/>
              </a:rPr>
              <a:t>Size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495800"/>
            <a:ext cx="3276600" cy="2051152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3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872836"/>
            <a:ext cx="8811490" cy="2632364"/>
          </a:xfrm>
        </p:spPr>
        <p:txBody>
          <a:bodyPr/>
          <a:lstStyle/>
          <a:p>
            <a:r>
              <a:rPr lang="en-US" dirty="0" smtClean="0"/>
              <a:t>Details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requests made from the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long the requests </a:t>
            </a:r>
            <a:r>
              <a:rPr lang="en-US" dirty="0" smtClean="0"/>
              <a:t>take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bandwidth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057400"/>
            <a:ext cx="2895600" cy="16764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3733800"/>
            <a:ext cx="2886075" cy="128587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276600" y="3894564"/>
            <a:ext cx="5710237" cy="1210974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lvl="1"/>
            <a:r>
              <a:rPr lang="en-US" dirty="0" smtClean="0"/>
              <a:t>Legend with the Performance Counters is shown to the right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6743" y="5255203"/>
            <a:ext cx="8582457" cy="1210974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Test steps are shown </a:t>
            </a:r>
            <a:r>
              <a:rPr lang="en-US" dirty="0"/>
              <a:t>as </a:t>
            </a:r>
            <a:r>
              <a:rPr lang="en-US" dirty="0" smtClean="0"/>
              <a:t>blocks </a:t>
            </a:r>
            <a:r>
              <a:rPr lang="en-US" dirty="0"/>
              <a:t>in the top horizontal bar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860690"/>
            <a:ext cx="5029200" cy="5715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28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Run</a:t>
            </a:r>
          </a:p>
          <a:p>
            <a:pPr lvl="1"/>
            <a:r>
              <a:rPr lang="en-US" dirty="0" smtClean="0"/>
              <a:t>A fast way to start your Performance Run, applying the last settings used</a:t>
            </a:r>
          </a:p>
          <a:p>
            <a:r>
              <a:rPr lang="en-US" dirty="0" smtClean="0"/>
              <a:t>Benchmark</a:t>
            </a:r>
          </a:p>
          <a:p>
            <a:pPr lvl="1"/>
            <a:r>
              <a:rPr lang="en-US" dirty="0" smtClean="0"/>
              <a:t>Choose the Run that you want to use as a base to compare</a:t>
            </a:r>
          </a:p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/>
              <a:t>Comparison between two Performance 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37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Test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4314825" cy="4543425"/>
          </a:xfrm>
          <a:prstGeom prst="roundRect">
            <a:avLst>
              <a:gd name="adj" fmla="val 7780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029199" y="1600200"/>
            <a:ext cx="3962401" cy="2209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lvl="1"/>
            <a:r>
              <a:rPr lang="en-US" dirty="0" smtClean="0"/>
              <a:t>Getting started</a:t>
            </a:r>
          </a:p>
          <a:p>
            <a:pPr marL="565150" lvl="2"/>
            <a:r>
              <a:rPr lang="en-US" dirty="0" smtClean="0"/>
              <a:t>Configure</a:t>
            </a:r>
          </a:p>
          <a:p>
            <a:pPr marL="565150" lvl="2"/>
            <a:r>
              <a:rPr lang="en-US" dirty="0" smtClean="0"/>
              <a:t>Quick Run</a:t>
            </a:r>
          </a:p>
        </p:txBody>
      </p:sp>
    </p:spTree>
    <p:extLst>
      <p:ext uri="{BB962C8B-B14F-4D97-AF65-F5344CB8AC3E}">
        <p14:creationId xmlns:p14="http://schemas.microsoft.com/office/powerpoint/2010/main" val="280576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216</TotalTime>
  <Words>370</Words>
  <Application>Microsoft Office PowerPoint</Application>
  <PresentationFormat>On-screen Show (4:3)</PresentationFormat>
  <Paragraphs>113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Tools for Performance, Load Testing,  Stress Testing Using Telerik Test Studio</vt:lpstr>
      <vt:lpstr>Table of Contents</vt:lpstr>
      <vt:lpstr>Test Studio</vt:lpstr>
      <vt:lpstr>Performance Testing</vt:lpstr>
      <vt:lpstr>How to?</vt:lpstr>
      <vt:lpstr>Views</vt:lpstr>
      <vt:lpstr>Views(2)</vt:lpstr>
      <vt:lpstr>Features</vt:lpstr>
      <vt:lpstr>How To?</vt:lpstr>
      <vt:lpstr>Configuring Performance  Test Settings</vt:lpstr>
      <vt:lpstr>Performance Testing with Test Studio</vt:lpstr>
      <vt:lpstr>Load Testing</vt:lpstr>
      <vt:lpstr>Design Your Load Tests</vt:lpstr>
      <vt:lpstr>Design Your Load Tests(2)</vt:lpstr>
      <vt:lpstr>Running Tests</vt:lpstr>
      <vt:lpstr>Analyzing Results</vt:lpstr>
      <vt:lpstr>Load Testing with Test Studio</vt:lpstr>
      <vt:lpstr>Performance, Load Testing,  Stress Testing</vt:lpstr>
      <vt:lpstr>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for Performance, Load Testing,  Stress Testing</dc:title>
  <dc:creator>Asya Georgieva</dc:creator>
  <cp:lastModifiedBy>Asya Georgieva</cp:lastModifiedBy>
  <cp:revision>8</cp:revision>
  <dcterms:created xsi:type="dcterms:W3CDTF">2013-04-11T11:51:31Z</dcterms:created>
  <dcterms:modified xsi:type="dcterms:W3CDTF">2013-07-17T15:27:07Z</dcterms:modified>
</cp:coreProperties>
</file>