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8" r:id="rId2"/>
    <p:sldId id="259" r:id="rId3"/>
    <p:sldId id="324" r:id="rId4"/>
    <p:sldId id="294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7" r:id="rId28"/>
    <p:sldId id="311" r:id="rId29"/>
    <p:sldId id="312" r:id="rId30"/>
    <p:sldId id="313" r:id="rId31"/>
    <p:sldId id="314" r:id="rId32"/>
    <p:sldId id="264" r:id="rId33"/>
    <p:sldId id="315" r:id="rId34"/>
    <p:sldId id="316" r:id="rId35"/>
    <p:sldId id="317" r:id="rId36"/>
    <p:sldId id="310" r:id="rId37"/>
    <p:sldId id="319" r:id="rId38"/>
    <p:sldId id="28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3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64" autoAdjust="0"/>
  </p:normalViewPr>
  <p:slideViewPr>
    <p:cSldViewPr snapToGrid="0">
      <p:cViewPr varScale="1">
        <p:scale>
          <a:sx n="76" d="100"/>
          <a:sy n="76" d="100"/>
        </p:scale>
        <p:origin x="142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B99F6-1F2E-443E-9AA4-EA0A80DE8329}" type="datetimeFigureOut">
              <a:rPr lang="en-US" smtClean="0"/>
              <a:t>7/29/2013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6A07-5EED-4019-A5C8-5E79B65F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04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5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8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4927D0-65A8-4373-AAAE-444F16813071}" type="datetime1">
              <a:rPr lang="en-US"/>
              <a:pPr/>
              <a:t>7/29/2013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7E63F-D718-4910-8FA0-B9BE248379AD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922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1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0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7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8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08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E6A07-5EED-4019-A5C8-5E79B65F4F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5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892522-6DF4-44C8-8E69-6A023901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D6892522-6DF4-44C8-8E69-6A023901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0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0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7972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147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77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student-courses/quality-assurance/qa-and-test-autom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gi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gif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REST-Testing/getting-started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47899"/>
            <a:ext cx="8229600" cy="883530"/>
          </a:xfrm>
        </p:spPr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304800" y="4401979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Snejina Lazarova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/>
        </p:nvSpPr>
        <p:spPr>
          <a:xfrm>
            <a:off x="317500" y="4859179"/>
            <a:ext cx="45593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Senior QA Engineer</a:t>
            </a:r>
            <a:r>
              <a:rPr lang="en-US" dirty="0" smtClean="0"/>
              <a:t>, Team Lead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/>
        </p:nvSpPr>
        <p:spPr>
          <a:xfrm>
            <a:off x="317500" y="5235714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CRMTeam</a:t>
            </a:r>
          </a:p>
        </p:txBody>
      </p:sp>
      <p:sp>
        <p:nvSpPr>
          <p:cNvPr id="15" name="Text Placeholder 8"/>
          <p:cNvSpPr>
            <a:spLocks noGrp="1"/>
          </p:cNvSpPr>
          <p:nvPr/>
        </p:nvSpPr>
        <p:spPr>
          <a:xfrm>
            <a:off x="5638800" y="4399917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Dimo Mitev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/>
        </p:nvSpPr>
        <p:spPr>
          <a:xfrm>
            <a:off x="4572000" y="4857117"/>
            <a:ext cx="4419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Senior QA </a:t>
            </a:r>
            <a:r>
              <a:rPr lang="en-US" dirty="0" smtClean="0"/>
              <a:t>Engineer, Team Lead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/>
        </p:nvSpPr>
        <p:spPr>
          <a:xfrm>
            <a:off x="5651500" y="523365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noProof="1" smtClean="0"/>
              <a:t>SystemIntegrationTeam</a:t>
            </a:r>
            <a:endParaRPr lang="en-US" noProof="1"/>
          </a:p>
        </p:txBody>
      </p:sp>
      <p:sp>
        <p:nvSpPr>
          <p:cNvPr id="19" name="Text Placeholder 9"/>
          <p:cNvSpPr>
            <a:spLocks noGrp="1"/>
          </p:cNvSpPr>
          <p:nvPr/>
        </p:nvSpPr>
        <p:spPr>
          <a:xfrm>
            <a:off x="3476283" y="6186780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Telerik QA Academy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11824" y="3534071"/>
            <a:ext cx="3527376" cy="526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ln w="500">
                  <a:noFill/>
                </a:ln>
                <a:solidFill>
                  <a:srgbClr val="FAF8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RESTful Web Services</a:t>
            </a:r>
          </a:p>
        </p:txBody>
      </p:sp>
      <p:pic>
        <p:nvPicPr>
          <p:cNvPr id="1026" name="Picture 2" descr="http://img.viralpatel.net/2009/06/restful-web-services-res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33" y="572154"/>
            <a:ext cx="2426496" cy="1736325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" y="971706"/>
            <a:ext cx="3416703" cy="1611286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020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Cacheable</a:t>
            </a:r>
          </a:p>
          <a:p>
            <a:pPr lvl="1"/>
            <a:r>
              <a:rPr lang="en-US" dirty="0" smtClean="0"/>
              <a:t>Clients are able to cache responses</a:t>
            </a:r>
          </a:p>
          <a:p>
            <a:pPr lvl="1"/>
            <a:r>
              <a:rPr lang="en-US" dirty="0" smtClean="0"/>
              <a:t>Responses must, implicitly or explicitly, define themselves as cacheable or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Accessible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Uniform Accessible</a:t>
            </a:r>
          </a:p>
          <a:p>
            <a:pPr lvl="1"/>
            <a:r>
              <a:rPr lang="en-US" dirty="0" smtClean="0"/>
              <a:t>Each resource must have a unique address and a valid point of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 descr="http://www.codeproject.com/KB/WCF/restwcf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77" y="3403529"/>
            <a:ext cx="3489551" cy="255110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as a </a:t>
            </a:r>
            <a:r>
              <a:rPr lang="en-US" dirty="0" err="1" smtClean="0"/>
              <a:t>RESTful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type a URL into your browser to reach a specific HTML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browser gets and displays the elements of the HTML page</a:t>
            </a:r>
          </a:p>
          <a:p>
            <a:pPr lvl="1"/>
            <a:r>
              <a:rPr lang="en-US" dirty="0" smtClean="0"/>
              <a:t>The browser is getting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</a:t>
            </a:r>
            <a:r>
              <a:rPr lang="en-US" dirty="0" smtClean="0"/>
              <a:t> of the current state of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RESTful</a:t>
            </a:r>
            <a:r>
              <a:rPr lang="en-US" dirty="0" smtClean="0"/>
              <a:t> System Main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0970"/>
            <a:ext cx="8686800" cy="5464629"/>
          </a:xfrm>
        </p:spPr>
        <p:txBody>
          <a:bodyPr/>
          <a:lstStyle/>
          <a:p>
            <a:r>
              <a:rPr lang="en-US" dirty="0"/>
              <a:t>Resources</a:t>
            </a:r>
          </a:p>
          <a:p>
            <a:r>
              <a:rPr lang="en-US" dirty="0"/>
              <a:t>Representations</a:t>
            </a:r>
          </a:p>
          <a:p>
            <a:r>
              <a:rPr lang="en-US" dirty="0"/>
              <a:t>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6" name="Picture 2" descr="http://clg-bernier-44.ac-nantes.fr/IMG/Theatre_Masks__by_malcut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" b="100000" l="0" r="100000">
                        <a14:foregroundMark x1="30792" y1="40292" x2="30792" y2="40292"/>
                        <a14:foregroundMark x1="42708" y1="88359" x2="42708" y2="88359"/>
                        <a14:foregroundMark x1="33292" y1="64304" x2="33292" y2="64304"/>
                        <a14:foregroundMark x1="32292" y1="73024" x2="32292" y2="73024"/>
                        <a14:foregroundMark x1="6500" y1="59192" x2="6500" y2="59192"/>
                        <a14:backgroundMark x1="21375" y1="46435" x2="21375" y2="46435"/>
                        <a14:backgroundMark x1="59583" y1="67397" x2="59583" y2="67397"/>
                        <a14:backgroundMark x1="34292" y1="58677" x2="34292" y2="586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38" y="3810000"/>
            <a:ext cx="2193640" cy="212783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resources is "everything" the service can provide</a:t>
            </a:r>
          </a:p>
          <a:p>
            <a:r>
              <a:rPr lang="en-US" dirty="0" smtClean="0"/>
              <a:t>State and functions of a remote application are also considered as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810000"/>
            <a:ext cx="3200400" cy="18478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837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RESTful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resource </a:t>
            </a:r>
            <a:r>
              <a:rPr lang="en-US" dirty="0" smtClean="0"/>
              <a:t>= anything that is addressable over the Web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Addressable </a:t>
            </a:r>
            <a:r>
              <a:rPr lang="en-US" dirty="0" smtClean="0"/>
              <a:t>= anything that can be accessed and transferred between clients and servers</a:t>
            </a:r>
          </a:p>
          <a:p>
            <a:r>
              <a:rPr lang="en-US" dirty="0" smtClean="0"/>
              <a:t>A resource must have a unique address over the Web</a:t>
            </a:r>
          </a:p>
          <a:p>
            <a:pPr lvl="1"/>
            <a:r>
              <a:rPr lang="en-US" dirty="0" smtClean="0"/>
              <a:t>Under HTTP these are URIs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Uniform Resource Identifier</a:t>
            </a:r>
            <a:r>
              <a:rPr lang="en-US" dirty="0" smtClean="0"/>
              <a:t> in a </a:t>
            </a:r>
            <a:r>
              <a:rPr lang="en-US" dirty="0" err="1" smtClean="0"/>
              <a:t>RESTful</a:t>
            </a:r>
            <a:r>
              <a:rPr lang="en-US" dirty="0" smtClean="0"/>
              <a:t> web services is a hyperlink to a resource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is only means for clients and servers to exchange representations of resources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194" name="Picture 2" descr="http://www.w3.org/2005/Talks/0621-dsr-mmi/uri-res-re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21" y="3594421"/>
            <a:ext cx="2553759" cy="2771302"/>
          </a:xfrm>
          <a:prstGeom prst="rect">
            <a:avLst/>
          </a:prstGeom>
          <a:noFill/>
          <a:ln>
            <a:noFill/>
          </a:ln>
          <a:effectLst>
            <a:glow rad="1397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1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 of resources </a:t>
            </a:r>
            <a:r>
              <a:rPr lang="en-US" dirty="0" smtClean="0"/>
              <a:t>is what is sent back and forth clients and servers</a:t>
            </a:r>
          </a:p>
          <a:p>
            <a:pPr lvl="1"/>
            <a:r>
              <a:rPr lang="en-US" dirty="0" smtClean="0"/>
              <a:t>We never send or receive resources, only their representations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170" name="Picture 2" descr="http://orm-chimera-prod.s3.amazonaws.com/1234000001708/images/webconcep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25937"/>
            <a:ext cx="5648810" cy="3441563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format of the representations is determined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content-type</a:t>
            </a:r>
          </a:p>
          <a:p>
            <a:r>
              <a:rPr lang="en-US" dirty="0" smtClean="0"/>
              <a:t>The interaction of the representation on the resource is determined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action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type </a:t>
            </a:r>
            <a:r>
              <a:rPr lang="en-US" dirty="0"/>
              <a:t>is a reusable collection of settings that you want to apply to a certain category of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In REST we are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</a:t>
            </a:r>
            <a:r>
              <a:rPr lang="en-US" dirty="0" smtClean="0"/>
              <a:t> to communicate and we can transfer any kind of information that can be passed between clients and servers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x. test files, PDF documents, images, videos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5362" name="Picture 2" descr="http://haacked.com/images/haacked_com/WindowsLiveWriter/SendingJSONtoanASP.NETMVCActionMethod_7E01/json-request-fiddler_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57" r="27535" b="46049"/>
          <a:stretch/>
        </p:blipFill>
        <p:spPr bwMode="auto">
          <a:xfrm>
            <a:off x="2261937" y="5630781"/>
            <a:ext cx="4620126" cy="44917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8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RESTful Web </a:t>
            </a:r>
            <a:r>
              <a:rPr lang="en-US" dirty="0" smtClean="0"/>
              <a:t>Services – Main Concepts</a:t>
            </a:r>
          </a:p>
          <a:p>
            <a:r>
              <a:rPr lang="en-US" dirty="0"/>
              <a:t>REST </a:t>
            </a:r>
            <a:r>
              <a:rPr lang="en-US" dirty="0" smtClean="0"/>
              <a:t>Concepts</a:t>
            </a:r>
          </a:p>
          <a:p>
            <a:r>
              <a:rPr lang="en-US" dirty="0"/>
              <a:t>REST </a:t>
            </a:r>
            <a:r>
              <a:rPr lang="en-US" dirty="0" smtClean="0"/>
              <a:t>Constraints</a:t>
            </a:r>
          </a:p>
          <a:p>
            <a:r>
              <a:rPr lang="en-US" dirty="0"/>
              <a:t>A </a:t>
            </a:r>
            <a:r>
              <a:rPr lang="en-US" dirty="0" err="1"/>
              <a:t>RESTful</a:t>
            </a:r>
            <a:r>
              <a:rPr lang="en-US" dirty="0"/>
              <a:t> System Main </a:t>
            </a:r>
            <a:r>
              <a:rPr lang="en-US" dirty="0" smtClean="0"/>
              <a:t>Actors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Representations</a:t>
            </a:r>
          </a:p>
          <a:p>
            <a:pPr lvl="1"/>
            <a:r>
              <a:rPr lang="en-US" dirty="0" smtClean="0"/>
              <a:t>Actions</a:t>
            </a:r>
          </a:p>
          <a:p>
            <a:r>
              <a:rPr lang="en-US" dirty="0" err="1" smtClean="0"/>
              <a:t>soapUI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1" descr="C:\Trash\books-agai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0785" y="2057400"/>
            <a:ext cx="2039815" cy="350520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585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clients are able to consume different representations of the same resource</a:t>
            </a:r>
          </a:p>
          <a:p>
            <a:r>
              <a:rPr lang="en-US" dirty="0" smtClean="0"/>
              <a:t>A representation can take various forms, but its resource has to be available through the same 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9801"/>
            <a:ext cx="7924800" cy="685800"/>
          </a:xfrm>
        </p:spPr>
        <p:txBody>
          <a:bodyPr/>
          <a:lstStyle/>
          <a:p>
            <a:r>
              <a:rPr lang="en-US" dirty="0" smtClean="0"/>
              <a:t>XML, JSON</a:t>
            </a:r>
            <a:r>
              <a:rPr lang="en-US" dirty="0"/>
              <a:t>, </a:t>
            </a:r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76079"/>
            <a:ext cx="7924800" cy="813905"/>
          </a:xfrm>
        </p:spPr>
        <p:txBody>
          <a:bodyPr/>
          <a:lstStyle/>
          <a:p>
            <a:r>
              <a:rPr lang="en-US" dirty="0" smtClean="0"/>
              <a:t>Comparing the Common Service </a:t>
            </a:r>
            <a:r>
              <a:rPr lang="en-US" dirty="0"/>
              <a:t>Representation Formats</a:t>
            </a:r>
          </a:p>
        </p:txBody>
      </p:sp>
      <p:pic>
        <p:nvPicPr>
          <p:cNvPr id="6146" name="Picture 2" descr="http://themocracy.com/wp-content/uploads/2010/02/json-128x12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819399"/>
            <a:ext cx="12192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mitya.co.uk/inc/php/getDBPic.php?id=1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63902">
            <a:off x="2209800" y="3167254"/>
            <a:ext cx="1295400" cy="1182757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goessner.net/img/xml_js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7312">
            <a:off x="5638800" y="3086298"/>
            <a:ext cx="1475538" cy="1209676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unorth.k12.in.us/podcasts/technology/media/RSS_Icon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77748">
            <a:off x="7472592" y="2520192"/>
            <a:ext cx="1165746" cy="1732723"/>
          </a:xfrm>
          <a:prstGeom prst="roundRect">
            <a:avLst>
              <a:gd name="adj" fmla="val 2151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2.bp.blogspot.com/_QV9RKqorUnA/SgrmO97WlqI/AAAAAAAAAHk/HOTxj28vCy4/s320/doc_xml_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926">
            <a:off x="233592" y="2553345"/>
            <a:ext cx="1747608" cy="17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theredelephant.org/html/images/rss_xml_atom_feeds_news_ico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4675">
            <a:off x="2011979" y="1054098"/>
            <a:ext cx="1638300" cy="1638301"/>
          </a:xfrm>
          <a:prstGeom prst="roundRect">
            <a:avLst>
              <a:gd name="adj" fmla="val 96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t2.gstatic.com/images?q=tbn:ANd9GcShadj_5yg4hbTbADlULlHD_Fg6WVORCDnaLBrjw-0J_nyZ4A6x&amp;t=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83765">
            <a:off x="5501221" y="1069583"/>
            <a:ext cx="2057400" cy="1371601"/>
          </a:xfrm>
          <a:prstGeom prst="roundRect">
            <a:avLst>
              <a:gd name="adj" fmla="val 45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10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24319">
            <a:off x="3902384" y="1349667"/>
            <a:ext cx="1357026" cy="101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XML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markup-language for </a:t>
            </a:r>
            <a:r>
              <a:rPr lang="en-US" dirty="0"/>
              <a:t>encoding documents in machine-readable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Consists of tags, attributes and content</a:t>
            </a:r>
          </a:p>
          <a:p>
            <a:pPr lvl="1"/>
            <a:r>
              <a:rPr lang="en-US" dirty="0" smtClean="0"/>
              <a:t>Provide data and meta-data in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9997">
            <a:off x="7625234" y="1099421"/>
            <a:ext cx="995378" cy="123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099375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&lt;book&gt;&lt;title&gt;HTML 5&lt;/title&gt;&lt;author&gt;Bay Ivan&lt;/author&gt;&lt;/book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title&gt;WPF 4&lt;/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author&gt;Microsoft&lt;/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title&gt;UML 2.0&lt;/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author&gt;Bay Ali&lt;/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585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</a:t>
            </a:r>
            <a:r>
              <a:rPr lang="en-US" dirty="0" smtClean="0"/>
              <a:t> (</a:t>
            </a:r>
            <a:r>
              <a:rPr lang="en-US" dirty="0"/>
              <a:t>JavaScript Object Notation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representing </a:t>
            </a:r>
            <a:r>
              <a:rPr lang="en-US" dirty="0"/>
              <a:t>simple data </a:t>
            </a:r>
            <a:r>
              <a:rPr lang="en-US" dirty="0" smtClean="0"/>
              <a:t>structures and </a:t>
            </a:r>
            <a:r>
              <a:rPr lang="en-US" dirty="0"/>
              <a:t>associative </a:t>
            </a: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886200"/>
            <a:ext cx="8077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"John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"Smith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25,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"streetAddress":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"33 Alex. Malinov Blvd.",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"city":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postalCode": "10021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"phoneNumber":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"type": "home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"212 555-1234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"},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type": "fax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"646 555-4567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}]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"Bay",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"Ivan",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79 }</a:t>
            </a:r>
          </a:p>
        </p:txBody>
      </p:sp>
      <p:pic>
        <p:nvPicPr>
          <p:cNvPr id="6" name="Picture 2" descr="http://themocracy.com/wp-content/uploads/2010/02/json-128x120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8" r="3125"/>
          <a:stretch/>
        </p:blipFill>
        <p:spPr bwMode="auto">
          <a:xfrm>
            <a:off x="7543800" y="1142999"/>
            <a:ext cx="11176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6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RSS</a:t>
            </a:r>
            <a:r>
              <a:rPr lang="en-US" dirty="0"/>
              <a:t> </a:t>
            </a:r>
            <a:r>
              <a:rPr lang="en-US" dirty="0" smtClean="0"/>
              <a:t>(Really </a:t>
            </a:r>
            <a:r>
              <a:rPr lang="en-US" dirty="0"/>
              <a:t>Simple </a:t>
            </a:r>
            <a:r>
              <a:rPr lang="en-US" dirty="0" smtClean="0"/>
              <a:t>Syndication)</a:t>
            </a:r>
          </a:p>
          <a:p>
            <a:pPr lvl="1"/>
            <a:r>
              <a:rPr lang="en-US" dirty="0" smtClean="0"/>
              <a:t>Family </a:t>
            </a:r>
            <a:r>
              <a:rPr lang="en-US" dirty="0"/>
              <a:t>of </a:t>
            </a:r>
            <a:r>
              <a:rPr lang="en-US" dirty="0" smtClean="0"/>
              <a:t>Web </a:t>
            </a:r>
            <a:r>
              <a:rPr lang="en-US" dirty="0"/>
              <a:t>feed formats </a:t>
            </a:r>
            <a:r>
              <a:rPr lang="en-US" dirty="0" smtClean="0"/>
              <a:t>for		 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blog entries, news headlines, </a:t>
            </a:r>
            <a:r>
              <a:rPr lang="en-US" dirty="0" smtClean="0"/>
              <a:t>videos, etc.</a:t>
            </a:r>
          </a:p>
          <a:p>
            <a:pPr lvl="1"/>
            <a:r>
              <a:rPr lang="en-US" dirty="0" smtClean="0"/>
              <a:t>Based on XML, with standardized XSD schema</a:t>
            </a:r>
          </a:p>
          <a:p>
            <a:r>
              <a:rPr lang="en-US" dirty="0" smtClean="0"/>
              <a:t>RSS documents (feeds) are list of items</a:t>
            </a:r>
          </a:p>
          <a:p>
            <a:pPr lvl="1"/>
            <a:r>
              <a:rPr lang="en-US" dirty="0" smtClean="0"/>
              <a:t>Each containing title, author, publish date, summarized text, and metadata</a:t>
            </a:r>
          </a:p>
          <a:p>
            <a:r>
              <a:rPr lang="en-US" dirty="0" smtClean="0"/>
              <a:t>Atom protocol aimed to enhance / replace RSS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170" name="Picture 2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0858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086525"/>
            <a:ext cx="7924800" cy="5314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="utf-8"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&lt;rss version="2.0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&lt;title&gt;W3Schools Home Page&lt;/title&gt;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&lt;link&gt;http://www.w3schools.com&lt;/link&gt;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&lt;description&gt;Free web building tutorials&lt;/description&gt;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&lt;title&gt;RSS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&lt;link&gt;http://www.w3schools.com/rss&lt;/link&gt;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RSS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&lt;title&gt;XML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&lt;link&gt;http://www.w3schools.com/xml&lt;/link&gt;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XML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&lt;/channel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&lt;/rss&gt;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26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1056068"/>
            <a:ext cx="8534400" cy="5420932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Under HTTP, actions are standard HTTP request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– retrieve a resource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  <a:r>
              <a:rPr lang="en-US" dirty="0"/>
              <a:t> – create a resource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PUT</a:t>
            </a:r>
            <a:r>
              <a:rPr lang="en-US" dirty="0"/>
              <a:t> – update a resource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DELETE</a:t>
            </a:r>
            <a:r>
              <a:rPr lang="en-US" dirty="0"/>
              <a:t> – delete a resource</a:t>
            </a:r>
          </a:p>
          <a:p>
            <a:r>
              <a:rPr lang="en-US" dirty="0" smtClean="0"/>
              <a:t>They make up the uniform interface used for client/server data transfers</a:t>
            </a:r>
          </a:p>
        </p:txBody>
      </p:sp>
      <p:sp>
        <p:nvSpPr>
          <p:cNvPr id="6" name="AutoShape 2" descr="http://berb.github.io/rest-talk-uulm/assets/illu/rest_triang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35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vs. REST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1056068"/>
            <a:ext cx="8534400" cy="5420932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AutoShape 2" descr="http://berb.github.io/rest-talk-uulm/assets/illu/rest_triangl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28" y="1708530"/>
            <a:ext cx="6657143" cy="389523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9123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Creating a soapUI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752600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5105400"/>
            <a:ext cx="8382000" cy="16002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None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None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None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None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detailed tutorial see: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www.soapui.org/REST-Testing/getting-started.html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604" y="2438400"/>
            <a:ext cx="4710793" cy="2671557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22477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 REST Service contains any number of resources available on their corresponding </a:t>
            </a:r>
            <a:r>
              <a:rPr lang="en-US" sz="3000" dirty="0" smtClean="0"/>
              <a:t>path</a:t>
            </a:r>
          </a:p>
          <a:p>
            <a:r>
              <a:rPr lang="en-US" sz="3000" dirty="0" smtClean="0"/>
              <a:t>Resources </a:t>
            </a:r>
            <a:r>
              <a:rPr lang="en-US" sz="3000" dirty="0"/>
              <a:t>themselves can have as many levels of child resources as </a:t>
            </a:r>
            <a:r>
              <a:rPr lang="en-US" sz="3000" dirty="0" smtClean="0"/>
              <a:t>desired</a:t>
            </a:r>
          </a:p>
          <a:p>
            <a:r>
              <a:rPr lang="en-US" sz="3000" dirty="0"/>
              <a:t>A</a:t>
            </a:r>
            <a:r>
              <a:rPr lang="en-US" sz="3000" dirty="0" smtClean="0"/>
              <a:t> </a:t>
            </a:r>
            <a:r>
              <a:rPr lang="en-US" sz="3000" dirty="0"/>
              <a:t>child resources path will be the concatenation of all its parents’ path with its </a:t>
            </a:r>
            <a:r>
              <a:rPr lang="en-US" sz="3000" dirty="0" smtClean="0"/>
              <a:t>own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41" y="4562025"/>
            <a:ext cx="2720745" cy="186768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2" y="4562025"/>
            <a:ext cx="2656112" cy="186393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7740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</a:t>
            </a:r>
            <a:r>
              <a:rPr lang="bg-BG" dirty="0"/>
              <a:t>?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real world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</a:t>
            </a:r>
            <a:r>
              <a:rPr lang="en-US" dirty="0" smtClean="0"/>
              <a:t>" is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piece of work performed </a:t>
            </a:r>
            <a:r>
              <a:rPr lang="en-US" dirty="0"/>
              <a:t>by a service provider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Provides a client (consumer) some desired </a:t>
            </a:r>
            <a:r>
              <a:rPr lang="en-US" dirty="0" smtClean="0"/>
              <a:t>result by some input parameters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The requirements and the result are known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Easy to </a:t>
            </a:r>
            <a:r>
              <a:rPr lang="en-US" dirty="0" smtClean="0"/>
              <a:t>use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available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quality characteristics</a:t>
            </a:r>
            <a:r>
              <a:rPr lang="bg-BG" dirty="0"/>
              <a:t> (</a:t>
            </a:r>
            <a:r>
              <a:rPr lang="en-US" dirty="0"/>
              <a:t>price</a:t>
            </a:r>
            <a:r>
              <a:rPr lang="bg-BG" dirty="0"/>
              <a:t>, </a:t>
            </a:r>
            <a:r>
              <a:rPr lang="en-US" dirty="0"/>
              <a:t>execution time, </a:t>
            </a:r>
            <a:r>
              <a:rPr lang="en-US" dirty="0" smtClean="0"/>
              <a:t>constraints, etc</a:t>
            </a:r>
            <a:r>
              <a:rPr lang="en-US" dirty="0"/>
              <a:t>.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66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942" y="4735286"/>
            <a:ext cx="7924800" cy="1143000"/>
          </a:xfrm>
        </p:spPr>
        <p:txBody>
          <a:bodyPr/>
          <a:lstStyle/>
          <a:p>
            <a:r>
              <a:rPr lang="en-US" sz="4400" dirty="0"/>
              <a:t>Understanding REST Parameters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676400"/>
            <a:ext cx="5543550" cy="2286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4767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QUERY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 </a:t>
            </a:r>
            <a:r>
              <a:rPr lang="en-US" dirty="0" smtClean="0"/>
              <a:t>binds </a:t>
            </a:r>
            <a:r>
              <a:rPr lang="en-US" dirty="0"/>
              <a:t>the value of a path segment to a resource method </a:t>
            </a:r>
            <a:r>
              <a:rPr lang="en-US" dirty="0" smtClean="0"/>
              <a:t>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95" y="3318101"/>
            <a:ext cx="4365670" cy="191792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0744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HEADER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HEADER parameters </a:t>
            </a:r>
            <a:r>
              <a:rPr lang="en-US" dirty="0"/>
              <a:t>are instead added as HTTP Headers to the outgoing request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6" y="2705100"/>
            <a:ext cx="5286375" cy="2667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35" y="4652963"/>
            <a:ext cx="3533775" cy="151447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7162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TEMPLATE P</a:t>
            </a:r>
            <a:r>
              <a:rPr lang="en-US" dirty="0" smtClean="0"/>
              <a:t>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 parameters </a:t>
            </a:r>
            <a:r>
              <a:rPr lang="en-US" dirty="0"/>
              <a:t>are a flexible way of parameterizing the actual path of the request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1" y="2876040"/>
            <a:ext cx="4872038" cy="337168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6800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MATRIX P</a:t>
            </a:r>
            <a:r>
              <a:rPr lang="en-US" dirty="0" smtClean="0"/>
              <a:t>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MATRIX parameters </a:t>
            </a:r>
            <a:r>
              <a:rPr lang="en-US" dirty="0"/>
              <a:t>are another way of defining parameters to be added to the actual path of the resource, but before the query </a:t>
            </a:r>
            <a:r>
              <a:rPr lang="en-US" dirty="0" smtClean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043" y="3646713"/>
            <a:ext cx="4543425" cy="261937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8" y="3259589"/>
            <a:ext cx="4610100" cy="19145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4469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Working with REST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692728"/>
            <a:ext cx="5353050" cy="4191000"/>
          </a:xfrm>
          <a:prstGeom prst="rect">
            <a:avLst/>
          </a:prstGeom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27560" y="1045632"/>
            <a:ext cx="2999411" cy="527804"/>
          </a:xfrm>
          <a:prstGeom prst="wedgeRoundRectCallout">
            <a:avLst>
              <a:gd name="adj1" fmla="val 21703"/>
              <a:gd name="adj2" fmla="val 1323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Toolbar 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8465" y="2460775"/>
            <a:ext cx="1828800" cy="953453"/>
          </a:xfrm>
          <a:prstGeom prst="wedgeRoundRectCallout">
            <a:avLst>
              <a:gd name="adj1" fmla="val 82417"/>
              <a:gd name="adj2" fmla="val 866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 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893179" y="3610171"/>
            <a:ext cx="1828800" cy="953453"/>
          </a:xfrm>
          <a:prstGeom prst="wedgeRoundRectCallout">
            <a:avLst>
              <a:gd name="adj1" fmla="val -70559"/>
              <a:gd name="adj2" fmla="val 1003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</a:t>
            </a: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</a:t>
            </a: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8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14" y="1262743"/>
            <a:ext cx="7924800" cy="1143000"/>
          </a:xfrm>
        </p:spPr>
        <p:txBody>
          <a:bodyPr/>
          <a:lstStyle/>
          <a:p>
            <a:r>
              <a:rPr lang="en-US" sz="4400" dirty="0"/>
              <a:t>Functional Testing With soapUI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914" y="2253343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19" y="3351098"/>
            <a:ext cx="5248275" cy="214312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306222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85057"/>
            <a:ext cx="7086600" cy="838200"/>
          </a:xfrm>
        </p:spPr>
        <p:txBody>
          <a:bodyPr/>
          <a:lstStyle/>
          <a:p>
            <a:r>
              <a:rPr lang="en-US" dirty="0"/>
              <a:t>REST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3256"/>
            <a:ext cx="8686800" cy="56823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REST Console </a:t>
            </a:r>
            <a:r>
              <a:rPr lang="en-US" dirty="0"/>
              <a:t>is an HTTP Request Visualizer and Constructor tool, helps developers build, debug and test RESTful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033781"/>
            <a:ext cx="5377543" cy="341056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22104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7882" y="183673"/>
            <a:ext cx="7086600" cy="838200"/>
          </a:xfrm>
        </p:spPr>
        <p:txBody>
          <a:bodyPr/>
          <a:lstStyle/>
          <a:p>
            <a:r>
              <a:rPr lang="en-US" dirty="0" smtClean="0"/>
              <a:t>RESTful Web </a:t>
            </a:r>
            <a:r>
              <a:rPr lang="en-US" dirty="0"/>
              <a:t>Service Testing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66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Lightweight Architecture for Web Services</a:t>
            </a:r>
            <a:endParaRPr lang="en-US" dirty="0"/>
          </a:p>
        </p:txBody>
      </p:sp>
      <p:pic>
        <p:nvPicPr>
          <p:cNvPr id="6" name="Picture 4" descr="http://ragavanr.files.wordpress.com/2011/02/rest-web-servic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9534" y="939800"/>
            <a:ext cx="5368108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2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09600" y="1123890"/>
            <a:ext cx="79248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00" dirty="0"/>
              <a:t>“Representational state </a:t>
            </a:r>
            <a:r>
              <a:rPr lang="en-US" sz="2800" dirty="0" smtClean="0"/>
              <a:t>transfer (REST</a:t>
            </a:r>
            <a:r>
              <a:rPr lang="en-US" sz="2800" dirty="0"/>
              <a:t>) is a style of software architecture for distributed hypermedia systems such as the World Wide Web.”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340989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hlinkClick r:id="rId2"/>
              </a:rPr>
              <a:t>http://en.wikipedia.org/wiki/Representational_State_Transfer</a:t>
            </a:r>
            <a:endParaRPr lang="en-US" sz="2000" b="1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4038600"/>
            <a:ext cx="8534400" cy="2438400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 state and functionality are resources 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Every resource has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URI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All resources share a uniform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interface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natively maps to the HTTP protocol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2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REST Concepts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914400"/>
            <a:ext cx="8534400" cy="5562600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architecture consist of</a:t>
            </a:r>
          </a:p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9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clients</a:t>
            </a:r>
            <a:r>
              <a:rPr lang="en-US" sz="29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9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servers</a:t>
            </a:r>
            <a:r>
              <a:rPr lang="en-US" sz="29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630238" lvl="1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9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</a:t>
            </a:r>
            <a:r>
              <a:rPr lang="en-US" sz="29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9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responses</a:t>
            </a:r>
          </a:p>
          <a:p>
            <a:pPr marL="282575" lvl="0" indent="-282575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Requests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responses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build around the transfer of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representations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</a:p>
          <a:p>
            <a:pPr marL="282575" lvl="0" indent="-282575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Clients contain representations, servers the resources (concepts) themselves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3038" indent="-273050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2" descr="http://4.bp.blogspot.com/-AG9PUSpz2Ss/UV1o7jnPRlI/AAAAAAAAA90/1qI9M2lZqnE/s1600/RestfuArchitectur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73" y="4974539"/>
            <a:ext cx="5670855" cy="164304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6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Constraints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RESTful</a:t>
            </a:r>
            <a:r>
              <a:rPr lang="en-US" dirty="0" smtClean="0"/>
              <a:t> system should be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Client-server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Stateless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Cacheable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Uniformly accessible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8"/>
          <a:stretch/>
        </p:blipFill>
        <p:spPr>
          <a:xfrm>
            <a:off x="5633357" y="3995057"/>
            <a:ext cx="2656114" cy="189411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49702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Client-server</a:t>
            </a:r>
          </a:p>
          <a:p>
            <a:pPr lvl="1"/>
            <a:r>
              <a:rPr lang="en-US" dirty="0" smtClean="0"/>
              <a:t>Clients are separated from servers by a uniform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 descr="http://www.prideparrot.com/Source-Codes/Images/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229757"/>
            <a:ext cx="7743825" cy="40576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7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Stateless</a:t>
            </a:r>
          </a:p>
          <a:p>
            <a:pPr lvl="1"/>
            <a:r>
              <a:rPr lang="en-US" dirty="0" smtClean="0"/>
              <a:t>There should be no need for the service to keep users' session</a:t>
            </a:r>
          </a:p>
          <a:p>
            <a:pPr lvl="1"/>
            <a:r>
              <a:rPr lang="en-US" dirty="0" smtClean="0"/>
              <a:t>Each request should be independent of others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146" name="Picture 2" descr="http://gdp.globus.org/gt4-tutorial/multiplehtml/images/concepts_wsrf_stateles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" r="5525"/>
          <a:stretch/>
        </p:blipFill>
        <p:spPr bwMode="auto">
          <a:xfrm>
            <a:off x="2841172" y="3601620"/>
            <a:ext cx="3461657" cy="279577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5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8157</TotalTime>
  <Words>1247</Words>
  <Application>Microsoft Office PowerPoint</Application>
  <PresentationFormat>On-screen Show (4:3)</PresentationFormat>
  <Paragraphs>240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Web Service Testing</vt:lpstr>
      <vt:lpstr>Table of Contents</vt:lpstr>
      <vt:lpstr>What is a Service?</vt:lpstr>
      <vt:lpstr>RESTful Web Services</vt:lpstr>
      <vt:lpstr>What is REST?</vt:lpstr>
      <vt:lpstr> REST Concepts</vt:lpstr>
      <vt:lpstr>REST Constraints</vt:lpstr>
      <vt:lpstr>Client-server</vt:lpstr>
      <vt:lpstr>Stateless</vt:lpstr>
      <vt:lpstr>Cacheable</vt:lpstr>
      <vt:lpstr>Uniform Accessible</vt:lpstr>
      <vt:lpstr>The Web as a RESTful system</vt:lpstr>
      <vt:lpstr>A RESTful System Main Actors</vt:lpstr>
      <vt:lpstr>Resources</vt:lpstr>
      <vt:lpstr>Resources (2)</vt:lpstr>
      <vt:lpstr>URIs</vt:lpstr>
      <vt:lpstr>Representations</vt:lpstr>
      <vt:lpstr>Representations (2)</vt:lpstr>
      <vt:lpstr>Content-Types</vt:lpstr>
      <vt:lpstr>Representation Formats</vt:lpstr>
      <vt:lpstr>XML, JSON, RSS</vt:lpstr>
      <vt:lpstr>XML</vt:lpstr>
      <vt:lpstr>JSON</vt:lpstr>
      <vt:lpstr>RSS</vt:lpstr>
      <vt:lpstr>RSS – Example</vt:lpstr>
      <vt:lpstr>Actions</vt:lpstr>
      <vt:lpstr>SOAP vs. REST</vt:lpstr>
      <vt:lpstr>Creating a soapUI Project </vt:lpstr>
      <vt:lpstr>REST Resources and Methods</vt:lpstr>
      <vt:lpstr>Understanding REST Parameters</vt:lpstr>
      <vt:lpstr>QUERY Parameters</vt:lpstr>
      <vt:lpstr>HEADER Parameters</vt:lpstr>
      <vt:lpstr>TEMPLATE Parameters</vt:lpstr>
      <vt:lpstr>MATRIX Parameters</vt:lpstr>
      <vt:lpstr>Working with REST Requests</vt:lpstr>
      <vt:lpstr>Functional Testing With soapUI</vt:lpstr>
      <vt:lpstr>REST Console</vt:lpstr>
      <vt:lpstr>RESTful Web Service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Performance, Load Testing,  Stress Testing</dc:title>
  <dc:creator>Asya Georgieva</dc:creator>
  <cp:lastModifiedBy>academy</cp:lastModifiedBy>
  <cp:revision>141</cp:revision>
  <dcterms:created xsi:type="dcterms:W3CDTF">2013-04-04T14:35:16Z</dcterms:created>
  <dcterms:modified xsi:type="dcterms:W3CDTF">2013-07-29T12:54:57Z</dcterms:modified>
</cp:coreProperties>
</file>