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5"/>
  </p:notesMasterIdLst>
  <p:sldIdLst>
    <p:sldId id="257" r:id="rId2"/>
    <p:sldId id="258" r:id="rId3"/>
    <p:sldId id="259" r:id="rId4"/>
    <p:sldId id="260" r:id="rId5"/>
    <p:sldId id="261" r:id="rId6"/>
    <p:sldId id="262" r:id="rId7"/>
    <p:sldId id="263" r:id="rId8"/>
    <p:sldId id="264" r:id="rId9"/>
    <p:sldId id="265" r:id="rId10"/>
    <p:sldId id="289"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41" autoAdjust="0"/>
  </p:normalViewPr>
  <p:slideViewPr>
    <p:cSldViewPr snapToGrid="0">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BD4C3-E5F3-4D5E-9E34-8C78933643D1}" type="datetimeFigureOut">
              <a:rPr lang="en-US" smtClean="0"/>
              <a:pPr/>
              <a:t>7/1/2014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CD167B-4817-4434-BCA0-BA5CE9CD0AA9}" type="slidenum">
              <a:rPr lang="en-US" smtClean="0"/>
              <a:pPr/>
              <a:t>‹#›</a:t>
            </a:fld>
            <a:endParaRPr lang="en-US"/>
          </a:p>
        </p:txBody>
      </p:sp>
    </p:spTree>
    <p:extLst>
      <p:ext uri="{BB962C8B-B14F-4D97-AF65-F5344CB8AC3E}">
        <p14:creationId xmlns:p14="http://schemas.microsoft.com/office/powerpoint/2010/main" val="2495878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aptest.com/glossary.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ptest.com/glossary.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CD167B-4817-4434-BCA0-BA5CE9CD0AA9}" type="slidenum">
              <a:rPr lang="en-US" smtClean="0"/>
              <a:pPr/>
              <a:t>1</a:t>
            </a:fld>
            <a:endParaRPr lang="en-US"/>
          </a:p>
        </p:txBody>
      </p:sp>
    </p:spTree>
    <p:extLst>
      <p:ext uri="{BB962C8B-B14F-4D97-AF65-F5344CB8AC3E}">
        <p14:creationId xmlns:p14="http://schemas.microsoft.com/office/powerpoint/2010/main" val="1314350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8</a:t>
            </a:fld>
            <a:endParaRPr lang="en-US" dirty="0"/>
          </a:p>
        </p:txBody>
      </p:sp>
    </p:spTree>
    <p:extLst>
      <p:ext uri="{BB962C8B-B14F-4D97-AF65-F5344CB8AC3E}">
        <p14:creationId xmlns:p14="http://schemas.microsoft.com/office/powerpoint/2010/main" val="4198658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9</a:t>
            </a:fld>
            <a:endParaRPr lang="en-US" dirty="0"/>
          </a:p>
        </p:txBody>
      </p:sp>
    </p:spTree>
    <p:extLst>
      <p:ext uri="{BB962C8B-B14F-4D97-AF65-F5344CB8AC3E}">
        <p14:creationId xmlns:p14="http://schemas.microsoft.com/office/powerpoint/2010/main" val="321664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http://www.aptest.com/glossary.html</a:t>
            </a:r>
            <a:endParaRPr lang="en-US"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15</a:t>
            </a:fld>
            <a:endParaRPr lang="en-US" dirty="0"/>
          </a:p>
        </p:txBody>
      </p:sp>
    </p:spTree>
    <p:extLst>
      <p:ext uri="{BB962C8B-B14F-4D97-AF65-F5344CB8AC3E}">
        <p14:creationId xmlns:p14="http://schemas.microsoft.com/office/powerpoint/2010/main" val="3950648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http://www.aptest.com/glossary.html</a:t>
            </a:r>
            <a:endParaRPr lang="en-US"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16</a:t>
            </a:fld>
            <a:endParaRPr lang="en-US" dirty="0"/>
          </a:p>
        </p:txBody>
      </p:sp>
    </p:spTree>
    <p:extLst>
      <p:ext uri="{BB962C8B-B14F-4D97-AF65-F5344CB8AC3E}">
        <p14:creationId xmlns:p14="http://schemas.microsoft.com/office/powerpoint/2010/main" val="1245993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1" dirty="0" smtClean="0"/>
              <a:t>Positive Testing:</a:t>
            </a:r>
            <a:r>
              <a:rPr lang="en-US" dirty="0" smtClean="0"/>
              <a:t> Operate application or software as it should be operated. Use proper  variety of test data, including data values at </a:t>
            </a:r>
            <a:r>
              <a:rPr lang="en-US" dirty="0" err="1" smtClean="0"/>
              <a:t>boundries</a:t>
            </a:r>
            <a:r>
              <a:rPr lang="en-US" dirty="0" smtClean="0"/>
              <a:t> to test if it fails. Check actual test results with the expected and see</a:t>
            </a:r>
          </a:p>
          <a:p>
            <a:r>
              <a:rPr lang="en-US" dirty="0" smtClean="0"/>
              <a:t>- Does it behave normally?</a:t>
            </a:r>
            <a:br>
              <a:rPr lang="en-US" dirty="0" smtClean="0"/>
            </a:br>
            <a:r>
              <a:rPr lang="en-US" dirty="0" smtClean="0"/>
              <a:t>- Are results correct?</a:t>
            </a:r>
            <a:br>
              <a:rPr lang="en-US" dirty="0" smtClean="0"/>
            </a:br>
            <a:r>
              <a:rPr lang="en-US" dirty="0" smtClean="0"/>
              <a:t>- Does the software function correctly?</a:t>
            </a:r>
          </a:p>
          <a:p>
            <a:r>
              <a:rPr lang="en-US" b="1" dirty="0" smtClean="0"/>
              <a:t>Negative Testing: </a:t>
            </a:r>
            <a:r>
              <a:rPr lang="en-US" dirty="0" smtClean="0"/>
              <a:t>Test for abnormal operations.  Test with illegal / abnormal test data. Intentionally attempt to make things go wrong and to discover / detect and see</a:t>
            </a:r>
          </a:p>
          <a:p>
            <a:r>
              <a:rPr lang="en-US" dirty="0" smtClean="0"/>
              <a:t>- Does the system fail / crash?</a:t>
            </a:r>
            <a:br>
              <a:rPr lang="en-US" dirty="0" smtClean="0"/>
            </a:br>
            <a:r>
              <a:rPr lang="en-US" dirty="0" smtClean="0"/>
              <a:t>- Does the program do what it should not?</a:t>
            </a:r>
            <a:br>
              <a:rPr lang="en-US" dirty="0" smtClean="0"/>
            </a:br>
            <a:r>
              <a:rPr lang="en-US" dirty="0" smtClean="0"/>
              <a:t>- Does it fail to do what it should?</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19</a:t>
            </a:fld>
            <a:endParaRPr lang="en-US" dirty="0"/>
          </a:p>
        </p:txBody>
      </p:sp>
    </p:spTree>
    <p:extLst>
      <p:ext uri="{BB962C8B-B14F-4D97-AF65-F5344CB8AC3E}">
        <p14:creationId xmlns:p14="http://schemas.microsoft.com/office/powerpoint/2010/main" val="2766969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21</a:t>
            </a:fld>
            <a:endParaRPr lang="en-US" dirty="0"/>
          </a:p>
        </p:txBody>
      </p:sp>
    </p:spTree>
    <p:extLst>
      <p:ext uri="{BB962C8B-B14F-4D97-AF65-F5344CB8AC3E}">
        <p14:creationId xmlns:p14="http://schemas.microsoft.com/office/powerpoint/2010/main" val="2538407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your opinion which operation is most likely to cause your Operation system to fail?</a:t>
            </a:r>
          </a:p>
          <a:p>
            <a:pPr lvl="0"/>
            <a:r>
              <a:rPr lang="en-US" sz="1200" kern="1200" dirty="0" smtClean="0">
                <a:solidFill>
                  <a:schemeClr val="tx1"/>
                </a:solidFill>
                <a:effectLst/>
                <a:latin typeface="+mn-lt"/>
                <a:ea typeface="+mn-ea"/>
                <a:cs typeface="+mn-cs"/>
              </a:rPr>
              <a:t>- Opening Microsoft Word</a:t>
            </a:r>
          </a:p>
          <a:p>
            <a:pPr lvl="0"/>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Open IE</a:t>
            </a:r>
          </a:p>
          <a:p>
            <a:pPr lvl="0"/>
            <a:r>
              <a:rPr lang="en-US" sz="1200" kern="1200" dirty="0" smtClean="0">
                <a:solidFill>
                  <a:schemeClr val="tx1"/>
                </a:solidFill>
                <a:effectLst/>
                <a:latin typeface="+mn-lt"/>
                <a:ea typeface="+mn-ea"/>
                <a:cs typeface="+mn-cs"/>
              </a:rPr>
              <a:t>- Opening 10 different application all at the same time</a:t>
            </a:r>
          </a:p>
          <a:p>
            <a:endParaRPr lang="en-US" dirty="0"/>
          </a:p>
        </p:txBody>
      </p:sp>
      <p:sp>
        <p:nvSpPr>
          <p:cNvPr id="4" name="Slide Number Placeholder 3"/>
          <p:cNvSpPr>
            <a:spLocks noGrp="1"/>
          </p:cNvSpPr>
          <p:nvPr>
            <p:ph type="sldNum" sz="quarter" idx="10"/>
          </p:nvPr>
        </p:nvSpPr>
        <p:spPr/>
        <p:txBody>
          <a:bodyPr/>
          <a:lstStyle/>
          <a:p>
            <a:fld id="{68CD167B-4817-4434-BCA0-BA5CE9CD0AA9}" type="slidenum">
              <a:rPr lang="en-US" smtClean="0"/>
              <a:pPr/>
              <a:t>26</a:t>
            </a:fld>
            <a:endParaRPr lang="en-US"/>
          </a:p>
        </p:txBody>
      </p:sp>
    </p:spTree>
    <p:extLst>
      <p:ext uri="{BB962C8B-B14F-4D97-AF65-F5344CB8AC3E}">
        <p14:creationId xmlns:p14="http://schemas.microsoft.com/office/powerpoint/2010/main" val="2904459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CD167B-4817-4434-BCA0-BA5CE9CD0AA9}" type="slidenum">
              <a:rPr lang="en-US" smtClean="0"/>
              <a:pPr/>
              <a:t>27</a:t>
            </a:fld>
            <a:endParaRPr lang="en-US"/>
          </a:p>
        </p:txBody>
      </p:sp>
    </p:spTree>
    <p:extLst>
      <p:ext uri="{BB962C8B-B14F-4D97-AF65-F5344CB8AC3E}">
        <p14:creationId xmlns:p14="http://schemas.microsoft.com/office/powerpoint/2010/main" val="4173120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extLst>
      <p:ext uri="{BB962C8B-B14F-4D97-AF65-F5344CB8AC3E}">
        <p14:creationId xmlns:p14="http://schemas.microsoft.com/office/powerpoint/2010/main" val="3815599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388A2E5-90F8-4F2D-8F6D-01E42F4CC1ED}" type="slidenum">
              <a:rPr lang="en-US" smtClean="0"/>
              <a:pPr/>
              <a:t>‹#›</a:t>
            </a:fld>
            <a:endParaRPr lang="en-US"/>
          </a:p>
        </p:txBody>
      </p:sp>
    </p:spTree>
    <p:extLst>
      <p:ext uri="{BB962C8B-B14F-4D97-AF65-F5344CB8AC3E}">
        <p14:creationId xmlns:p14="http://schemas.microsoft.com/office/powerpoint/2010/main" val="2472619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388A2E5-90F8-4F2D-8F6D-01E42F4CC1ED}" type="slidenum">
              <a:rPr lang="en-US" smtClean="0"/>
              <a:pPr/>
              <a:t>‹#›</a:t>
            </a:fld>
            <a:endParaRPr lang="en-US"/>
          </a:p>
        </p:txBody>
      </p:sp>
    </p:spTree>
    <p:extLst>
      <p:ext uri="{BB962C8B-B14F-4D97-AF65-F5344CB8AC3E}">
        <p14:creationId xmlns:p14="http://schemas.microsoft.com/office/powerpoint/2010/main" val="3269286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10679731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grpSp>
        <p:nvGrpSpPr>
          <p:cNvPr id="30" name="Group 29"/>
          <p:cNvGrpSpPr/>
          <p:nvPr/>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extLst>
      <p:ext uri="{BB962C8B-B14F-4D97-AF65-F5344CB8AC3E}">
        <p14:creationId xmlns:p14="http://schemas.microsoft.com/office/powerpoint/2010/main" val="42579926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2"/>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89615879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1"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1"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146717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134818"/>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academy.telerik.com/student-courses/quality-assurance/qa-and-test-automatio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devtopics.com/20-famous-software-disasters/" TargetMode="External"/><Relationship Id="rId2" Type="http://schemas.openxmlformats.org/officeDocument/2006/relationships/hyperlink" Target="http://istqb.org/" TargetMode="External"/><Relationship Id="rId1" Type="http://schemas.openxmlformats.org/officeDocument/2006/relationships/slideLayout" Target="../slideLayouts/slideLayout2.xml"/><Relationship Id="rId4" Type="http://schemas.openxmlformats.org/officeDocument/2006/relationships/hyperlink" Target="http://www.askvg.com/microsoft-windows-seven-bug-report/"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gif"/></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outerShdw blurRad="38100" dist="38100" dir="2700000" algn="tl">
                    <a:srgbClr val="000000">
                      <a:alpha val="43137"/>
                    </a:srgbClr>
                  </a:outerShdw>
                  <a:reflection blurRad="12000" stA="20000" endPos="50000" dist="12700" dir="5400000" sy="-100000" algn="bl" rotWithShape="0"/>
                </a:effectLst>
              </a:rPr>
              <a:t>Fundamentals of Testing</a:t>
            </a:r>
          </a:p>
        </p:txBody>
      </p:sp>
      <p:sp>
        <p:nvSpPr>
          <p:cNvPr id="3" name="Subtitle 2"/>
          <p:cNvSpPr>
            <a:spLocks noGrp="1"/>
          </p:cNvSpPr>
          <p:nvPr>
            <p:ph type="subTitle" idx="1"/>
          </p:nvPr>
        </p:nvSpPr>
        <p:spPr/>
        <p:txBody>
          <a:bodyPr/>
          <a:lstStyle/>
          <a:p>
            <a:r>
              <a:rPr lang="en-US" dirty="0" smtClean="0"/>
              <a:t>Basic Concepts</a:t>
            </a:r>
            <a:endParaRPr lang="en-US" dirty="0"/>
          </a:p>
        </p:txBody>
      </p:sp>
      <p:pic>
        <p:nvPicPr>
          <p:cNvPr id="4098" name="Picture 2" descr="C:\PROJECTS\QA-Academy\Oleg_IMAGES\IMAGES\qualityassurancecareer.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934202" y="441325"/>
            <a:ext cx="1601213" cy="1606550"/>
          </a:xfrm>
          <a:prstGeom prst="roundRect">
            <a:avLst>
              <a:gd name="adj" fmla="val 7942"/>
            </a:avLst>
          </a:prstGeom>
          <a:noFill/>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
        <p:nvSpPr>
          <p:cNvPr id="12" name="Text Placeholder 8"/>
          <p:cNvSpPr>
            <a:spLocks noGrp="1"/>
          </p:cNvSpPr>
          <p:nvPr/>
        </p:nvSpPr>
        <p:spPr>
          <a:xfrm>
            <a:off x="304800" y="4401979"/>
            <a:ext cx="3352800" cy="533400"/>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Snejina Lazarova</a:t>
            </a:r>
          </a:p>
        </p:txBody>
      </p:sp>
      <p:sp>
        <p:nvSpPr>
          <p:cNvPr id="13" name="Text Placeholder 11"/>
          <p:cNvSpPr>
            <a:spLocks noGrp="1"/>
          </p:cNvSpPr>
          <p:nvPr/>
        </p:nvSpPr>
        <p:spPr>
          <a:xfrm>
            <a:off x="317500" y="4859179"/>
            <a:ext cx="4559300" cy="446276"/>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Senior QA Engineer, Team Lead</a:t>
            </a:r>
          </a:p>
        </p:txBody>
      </p:sp>
      <p:sp>
        <p:nvSpPr>
          <p:cNvPr id="14" name="Text Placeholder 12"/>
          <p:cNvSpPr>
            <a:spLocks noGrp="1"/>
          </p:cNvSpPr>
          <p:nvPr/>
        </p:nvSpPr>
        <p:spPr>
          <a:xfrm>
            <a:off x="317500" y="5235714"/>
            <a:ext cx="3352800" cy="400110"/>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CRMTeam</a:t>
            </a:r>
          </a:p>
        </p:txBody>
      </p:sp>
      <p:sp>
        <p:nvSpPr>
          <p:cNvPr id="17" name="Text Placeholder 8"/>
          <p:cNvSpPr>
            <a:spLocks noGrp="1"/>
          </p:cNvSpPr>
          <p:nvPr/>
        </p:nvSpPr>
        <p:spPr>
          <a:xfrm>
            <a:off x="5638800" y="4399917"/>
            <a:ext cx="3352800" cy="533400"/>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r"/>
            <a:r>
              <a:rPr lang="en-US" dirty="0"/>
              <a:t>Dimo Mitev</a:t>
            </a:r>
          </a:p>
        </p:txBody>
      </p:sp>
      <p:sp>
        <p:nvSpPr>
          <p:cNvPr id="18" name="Text Placeholder 11"/>
          <p:cNvSpPr>
            <a:spLocks noGrp="1"/>
          </p:cNvSpPr>
          <p:nvPr/>
        </p:nvSpPr>
        <p:spPr>
          <a:xfrm>
            <a:off x="4572000" y="4857117"/>
            <a:ext cx="4419600" cy="446276"/>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r"/>
            <a:r>
              <a:rPr lang="en-US" dirty="0"/>
              <a:t>Senior QA Engineer, Team Lead</a:t>
            </a:r>
          </a:p>
        </p:txBody>
      </p:sp>
      <p:sp>
        <p:nvSpPr>
          <p:cNvPr id="19" name="Text Placeholder 12"/>
          <p:cNvSpPr>
            <a:spLocks noGrp="1"/>
          </p:cNvSpPr>
          <p:nvPr/>
        </p:nvSpPr>
        <p:spPr>
          <a:xfrm>
            <a:off x="5651500" y="5233652"/>
            <a:ext cx="3352800" cy="400110"/>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r"/>
            <a:r>
              <a:rPr lang="en-US" noProof="1"/>
              <a:t>SystemIntegrationTeam</a:t>
            </a:r>
          </a:p>
        </p:txBody>
      </p:sp>
      <p:sp>
        <p:nvSpPr>
          <p:cNvPr id="20" name="Text Placeholder 9"/>
          <p:cNvSpPr>
            <a:spLocks noGrp="1"/>
          </p:cNvSpPr>
          <p:nvPr/>
        </p:nvSpPr>
        <p:spPr>
          <a:xfrm>
            <a:off x="3752166" y="6187955"/>
            <a:ext cx="2191434" cy="369332"/>
          </a:xfrm>
          <a:prstGeom prst="rect">
            <a:avLst/>
          </a:prstGeom>
          <a:noFill/>
        </p:spPr>
        <p:txBody>
          <a:bodyPr wrap="none" rtlCol="0">
            <a:spAutoFit/>
          </a:bodyPr>
          <a:lstStyle>
            <a:lvl1pPr marL="0" indent="0"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4"/>
              </a:rPr>
              <a:t>Telerik QA Academy</a:t>
            </a:r>
            <a:endParaRPr lang="en-US" dirty="0"/>
          </a:p>
        </p:txBody>
      </p:sp>
    </p:spTree>
    <p:extLst>
      <p:ext uri="{BB962C8B-B14F-4D97-AF65-F5344CB8AC3E}">
        <p14:creationId xmlns:p14="http://schemas.microsoft.com/office/powerpoint/2010/main" val="2874747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t>
            </a:r>
            <a:r>
              <a:rPr lang="en-US" dirty="0" smtClean="0"/>
              <a:t>is </a:t>
            </a:r>
            <a:r>
              <a:rPr lang="en-US" dirty="0"/>
              <a:t>S</a:t>
            </a:r>
            <a:r>
              <a:rPr lang="en-US" dirty="0" smtClean="0"/>
              <a:t>oftware Quality?</a:t>
            </a:r>
            <a:endParaRPr lang="en-US" dirty="0"/>
          </a:p>
        </p:txBody>
      </p:sp>
      <p:sp>
        <p:nvSpPr>
          <p:cNvPr id="3" name="Content Placeholder 2"/>
          <p:cNvSpPr>
            <a:spLocks noGrp="1"/>
          </p:cNvSpPr>
          <p:nvPr>
            <p:ph idx="1"/>
          </p:nvPr>
        </p:nvSpPr>
        <p:spPr/>
        <p:txBody>
          <a:bodyPr/>
          <a:lstStyle/>
          <a:p>
            <a:pPr>
              <a:lnSpc>
                <a:spcPct val="100000"/>
              </a:lnSpc>
            </a:pPr>
            <a:r>
              <a:rPr lang="en-US" dirty="0"/>
              <a:t>Definition found in </a:t>
            </a:r>
            <a:r>
              <a:rPr lang="en-US" dirty="0" smtClean="0"/>
              <a:t>IEEE Standard Glossary </a:t>
            </a:r>
            <a:r>
              <a:rPr lang="en-US" dirty="0"/>
              <a:t>Of Software Engineering </a:t>
            </a:r>
            <a:r>
              <a:rPr lang="en-US" dirty="0" smtClean="0"/>
              <a:t>Terminology</a:t>
            </a:r>
          </a:p>
          <a:p>
            <a:pPr lvl="1">
              <a:lnSpc>
                <a:spcPct val="100000"/>
              </a:lnSpc>
            </a:pPr>
            <a:r>
              <a:rPr lang="en-US" dirty="0"/>
              <a:t>The degree to which a system, component, or process meets specified requirements</a:t>
            </a:r>
          </a:p>
          <a:p>
            <a:pPr lvl="1">
              <a:lnSpc>
                <a:spcPct val="100000"/>
              </a:lnSpc>
            </a:pPr>
            <a:r>
              <a:rPr lang="en-US" dirty="0" smtClean="0"/>
              <a:t>The </a:t>
            </a:r>
            <a:r>
              <a:rPr lang="en-US" dirty="0"/>
              <a:t>degree to which a system, component, or process meets customer or user needs or </a:t>
            </a:r>
            <a:r>
              <a:rPr lang="en-US" dirty="0" smtClean="0"/>
              <a:t>expectations</a:t>
            </a:r>
            <a:endParaRPr lang="en-US" dirty="0"/>
          </a:p>
          <a:p>
            <a:pPr>
              <a:lnSpc>
                <a:spcPct val="100000"/>
              </a:lnSpc>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96410">
            <a:off x="6115267" y="4847035"/>
            <a:ext cx="1474805" cy="1474805"/>
          </a:xfrm>
          <a:prstGeom prst="rect">
            <a:avLst/>
          </a:prstGeom>
        </p:spPr>
      </p:pic>
    </p:spTree>
    <p:extLst>
      <p:ext uri="{BB962C8B-B14F-4D97-AF65-F5344CB8AC3E}">
        <p14:creationId xmlns:p14="http://schemas.microsoft.com/office/powerpoint/2010/main" val="3830940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Role </a:t>
            </a:r>
            <a:r>
              <a:rPr lang="en-US" dirty="0"/>
              <a:t>of Testing</a:t>
            </a:r>
          </a:p>
        </p:txBody>
      </p:sp>
      <p:sp>
        <p:nvSpPr>
          <p:cNvPr id="3" name="Content Placeholder 2"/>
          <p:cNvSpPr>
            <a:spLocks noGrp="1"/>
          </p:cNvSpPr>
          <p:nvPr>
            <p:ph idx="1"/>
          </p:nvPr>
        </p:nvSpPr>
        <p:spPr/>
        <p:txBody>
          <a:bodyPr/>
          <a:lstStyle/>
          <a:p>
            <a:pPr>
              <a:lnSpc>
                <a:spcPct val="100000"/>
              </a:lnSpc>
            </a:pPr>
            <a:r>
              <a:rPr lang="en-US" dirty="0"/>
              <a:t>Role of </a:t>
            </a:r>
            <a:r>
              <a:rPr lang="en-US" dirty="0" smtClean="0"/>
              <a:t>testing </a:t>
            </a:r>
            <a:r>
              <a:rPr lang="en-US" dirty="0"/>
              <a:t>in </a:t>
            </a:r>
            <a:r>
              <a:rPr lang="en-US" dirty="0" smtClean="0"/>
              <a:t>software </a:t>
            </a:r>
            <a:r>
              <a:rPr lang="en-US" dirty="0"/>
              <a:t>d</a:t>
            </a:r>
            <a:r>
              <a:rPr lang="en-US" dirty="0" smtClean="0"/>
              <a:t>evelopment</a:t>
            </a:r>
            <a:r>
              <a:rPr lang="en-US" dirty="0"/>
              <a:t>, </a:t>
            </a:r>
            <a:r>
              <a:rPr lang="en-US" dirty="0" smtClean="0"/>
              <a:t>maintenance and operations</a:t>
            </a:r>
          </a:p>
          <a:p>
            <a:pPr lvl="1">
              <a:lnSpc>
                <a:spcPct val="100000"/>
              </a:lnSpc>
            </a:pPr>
            <a:r>
              <a:rPr lang="en-US" dirty="0" smtClean="0"/>
              <a:t>Reduce </a:t>
            </a:r>
            <a:r>
              <a:rPr lang="en-US" dirty="0"/>
              <a:t>the risk of </a:t>
            </a:r>
            <a:r>
              <a:rPr lang="en-US" dirty="0" smtClean="0"/>
              <a:t>problems</a:t>
            </a:r>
          </a:p>
          <a:p>
            <a:pPr lvl="1">
              <a:lnSpc>
                <a:spcPct val="100000"/>
              </a:lnSpc>
            </a:pPr>
            <a:r>
              <a:rPr lang="en-US" dirty="0"/>
              <a:t>R</a:t>
            </a:r>
            <a:r>
              <a:rPr lang="en-US" dirty="0" smtClean="0"/>
              <a:t>educe </a:t>
            </a:r>
            <a:r>
              <a:rPr lang="en-US" dirty="0"/>
              <a:t>long-term defect-related costs</a:t>
            </a:r>
            <a:endParaRPr lang="en-US" dirty="0" smtClean="0"/>
          </a:p>
          <a:p>
            <a:pPr lvl="1">
              <a:lnSpc>
                <a:spcPct val="100000"/>
              </a:lnSpc>
            </a:pPr>
            <a:r>
              <a:rPr lang="en-US" dirty="0" smtClean="0"/>
              <a:t>Contribute </a:t>
            </a:r>
            <a:r>
              <a:rPr lang="en-US" dirty="0"/>
              <a:t>to the quality of the </a:t>
            </a:r>
            <a:r>
              <a:rPr lang="en-US" dirty="0" smtClean="0"/>
              <a:t>software</a:t>
            </a:r>
          </a:p>
          <a:p>
            <a:pPr lvl="1">
              <a:lnSpc>
                <a:spcPct val="100000"/>
              </a:lnSpc>
            </a:pPr>
            <a:r>
              <a:rPr lang="en-US" dirty="0" smtClean="0"/>
              <a:t>Help meeting standards:</a:t>
            </a:r>
          </a:p>
          <a:p>
            <a:pPr lvl="2">
              <a:lnSpc>
                <a:spcPct val="100000"/>
              </a:lnSpc>
            </a:pPr>
            <a:r>
              <a:rPr lang="en-US" dirty="0"/>
              <a:t>C</a:t>
            </a:r>
            <a:r>
              <a:rPr lang="en-US" dirty="0" smtClean="0"/>
              <a:t>ontractual </a:t>
            </a:r>
            <a:r>
              <a:rPr lang="en-US" dirty="0"/>
              <a:t>or legal requirements</a:t>
            </a:r>
            <a:endParaRPr lang="en-US" dirty="0" smtClean="0"/>
          </a:p>
          <a:p>
            <a:pPr lvl="2">
              <a:lnSpc>
                <a:spcPct val="100000"/>
              </a:lnSpc>
            </a:pPr>
            <a:r>
              <a:rPr lang="en-US" dirty="0"/>
              <a:t>I</a:t>
            </a:r>
            <a:r>
              <a:rPr lang="en-US" dirty="0" smtClean="0"/>
              <a:t>ndustry-specific standards</a:t>
            </a:r>
            <a:endParaRPr lang="en-US" dirty="0"/>
          </a:p>
          <a:p>
            <a:pPr marL="649288" lvl="2" indent="0">
              <a:lnSpc>
                <a:spcPct val="100000"/>
              </a:lnSpc>
              <a:buNone/>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1979609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and Quality</a:t>
            </a:r>
          </a:p>
        </p:txBody>
      </p:sp>
      <p:sp>
        <p:nvSpPr>
          <p:cNvPr id="3" name="Content Placeholder 2"/>
          <p:cNvSpPr>
            <a:spLocks noGrp="1"/>
          </p:cNvSpPr>
          <p:nvPr>
            <p:ph idx="1"/>
          </p:nvPr>
        </p:nvSpPr>
        <p:spPr/>
        <p:txBody>
          <a:bodyPr/>
          <a:lstStyle/>
          <a:p>
            <a:pPr>
              <a:lnSpc>
                <a:spcPct val="100000"/>
              </a:lnSpc>
            </a:pPr>
            <a:r>
              <a:rPr lang="en-US" dirty="0"/>
              <a:t>Testing can give confidence in the quality of the software </a:t>
            </a:r>
            <a:r>
              <a:rPr lang="en-US" dirty="0">
                <a:solidFill>
                  <a:schemeClr val="accent5">
                    <a:lumMod val="20000"/>
                    <a:lumOff val="80000"/>
                  </a:schemeClr>
                </a:solidFill>
              </a:rPr>
              <a:t>if it </a:t>
            </a:r>
            <a:r>
              <a:rPr lang="en-US" dirty="0" smtClean="0">
                <a:solidFill>
                  <a:schemeClr val="accent5">
                    <a:lumMod val="20000"/>
                    <a:lumOff val="80000"/>
                  </a:schemeClr>
                </a:solidFill>
              </a:rPr>
              <a:t>finds </a:t>
            </a:r>
            <a:r>
              <a:rPr lang="en-US" dirty="0">
                <a:solidFill>
                  <a:schemeClr val="accent5">
                    <a:lumMod val="20000"/>
                    <a:lumOff val="80000"/>
                  </a:schemeClr>
                </a:solidFill>
              </a:rPr>
              <a:t>few or no </a:t>
            </a:r>
            <a:r>
              <a:rPr lang="en-US" dirty="0" smtClean="0">
                <a:solidFill>
                  <a:schemeClr val="accent5">
                    <a:lumMod val="20000"/>
                    <a:lumOff val="80000"/>
                  </a:schemeClr>
                </a:solidFill>
              </a:rPr>
              <a:t>defects</a:t>
            </a:r>
            <a:endParaRPr lang="en-US" dirty="0" smtClean="0"/>
          </a:p>
          <a:p>
            <a:pPr>
              <a:lnSpc>
                <a:spcPct val="100000"/>
              </a:lnSpc>
            </a:pPr>
            <a:r>
              <a:rPr lang="en-US" dirty="0" smtClean="0"/>
              <a:t>If defects are found, </a:t>
            </a:r>
            <a:r>
              <a:rPr lang="en-US" dirty="0"/>
              <a:t>the quality </a:t>
            </a:r>
            <a:r>
              <a:rPr lang="en-US" dirty="0" smtClean="0"/>
              <a:t>increases </a:t>
            </a:r>
            <a:r>
              <a:rPr lang="en-US" dirty="0"/>
              <a:t>when those </a:t>
            </a:r>
            <a:r>
              <a:rPr lang="en-US" dirty="0">
                <a:solidFill>
                  <a:schemeClr val="accent5">
                    <a:lumMod val="20000"/>
                    <a:lumOff val="80000"/>
                  </a:schemeClr>
                </a:solidFill>
              </a:rPr>
              <a:t>defects are </a:t>
            </a:r>
            <a:r>
              <a:rPr lang="en-US" dirty="0" smtClean="0">
                <a:solidFill>
                  <a:schemeClr val="accent5">
                    <a:lumMod val="20000"/>
                    <a:lumOff val="80000"/>
                  </a:schemeClr>
                </a:solidFill>
              </a:rPr>
              <a:t>fixed</a:t>
            </a:r>
            <a:endParaRPr lang="en-US" dirty="0" smtClean="0"/>
          </a:p>
          <a:p>
            <a:pPr>
              <a:lnSpc>
                <a:spcPct val="100000"/>
              </a:lnSpc>
            </a:pPr>
            <a:r>
              <a:rPr lang="en-US" dirty="0" smtClean="0"/>
              <a:t>Lessons learnt from previous mistakes improve </a:t>
            </a:r>
            <a:r>
              <a:rPr lang="en-US" dirty="0" smtClean="0">
                <a:solidFill>
                  <a:schemeClr val="accent5">
                    <a:lumMod val="20000"/>
                    <a:lumOff val="80000"/>
                  </a:schemeClr>
                </a:solidFill>
              </a:rPr>
              <a:t>future performance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638800" y="4114800"/>
            <a:ext cx="2286000" cy="2293620"/>
          </a:xfrm>
          <a:prstGeom prst="roundRect">
            <a:avLst>
              <a:gd name="adj" fmla="val 6667"/>
            </a:avLst>
          </a:prstGeom>
          <a:effectLst>
            <a:glow rad="101600">
              <a:schemeClr val="tx1">
                <a:alpha val="60000"/>
              </a:schemeClr>
            </a:glow>
          </a:effectLst>
        </p:spPr>
      </p:pic>
    </p:spTree>
    <p:extLst>
      <p:ext uri="{BB962C8B-B14F-4D97-AF65-F5344CB8AC3E}">
        <p14:creationId xmlns:p14="http://schemas.microsoft.com/office/powerpoint/2010/main" val="4128281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Testing is Enough</a:t>
            </a:r>
            <a:r>
              <a:rPr lang="en-US" dirty="0" smtClean="0"/>
              <a:t>?</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accent5">
                    <a:lumMod val="20000"/>
                    <a:lumOff val="80000"/>
                  </a:schemeClr>
                </a:solidFill>
              </a:rPr>
              <a:t>How much testing </a:t>
            </a:r>
            <a:r>
              <a:rPr lang="en-US" dirty="0" smtClean="0"/>
              <a:t>should be done is a matter of risk:</a:t>
            </a:r>
          </a:p>
          <a:p>
            <a:pPr lvl="1">
              <a:lnSpc>
                <a:spcPct val="100000"/>
              </a:lnSpc>
            </a:pPr>
            <a:r>
              <a:rPr lang="en-US" dirty="0" smtClean="0"/>
              <a:t>Too much testing can delay the product release and increase the product price</a:t>
            </a:r>
          </a:p>
          <a:p>
            <a:pPr lvl="1">
              <a:lnSpc>
                <a:spcPct val="100000"/>
              </a:lnSpc>
            </a:pPr>
            <a:r>
              <a:rPr lang="en-US" dirty="0"/>
              <a:t>Insufficient testing </a:t>
            </a:r>
            <a:r>
              <a:rPr lang="en-US" dirty="0" smtClean="0"/>
              <a:t>hides risks of errors in the final product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pic>
        <p:nvPicPr>
          <p:cNvPr id="5122" name="Picture 2" descr="C:\PROJECTS\QA-Academy\Oleg_IMAGES\IMAGES\data.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4648200" y="4232366"/>
            <a:ext cx="2286000" cy="2063931"/>
          </a:xfrm>
          <a:prstGeom prst="roundRect">
            <a:avLst>
              <a:gd name="adj" fmla="val 9283"/>
            </a:avLst>
          </a:prstGeom>
          <a:noFill/>
          <a:effectLst>
            <a:glow rad="101600">
              <a:schemeClr val="tx1">
                <a:alpha val="60000"/>
              </a:schemeClr>
            </a:glow>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887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258220" y="914401"/>
            <a:ext cx="4627563" cy="55483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685800" y="4876800"/>
            <a:ext cx="7924800" cy="685800"/>
          </a:xfrm>
        </p:spPr>
        <p:txBody>
          <a:bodyPr/>
          <a:lstStyle/>
          <a:p>
            <a:r>
              <a:rPr lang="en-US" dirty="0">
                <a:effectLst>
                  <a:outerShdw blurRad="38100" dist="38100" dir="2700000" algn="tl">
                    <a:srgbClr val="000000">
                      <a:alpha val="43137"/>
                    </a:srgbClr>
                  </a:outerShdw>
                  <a:reflection blurRad="12000" stA="20000" endPos="50000" dist="12700" dir="5400000" sy="-100000" algn="bl" rotWithShape="0"/>
                </a:effectLst>
              </a:rPr>
              <a:t>What </a:t>
            </a:r>
            <a:r>
              <a:rPr lang="en-US" dirty="0" smtClean="0">
                <a:effectLst>
                  <a:outerShdw blurRad="38100" dist="38100" dir="2700000" algn="tl">
                    <a:srgbClr val="000000">
                      <a:alpha val="43137"/>
                    </a:srgbClr>
                  </a:outerShdw>
                  <a:reflection blurRad="12000" stA="20000" endPos="50000" dist="12700" dir="5400000" sy="-100000" algn="bl" rotWithShape="0"/>
                </a:effectLst>
              </a:rPr>
              <a:t>Is </a:t>
            </a:r>
            <a:r>
              <a:rPr lang="en-US" dirty="0">
                <a:effectLst>
                  <a:outerShdw blurRad="38100" dist="38100" dir="2700000" algn="tl">
                    <a:srgbClr val="000000">
                      <a:alpha val="43137"/>
                    </a:srgbClr>
                  </a:outerShdw>
                  <a:reflection blurRad="12000" stA="20000" endPos="50000" dist="12700" dir="5400000" sy="-100000" algn="bl" rotWithShape="0"/>
                </a:effectLst>
              </a:rPr>
              <a:t>Testing?</a:t>
            </a:r>
          </a:p>
        </p:txBody>
      </p:sp>
    </p:spTree>
    <p:extLst>
      <p:ext uri="{BB962C8B-B14F-4D97-AF65-F5344CB8AC3E}">
        <p14:creationId xmlns:p14="http://schemas.microsoft.com/office/powerpoint/2010/main" val="51252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Testing?</a:t>
            </a:r>
            <a:endParaRPr lang="en-US" dirty="0"/>
          </a:p>
        </p:txBody>
      </p:sp>
      <p:sp>
        <p:nvSpPr>
          <p:cNvPr id="3" name="Content Placeholder 2"/>
          <p:cNvSpPr>
            <a:spLocks noGrp="1"/>
          </p:cNvSpPr>
          <p:nvPr>
            <p:ph idx="1"/>
          </p:nvPr>
        </p:nvSpPr>
        <p:spPr/>
        <p:txBody>
          <a:bodyPr/>
          <a:lstStyle/>
          <a:p>
            <a:r>
              <a:rPr lang="en-US" dirty="0" smtClean="0"/>
              <a:t>What is testing?</a:t>
            </a:r>
          </a:p>
          <a:p>
            <a:pPr lvl="1"/>
            <a:r>
              <a:rPr lang="en-US" dirty="0" smtClean="0"/>
              <a:t>The </a:t>
            </a:r>
            <a:r>
              <a:rPr lang="en-US" dirty="0"/>
              <a:t>process of </a:t>
            </a:r>
            <a:r>
              <a:rPr lang="en-US" dirty="0">
                <a:solidFill>
                  <a:schemeClr val="accent5">
                    <a:lumMod val="20000"/>
                    <a:lumOff val="80000"/>
                  </a:schemeClr>
                </a:solidFill>
              </a:rPr>
              <a:t>exercising</a:t>
            </a:r>
            <a:r>
              <a:rPr lang="en-US" dirty="0"/>
              <a:t> software </a:t>
            </a:r>
            <a:endParaRPr lang="en-US" dirty="0" smtClean="0"/>
          </a:p>
          <a:p>
            <a:pPr lvl="2"/>
            <a:r>
              <a:rPr lang="en-US" dirty="0"/>
              <a:t>T</a:t>
            </a:r>
            <a:r>
              <a:rPr lang="en-US" dirty="0" smtClean="0"/>
              <a:t>o </a:t>
            </a:r>
            <a:r>
              <a:rPr lang="en-US" dirty="0"/>
              <a:t>verify that it satisfies specified requirements and to detect </a:t>
            </a:r>
            <a:r>
              <a:rPr lang="en-US" dirty="0" smtClean="0"/>
              <a:t>errors</a:t>
            </a:r>
            <a:endParaRPr lang="en-US" dirty="0"/>
          </a:p>
          <a:p>
            <a:pPr lvl="1"/>
            <a:r>
              <a:rPr lang="en-US" dirty="0"/>
              <a:t>The process of </a:t>
            </a:r>
            <a:r>
              <a:rPr lang="en-US" dirty="0">
                <a:solidFill>
                  <a:schemeClr val="accent5">
                    <a:lumMod val="20000"/>
                    <a:lumOff val="80000"/>
                  </a:schemeClr>
                </a:solidFill>
              </a:rPr>
              <a:t>analyzing </a:t>
            </a:r>
            <a:r>
              <a:rPr lang="en-US" dirty="0"/>
              <a:t>a software item </a:t>
            </a:r>
            <a:endParaRPr lang="en-US" dirty="0" smtClean="0"/>
          </a:p>
          <a:p>
            <a:pPr lvl="2"/>
            <a:r>
              <a:rPr lang="en-US" dirty="0"/>
              <a:t>T</a:t>
            </a:r>
            <a:r>
              <a:rPr lang="en-US" dirty="0" smtClean="0"/>
              <a:t>o </a:t>
            </a:r>
            <a:r>
              <a:rPr lang="en-US" dirty="0"/>
              <a:t>detect the differences </a:t>
            </a:r>
            <a:r>
              <a:rPr lang="en-US" dirty="0">
                <a:solidFill>
                  <a:schemeClr val="accent5">
                    <a:lumMod val="20000"/>
                    <a:lumOff val="80000"/>
                  </a:schemeClr>
                </a:solidFill>
              </a:rPr>
              <a:t>between existing and required conditions</a:t>
            </a:r>
            <a:r>
              <a:rPr lang="en-US" dirty="0"/>
              <a:t> (that is, bugs), </a:t>
            </a:r>
            <a:endParaRPr lang="en-US" dirty="0" smtClean="0"/>
          </a:p>
          <a:p>
            <a:pPr lvl="2"/>
            <a:r>
              <a:rPr lang="en-US" dirty="0" smtClean="0"/>
              <a:t>To </a:t>
            </a:r>
            <a:r>
              <a:rPr lang="en-US" dirty="0">
                <a:solidFill>
                  <a:schemeClr val="accent5">
                    <a:lumMod val="20000"/>
                    <a:lumOff val="80000"/>
                  </a:schemeClr>
                </a:solidFill>
              </a:rPr>
              <a:t>evaluate the features </a:t>
            </a:r>
            <a:r>
              <a:rPr lang="en-US" dirty="0"/>
              <a:t>of the software </a:t>
            </a:r>
            <a:r>
              <a:rPr lang="en-US" dirty="0" smtClean="0"/>
              <a:t>item</a:t>
            </a:r>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2710305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Testing? (2)</a:t>
            </a:r>
            <a:endParaRPr lang="en-US" dirty="0"/>
          </a:p>
        </p:txBody>
      </p:sp>
      <p:sp>
        <p:nvSpPr>
          <p:cNvPr id="3" name="Content Placeholder 2"/>
          <p:cNvSpPr>
            <a:spLocks noGrp="1"/>
          </p:cNvSpPr>
          <p:nvPr>
            <p:ph idx="1"/>
          </p:nvPr>
        </p:nvSpPr>
        <p:spPr/>
        <p:txBody>
          <a:bodyPr/>
          <a:lstStyle/>
          <a:p>
            <a:r>
              <a:rPr lang="en-US" dirty="0" smtClean="0"/>
              <a:t>What is testing?</a:t>
            </a:r>
          </a:p>
          <a:p>
            <a:pPr lvl="1"/>
            <a:r>
              <a:rPr lang="en-US" dirty="0" smtClean="0"/>
              <a:t>The </a:t>
            </a:r>
            <a:r>
              <a:rPr lang="en-US" dirty="0"/>
              <a:t>process of </a:t>
            </a:r>
            <a:r>
              <a:rPr lang="en-US" dirty="0">
                <a:solidFill>
                  <a:schemeClr val="accent5">
                    <a:lumMod val="20000"/>
                    <a:lumOff val="80000"/>
                  </a:schemeClr>
                </a:solidFill>
              </a:rPr>
              <a:t>operating</a:t>
            </a:r>
            <a:r>
              <a:rPr lang="en-US" dirty="0"/>
              <a:t> a system or component under </a:t>
            </a:r>
            <a:r>
              <a:rPr lang="en-US" dirty="0">
                <a:solidFill>
                  <a:schemeClr val="accent5">
                    <a:lumMod val="20000"/>
                    <a:lumOff val="80000"/>
                  </a:schemeClr>
                </a:solidFill>
              </a:rPr>
              <a:t>specified </a:t>
            </a:r>
            <a:r>
              <a:rPr lang="en-US" dirty="0" smtClean="0">
                <a:solidFill>
                  <a:schemeClr val="accent5">
                    <a:lumMod val="20000"/>
                    <a:lumOff val="80000"/>
                  </a:schemeClr>
                </a:solidFill>
              </a:rPr>
              <a:t>conditions</a:t>
            </a:r>
          </a:p>
          <a:p>
            <a:pPr lvl="2"/>
            <a:r>
              <a:rPr lang="en-US" dirty="0"/>
              <a:t>O</a:t>
            </a:r>
            <a:r>
              <a:rPr lang="en-US" dirty="0" smtClean="0"/>
              <a:t>bserving </a:t>
            </a:r>
            <a:r>
              <a:rPr lang="en-US" dirty="0"/>
              <a:t>or recording the </a:t>
            </a:r>
            <a:r>
              <a:rPr lang="en-US" dirty="0" smtClean="0">
                <a:solidFill>
                  <a:schemeClr val="accent5">
                    <a:lumMod val="20000"/>
                    <a:lumOff val="80000"/>
                  </a:schemeClr>
                </a:solidFill>
              </a:rPr>
              <a:t>results</a:t>
            </a:r>
          </a:p>
          <a:p>
            <a:pPr lvl="2"/>
            <a:r>
              <a:rPr lang="en-US" dirty="0"/>
              <a:t>M</a:t>
            </a:r>
            <a:r>
              <a:rPr lang="en-US" dirty="0" smtClean="0"/>
              <a:t>aking </a:t>
            </a:r>
            <a:r>
              <a:rPr lang="en-US" dirty="0"/>
              <a:t>an </a:t>
            </a:r>
            <a:r>
              <a:rPr lang="en-US" dirty="0">
                <a:solidFill>
                  <a:schemeClr val="accent5">
                    <a:lumMod val="20000"/>
                    <a:lumOff val="80000"/>
                  </a:schemeClr>
                </a:solidFill>
              </a:rPr>
              <a:t>evaluation</a:t>
            </a:r>
            <a:r>
              <a:rPr lang="en-US" dirty="0"/>
              <a:t> of some aspect of the system or </a:t>
            </a:r>
            <a:r>
              <a:rPr lang="en-US" dirty="0" smtClean="0"/>
              <a:t>component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1026" name="Picture 2" descr="http://hill.troy.k12.mi.us/staff/bnewingham/myweb3/2006-2007%20Photos/Mystery/Portfolio/magnify%20question%20mark.gif"/>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562600" y="4419602"/>
            <a:ext cx="2590800" cy="1803197"/>
          </a:xfrm>
          <a:prstGeom prst="rect">
            <a:avLst/>
          </a:prstGeom>
          <a:noFill/>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574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dirty="0">
                <a:effectLst>
                  <a:outerShdw blurRad="38100" dist="38100" dir="2700000" algn="tl">
                    <a:srgbClr val="000000">
                      <a:alpha val="43137"/>
                    </a:srgbClr>
                  </a:outerShdw>
                </a:effectLst>
              </a:rPr>
              <a:t>Main </a:t>
            </a:r>
            <a:r>
              <a:rPr lang="en-US" dirty="0" smtClean="0">
                <a:effectLst>
                  <a:outerShdw blurRad="38100" dist="38100" dir="2700000" algn="tl">
                    <a:srgbClr val="000000">
                      <a:alpha val="43137"/>
                    </a:srgbClr>
                  </a:outerShdw>
                </a:effectLst>
              </a:rPr>
              <a:t>Test Activities</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idx="1"/>
          </p:nvPr>
        </p:nvSpPr>
        <p:spPr/>
        <p:txBody>
          <a:bodyPr/>
          <a:lstStyle/>
          <a:p>
            <a:pPr>
              <a:lnSpc>
                <a:spcPct val="100000"/>
              </a:lnSpc>
            </a:pPr>
            <a:r>
              <a:rPr lang="en-US" dirty="0"/>
              <a:t>Testing is </a:t>
            </a:r>
            <a:r>
              <a:rPr lang="en-US" dirty="0">
                <a:solidFill>
                  <a:schemeClr val="accent5">
                    <a:lumMod val="20000"/>
                    <a:lumOff val="80000"/>
                  </a:schemeClr>
                </a:solidFill>
              </a:rPr>
              <a:t>not just running </a:t>
            </a:r>
            <a:r>
              <a:rPr lang="en-US" dirty="0" smtClean="0">
                <a:solidFill>
                  <a:schemeClr val="accent5">
                    <a:lumMod val="20000"/>
                    <a:lumOff val="80000"/>
                  </a:schemeClr>
                </a:solidFill>
              </a:rPr>
              <a:t>tests</a:t>
            </a:r>
            <a:r>
              <a:rPr lang="en-US" dirty="0" smtClean="0"/>
              <a:t>, but also:</a:t>
            </a:r>
          </a:p>
          <a:p>
            <a:pPr lvl="1">
              <a:lnSpc>
                <a:spcPct val="100000"/>
              </a:lnSpc>
            </a:pPr>
            <a:r>
              <a:rPr lang="en-US" dirty="0" smtClean="0"/>
              <a:t>Planning </a:t>
            </a:r>
            <a:r>
              <a:rPr lang="en-US" dirty="0"/>
              <a:t>and </a:t>
            </a:r>
            <a:r>
              <a:rPr lang="en-US" dirty="0" smtClean="0"/>
              <a:t>control</a:t>
            </a:r>
            <a:endParaRPr lang="en-US" dirty="0"/>
          </a:p>
          <a:p>
            <a:pPr lvl="1">
              <a:lnSpc>
                <a:spcPct val="100000"/>
              </a:lnSpc>
            </a:pPr>
            <a:r>
              <a:rPr lang="en-US" dirty="0"/>
              <a:t>C</a:t>
            </a:r>
            <a:r>
              <a:rPr lang="en-US" dirty="0" smtClean="0"/>
              <a:t>hoosing </a:t>
            </a:r>
            <a:r>
              <a:rPr lang="en-US" dirty="0"/>
              <a:t>test </a:t>
            </a:r>
            <a:r>
              <a:rPr lang="en-US" dirty="0" smtClean="0"/>
              <a:t>conditions</a:t>
            </a:r>
            <a:endParaRPr lang="en-US" dirty="0"/>
          </a:p>
          <a:p>
            <a:pPr lvl="1">
              <a:lnSpc>
                <a:spcPct val="100000"/>
              </a:lnSpc>
            </a:pPr>
            <a:r>
              <a:rPr lang="en-US" dirty="0"/>
              <a:t>D</a:t>
            </a:r>
            <a:r>
              <a:rPr lang="en-US" dirty="0" smtClean="0"/>
              <a:t>esigning </a:t>
            </a:r>
            <a:r>
              <a:rPr lang="en-US" dirty="0"/>
              <a:t>and executing test </a:t>
            </a:r>
            <a:r>
              <a:rPr lang="en-US" dirty="0" smtClean="0"/>
              <a:t>cases</a:t>
            </a:r>
            <a:endParaRPr lang="en-US" dirty="0"/>
          </a:p>
          <a:p>
            <a:pPr lvl="1">
              <a:lnSpc>
                <a:spcPct val="100000"/>
              </a:lnSpc>
            </a:pPr>
            <a:r>
              <a:rPr lang="en-US" dirty="0"/>
              <a:t>C</a:t>
            </a:r>
            <a:r>
              <a:rPr lang="en-US" dirty="0" smtClean="0"/>
              <a:t>hecking results</a:t>
            </a:r>
            <a:endParaRPr lang="en-US" dirty="0"/>
          </a:p>
          <a:p>
            <a:pPr lvl="1">
              <a:lnSpc>
                <a:spcPct val="100000"/>
              </a:lnSpc>
            </a:pPr>
            <a:r>
              <a:rPr lang="en-US" dirty="0"/>
              <a:t>E</a:t>
            </a:r>
            <a:r>
              <a:rPr lang="en-US" dirty="0" smtClean="0"/>
              <a:t>valuating </a:t>
            </a:r>
            <a:r>
              <a:rPr lang="en-US" dirty="0"/>
              <a:t>exit </a:t>
            </a:r>
            <a:r>
              <a:rPr lang="en-US" dirty="0" smtClean="0"/>
              <a:t>criteria</a:t>
            </a:r>
            <a:endParaRPr lang="en-US" dirty="0"/>
          </a:p>
          <a:p>
            <a:pPr lvl="1">
              <a:lnSpc>
                <a:spcPct val="100000"/>
              </a:lnSpc>
            </a:pPr>
            <a:r>
              <a:rPr lang="en-US" dirty="0"/>
              <a:t>R</a:t>
            </a:r>
            <a:r>
              <a:rPr lang="en-US" dirty="0" smtClean="0"/>
              <a:t>eporting </a:t>
            </a:r>
            <a:r>
              <a:rPr lang="en-US" dirty="0"/>
              <a:t>on the testing process and system under </a:t>
            </a:r>
            <a:r>
              <a:rPr lang="en-US" dirty="0" smtClean="0"/>
              <a:t>test</a:t>
            </a:r>
            <a:endParaRPr lang="en-US" dirty="0"/>
          </a:p>
          <a:p>
            <a:pPr lvl="1">
              <a:lnSpc>
                <a:spcPct val="100000"/>
              </a:lnSpc>
            </a:pPr>
            <a:r>
              <a:rPr lang="en-US" dirty="0"/>
              <a:t>F</a:t>
            </a:r>
            <a:r>
              <a:rPr lang="en-US" dirty="0" smtClean="0"/>
              <a:t>inalizing </a:t>
            </a:r>
            <a:r>
              <a:rPr lang="en-US" dirty="0"/>
              <a:t>or completing closure </a:t>
            </a:r>
            <a:r>
              <a:rPr lang="en-US" dirty="0" smtClean="0"/>
              <a:t>activities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pic>
        <p:nvPicPr>
          <p:cNvPr id="1028" name="Picture 4"/>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086600" y="1676402"/>
            <a:ext cx="1757324" cy="1295399"/>
          </a:xfrm>
          <a:prstGeom prst="rect">
            <a:avLst/>
          </a:prstGeom>
          <a:noFill/>
          <a:ln>
            <a:noFill/>
          </a:ln>
          <a:effectLst>
            <a:glow rad="101600">
              <a:schemeClr val="tx1">
                <a:alpha val="60000"/>
              </a:schemeClr>
            </a:glow>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3015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effectLst>
                  <a:outerShdw blurRad="38100" dist="38100" dir="2700000" algn="tl">
                    <a:srgbClr val="000000">
                      <a:alpha val="43137"/>
                    </a:srgbClr>
                  </a:outerShdw>
                </a:effectLst>
              </a:rPr>
              <a:t>Main </a:t>
            </a:r>
            <a:r>
              <a:rPr lang="en-US" dirty="0" smtClean="0">
                <a:effectLst>
                  <a:outerShdw blurRad="38100" dist="38100" dir="2700000" algn="tl">
                    <a:srgbClr val="000000">
                      <a:alpha val="43137"/>
                    </a:srgbClr>
                  </a:outerShdw>
                </a:effectLst>
              </a:rPr>
              <a:t>Objectives </a:t>
            </a:r>
            <a:r>
              <a:rPr lang="en-US" dirty="0">
                <a:effectLst>
                  <a:outerShdw blurRad="38100" dist="38100" dir="2700000" algn="tl">
                    <a:srgbClr val="000000">
                      <a:alpha val="43137"/>
                    </a:srgbClr>
                  </a:outerShdw>
                </a:effectLst>
              </a:rPr>
              <a:t>in Testing </a:t>
            </a:r>
          </a:p>
        </p:txBody>
      </p:sp>
      <p:sp>
        <p:nvSpPr>
          <p:cNvPr id="6" name="Content Placeholder 5"/>
          <p:cNvSpPr>
            <a:spLocks noGrp="1"/>
          </p:cNvSpPr>
          <p:nvPr>
            <p:ph idx="1"/>
          </p:nvPr>
        </p:nvSpPr>
        <p:spPr/>
        <p:txBody>
          <a:bodyPr/>
          <a:lstStyle/>
          <a:p>
            <a:pPr>
              <a:lnSpc>
                <a:spcPct val="100000"/>
              </a:lnSpc>
            </a:pPr>
            <a:r>
              <a:rPr lang="en-US" dirty="0" smtClean="0"/>
              <a:t>Testing pursues several </a:t>
            </a:r>
            <a:r>
              <a:rPr lang="en-US" dirty="0" smtClean="0">
                <a:solidFill>
                  <a:schemeClr val="accent5">
                    <a:lumMod val="20000"/>
                    <a:lumOff val="80000"/>
                  </a:schemeClr>
                </a:solidFill>
              </a:rPr>
              <a:t>objectives</a:t>
            </a:r>
            <a:r>
              <a:rPr lang="en-US" dirty="0" smtClean="0"/>
              <a:t>:</a:t>
            </a:r>
          </a:p>
          <a:p>
            <a:pPr lvl="1">
              <a:lnSpc>
                <a:spcPct val="100000"/>
              </a:lnSpc>
            </a:pPr>
            <a:r>
              <a:rPr lang="en-US" dirty="0" smtClean="0"/>
              <a:t>Finding defects</a:t>
            </a:r>
            <a:endParaRPr lang="en-US" dirty="0"/>
          </a:p>
          <a:p>
            <a:pPr lvl="1">
              <a:lnSpc>
                <a:spcPct val="100000"/>
              </a:lnSpc>
            </a:pPr>
            <a:r>
              <a:rPr lang="en-US" dirty="0" smtClean="0"/>
              <a:t>Gaining </a:t>
            </a:r>
            <a:r>
              <a:rPr lang="en-US" dirty="0"/>
              <a:t>confidence about the level of </a:t>
            </a:r>
            <a:r>
              <a:rPr lang="en-US" dirty="0" smtClean="0"/>
              <a:t>quality</a:t>
            </a:r>
            <a:endParaRPr lang="en-US" dirty="0"/>
          </a:p>
          <a:p>
            <a:pPr lvl="1">
              <a:lnSpc>
                <a:spcPct val="100000"/>
              </a:lnSpc>
            </a:pPr>
            <a:r>
              <a:rPr lang="en-US" dirty="0" smtClean="0"/>
              <a:t>Providing </a:t>
            </a:r>
            <a:r>
              <a:rPr lang="en-US" dirty="0"/>
              <a:t>information for </a:t>
            </a:r>
            <a:r>
              <a:rPr lang="en-US" dirty="0" smtClean="0"/>
              <a:t>decision-making</a:t>
            </a:r>
            <a:endParaRPr lang="en-US" dirty="0"/>
          </a:p>
          <a:p>
            <a:pPr lvl="1">
              <a:lnSpc>
                <a:spcPct val="100000"/>
              </a:lnSpc>
            </a:pPr>
            <a:r>
              <a:rPr lang="en-US" dirty="0" smtClean="0"/>
              <a:t>Preventing defects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48200" y="3733802"/>
            <a:ext cx="2971800" cy="2773679"/>
          </a:xfrm>
          <a:prstGeom prst="rect">
            <a:avLst/>
          </a:prstGeom>
          <a:effectLst>
            <a:glow rad="101600">
              <a:schemeClr val="tx1">
                <a:alpha val="60000"/>
              </a:schemeClr>
            </a:glow>
          </a:effectLst>
        </p:spPr>
      </p:pic>
    </p:spTree>
    <p:extLst>
      <p:ext uri="{BB962C8B-B14F-4D97-AF65-F5344CB8AC3E}">
        <p14:creationId xmlns:p14="http://schemas.microsoft.com/office/powerpoint/2010/main" val="39609052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57400" y="0"/>
            <a:ext cx="7086600" cy="914400"/>
          </a:xfrm>
        </p:spPr>
        <p:txBody>
          <a:bodyPr/>
          <a:lstStyle/>
          <a:p>
            <a:r>
              <a:rPr lang="en-US" dirty="0" smtClean="0"/>
              <a:t>Different Viewpoints</a:t>
            </a:r>
            <a:endParaRPr lang="en-US" dirty="0"/>
          </a:p>
        </p:txBody>
      </p:sp>
      <p:sp>
        <p:nvSpPr>
          <p:cNvPr id="6" name="Content Placeholder 5"/>
          <p:cNvSpPr>
            <a:spLocks noGrp="1"/>
          </p:cNvSpPr>
          <p:nvPr>
            <p:ph idx="1"/>
          </p:nvPr>
        </p:nvSpPr>
        <p:spPr>
          <a:xfrm>
            <a:off x="228600" y="1295400"/>
            <a:ext cx="8686800" cy="5181600"/>
          </a:xfrm>
        </p:spPr>
        <p:txBody>
          <a:bodyPr/>
          <a:lstStyle/>
          <a:p>
            <a:pPr>
              <a:lnSpc>
                <a:spcPct val="100000"/>
              </a:lnSpc>
            </a:pPr>
            <a:r>
              <a:rPr lang="en-US" dirty="0" smtClean="0"/>
              <a:t>Objectives of testing differ according to the </a:t>
            </a:r>
            <a:r>
              <a:rPr lang="en-US" dirty="0" smtClean="0">
                <a:solidFill>
                  <a:schemeClr val="accent5">
                    <a:lumMod val="20000"/>
                    <a:lumOff val="80000"/>
                  </a:schemeClr>
                </a:solidFill>
              </a:rPr>
              <a:t>point of view</a:t>
            </a:r>
            <a:r>
              <a:rPr lang="en-US" dirty="0" smtClean="0"/>
              <a:t>:</a:t>
            </a:r>
          </a:p>
          <a:p>
            <a:pPr lvl="1">
              <a:lnSpc>
                <a:spcPct val="100000"/>
              </a:lnSpc>
            </a:pPr>
            <a:r>
              <a:rPr lang="en-US" dirty="0" smtClean="0"/>
              <a:t>Developers</a:t>
            </a:r>
            <a:endParaRPr lang="en-US" dirty="0"/>
          </a:p>
          <a:p>
            <a:pPr lvl="2"/>
            <a:r>
              <a:rPr lang="en-US" dirty="0"/>
              <a:t>Are </a:t>
            </a:r>
            <a:r>
              <a:rPr lang="en-US" dirty="0">
                <a:solidFill>
                  <a:schemeClr val="accent6">
                    <a:lumMod val="20000"/>
                    <a:lumOff val="80000"/>
                  </a:schemeClr>
                </a:solidFill>
              </a:rPr>
              <a:t>perceived as </a:t>
            </a:r>
            <a:r>
              <a:rPr lang="en-US" dirty="0"/>
              <a:t>very </a:t>
            </a:r>
            <a:r>
              <a:rPr lang="en-US" dirty="0">
                <a:solidFill>
                  <a:schemeClr val="accent6">
                    <a:lumMod val="20000"/>
                    <a:lumOff val="80000"/>
                  </a:schemeClr>
                </a:solidFill>
              </a:rPr>
              <a:t>creative</a:t>
            </a:r>
            <a:r>
              <a:rPr lang="en-US" dirty="0"/>
              <a:t> - they write code without which there would be no </a:t>
            </a:r>
            <a:r>
              <a:rPr lang="en-US" dirty="0" smtClean="0"/>
              <a:t>system</a:t>
            </a:r>
            <a:endParaRPr lang="en-US" dirty="0"/>
          </a:p>
          <a:p>
            <a:pPr lvl="2"/>
            <a:r>
              <a:rPr lang="en-US" dirty="0" smtClean="0"/>
              <a:t>Are </a:t>
            </a:r>
            <a:r>
              <a:rPr lang="en-US" dirty="0">
                <a:solidFill>
                  <a:schemeClr val="accent6">
                    <a:lumMod val="20000"/>
                    <a:lumOff val="80000"/>
                  </a:schemeClr>
                </a:solidFill>
              </a:rPr>
              <a:t>rarely good </a:t>
            </a:r>
            <a:r>
              <a:rPr lang="en-US" dirty="0" smtClean="0">
                <a:solidFill>
                  <a:schemeClr val="accent6">
                    <a:lumMod val="20000"/>
                    <a:lumOff val="80000"/>
                  </a:schemeClr>
                </a:solidFill>
              </a:rPr>
              <a:t>communicators</a:t>
            </a:r>
            <a:endParaRPr lang="en-US" dirty="0">
              <a:solidFill>
                <a:schemeClr val="accent6">
                  <a:lumMod val="20000"/>
                  <a:lumOff val="80000"/>
                </a:schemeClr>
              </a:solidFill>
            </a:endParaRPr>
          </a:p>
          <a:p>
            <a:pPr lvl="2"/>
            <a:r>
              <a:rPr lang="en-US" dirty="0"/>
              <a:t>Can often </a:t>
            </a:r>
            <a:r>
              <a:rPr lang="en-US" dirty="0">
                <a:solidFill>
                  <a:schemeClr val="accent6">
                    <a:lumMod val="20000"/>
                    <a:lumOff val="80000"/>
                  </a:schemeClr>
                </a:solidFill>
              </a:rPr>
              <a:t>specialize</a:t>
            </a:r>
            <a:r>
              <a:rPr lang="en-US" dirty="0"/>
              <a:t> in just </a:t>
            </a:r>
            <a:r>
              <a:rPr lang="en-US" dirty="0">
                <a:solidFill>
                  <a:schemeClr val="accent6">
                    <a:lumMod val="20000"/>
                    <a:lumOff val="80000"/>
                  </a:schemeClr>
                </a:solidFill>
              </a:rPr>
              <a:t>one or two skills </a:t>
            </a:r>
            <a:r>
              <a:rPr lang="en-US" dirty="0"/>
              <a:t>(e.g. VB, C++, JAVA, SQL</a:t>
            </a:r>
            <a:r>
              <a:rPr lang="en-US" dirty="0" smtClean="0"/>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3984704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342900" indent="-342900">
              <a:lnSpc>
                <a:spcPct val="100000"/>
              </a:lnSpc>
              <a:buSzPct val="100000"/>
              <a:buFont typeface="+mj-lt"/>
              <a:buAutoNum type="arabicPeriod"/>
            </a:pPr>
            <a:r>
              <a:rPr lang="en-US" dirty="0"/>
              <a:t>Why is Testing Necessary?</a:t>
            </a:r>
          </a:p>
          <a:p>
            <a:pPr lvl="1">
              <a:lnSpc>
                <a:spcPct val="100000"/>
              </a:lnSpc>
            </a:pPr>
            <a:r>
              <a:rPr lang="en-US" dirty="0"/>
              <a:t>Software Systems Context</a:t>
            </a:r>
          </a:p>
          <a:p>
            <a:pPr lvl="1">
              <a:lnSpc>
                <a:spcPct val="100000"/>
              </a:lnSpc>
            </a:pPr>
            <a:r>
              <a:rPr lang="en-US" dirty="0"/>
              <a:t>Causes of Software Defects</a:t>
            </a:r>
          </a:p>
          <a:p>
            <a:pPr lvl="1">
              <a:lnSpc>
                <a:spcPct val="100000"/>
              </a:lnSpc>
            </a:pPr>
            <a:r>
              <a:rPr lang="en-US" dirty="0"/>
              <a:t>Role of Testing in Software Development, Maintenance and Operations</a:t>
            </a:r>
          </a:p>
          <a:p>
            <a:pPr lvl="1">
              <a:lnSpc>
                <a:spcPct val="100000"/>
              </a:lnSpc>
            </a:pPr>
            <a:r>
              <a:rPr lang="en-US" dirty="0"/>
              <a:t>Testing and Quality</a:t>
            </a:r>
          </a:p>
          <a:p>
            <a:pPr lvl="1">
              <a:lnSpc>
                <a:spcPct val="100000"/>
              </a:lnSpc>
            </a:pPr>
            <a:r>
              <a:rPr lang="en-US" dirty="0"/>
              <a:t>How Much Testing is Enough?</a:t>
            </a:r>
          </a:p>
          <a:p>
            <a:pPr marL="342900" indent="-342900">
              <a:lnSpc>
                <a:spcPct val="100000"/>
              </a:lnSpc>
              <a:buSzPct val="100000"/>
              <a:buFont typeface="+mj-lt"/>
              <a:buAutoNum type="arabicPeriod"/>
            </a:pPr>
            <a:r>
              <a:rPr lang="en-US" dirty="0"/>
              <a:t>What is Testing?</a:t>
            </a:r>
          </a:p>
          <a:p>
            <a:pPr marL="342900" indent="-342900">
              <a:lnSpc>
                <a:spcPct val="100000"/>
              </a:lnSpc>
              <a:buSzPct val="100000"/>
              <a:buFont typeface="+mj-lt"/>
              <a:buAutoNum type="arabicPeriod"/>
            </a:pPr>
            <a:r>
              <a:rPr lang="en-US" dirty="0"/>
              <a:t>Seven Testing Principles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115423" y="3905250"/>
            <a:ext cx="2590800" cy="1943100"/>
          </a:xfrm>
          <a:prstGeom prst="roundRect">
            <a:avLst>
              <a:gd name="adj" fmla="val 8170"/>
            </a:avLst>
          </a:prstGeom>
          <a:effectLst>
            <a:glow rad="101600">
              <a:schemeClr val="tx1">
                <a:alpha val="60000"/>
              </a:schemeClr>
            </a:glow>
            <a:softEdge rad="63500"/>
          </a:effectLst>
        </p:spPr>
      </p:pic>
    </p:spTree>
    <p:extLst>
      <p:ext uri="{BB962C8B-B14F-4D97-AF65-F5344CB8AC3E}">
        <p14:creationId xmlns:p14="http://schemas.microsoft.com/office/powerpoint/2010/main" val="2753631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0"/>
            <a:ext cx="7086600" cy="914400"/>
          </a:xfrm>
        </p:spPr>
        <p:txBody>
          <a:bodyPr/>
          <a:lstStyle/>
          <a:p>
            <a:r>
              <a:rPr lang="en-US" dirty="0" smtClean="0"/>
              <a:t>Different </a:t>
            </a:r>
            <a:r>
              <a:rPr lang="en-US" dirty="0"/>
              <a:t>V</a:t>
            </a:r>
            <a:r>
              <a:rPr lang="en-US" dirty="0" smtClean="0"/>
              <a:t>iewpoints </a:t>
            </a:r>
            <a:endParaRPr lang="en-US" dirty="0"/>
          </a:p>
        </p:txBody>
      </p:sp>
      <p:sp>
        <p:nvSpPr>
          <p:cNvPr id="6" name="Content Placeholder 5"/>
          <p:cNvSpPr>
            <a:spLocks noGrp="1"/>
          </p:cNvSpPr>
          <p:nvPr>
            <p:ph idx="1"/>
          </p:nvPr>
        </p:nvSpPr>
        <p:spPr>
          <a:xfrm>
            <a:off x="228600" y="1295400"/>
            <a:ext cx="8763000" cy="5334000"/>
          </a:xfrm>
        </p:spPr>
        <p:txBody>
          <a:bodyPr/>
          <a:lstStyle/>
          <a:p>
            <a:pPr>
              <a:lnSpc>
                <a:spcPct val="100000"/>
              </a:lnSpc>
            </a:pPr>
            <a:r>
              <a:rPr lang="en-US" dirty="0"/>
              <a:t>Objectives of testing differ according to the </a:t>
            </a:r>
            <a:r>
              <a:rPr lang="en-US" dirty="0">
                <a:solidFill>
                  <a:schemeClr val="accent5">
                    <a:lumMod val="20000"/>
                    <a:lumOff val="80000"/>
                  </a:schemeClr>
                </a:solidFill>
              </a:rPr>
              <a:t>point of view</a:t>
            </a:r>
            <a:r>
              <a:rPr lang="en-US" dirty="0" smtClean="0"/>
              <a:t>:</a:t>
            </a:r>
          </a:p>
          <a:p>
            <a:pPr lvl="1">
              <a:lnSpc>
                <a:spcPct val="100000"/>
              </a:lnSpc>
            </a:pPr>
            <a:r>
              <a:rPr lang="en-US" dirty="0" smtClean="0"/>
              <a:t>QA testers</a:t>
            </a:r>
          </a:p>
          <a:p>
            <a:pPr lvl="3"/>
            <a:r>
              <a:rPr lang="en-US" dirty="0"/>
              <a:t>Are </a:t>
            </a:r>
            <a:r>
              <a:rPr lang="en-US" dirty="0">
                <a:solidFill>
                  <a:schemeClr val="accent6">
                    <a:lumMod val="20000"/>
                    <a:lumOff val="80000"/>
                  </a:schemeClr>
                </a:solidFill>
              </a:rPr>
              <a:t>perceived as destructive</a:t>
            </a:r>
            <a:r>
              <a:rPr lang="en-US" dirty="0"/>
              <a:t> - only happy when they are finding faults!</a:t>
            </a:r>
          </a:p>
          <a:p>
            <a:pPr lvl="3"/>
            <a:r>
              <a:rPr lang="en-US" dirty="0" smtClean="0"/>
              <a:t>Usually </a:t>
            </a:r>
            <a:r>
              <a:rPr lang="en-US" dirty="0"/>
              <a:t>require </a:t>
            </a:r>
            <a:r>
              <a:rPr lang="en-US" dirty="0">
                <a:solidFill>
                  <a:schemeClr val="accent6">
                    <a:lumMod val="20000"/>
                    <a:lumOff val="80000"/>
                  </a:schemeClr>
                </a:solidFill>
              </a:rPr>
              <a:t>good communication skills</a:t>
            </a:r>
            <a:r>
              <a:rPr lang="en-US">
                <a:solidFill>
                  <a:schemeClr val="accent6">
                    <a:lumMod val="20000"/>
                    <a:lumOff val="80000"/>
                  </a:schemeClr>
                </a:solidFill>
              </a:rPr>
              <a:t>, </a:t>
            </a:r>
            <a:r>
              <a:rPr lang="en-US" smtClean="0">
                <a:solidFill>
                  <a:schemeClr val="accent6">
                    <a:lumMod val="20000"/>
                    <a:lumOff val="80000"/>
                  </a:schemeClr>
                </a:solidFill>
              </a:rPr>
              <a:t>tact </a:t>
            </a:r>
            <a:r>
              <a:rPr lang="en-US" dirty="0">
                <a:solidFill>
                  <a:schemeClr val="accent6">
                    <a:lumMod val="20000"/>
                    <a:lumOff val="80000"/>
                  </a:schemeClr>
                </a:solidFill>
              </a:rPr>
              <a:t>&amp; diplomacy.</a:t>
            </a:r>
          </a:p>
          <a:p>
            <a:pPr lvl="3"/>
            <a:r>
              <a:rPr lang="en-US" dirty="0"/>
              <a:t>Normally need to be </a:t>
            </a:r>
            <a:r>
              <a:rPr lang="en-US" dirty="0">
                <a:solidFill>
                  <a:schemeClr val="accent6">
                    <a:lumMod val="20000"/>
                    <a:lumOff val="80000"/>
                  </a:schemeClr>
                </a:solidFill>
              </a:rPr>
              <a:t>multi-talented</a:t>
            </a:r>
            <a:r>
              <a:rPr lang="en-US" dirty="0"/>
              <a:t> (technical, testing, team skills).</a:t>
            </a:r>
          </a:p>
          <a:p>
            <a:pPr lvl="1">
              <a:lnSpc>
                <a:spcPct val="100000"/>
              </a:lnSpc>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39200304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Debugging </a:t>
            </a:r>
            <a:r>
              <a:rPr lang="en-US" dirty="0"/>
              <a:t>VS </a:t>
            </a:r>
            <a:r>
              <a:rPr lang="en-US" dirty="0" smtClean="0"/>
              <a:t>Testing</a:t>
            </a:r>
            <a:endParaRPr lang="en-US" dirty="0"/>
          </a:p>
        </p:txBody>
      </p:sp>
      <p:sp>
        <p:nvSpPr>
          <p:cNvPr id="6" name="Content Placeholder 5"/>
          <p:cNvSpPr>
            <a:spLocks noGrp="1"/>
          </p:cNvSpPr>
          <p:nvPr>
            <p:ph idx="1"/>
          </p:nvPr>
        </p:nvSpPr>
        <p:spPr/>
        <p:txBody>
          <a:bodyPr/>
          <a:lstStyle/>
          <a:p>
            <a:pPr>
              <a:lnSpc>
                <a:spcPct val="100000"/>
              </a:lnSpc>
            </a:pPr>
            <a:r>
              <a:rPr lang="en-US" dirty="0" smtClean="0">
                <a:solidFill>
                  <a:schemeClr val="accent5">
                    <a:lumMod val="20000"/>
                    <a:lumOff val="80000"/>
                  </a:schemeClr>
                </a:solidFill>
              </a:rPr>
              <a:t>Testing</a:t>
            </a:r>
            <a:endParaRPr lang="en-US" dirty="0" smtClean="0"/>
          </a:p>
          <a:p>
            <a:pPr lvl="1">
              <a:lnSpc>
                <a:spcPct val="100000"/>
              </a:lnSpc>
            </a:pPr>
            <a:r>
              <a:rPr lang="en-US" dirty="0" smtClean="0"/>
              <a:t>The activity that </a:t>
            </a:r>
            <a:r>
              <a:rPr lang="en-US" dirty="0" smtClean="0">
                <a:solidFill>
                  <a:schemeClr val="accent5">
                    <a:lumMod val="20000"/>
                    <a:lumOff val="80000"/>
                  </a:schemeClr>
                </a:solidFill>
              </a:rPr>
              <a:t>initially finds failures </a:t>
            </a:r>
            <a:r>
              <a:rPr lang="en-US" dirty="0" smtClean="0"/>
              <a:t>in a software item</a:t>
            </a:r>
          </a:p>
          <a:p>
            <a:pPr>
              <a:lnSpc>
                <a:spcPct val="100000"/>
              </a:lnSpc>
            </a:pPr>
            <a:r>
              <a:rPr lang="en-US" dirty="0" smtClean="0">
                <a:solidFill>
                  <a:schemeClr val="accent5">
                    <a:lumMod val="20000"/>
                    <a:lumOff val="80000"/>
                  </a:schemeClr>
                </a:solidFill>
              </a:rPr>
              <a:t>Debugging</a:t>
            </a:r>
            <a:endParaRPr lang="en-US" dirty="0" smtClean="0"/>
          </a:p>
          <a:p>
            <a:pPr lvl="1">
              <a:lnSpc>
                <a:spcPct val="100000"/>
              </a:lnSpc>
            </a:pPr>
            <a:r>
              <a:rPr lang="en-US" dirty="0" smtClean="0"/>
              <a:t>The </a:t>
            </a:r>
            <a:r>
              <a:rPr lang="en-US" dirty="0"/>
              <a:t>development activity that finds, analyses and removes the </a:t>
            </a:r>
            <a:r>
              <a:rPr lang="en-US" dirty="0">
                <a:solidFill>
                  <a:schemeClr val="accent5">
                    <a:lumMod val="20000"/>
                    <a:lumOff val="80000"/>
                  </a:schemeClr>
                </a:solidFill>
              </a:rPr>
              <a:t>cause of the </a:t>
            </a:r>
            <a:r>
              <a:rPr lang="en-US" dirty="0" smtClean="0">
                <a:solidFill>
                  <a:schemeClr val="accent5">
                    <a:lumMod val="20000"/>
                    <a:lumOff val="80000"/>
                  </a:schemeClr>
                </a:solidFill>
              </a:rPr>
              <a:t>failure</a:t>
            </a:r>
            <a:endParaRPr lang="en-US" dirty="0">
              <a:solidFill>
                <a:schemeClr val="accent5">
                  <a:lumMod val="20000"/>
                  <a:lumOff val="80000"/>
                </a:schemeClr>
              </a:solidFill>
            </a:endParaRPr>
          </a:p>
          <a:p>
            <a:pPr>
              <a:lnSpc>
                <a:spcPct val="100000"/>
              </a:lnSpc>
            </a:pPr>
            <a:r>
              <a:rPr lang="en-US" dirty="0" smtClean="0"/>
              <a:t>Subsequent </a:t>
            </a:r>
            <a:r>
              <a:rPr lang="en-US" dirty="0">
                <a:solidFill>
                  <a:schemeClr val="accent5">
                    <a:lumMod val="20000"/>
                    <a:lumOff val="80000"/>
                  </a:schemeClr>
                </a:solidFill>
              </a:rPr>
              <a:t>re-testing</a:t>
            </a:r>
            <a:r>
              <a:rPr lang="en-US" dirty="0"/>
              <a:t> by a tester </a:t>
            </a:r>
            <a:endParaRPr lang="en-US" dirty="0" smtClean="0"/>
          </a:p>
          <a:p>
            <a:pPr lvl="1">
              <a:lnSpc>
                <a:spcPct val="100000"/>
              </a:lnSpc>
            </a:pPr>
            <a:r>
              <a:rPr lang="en-US" dirty="0"/>
              <a:t>E</a:t>
            </a:r>
            <a:r>
              <a:rPr lang="en-US" dirty="0" smtClean="0"/>
              <a:t>nsures </a:t>
            </a:r>
            <a:r>
              <a:rPr lang="en-US" dirty="0"/>
              <a:t>that the fix does indeed </a:t>
            </a:r>
            <a:r>
              <a:rPr lang="en-US" dirty="0">
                <a:solidFill>
                  <a:schemeClr val="accent5">
                    <a:lumMod val="20000"/>
                    <a:lumOff val="80000"/>
                  </a:schemeClr>
                </a:solidFill>
              </a:rPr>
              <a:t>resolve the </a:t>
            </a:r>
            <a:r>
              <a:rPr lang="en-US" dirty="0" smtClean="0">
                <a:solidFill>
                  <a:schemeClr val="accent5">
                    <a:lumMod val="20000"/>
                    <a:lumOff val="80000"/>
                  </a:schemeClr>
                </a:solidFill>
              </a:rPr>
              <a:t>failure</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6146" name="Picture 2" descr="C:\PROJECTS\QA-Academy\Oleg_IMAGES\checked.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233442" y="5357586"/>
            <a:ext cx="1676400" cy="1498600"/>
          </a:xfrm>
          <a:prstGeom prst="rect">
            <a:avLst/>
          </a:prstGeom>
          <a:noFill/>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76457" y="2057400"/>
            <a:ext cx="1055684" cy="1235374"/>
          </a:xfrm>
          <a:prstGeom prst="roundRect">
            <a:avLst>
              <a:gd name="adj" fmla="val 7693"/>
            </a:avLst>
          </a:prstGeom>
          <a:effectLst>
            <a:glow rad="101600">
              <a:schemeClr val="tx1">
                <a:alpha val="60000"/>
              </a:schemeClr>
            </a:glow>
          </a:effectLst>
        </p:spPr>
      </p:pic>
    </p:spTree>
    <p:extLst>
      <p:ext uri="{BB962C8B-B14F-4D97-AF65-F5344CB8AC3E}">
        <p14:creationId xmlns:p14="http://schemas.microsoft.com/office/powerpoint/2010/main" val="25390178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2300" y="1447800"/>
            <a:ext cx="7924800" cy="685800"/>
          </a:xfrm>
        </p:spPr>
        <p:txBody>
          <a:bodyPr/>
          <a:lstStyle/>
          <a:p>
            <a:r>
              <a:rPr lang="en-US" dirty="0"/>
              <a:t>Seven Testing Principles</a:t>
            </a:r>
          </a:p>
        </p:txBody>
      </p:sp>
      <p:pic>
        <p:nvPicPr>
          <p:cNvPr id="1026" name="Picture 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3124200" y="2791621"/>
            <a:ext cx="2921000" cy="2542381"/>
          </a:xfrm>
          <a:prstGeom prst="roundRect">
            <a:avLst>
              <a:gd name="adj" fmla="val 7675"/>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19014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a:t>
            </a:r>
            <a:r>
              <a:rPr lang="en-US" dirty="0" smtClean="0"/>
              <a:t>Principles </a:t>
            </a:r>
            <a:r>
              <a:rPr lang="en-US" dirty="0"/>
              <a:t>(1)</a:t>
            </a:r>
          </a:p>
        </p:txBody>
      </p:sp>
      <p:sp>
        <p:nvSpPr>
          <p:cNvPr id="3" name="Content Placeholder 2"/>
          <p:cNvSpPr>
            <a:spLocks noGrp="1"/>
          </p:cNvSpPr>
          <p:nvPr>
            <p:ph idx="1"/>
          </p:nvPr>
        </p:nvSpPr>
        <p:spPr/>
        <p:txBody>
          <a:bodyPr/>
          <a:lstStyle/>
          <a:p>
            <a:pPr marL="292100" indent="-292100">
              <a:lnSpc>
                <a:spcPct val="100000"/>
              </a:lnSpc>
              <a:buSzPct val="90000"/>
              <a:buFont typeface="+mj-lt"/>
              <a:buAutoNum type="arabicPeriod"/>
            </a:pPr>
            <a:r>
              <a:rPr lang="en-US" dirty="0" smtClean="0">
                <a:solidFill>
                  <a:schemeClr val="accent5">
                    <a:lumMod val="20000"/>
                    <a:lumOff val="80000"/>
                  </a:schemeClr>
                </a:solidFill>
              </a:rPr>
              <a:t>Testing </a:t>
            </a:r>
            <a:r>
              <a:rPr lang="en-US" dirty="0">
                <a:solidFill>
                  <a:schemeClr val="accent5">
                    <a:lumMod val="20000"/>
                    <a:lumOff val="80000"/>
                  </a:schemeClr>
                </a:solidFill>
              </a:rPr>
              <a:t>shows presence of defects</a:t>
            </a:r>
          </a:p>
          <a:p>
            <a:pPr lvl="1">
              <a:lnSpc>
                <a:spcPct val="100000"/>
              </a:lnSpc>
            </a:pPr>
            <a:r>
              <a:rPr lang="en-US" dirty="0"/>
              <a:t>Testing can show that defects are </a:t>
            </a:r>
            <a:r>
              <a:rPr lang="en-US" dirty="0" smtClean="0"/>
              <a:t>present</a:t>
            </a:r>
          </a:p>
          <a:p>
            <a:pPr lvl="1">
              <a:lnSpc>
                <a:spcPct val="100000"/>
              </a:lnSpc>
            </a:pPr>
            <a:r>
              <a:rPr lang="en-US" dirty="0"/>
              <a:t>C</a:t>
            </a:r>
            <a:r>
              <a:rPr lang="en-US" dirty="0" smtClean="0"/>
              <a:t>annot </a:t>
            </a:r>
            <a:r>
              <a:rPr lang="en-US" dirty="0"/>
              <a:t>prove that there are no </a:t>
            </a:r>
            <a:r>
              <a:rPr lang="en-US" dirty="0" smtClean="0"/>
              <a:t>defects</a:t>
            </a:r>
          </a:p>
          <a:p>
            <a:pPr lvl="1">
              <a:lnSpc>
                <a:spcPct val="100000"/>
              </a:lnSpc>
            </a:pPr>
            <a:r>
              <a:rPr lang="en-US" dirty="0" smtClean="0"/>
              <a:t>Appropriate testing reduces the probability for defects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38800" y="3657600"/>
            <a:ext cx="2762250" cy="2762250"/>
          </a:xfrm>
          <a:prstGeom prst="ellipse">
            <a:avLst/>
          </a:prstGeom>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49388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(2)</a:t>
            </a:r>
            <a:endParaRPr lang="en-US" dirty="0"/>
          </a:p>
        </p:txBody>
      </p:sp>
      <p:sp>
        <p:nvSpPr>
          <p:cNvPr id="3" name="Content Placeholder 2"/>
          <p:cNvSpPr>
            <a:spLocks noGrp="1"/>
          </p:cNvSpPr>
          <p:nvPr>
            <p:ph idx="1"/>
          </p:nvPr>
        </p:nvSpPr>
        <p:spPr/>
        <p:txBody>
          <a:bodyPr/>
          <a:lstStyle/>
          <a:p>
            <a:pPr marL="342900" indent="-342900">
              <a:lnSpc>
                <a:spcPct val="100000"/>
              </a:lnSpc>
              <a:buSzPct val="90000"/>
              <a:buFont typeface="+mj-lt"/>
              <a:buAutoNum type="arabicPeriod" startAt="2"/>
              <a:tabLst>
                <a:tab pos="292100" algn="l"/>
              </a:tabLst>
            </a:pPr>
            <a:r>
              <a:rPr lang="en-US" dirty="0">
                <a:solidFill>
                  <a:schemeClr val="accent5">
                    <a:lumMod val="20000"/>
                    <a:lumOff val="80000"/>
                  </a:schemeClr>
                </a:solidFill>
              </a:rPr>
              <a:t>Exhaustive testing is impossible</a:t>
            </a:r>
          </a:p>
          <a:p>
            <a:pPr lvl="1">
              <a:lnSpc>
                <a:spcPct val="100000"/>
              </a:lnSpc>
            </a:pPr>
            <a:r>
              <a:rPr lang="en-US" dirty="0" smtClean="0"/>
              <a:t>All combinations </a:t>
            </a:r>
            <a:r>
              <a:rPr lang="en-US" dirty="0"/>
              <a:t>of inputs and </a:t>
            </a:r>
            <a:r>
              <a:rPr lang="en-US" dirty="0" smtClean="0"/>
              <a:t>preconditions are usually </a:t>
            </a:r>
            <a:r>
              <a:rPr lang="en-US" dirty="0" smtClean="0">
                <a:solidFill>
                  <a:schemeClr val="accent5">
                    <a:lumMod val="20000"/>
                    <a:lumOff val="80000"/>
                  </a:schemeClr>
                </a:solidFill>
              </a:rPr>
              <a:t>almost infinite number</a:t>
            </a:r>
          </a:p>
          <a:p>
            <a:pPr lvl="1">
              <a:lnSpc>
                <a:spcPct val="100000"/>
              </a:lnSpc>
            </a:pPr>
            <a:r>
              <a:rPr lang="en-US" dirty="0" smtClean="0"/>
              <a:t>Testing </a:t>
            </a:r>
            <a:r>
              <a:rPr lang="en-US" dirty="0"/>
              <a:t>everything </a:t>
            </a:r>
            <a:r>
              <a:rPr lang="en-US" dirty="0" smtClean="0"/>
              <a:t>is </a:t>
            </a:r>
            <a:r>
              <a:rPr lang="en-US" dirty="0">
                <a:solidFill>
                  <a:schemeClr val="accent5">
                    <a:lumMod val="20000"/>
                    <a:lumOff val="80000"/>
                  </a:schemeClr>
                </a:solidFill>
              </a:rPr>
              <a:t>not </a:t>
            </a:r>
            <a:r>
              <a:rPr lang="en-US" dirty="0" smtClean="0">
                <a:solidFill>
                  <a:schemeClr val="accent5">
                    <a:lumMod val="20000"/>
                    <a:lumOff val="80000"/>
                  </a:schemeClr>
                </a:solidFill>
              </a:rPr>
              <a:t>feasible</a:t>
            </a:r>
          </a:p>
          <a:p>
            <a:pPr lvl="2">
              <a:lnSpc>
                <a:spcPct val="100000"/>
              </a:lnSpc>
            </a:pPr>
            <a:r>
              <a:rPr lang="en-US" dirty="0" smtClean="0"/>
              <a:t>Except </a:t>
            </a:r>
            <a:r>
              <a:rPr lang="en-US" dirty="0"/>
              <a:t>for trivial </a:t>
            </a:r>
            <a:r>
              <a:rPr lang="en-US" dirty="0" smtClean="0"/>
              <a:t>cases</a:t>
            </a:r>
          </a:p>
          <a:p>
            <a:pPr lvl="1">
              <a:lnSpc>
                <a:spcPct val="100000"/>
              </a:lnSpc>
            </a:pPr>
            <a:r>
              <a:rPr lang="en-US" dirty="0" smtClean="0">
                <a:solidFill>
                  <a:schemeClr val="accent5">
                    <a:lumMod val="20000"/>
                    <a:lumOff val="80000"/>
                  </a:schemeClr>
                </a:solidFill>
              </a:rPr>
              <a:t>Risk </a:t>
            </a:r>
            <a:r>
              <a:rPr lang="en-US" dirty="0">
                <a:solidFill>
                  <a:schemeClr val="accent5">
                    <a:lumMod val="20000"/>
                    <a:lumOff val="80000"/>
                  </a:schemeClr>
                </a:solidFill>
              </a:rPr>
              <a:t>analysis and priorities </a:t>
            </a:r>
            <a:r>
              <a:rPr lang="en-US" dirty="0" smtClean="0">
                <a:solidFill>
                  <a:schemeClr val="accent5">
                    <a:lumMod val="20000"/>
                    <a:lumOff val="80000"/>
                  </a:schemeClr>
                </a:solidFill>
              </a:rPr>
              <a:t/>
            </a:r>
            <a:br>
              <a:rPr lang="en-US" dirty="0" smtClean="0">
                <a:solidFill>
                  <a:schemeClr val="accent5">
                    <a:lumMod val="20000"/>
                    <a:lumOff val="80000"/>
                  </a:schemeClr>
                </a:solidFill>
              </a:rPr>
            </a:br>
            <a:r>
              <a:rPr lang="en-US" dirty="0" smtClean="0"/>
              <a:t>should </a:t>
            </a:r>
            <a:r>
              <a:rPr lang="en-US" dirty="0"/>
              <a:t>be used </a:t>
            </a:r>
            <a:r>
              <a:rPr lang="en-US" dirty="0" smtClean="0"/>
              <a:t/>
            </a:r>
            <a:br>
              <a:rPr lang="en-US" dirty="0" smtClean="0"/>
            </a:br>
            <a:r>
              <a:rPr lang="en-US" dirty="0" smtClean="0"/>
              <a:t>to </a:t>
            </a:r>
            <a:r>
              <a:rPr lang="en-US" dirty="0"/>
              <a:t>focus testing </a:t>
            </a:r>
            <a:r>
              <a:rPr lang="en-US" dirty="0" smtClean="0"/>
              <a:t>efforts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pic>
        <p:nvPicPr>
          <p:cNvPr id="3075"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334000" y="3657600"/>
            <a:ext cx="3505200" cy="2628900"/>
          </a:xfrm>
          <a:prstGeom prst="ellipse">
            <a:avLst/>
          </a:prstGeom>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67915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(3)</a:t>
            </a:r>
            <a:endParaRPr lang="en-US" dirty="0"/>
          </a:p>
        </p:txBody>
      </p:sp>
      <p:sp>
        <p:nvSpPr>
          <p:cNvPr id="3" name="Content Placeholder 2"/>
          <p:cNvSpPr>
            <a:spLocks noGrp="1"/>
          </p:cNvSpPr>
          <p:nvPr>
            <p:ph idx="1"/>
          </p:nvPr>
        </p:nvSpPr>
        <p:spPr/>
        <p:txBody>
          <a:bodyPr/>
          <a:lstStyle/>
          <a:p>
            <a:pPr marL="342900" indent="-342900">
              <a:lnSpc>
                <a:spcPct val="100000"/>
              </a:lnSpc>
              <a:buSzPct val="90000"/>
              <a:buFont typeface="+mj-lt"/>
              <a:buAutoNum type="arabicPeriod" startAt="3"/>
            </a:pPr>
            <a:r>
              <a:rPr lang="en-US" dirty="0" smtClean="0">
                <a:solidFill>
                  <a:schemeClr val="accent5">
                    <a:lumMod val="20000"/>
                    <a:lumOff val="80000"/>
                  </a:schemeClr>
                </a:solidFill>
              </a:rPr>
              <a:t>Early testing</a:t>
            </a:r>
          </a:p>
          <a:p>
            <a:pPr lvl="1">
              <a:lnSpc>
                <a:spcPct val="100000"/>
              </a:lnSpc>
            </a:pPr>
            <a:r>
              <a:rPr lang="en-US" dirty="0" smtClean="0"/>
              <a:t>Testing </a:t>
            </a:r>
            <a:r>
              <a:rPr lang="en-US" dirty="0"/>
              <a:t>activities shall </a:t>
            </a:r>
            <a:r>
              <a:rPr lang="en-US" dirty="0" smtClean="0"/>
              <a:t>be </a:t>
            </a:r>
            <a:r>
              <a:rPr lang="en-US" dirty="0"/>
              <a:t>started as early as possible </a:t>
            </a:r>
          </a:p>
          <a:p>
            <a:pPr lvl="2">
              <a:lnSpc>
                <a:spcPct val="100000"/>
              </a:lnSpc>
            </a:pPr>
            <a:r>
              <a:rPr lang="en-US" dirty="0" smtClean="0"/>
              <a:t>And shall </a:t>
            </a:r>
            <a:r>
              <a:rPr lang="en-US" dirty="0"/>
              <a:t>be focused on defined </a:t>
            </a:r>
            <a:r>
              <a:rPr lang="en-US" dirty="0" smtClean="0"/>
              <a:t>objectives</a:t>
            </a:r>
          </a:p>
          <a:p>
            <a:pPr lvl="1">
              <a:lnSpc>
                <a:spcPct val="100000"/>
              </a:lnSpc>
            </a:pPr>
            <a:r>
              <a:rPr lang="en-US" dirty="0" smtClean="0"/>
              <a:t>The later a bug is found – the more it costs!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pic>
        <p:nvPicPr>
          <p:cNvPr id="5" name="Picture 4" descr="Software Testin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514600" y="4038600"/>
            <a:ext cx="4191000" cy="2472036"/>
          </a:xfrm>
          <a:prstGeom prst="roundRect">
            <a:avLst>
              <a:gd name="adj" fmla="val 4851"/>
            </a:avLst>
          </a:prstGeom>
          <a:effectLst>
            <a:glow rad="101600">
              <a:schemeClr val="tx1">
                <a:alpha val="60000"/>
              </a:schemeClr>
            </a:glow>
            <a:softEdge rad="63500"/>
          </a:effectLst>
        </p:spPr>
      </p:pic>
    </p:spTree>
    <p:extLst>
      <p:ext uri="{BB962C8B-B14F-4D97-AF65-F5344CB8AC3E}">
        <p14:creationId xmlns:p14="http://schemas.microsoft.com/office/powerpoint/2010/main" val="30581030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(4)</a:t>
            </a:r>
            <a:endParaRPr lang="en-US" dirty="0"/>
          </a:p>
        </p:txBody>
      </p:sp>
      <p:sp>
        <p:nvSpPr>
          <p:cNvPr id="3" name="Content Placeholder 2"/>
          <p:cNvSpPr>
            <a:spLocks noGrp="1"/>
          </p:cNvSpPr>
          <p:nvPr>
            <p:ph idx="1"/>
          </p:nvPr>
        </p:nvSpPr>
        <p:spPr/>
        <p:txBody>
          <a:bodyPr/>
          <a:lstStyle/>
          <a:p>
            <a:pPr marL="292100" indent="-292100">
              <a:lnSpc>
                <a:spcPct val="100000"/>
              </a:lnSpc>
              <a:buSzPct val="90000"/>
              <a:buFont typeface="+mj-lt"/>
              <a:buAutoNum type="arabicPeriod" startAt="4"/>
            </a:pPr>
            <a:r>
              <a:rPr lang="en-US" dirty="0" smtClean="0">
                <a:solidFill>
                  <a:schemeClr val="accent5">
                    <a:lumMod val="20000"/>
                    <a:lumOff val="80000"/>
                  </a:schemeClr>
                </a:solidFill>
              </a:rPr>
              <a:t>Defect clustering</a:t>
            </a:r>
          </a:p>
          <a:p>
            <a:pPr lvl="1">
              <a:lnSpc>
                <a:spcPct val="100000"/>
              </a:lnSpc>
            </a:pPr>
            <a:r>
              <a:rPr lang="en-US" dirty="0" smtClean="0"/>
              <a:t>Testing </a:t>
            </a:r>
            <a:r>
              <a:rPr lang="en-US" dirty="0"/>
              <a:t>effort shall be </a:t>
            </a:r>
            <a:r>
              <a:rPr lang="en-US" dirty="0">
                <a:solidFill>
                  <a:schemeClr val="accent5">
                    <a:lumMod val="20000"/>
                    <a:lumOff val="80000"/>
                  </a:schemeClr>
                </a:solidFill>
              </a:rPr>
              <a:t>focused proportionally </a:t>
            </a:r>
            <a:endParaRPr lang="en-US" dirty="0" smtClean="0">
              <a:solidFill>
                <a:schemeClr val="accent5">
                  <a:lumMod val="20000"/>
                  <a:lumOff val="80000"/>
                </a:schemeClr>
              </a:solidFill>
            </a:endParaRPr>
          </a:p>
          <a:p>
            <a:pPr lvl="2">
              <a:lnSpc>
                <a:spcPct val="100000"/>
              </a:lnSpc>
            </a:pPr>
            <a:r>
              <a:rPr lang="en-US" dirty="0"/>
              <a:t>T</a:t>
            </a:r>
            <a:r>
              <a:rPr lang="en-US" dirty="0" smtClean="0"/>
              <a:t>o </a:t>
            </a:r>
            <a:r>
              <a:rPr lang="en-US" dirty="0"/>
              <a:t>the expected and later observed defect density of </a:t>
            </a:r>
            <a:r>
              <a:rPr lang="en-US" dirty="0" smtClean="0"/>
              <a:t>modules</a:t>
            </a:r>
          </a:p>
          <a:p>
            <a:pPr lvl="1">
              <a:lnSpc>
                <a:spcPct val="100000"/>
              </a:lnSpc>
            </a:pPr>
            <a:r>
              <a:rPr lang="en-US" dirty="0" smtClean="0">
                <a:solidFill>
                  <a:schemeClr val="accent5">
                    <a:lumMod val="20000"/>
                    <a:lumOff val="80000"/>
                  </a:schemeClr>
                </a:solidFill>
              </a:rPr>
              <a:t>A </a:t>
            </a:r>
            <a:r>
              <a:rPr lang="en-US" dirty="0">
                <a:solidFill>
                  <a:schemeClr val="accent5">
                    <a:lumMod val="20000"/>
                    <a:lumOff val="80000"/>
                  </a:schemeClr>
                </a:solidFill>
              </a:rPr>
              <a:t>small number of modules </a:t>
            </a:r>
            <a:r>
              <a:rPr lang="en-US" dirty="0"/>
              <a:t>usually contains most of the </a:t>
            </a:r>
            <a:r>
              <a:rPr lang="en-US" dirty="0" smtClean="0"/>
              <a:t>defects discovered</a:t>
            </a:r>
          </a:p>
          <a:p>
            <a:pPr lvl="2">
              <a:lnSpc>
                <a:spcPct val="100000"/>
              </a:lnSpc>
            </a:pPr>
            <a:r>
              <a:rPr lang="en-US" dirty="0"/>
              <a:t>R</a:t>
            </a:r>
            <a:r>
              <a:rPr lang="en-US" dirty="0" smtClean="0"/>
              <a:t>esponsible </a:t>
            </a:r>
            <a:r>
              <a:rPr lang="en-US" dirty="0"/>
              <a:t>for most of </a:t>
            </a:r>
            <a:r>
              <a:rPr lang="en-US" dirty="0" smtClean="0"/>
              <a:t/>
            </a:r>
            <a:br>
              <a:rPr lang="en-US" dirty="0" smtClean="0"/>
            </a:br>
            <a:r>
              <a:rPr lang="en-US" dirty="0" smtClean="0"/>
              <a:t>the </a:t>
            </a:r>
            <a:r>
              <a:rPr lang="en-US" dirty="0"/>
              <a:t>operational </a:t>
            </a:r>
            <a:r>
              <a:rPr lang="en-US" dirty="0" smtClean="0"/>
              <a:t>failures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pic>
        <p:nvPicPr>
          <p:cNvPr id="4099" name="Picture 3"/>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6248402" y="4419600"/>
            <a:ext cx="2162175" cy="1714500"/>
          </a:xfrm>
          <a:prstGeom prst="round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51550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(5)</a:t>
            </a:r>
            <a:endParaRPr lang="en-US" dirty="0"/>
          </a:p>
        </p:txBody>
      </p:sp>
      <p:sp>
        <p:nvSpPr>
          <p:cNvPr id="3" name="Content Placeholder 2"/>
          <p:cNvSpPr>
            <a:spLocks noGrp="1"/>
          </p:cNvSpPr>
          <p:nvPr>
            <p:ph idx="1"/>
          </p:nvPr>
        </p:nvSpPr>
        <p:spPr/>
        <p:txBody>
          <a:bodyPr/>
          <a:lstStyle/>
          <a:p>
            <a:pPr marL="292100" indent="-292100">
              <a:lnSpc>
                <a:spcPct val="100000"/>
              </a:lnSpc>
              <a:buSzPct val="90000"/>
              <a:buFont typeface="+mj-lt"/>
              <a:buAutoNum type="arabicPeriod" startAt="5"/>
            </a:pPr>
            <a:r>
              <a:rPr lang="en-US" dirty="0" smtClean="0">
                <a:solidFill>
                  <a:schemeClr val="accent5">
                    <a:lumMod val="20000"/>
                    <a:lumOff val="80000"/>
                  </a:schemeClr>
                </a:solidFill>
              </a:rPr>
              <a:t>Pesticide paradox</a:t>
            </a:r>
          </a:p>
          <a:p>
            <a:pPr lvl="1">
              <a:lnSpc>
                <a:spcPct val="100000"/>
              </a:lnSpc>
            </a:pPr>
            <a:r>
              <a:rPr lang="en-US" dirty="0" smtClean="0"/>
              <a:t>Same </a:t>
            </a:r>
            <a:r>
              <a:rPr lang="en-US" dirty="0"/>
              <a:t>tests </a:t>
            </a:r>
            <a:r>
              <a:rPr lang="en-US" dirty="0" smtClean="0"/>
              <a:t>repeated </a:t>
            </a:r>
            <a:r>
              <a:rPr lang="en-US" dirty="0"/>
              <a:t>over and over </a:t>
            </a:r>
            <a:r>
              <a:rPr lang="en-US" dirty="0" smtClean="0"/>
              <a:t>again tend to loose their effectiveness</a:t>
            </a:r>
          </a:p>
          <a:p>
            <a:pPr lvl="2">
              <a:lnSpc>
                <a:spcPct val="100000"/>
              </a:lnSpc>
            </a:pPr>
            <a:r>
              <a:rPr lang="en-US" dirty="0" smtClean="0"/>
              <a:t>Previously undetected defects remain undiscovered</a:t>
            </a:r>
          </a:p>
          <a:p>
            <a:pPr lvl="1">
              <a:lnSpc>
                <a:spcPct val="100000"/>
              </a:lnSpc>
            </a:pPr>
            <a:r>
              <a:rPr lang="en-US" dirty="0" smtClean="0"/>
              <a:t>New and modified test cases </a:t>
            </a:r>
            <a:br>
              <a:rPr lang="en-US" dirty="0" smtClean="0"/>
            </a:br>
            <a:r>
              <a:rPr lang="en-US" dirty="0" smtClean="0"/>
              <a:t>should be developed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pic>
        <p:nvPicPr>
          <p:cNvPr id="5123" name="Picture 3" descr="C:\Users\ogeorgiev\Desktop\spraying.gif"/>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410200" y="3733800"/>
            <a:ext cx="3279494" cy="2590800"/>
          </a:xfrm>
          <a:prstGeom prst="rect">
            <a:avLst/>
          </a:prstGeom>
          <a:noFill/>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3321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(6)</a:t>
            </a:r>
            <a:endParaRPr lang="en-US" dirty="0"/>
          </a:p>
        </p:txBody>
      </p:sp>
      <p:sp>
        <p:nvSpPr>
          <p:cNvPr id="3" name="Content Placeholder 2"/>
          <p:cNvSpPr>
            <a:spLocks noGrp="1"/>
          </p:cNvSpPr>
          <p:nvPr>
            <p:ph idx="1"/>
          </p:nvPr>
        </p:nvSpPr>
        <p:spPr/>
        <p:txBody>
          <a:bodyPr/>
          <a:lstStyle/>
          <a:p>
            <a:pPr marL="342900" indent="-342900">
              <a:lnSpc>
                <a:spcPct val="100000"/>
              </a:lnSpc>
              <a:buSzPct val="90000"/>
              <a:buFont typeface="+mj-lt"/>
              <a:buAutoNum type="arabicPeriod" startAt="6"/>
            </a:pPr>
            <a:r>
              <a:rPr lang="en-US" dirty="0" smtClean="0">
                <a:solidFill>
                  <a:schemeClr val="accent5">
                    <a:lumMod val="20000"/>
                    <a:lumOff val="80000"/>
                  </a:schemeClr>
                </a:solidFill>
              </a:rPr>
              <a:t>Testing </a:t>
            </a:r>
            <a:r>
              <a:rPr lang="en-US" dirty="0">
                <a:solidFill>
                  <a:schemeClr val="accent5">
                    <a:lumMod val="20000"/>
                    <a:lumOff val="80000"/>
                  </a:schemeClr>
                </a:solidFill>
              </a:rPr>
              <a:t>is context </a:t>
            </a:r>
            <a:r>
              <a:rPr lang="en-US" dirty="0" smtClean="0">
                <a:solidFill>
                  <a:schemeClr val="accent5">
                    <a:lumMod val="20000"/>
                    <a:lumOff val="80000"/>
                  </a:schemeClr>
                </a:solidFill>
              </a:rPr>
              <a:t>dependent</a:t>
            </a:r>
          </a:p>
          <a:p>
            <a:pPr lvl="1">
              <a:lnSpc>
                <a:spcPct val="100000"/>
              </a:lnSpc>
            </a:pPr>
            <a:r>
              <a:rPr lang="en-US" dirty="0" smtClean="0"/>
              <a:t>Testing </a:t>
            </a:r>
            <a:r>
              <a:rPr lang="en-US" dirty="0"/>
              <a:t>is done differently in different </a:t>
            </a:r>
            <a:r>
              <a:rPr lang="en-US" dirty="0" smtClean="0"/>
              <a:t>contexts </a:t>
            </a:r>
          </a:p>
          <a:p>
            <a:pPr lvl="2">
              <a:lnSpc>
                <a:spcPct val="100000"/>
              </a:lnSpc>
            </a:pPr>
            <a:r>
              <a:rPr lang="en-US" dirty="0" smtClean="0"/>
              <a:t>Example: safety-critical </a:t>
            </a:r>
            <a:r>
              <a:rPr lang="en-US" dirty="0"/>
              <a:t>software is tested differently from an e-commerce </a:t>
            </a:r>
            <a:r>
              <a:rPr lang="en-US" dirty="0" smtClean="0"/>
              <a:t>site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pic>
        <p:nvPicPr>
          <p:cNvPr id="6147"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086100" y="3657602"/>
            <a:ext cx="2971800" cy="2711909"/>
          </a:xfrm>
          <a:prstGeom prst="rect">
            <a:avLst/>
          </a:prstGeom>
          <a:noFill/>
          <a:ln>
            <a:noFill/>
          </a:ln>
          <a:effectLst>
            <a:glow rad="101600">
              <a:schemeClr val="tx1">
                <a:alpha val="60000"/>
              </a:schemeClr>
            </a:glow>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84488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(7)</a:t>
            </a:r>
            <a:endParaRPr lang="en-US" dirty="0"/>
          </a:p>
        </p:txBody>
      </p:sp>
      <p:sp>
        <p:nvSpPr>
          <p:cNvPr id="3" name="Content Placeholder 2"/>
          <p:cNvSpPr>
            <a:spLocks noGrp="1"/>
          </p:cNvSpPr>
          <p:nvPr>
            <p:ph idx="1"/>
          </p:nvPr>
        </p:nvSpPr>
        <p:spPr/>
        <p:txBody>
          <a:bodyPr/>
          <a:lstStyle/>
          <a:p>
            <a:pPr marL="292100" indent="-292100">
              <a:lnSpc>
                <a:spcPct val="100000"/>
              </a:lnSpc>
              <a:buSzPct val="90000"/>
              <a:buFont typeface="+mj-lt"/>
              <a:buAutoNum type="arabicPeriod" startAt="7"/>
            </a:pPr>
            <a:r>
              <a:rPr lang="en-US" dirty="0" smtClean="0">
                <a:solidFill>
                  <a:schemeClr val="accent5">
                    <a:lumMod val="20000"/>
                    <a:lumOff val="80000"/>
                  </a:schemeClr>
                </a:solidFill>
              </a:rPr>
              <a:t>Absence-of-errors fallacy</a:t>
            </a:r>
          </a:p>
          <a:p>
            <a:pPr lvl="1">
              <a:lnSpc>
                <a:spcPct val="100000"/>
              </a:lnSpc>
            </a:pPr>
            <a:r>
              <a:rPr lang="en-US" dirty="0" smtClean="0"/>
              <a:t>Finding </a:t>
            </a:r>
            <a:r>
              <a:rPr lang="en-US" dirty="0"/>
              <a:t>and fixing defects </a:t>
            </a:r>
            <a:r>
              <a:rPr lang="en-US" dirty="0" smtClean="0"/>
              <a:t>itself does </a:t>
            </a:r>
            <a:r>
              <a:rPr lang="en-US" dirty="0"/>
              <a:t>not help </a:t>
            </a:r>
            <a:r>
              <a:rPr lang="en-US" dirty="0" smtClean="0"/>
              <a:t>in these cases:</a:t>
            </a:r>
          </a:p>
          <a:p>
            <a:pPr lvl="2">
              <a:lnSpc>
                <a:spcPct val="100000"/>
              </a:lnSpc>
            </a:pPr>
            <a:r>
              <a:rPr lang="en-US" dirty="0"/>
              <a:t>T</a:t>
            </a:r>
            <a:r>
              <a:rPr lang="en-US" dirty="0" smtClean="0"/>
              <a:t>he </a:t>
            </a:r>
            <a:r>
              <a:rPr lang="en-US" dirty="0"/>
              <a:t>system built is </a:t>
            </a:r>
            <a:r>
              <a:rPr lang="en-US" dirty="0" smtClean="0">
                <a:solidFill>
                  <a:schemeClr val="accent5">
                    <a:lumMod val="20000"/>
                    <a:lumOff val="80000"/>
                  </a:schemeClr>
                </a:solidFill>
              </a:rPr>
              <a:t>unusable</a:t>
            </a:r>
          </a:p>
          <a:p>
            <a:pPr lvl="2">
              <a:lnSpc>
                <a:spcPct val="100000"/>
              </a:lnSpc>
            </a:pPr>
            <a:r>
              <a:rPr lang="en-US" dirty="0"/>
              <a:t>D</a:t>
            </a:r>
            <a:r>
              <a:rPr lang="en-US" dirty="0" smtClean="0"/>
              <a:t>oes </a:t>
            </a:r>
            <a:r>
              <a:rPr lang="en-US" dirty="0"/>
              <a:t>not fulfill the </a:t>
            </a:r>
            <a:r>
              <a:rPr lang="en-US" dirty="0">
                <a:solidFill>
                  <a:schemeClr val="accent5">
                    <a:lumMod val="20000"/>
                    <a:lumOff val="80000"/>
                  </a:schemeClr>
                </a:solidFill>
              </a:rPr>
              <a:t>users’ needs and</a:t>
            </a:r>
            <a:r>
              <a:rPr lang="en-US" dirty="0"/>
              <a:t> </a:t>
            </a:r>
            <a:r>
              <a:rPr lang="en-US" dirty="0" smtClean="0">
                <a:solidFill>
                  <a:schemeClr val="accent5">
                    <a:lumMod val="20000"/>
                    <a:lumOff val="80000"/>
                  </a:schemeClr>
                </a:solidFill>
              </a:rPr>
              <a:t>expectations</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pic>
        <p:nvPicPr>
          <p:cNvPr id="7170"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143002" y="4305176"/>
            <a:ext cx="2143125" cy="2143125"/>
          </a:xfrm>
          <a:prstGeom prst="ellipse">
            <a:avLst/>
          </a:prstGeom>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762500" y="4152902"/>
            <a:ext cx="3429000" cy="2447675"/>
          </a:xfrm>
          <a:prstGeom prst="roundRect">
            <a:avLst>
              <a:gd name="adj" fmla="val 7846"/>
            </a:avLst>
          </a:prstGeom>
          <a:noFill/>
          <a:ln>
            <a:noFill/>
          </a:ln>
          <a:effectLst>
            <a:glow rad="101600">
              <a:schemeClr val="tx1">
                <a:alpha val="60000"/>
              </a:schemeClr>
            </a:glow>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6037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752600"/>
            <a:ext cx="7924800" cy="685800"/>
          </a:xfrm>
        </p:spPr>
        <p:txBody>
          <a:bodyPr/>
          <a:lstStyle/>
          <a:p>
            <a:r>
              <a:rPr lang="en-US" dirty="0">
                <a:effectLst>
                  <a:outerShdw blurRad="38100" dist="38100" dir="2700000" algn="tl">
                    <a:srgbClr val="000000">
                      <a:alpha val="43137"/>
                    </a:srgbClr>
                  </a:outerShdw>
                </a:effectLst>
              </a:rPr>
              <a:t>Why is Testing Necessary?</a:t>
            </a:r>
          </a:p>
        </p:txBody>
      </p:sp>
      <p:pic>
        <p:nvPicPr>
          <p:cNvPr id="4" name="Picture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95500" y="2895602"/>
            <a:ext cx="4953000" cy="3076575"/>
          </a:xfrm>
          <a:prstGeom prst="roundRect">
            <a:avLst>
              <a:gd name="adj" fmla="val 6347"/>
            </a:avLst>
          </a:prstGeom>
          <a:effectLst>
            <a:glow rad="101600">
              <a:schemeClr val="tx1">
                <a:alpha val="60000"/>
              </a:schemeClr>
            </a:glow>
            <a:softEdge rad="127000"/>
          </a:effectLst>
        </p:spPr>
      </p:pic>
    </p:spTree>
    <p:extLst>
      <p:ext uri="{BB962C8B-B14F-4D97-AF65-F5344CB8AC3E}">
        <p14:creationId xmlns:p14="http://schemas.microsoft.com/office/powerpoint/2010/main" val="30702967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Fundamentals of Testing</a:t>
            </a:r>
            <a:endParaRPr lang="en-US" dirty="0"/>
          </a:p>
        </p:txBody>
      </p:sp>
      <p:sp>
        <p:nvSpPr>
          <p:cNvPr id="4" name="Content Placeholder 2"/>
          <p:cNvSpPr>
            <a:spLocks noGrp="1"/>
          </p:cNvSpPr>
          <p:nvPr>
            <p:ph idx="1"/>
          </p:nvPr>
        </p:nvSpPr>
        <p:spPr>
          <a:xfrm>
            <a:off x="1748416" y="2930917"/>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a:t>Questions?</a:t>
            </a:r>
          </a:p>
        </p:txBody>
      </p:sp>
      <p:sp>
        <p:nvSpPr>
          <p:cNvPr id="6" name="TextBox 5"/>
          <p:cNvSpPr txBox="1"/>
          <p:nvPr/>
        </p:nvSpPr>
        <p:spPr>
          <a:xfrm rot="12041701" flipH="1">
            <a:off x="7298516" y="4306876"/>
            <a:ext cx="949687"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a:solidFill>
                  <a:schemeClr val="tx1">
                    <a:lumMod val="75000"/>
                  </a:schemeClr>
                </a:solidFill>
                <a:effectLst>
                  <a:reflection blurRad="6350" stA="55000" endA="300" endPos="45500" dir="5400000" sy="-100000" algn="bl" rotWithShape="0"/>
                </a:effectLst>
              </a:rPr>
              <a:t>?</a:t>
            </a:r>
          </a:p>
        </p:txBody>
      </p:sp>
      <p:sp>
        <p:nvSpPr>
          <p:cNvPr id="7" name="TextBox 6"/>
          <p:cNvSpPr txBox="1"/>
          <p:nvPr/>
        </p:nvSpPr>
        <p:spPr>
          <a:xfrm rot="2456848" flipH="1">
            <a:off x="968763" y="4612392"/>
            <a:ext cx="859648" cy="2246769"/>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a:solidFill>
                  <a:srgbClr val="FFBF8B"/>
                </a:solidFill>
                <a:effectLst>
                  <a:reflection blurRad="6350" stA="55000" endA="300" endPos="45500" dir="5400000" sy="-100000" algn="bl" rotWithShape="0"/>
                </a:effectLst>
                <a:latin typeface="Cambria" pitchFamily="18" charset="0"/>
              </a:rPr>
              <a:t>?</a:t>
            </a:r>
          </a:p>
        </p:txBody>
      </p:sp>
      <p:sp>
        <p:nvSpPr>
          <p:cNvPr id="8" name="TextBox 7"/>
          <p:cNvSpPr txBox="1"/>
          <p:nvPr/>
        </p:nvSpPr>
        <p:spPr>
          <a:xfrm rot="9535351" flipH="1">
            <a:off x="793614" y="1910885"/>
            <a:ext cx="949687"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a:solidFill>
                  <a:schemeClr val="accent5">
                    <a:lumMod val="60000"/>
                    <a:lumOff val="40000"/>
                  </a:schemeClr>
                </a:solidFill>
                <a:effectLst>
                  <a:reflection blurRad="6350" stA="55000" endA="300" endPos="45500" dir="5400000" sy="-100000" algn="bl" rotWithShape="0"/>
                </a:effectLst>
              </a:rPr>
              <a:t>?</a:t>
            </a:r>
          </a:p>
        </p:txBody>
      </p:sp>
      <p:sp>
        <p:nvSpPr>
          <p:cNvPr id="9" name="TextBox 8"/>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a:solidFill>
                  <a:srgbClr val="FF831D"/>
                </a:solidFill>
                <a:effectLst>
                  <a:reflection blurRad="6350" stA="55000" endA="300" endPos="45500" dir="5400000" sy="-100000" algn="bl" rotWithShape="0"/>
                </a:effectLst>
              </a:rPr>
              <a:t>?</a:t>
            </a:r>
          </a:p>
        </p:txBody>
      </p:sp>
      <p:sp>
        <p:nvSpPr>
          <p:cNvPr id="10" name="TextBox 9"/>
          <p:cNvSpPr txBox="1"/>
          <p:nvPr/>
        </p:nvSpPr>
        <p:spPr>
          <a:xfrm rot="19836951" flipH="1">
            <a:off x="7434277" y="1063226"/>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p>
        </p:txBody>
      </p:sp>
      <p:sp>
        <p:nvSpPr>
          <p:cNvPr id="11" name="TextBox 10"/>
          <p:cNvSpPr txBox="1"/>
          <p:nvPr/>
        </p:nvSpPr>
        <p:spPr>
          <a:xfrm rot="2233443" flipH="1">
            <a:off x="2277485" y="1147180"/>
            <a:ext cx="584096"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a:solidFill>
                  <a:schemeClr val="tx2">
                    <a:lumMod val="75000"/>
                  </a:schemeClr>
                </a:solidFill>
                <a:effectLst>
                  <a:reflection blurRad="6350" stA="55000" endA="300" endPos="45500" dir="5400000" sy="-100000" algn="bl" rotWithShape="0"/>
                </a:effectLst>
              </a:rPr>
              <a:t>?</a:t>
            </a:r>
          </a:p>
        </p:txBody>
      </p:sp>
      <p:sp>
        <p:nvSpPr>
          <p:cNvPr id="12" name="TextBox 11"/>
          <p:cNvSpPr txBox="1"/>
          <p:nvPr/>
        </p:nvSpPr>
        <p:spPr>
          <a:xfrm rot="8530737" flipH="1">
            <a:off x="4871757" y="456344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a:solidFill>
                  <a:srgbClr val="FF4A37"/>
                </a:solidFill>
                <a:effectLst>
                  <a:reflection blurRad="6350" stA="60000" endA="900" endPos="60000" dist="29997" dir="5400000" sy="-100000" algn="bl" rotWithShape="0"/>
                </a:effectLst>
              </a:rPr>
              <a:t>?</a:t>
            </a:r>
          </a:p>
        </p:txBody>
      </p:sp>
      <p:sp>
        <p:nvSpPr>
          <p:cNvPr id="13" name="TextBox 12"/>
          <p:cNvSpPr txBox="1"/>
          <p:nvPr/>
        </p:nvSpPr>
        <p:spPr>
          <a:xfrm rot="12627025" flipH="1">
            <a:off x="2726518" y="4171046"/>
            <a:ext cx="584096"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14" name="TextBox 13"/>
          <p:cNvSpPr txBox="1"/>
          <p:nvPr/>
        </p:nvSpPr>
        <p:spPr>
          <a:xfrm rot="1186146" flipH="1">
            <a:off x="6185959"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a:solidFill>
                  <a:srgbClr val="9966FF"/>
                </a:solidFill>
                <a:effectLst>
                  <a:reflection blurRad="6350" stA="55000" endA="300" endPos="45500" dir="5400000" sy="-100000" algn="bl" rotWithShape="0"/>
                </a:effectLst>
              </a:rPr>
              <a:t>?</a:t>
            </a:r>
          </a:p>
        </p:txBody>
      </p:sp>
      <p:sp>
        <p:nvSpPr>
          <p:cNvPr id="15" name="TextBox 14"/>
          <p:cNvSpPr txBox="1"/>
          <p:nvPr/>
        </p:nvSpPr>
        <p:spPr>
          <a:xfrm rot="19460650" flipH="1">
            <a:off x="3142399" y="2163176"/>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a:solidFill>
                  <a:srgbClr val="FF6699"/>
                </a:solidFill>
                <a:effectLst>
                  <a:reflection blurRad="6350" stA="55000" endA="300" endPos="45500" dir="5400000" sy="-100000" algn="bl" rotWithShape="0"/>
                </a:effectLst>
              </a:rPr>
              <a:t>?</a:t>
            </a:r>
          </a:p>
        </p:txBody>
      </p:sp>
      <p:sp>
        <p:nvSpPr>
          <p:cNvPr id="16" name="TextBox 15"/>
          <p:cNvSpPr txBox="1"/>
          <p:nvPr/>
        </p:nvSpPr>
        <p:spPr>
          <a:xfrm rot="18277140" flipH="1">
            <a:off x="438513" y="3075788"/>
            <a:ext cx="891282"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Tree>
    <p:extLst>
      <p:ext uri="{BB962C8B-B14F-4D97-AF65-F5344CB8AC3E}">
        <p14:creationId xmlns:p14="http://schemas.microsoft.com/office/powerpoint/2010/main" val="3157946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a:t>
            </a:r>
          </a:p>
        </p:txBody>
      </p:sp>
      <p:sp>
        <p:nvSpPr>
          <p:cNvPr id="3" name="Content Placeholder 2"/>
          <p:cNvSpPr>
            <a:spLocks noGrp="1"/>
          </p:cNvSpPr>
          <p:nvPr>
            <p:ph idx="1"/>
          </p:nvPr>
        </p:nvSpPr>
        <p:spPr/>
        <p:txBody>
          <a:bodyPr/>
          <a:lstStyle/>
          <a:p>
            <a:pPr marL="514350" indent="-514350">
              <a:buSzPct val="100000"/>
              <a:buFont typeface="+mj-lt"/>
              <a:buAutoNum type="arabicPeriod"/>
            </a:pPr>
            <a:r>
              <a:rPr lang="en-US" sz="3000" dirty="0"/>
              <a:t>A test team consistently finds between 90% and 95% of the defects present in the system under test. While the test manager understands that this is a good defect-detection percentage for her test team and industry, senior management and executives remain disappointed in the test group, saying that the test team misses too many bugs. The users are generally happy with the system and the failures which have occurred have generally been low impact.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
        <p:nvSpPr>
          <p:cNvPr id="5" name="TextBox 4"/>
          <p:cNvSpPr txBox="1"/>
          <p:nvPr/>
        </p:nvSpPr>
        <p:spPr>
          <a:xfrm>
            <a:off x="6781800" y="6029727"/>
            <a:ext cx="19812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Continues …</a:t>
            </a:r>
          </a:p>
        </p:txBody>
      </p:sp>
    </p:spTree>
    <p:extLst>
      <p:ext uri="{BB962C8B-B14F-4D97-AF65-F5344CB8AC3E}">
        <p14:creationId xmlns:p14="http://schemas.microsoft.com/office/powerpoint/2010/main" val="33492572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a:t>
            </a:r>
            <a:r>
              <a:rPr lang="en-US" dirty="0" smtClean="0"/>
              <a:t>(2)</a:t>
            </a:r>
            <a:endParaRPr lang="en-US" dirty="0"/>
          </a:p>
        </p:txBody>
      </p:sp>
      <p:sp>
        <p:nvSpPr>
          <p:cNvPr id="3" name="Content Placeholder 2"/>
          <p:cNvSpPr>
            <a:spLocks noGrp="1"/>
          </p:cNvSpPr>
          <p:nvPr>
            <p:ph idx="1"/>
          </p:nvPr>
        </p:nvSpPr>
        <p:spPr/>
        <p:txBody>
          <a:bodyPr/>
          <a:lstStyle/>
          <a:p>
            <a:pPr marL="115888" indent="0">
              <a:lnSpc>
                <a:spcPct val="100000"/>
              </a:lnSpc>
              <a:buSzPct val="100000"/>
              <a:buNone/>
              <a:tabLst>
                <a:tab pos="231775" algn="l"/>
              </a:tabLst>
            </a:pPr>
            <a:r>
              <a:rPr lang="en-US" sz="3000" dirty="0"/>
              <a:t>Which of the following testing principles is most likely to help the test manager explain to these managers and executives why some defects are likely to be missed?</a:t>
            </a:r>
          </a:p>
          <a:p>
            <a:pPr marL="687388" lvl="1" indent="-339725">
              <a:lnSpc>
                <a:spcPct val="100000"/>
              </a:lnSpc>
              <a:buSzPct val="100000"/>
              <a:buFont typeface="+mj-lt"/>
              <a:buAutoNum type="alphaLcParenR"/>
            </a:pPr>
            <a:r>
              <a:rPr lang="en-US" u="sng" dirty="0" smtClean="0"/>
              <a:t>Exhaustive </a:t>
            </a:r>
            <a:r>
              <a:rPr lang="en-US" u="sng" dirty="0"/>
              <a:t>testing is impossible</a:t>
            </a:r>
          </a:p>
          <a:p>
            <a:pPr marL="688975" lvl="1" indent="-341313">
              <a:lnSpc>
                <a:spcPct val="100000"/>
              </a:lnSpc>
              <a:buSzPct val="100000"/>
              <a:buFont typeface="+mj-lt"/>
              <a:buAutoNum type="alphaLcParenR"/>
            </a:pPr>
            <a:r>
              <a:rPr lang="en-US" dirty="0">
                <a:solidFill>
                  <a:srgbClr val="EBFFD2"/>
                </a:solidFill>
              </a:rPr>
              <a:t>Defect clustering</a:t>
            </a:r>
          </a:p>
          <a:p>
            <a:pPr marL="688975" lvl="1" indent="-341313">
              <a:lnSpc>
                <a:spcPct val="100000"/>
              </a:lnSpc>
              <a:buSzPct val="100000"/>
              <a:buFont typeface="+mj-lt"/>
              <a:buAutoNum type="alphaLcParenR"/>
              <a:tabLst>
                <a:tab pos="566738" algn="l"/>
              </a:tabLst>
            </a:pPr>
            <a:r>
              <a:rPr lang="en-US" u="sng" dirty="0">
                <a:solidFill>
                  <a:srgbClr val="EBFFD2"/>
                </a:solidFill>
              </a:rPr>
              <a:t>Pesticide paradox</a:t>
            </a:r>
          </a:p>
          <a:p>
            <a:pPr marL="688975" lvl="1" indent="-341313">
              <a:lnSpc>
                <a:spcPct val="100000"/>
              </a:lnSpc>
              <a:buSzPct val="100000"/>
              <a:buFont typeface="+mj-lt"/>
              <a:buAutoNum type="alphaLcParenR"/>
            </a:pPr>
            <a:r>
              <a:rPr lang="en-US" dirty="0">
                <a:solidFill>
                  <a:srgbClr val="EBFFD2"/>
                </a:solidFill>
              </a:rPr>
              <a:t>Absence-of-errors </a:t>
            </a:r>
            <a:r>
              <a:rPr lang="en-US" dirty="0"/>
              <a:t>fallacy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Tree>
    <p:extLst>
      <p:ext uri="{BB962C8B-B14F-4D97-AF65-F5344CB8AC3E}">
        <p14:creationId xmlns:p14="http://schemas.microsoft.com/office/powerpoint/2010/main" val="35839930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a:t>
            </a:r>
            <a:r>
              <a:rPr lang="en-US" dirty="0" smtClean="0"/>
              <a:t>(3)</a:t>
            </a:r>
            <a:endParaRPr lang="en-US" dirty="0"/>
          </a:p>
        </p:txBody>
      </p:sp>
      <p:sp>
        <p:nvSpPr>
          <p:cNvPr id="3" name="Content Placeholder 2"/>
          <p:cNvSpPr>
            <a:spLocks noGrp="1"/>
          </p:cNvSpPr>
          <p:nvPr>
            <p:ph idx="1"/>
          </p:nvPr>
        </p:nvSpPr>
        <p:spPr>
          <a:xfrm>
            <a:off x="228600" y="838200"/>
            <a:ext cx="8686800" cy="5638800"/>
          </a:xfrm>
        </p:spPr>
        <p:txBody>
          <a:bodyPr/>
          <a:lstStyle/>
          <a:p>
            <a:pPr marL="514350" indent="-514350">
              <a:spcBef>
                <a:spcPts val="0"/>
              </a:spcBef>
              <a:spcAft>
                <a:spcPts val="0"/>
              </a:spcAft>
              <a:buSzPct val="100000"/>
              <a:buFont typeface="+mj-lt"/>
              <a:buAutoNum type="arabicPeriod" startAt="2"/>
            </a:pPr>
            <a:r>
              <a:rPr lang="en-US" sz="3000" dirty="0"/>
              <a:t>Find in the Internet information about the </a:t>
            </a:r>
            <a:r>
              <a:rPr lang="en-US" sz="3000" dirty="0">
                <a:solidFill>
                  <a:schemeClr val="accent5">
                    <a:lumMod val="20000"/>
                    <a:lumOff val="80000"/>
                  </a:schemeClr>
                </a:solidFill>
              </a:rPr>
              <a:t>ISTQB </a:t>
            </a:r>
            <a:r>
              <a:rPr lang="en-US" sz="3000" dirty="0"/>
              <a:t>(International Software Testing Board): </a:t>
            </a:r>
            <a:r>
              <a:rPr lang="en-US" sz="3000" dirty="0">
                <a:hlinkClick r:id="rId2"/>
              </a:rPr>
              <a:t> http://istqb.org</a:t>
            </a:r>
            <a:endParaRPr lang="en-US" sz="3000" dirty="0"/>
          </a:p>
          <a:p>
            <a:pPr marL="514350" indent="-514350">
              <a:spcBef>
                <a:spcPts val="0"/>
              </a:spcBef>
              <a:spcAft>
                <a:spcPts val="0"/>
              </a:spcAft>
              <a:buSzPct val="100000"/>
              <a:buFont typeface="+mj-lt"/>
              <a:buAutoNum type="arabicPeriod" startAt="2"/>
            </a:pPr>
            <a:r>
              <a:rPr lang="en-US" sz="3000" dirty="0"/>
              <a:t>Search the Internet and get familiar with some famous examples of software failures and the costs that have occurred from them</a:t>
            </a:r>
          </a:p>
          <a:p>
            <a:pPr marL="1022350" lvl="1" indent="-514350">
              <a:spcBef>
                <a:spcPts val="0"/>
              </a:spcBef>
              <a:spcAft>
                <a:spcPts val="0"/>
              </a:spcAft>
              <a:buSzPct val="100000"/>
            </a:pPr>
            <a:r>
              <a:rPr lang="en-US" sz="2800" dirty="0"/>
              <a:t>E.g., you can find some information here: </a:t>
            </a:r>
            <a:r>
              <a:rPr lang="en-US" sz="2800" dirty="0">
                <a:hlinkClick r:id="rId3"/>
              </a:rPr>
              <a:t>http://www.devtopics.com/20-famous-software-disasters/</a:t>
            </a:r>
            <a:endParaRPr lang="en-US" sz="2800" dirty="0"/>
          </a:p>
          <a:p>
            <a:pPr marL="514350" indent="-514350">
              <a:spcBef>
                <a:spcPts val="0"/>
              </a:spcBef>
              <a:spcAft>
                <a:spcPts val="0"/>
              </a:spcAft>
              <a:buSzPct val="100000"/>
              <a:buFont typeface="+mj-lt"/>
              <a:buAutoNum type="arabicPeriod" startAt="2"/>
              <a:tabLst>
                <a:tab pos="290513" algn="l"/>
              </a:tabLst>
            </a:pPr>
            <a:r>
              <a:rPr lang="en-US" sz="3000" dirty="0"/>
              <a:t>Reproduce the following bugs in windows 7:</a:t>
            </a:r>
          </a:p>
          <a:p>
            <a:pPr marL="1022350" lvl="1" indent="-514350">
              <a:spcBef>
                <a:spcPts val="0"/>
              </a:spcBef>
              <a:spcAft>
                <a:spcPts val="0"/>
              </a:spcAft>
              <a:buSzPct val="100000"/>
            </a:pPr>
            <a:r>
              <a:rPr lang="en-US" sz="2800" dirty="0">
                <a:hlinkClick r:id="rId4"/>
              </a:rPr>
              <a:t>http://www.askvg.com/microsoft-windows-seven-bug-report/</a:t>
            </a:r>
            <a:endParaRPr lang="en-US" sz="2800" dirty="0"/>
          </a:p>
          <a:p>
            <a:pPr marL="160337" indent="0">
              <a:buSzPct val="100000"/>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extLst>
      <p:ext uri="{BB962C8B-B14F-4D97-AF65-F5344CB8AC3E}">
        <p14:creationId xmlns:p14="http://schemas.microsoft.com/office/powerpoint/2010/main" val="299548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Software Systems Context</a:t>
            </a:r>
            <a:endParaRPr lang="en-US" dirty="0"/>
          </a:p>
        </p:txBody>
      </p:sp>
      <p:sp>
        <p:nvSpPr>
          <p:cNvPr id="6" name="Content Placeholder 5"/>
          <p:cNvSpPr>
            <a:spLocks noGrp="1"/>
          </p:cNvSpPr>
          <p:nvPr>
            <p:ph idx="1"/>
          </p:nvPr>
        </p:nvSpPr>
        <p:spPr>
          <a:xfrm>
            <a:off x="228600" y="986249"/>
            <a:ext cx="8686800" cy="5638800"/>
          </a:xfrm>
        </p:spPr>
        <p:txBody>
          <a:bodyPr/>
          <a:lstStyle/>
          <a:p>
            <a:pPr>
              <a:lnSpc>
                <a:spcPct val="100000"/>
              </a:lnSpc>
            </a:pPr>
            <a:r>
              <a:rPr lang="en-US" dirty="0" smtClean="0"/>
              <a:t>Software systems are integral part of every sphere of our life</a:t>
            </a:r>
          </a:p>
        </p:txBody>
      </p:sp>
      <p:sp>
        <p:nvSpPr>
          <p:cNvPr id="4" name="Slide Number Placeholder 3"/>
          <p:cNvSpPr>
            <a:spLocks noGrp="1"/>
          </p:cNvSpPr>
          <p:nvPr>
            <p:ph type="sldNum" sz="quarter" idx="10"/>
          </p:nvPr>
        </p:nvSpPr>
        <p:spPr/>
        <p:txBody>
          <a:bodyPr/>
          <a:lstStyle/>
          <a:p>
            <a:fld id="{58452FF4-89E3-4D1B-9927-2DBDC00E58D7}" type="slidenum">
              <a:rPr lang="en-US" smtClean="0"/>
              <a:pPr/>
              <a:t>4</a:t>
            </a:fld>
            <a:endParaRPr lang="en-US" dirty="0"/>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543300" y="3464924"/>
            <a:ext cx="2286000" cy="1714500"/>
          </a:xfrm>
          <a:prstGeom prst="rect">
            <a:avLst/>
          </a:prstGeom>
          <a:effectLst>
            <a:glow rad="101600">
              <a:schemeClr val="tx1">
                <a:alpha val="60000"/>
              </a:schemeClr>
            </a:glow>
            <a:softEdge rad="127000"/>
          </a:effectLst>
        </p:spPr>
      </p:pic>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426200" y="4715015"/>
            <a:ext cx="1574800" cy="1610268"/>
          </a:xfrm>
          <a:prstGeom prst="roundRect">
            <a:avLst/>
          </a:prstGeom>
          <a:effectLst>
            <a:glow rad="101600">
              <a:schemeClr val="tx1">
                <a:alpha val="60000"/>
              </a:schemeClr>
            </a:glow>
          </a:effectLst>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68400" y="2666477"/>
            <a:ext cx="1447800" cy="966249"/>
          </a:xfrm>
          <a:prstGeom prst="roundRect">
            <a:avLst>
              <a:gd name="adj" fmla="val 11410"/>
            </a:avLst>
          </a:prstGeom>
          <a:effectLst>
            <a:glow rad="101600">
              <a:schemeClr val="tx1">
                <a:alpha val="60000"/>
              </a:schemeClr>
            </a:glow>
          </a:effectLst>
        </p:spPr>
      </p:pic>
      <p:pic>
        <p:nvPicPr>
          <p:cNvPr id="11" name="Picture 1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438900" y="2624667"/>
            <a:ext cx="1574800" cy="1049867"/>
          </a:xfrm>
          <a:prstGeom prst="roundRect">
            <a:avLst/>
          </a:prstGeom>
          <a:effectLst>
            <a:glow rad="101600">
              <a:schemeClr val="tx1">
                <a:alpha val="60000"/>
              </a:schemeClr>
            </a:glow>
          </a:effectLst>
        </p:spPr>
      </p:pic>
      <p:pic>
        <p:nvPicPr>
          <p:cNvPr id="12" name="Picture 11"/>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135310" y="4876802"/>
            <a:ext cx="1737217" cy="1362899"/>
          </a:xfrm>
          <a:prstGeom prst="roundRect">
            <a:avLst/>
          </a:prstGeom>
          <a:effectLst>
            <a:glow rad="101600">
              <a:schemeClr val="tx1">
                <a:alpha val="60000"/>
              </a:schemeClr>
            </a:glow>
          </a:effectLst>
        </p:spPr>
      </p:pic>
      <p:pic>
        <p:nvPicPr>
          <p:cNvPr id="13" name="Picture 1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038600" y="2194897"/>
            <a:ext cx="1295400" cy="859536"/>
          </a:xfrm>
          <a:prstGeom prst="roundRect">
            <a:avLst/>
          </a:prstGeom>
          <a:effectLst>
            <a:glow rad="101600">
              <a:schemeClr val="tx1">
                <a:alpha val="60000"/>
              </a:schemeClr>
            </a:glow>
          </a:effectLst>
        </p:spPr>
      </p:pic>
      <p:sp>
        <p:nvSpPr>
          <p:cNvPr id="14" name="TextBox 13"/>
          <p:cNvSpPr txBox="1"/>
          <p:nvPr/>
        </p:nvSpPr>
        <p:spPr>
          <a:xfrm>
            <a:off x="1348508" y="2147611"/>
            <a:ext cx="12954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Industry</a:t>
            </a:r>
          </a:p>
        </p:txBody>
      </p:sp>
      <p:sp>
        <p:nvSpPr>
          <p:cNvPr id="15" name="TextBox 14"/>
          <p:cNvSpPr txBox="1"/>
          <p:nvPr/>
        </p:nvSpPr>
        <p:spPr>
          <a:xfrm>
            <a:off x="4072964" y="1707386"/>
            <a:ext cx="1261036"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Education</a:t>
            </a:r>
          </a:p>
        </p:txBody>
      </p:sp>
      <p:sp>
        <p:nvSpPr>
          <p:cNvPr id="16" name="TextBox 15"/>
          <p:cNvSpPr txBox="1"/>
          <p:nvPr/>
        </p:nvSpPr>
        <p:spPr>
          <a:xfrm>
            <a:off x="6635168" y="2089636"/>
            <a:ext cx="13970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Business</a:t>
            </a:r>
          </a:p>
        </p:txBody>
      </p:sp>
      <p:sp>
        <p:nvSpPr>
          <p:cNvPr id="17" name="TextBox 16"/>
          <p:cNvSpPr txBox="1"/>
          <p:nvPr/>
        </p:nvSpPr>
        <p:spPr>
          <a:xfrm>
            <a:off x="6615544" y="4155892"/>
            <a:ext cx="12954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Industry</a:t>
            </a:r>
          </a:p>
        </p:txBody>
      </p:sp>
      <p:sp>
        <p:nvSpPr>
          <p:cNvPr id="18" name="TextBox 17"/>
          <p:cNvSpPr txBox="1"/>
          <p:nvPr/>
        </p:nvSpPr>
        <p:spPr>
          <a:xfrm>
            <a:off x="1476284" y="4372011"/>
            <a:ext cx="12954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Military</a:t>
            </a:r>
          </a:p>
        </p:txBody>
      </p:sp>
      <p:cxnSp>
        <p:nvCxnSpPr>
          <p:cNvPr id="20" name="Straight Arrow Connector 19"/>
          <p:cNvCxnSpPr/>
          <p:nvPr/>
        </p:nvCxnSpPr>
        <p:spPr>
          <a:xfrm flipH="1" flipV="1">
            <a:off x="2651616" y="3149599"/>
            <a:ext cx="917084" cy="656050"/>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 idx="0"/>
          </p:cNvCxnSpPr>
          <p:nvPr/>
        </p:nvCxnSpPr>
        <p:spPr>
          <a:xfrm flipV="1">
            <a:off x="4686300" y="3054435"/>
            <a:ext cx="0" cy="410491"/>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2872527" y="4990924"/>
            <a:ext cx="696175" cy="567326"/>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5829300" y="3187699"/>
            <a:ext cx="609600" cy="617950"/>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829300" y="4876800"/>
            <a:ext cx="495300" cy="681450"/>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87750" y="5527978"/>
            <a:ext cx="22479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Entertainment</a:t>
            </a:r>
          </a:p>
        </p:txBody>
      </p:sp>
      <p:cxnSp>
        <p:nvCxnSpPr>
          <p:cNvPr id="27" name="Straight Arrow Connector 26"/>
          <p:cNvCxnSpPr>
            <a:stCxn id="2" idx="2"/>
            <a:endCxn id="26" idx="0"/>
          </p:cNvCxnSpPr>
          <p:nvPr/>
        </p:nvCxnSpPr>
        <p:spPr>
          <a:xfrm>
            <a:off x="4686300" y="5179424"/>
            <a:ext cx="25400" cy="348554"/>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3944145" y="5527980"/>
            <a:ext cx="1484313" cy="1476393"/>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7733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a:t>
            </a:r>
            <a:r>
              <a:rPr lang="en-US" dirty="0" smtClean="0"/>
              <a:t>Defects</a:t>
            </a:r>
            <a:endParaRPr lang="en-US" dirty="0"/>
          </a:p>
        </p:txBody>
      </p:sp>
      <p:sp>
        <p:nvSpPr>
          <p:cNvPr id="6" name="Content Placeholder 5"/>
          <p:cNvSpPr>
            <a:spLocks noGrp="1"/>
          </p:cNvSpPr>
          <p:nvPr>
            <p:ph idx="1"/>
          </p:nvPr>
        </p:nvSpPr>
        <p:spPr>
          <a:xfrm>
            <a:off x="228600" y="1066800"/>
            <a:ext cx="6248400" cy="5638800"/>
          </a:xfrm>
        </p:spPr>
        <p:txBody>
          <a:bodyPr/>
          <a:lstStyle/>
          <a:p>
            <a:pPr>
              <a:lnSpc>
                <a:spcPct val="100000"/>
              </a:lnSpc>
            </a:pPr>
            <a:r>
              <a:rPr lang="en-US" dirty="0"/>
              <a:t>A human being can make an </a:t>
            </a:r>
            <a:r>
              <a:rPr lang="en-US" dirty="0">
                <a:solidFill>
                  <a:schemeClr val="accent5">
                    <a:lumMod val="20000"/>
                    <a:lumOff val="80000"/>
                  </a:schemeClr>
                </a:solidFill>
              </a:rPr>
              <a:t>error (mistake</a:t>
            </a:r>
            <a:r>
              <a:rPr lang="en-US" dirty="0" smtClean="0">
                <a:solidFill>
                  <a:schemeClr val="accent5">
                    <a:lumMod val="20000"/>
                    <a:lumOff val="80000"/>
                  </a:schemeClr>
                </a:solidFill>
              </a:rPr>
              <a:t>)</a:t>
            </a:r>
          </a:p>
          <a:p>
            <a:pPr>
              <a:lnSpc>
                <a:spcPct val="100000"/>
              </a:lnSpc>
            </a:pPr>
            <a:r>
              <a:rPr lang="en-US" dirty="0" smtClean="0"/>
              <a:t>Errors produce </a:t>
            </a:r>
            <a:r>
              <a:rPr lang="en-US" dirty="0" smtClean="0">
                <a:solidFill>
                  <a:schemeClr val="accent5">
                    <a:lumMod val="20000"/>
                    <a:lumOff val="80000"/>
                  </a:schemeClr>
                </a:solidFill>
              </a:rPr>
              <a:t>defects</a:t>
            </a:r>
          </a:p>
          <a:p>
            <a:pPr lvl="1">
              <a:lnSpc>
                <a:spcPct val="100000"/>
              </a:lnSpc>
            </a:pPr>
            <a:r>
              <a:rPr lang="en-US" dirty="0" smtClean="0">
                <a:solidFill>
                  <a:schemeClr val="accent5">
                    <a:lumMod val="20000"/>
                    <a:lumOff val="80000"/>
                  </a:schemeClr>
                </a:solidFill>
              </a:rPr>
              <a:t>Defects are faults / bugs </a:t>
            </a:r>
            <a:r>
              <a:rPr lang="en-US" dirty="0"/>
              <a:t>in the </a:t>
            </a:r>
            <a:r>
              <a:rPr lang="en-US" dirty="0" smtClean="0"/>
              <a:t>program code</a:t>
            </a:r>
            <a:r>
              <a:rPr lang="en-US" dirty="0"/>
              <a:t>, or in a </a:t>
            </a:r>
            <a:r>
              <a:rPr lang="en-US" dirty="0" smtClean="0"/>
              <a:t>document</a:t>
            </a:r>
          </a:p>
          <a:p>
            <a:pPr>
              <a:lnSpc>
                <a:spcPct val="100000"/>
              </a:lnSpc>
            </a:pPr>
            <a:r>
              <a:rPr lang="en-US" dirty="0" smtClean="0"/>
              <a:t>If </a:t>
            </a:r>
            <a:r>
              <a:rPr lang="en-US" dirty="0"/>
              <a:t>a defect in code is executed, </a:t>
            </a:r>
            <a:r>
              <a:rPr lang="en-US" dirty="0" smtClean="0"/>
              <a:t>that might cause </a:t>
            </a:r>
            <a:r>
              <a:rPr lang="en-US" dirty="0"/>
              <a:t>a </a:t>
            </a:r>
            <a:r>
              <a:rPr lang="en-US" dirty="0" smtClean="0">
                <a:solidFill>
                  <a:schemeClr val="accent5">
                    <a:lumMod val="20000"/>
                    <a:lumOff val="80000"/>
                  </a:schemeClr>
                </a:solidFill>
              </a:rPr>
              <a:t>failure:</a:t>
            </a:r>
            <a:endParaRPr lang="en-US" dirty="0" smtClean="0"/>
          </a:p>
          <a:p>
            <a:pPr lvl="1">
              <a:lnSpc>
                <a:spcPct val="100000"/>
              </a:lnSpc>
            </a:pPr>
            <a:r>
              <a:rPr lang="en-US" dirty="0"/>
              <a:t>F</a:t>
            </a:r>
            <a:r>
              <a:rPr lang="en-US" dirty="0" smtClean="0"/>
              <a:t>ail </a:t>
            </a:r>
            <a:r>
              <a:rPr lang="en-US" dirty="0"/>
              <a:t>to do what it should </a:t>
            </a:r>
            <a:r>
              <a:rPr lang="en-US" dirty="0" smtClean="0"/>
              <a:t>do</a:t>
            </a:r>
          </a:p>
          <a:p>
            <a:pPr lvl="1">
              <a:lnSpc>
                <a:spcPct val="100000"/>
              </a:lnSpc>
            </a:pPr>
            <a:r>
              <a:rPr lang="en-US" dirty="0"/>
              <a:t>D</a:t>
            </a:r>
            <a:r>
              <a:rPr lang="en-US" dirty="0" smtClean="0"/>
              <a:t>o </a:t>
            </a:r>
            <a:r>
              <a:rPr lang="en-US" dirty="0"/>
              <a:t>something it </a:t>
            </a:r>
            <a:r>
              <a:rPr lang="en-US" dirty="0" smtClean="0"/>
              <a:t>shouldn’t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05600" y="1173599"/>
            <a:ext cx="1736816" cy="1188603"/>
          </a:xfrm>
          <a:prstGeom prst="roundRect">
            <a:avLst/>
          </a:prstGeom>
          <a:effectLst>
            <a:glow rad="101600">
              <a:schemeClr val="tx1">
                <a:alpha val="60000"/>
              </a:schemeClr>
            </a:glow>
            <a:softEdge rad="31750"/>
          </a:effectLst>
        </p:spPr>
      </p:pic>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48185" y="2743200"/>
            <a:ext cx="1451649" cy="1752600"/>
          </a:xfrm>
          <a:prstGeom prst="rect">
            <a:avLst/>
          </a:prstGeom>
          <a:effectLst>
            <a:glow rad="101600">
              <a:schemeClr val="tx1">
                <a:alpha val="60000"/>
              </a:schemeClr>
            </a:glow>
          </a:effectLst>
        </p:spPr>
      </p:pic>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05600" y="4800601"/>
            <a:ext cx="1736816" cy="1529641"/>
          </a:xfrm>
          <a:prstGeom prst="roundRect">
            <a:avLst>
              <a:gd name="adj" fmla="val 9195"/>
            </a:avLst>
          </a:prstGeom>
          <a:effectLst>
            <a:glow rad="101600">
              <a:schemeClr val="tx1">
                <a:alpha val="60000"/>
              </a:schemeClr>
            </a:glow>
            <a:softEdge rad="31750"/>
          </a:effectLst>
        </p:spPr>
      </p:pic>
    </p:spTree>
    <p:extLst>
      <p:ext uri="{BB962C8B-B14F-4D97-AF65-F5344CB8AC3E}">
        <p14:creationId xmlns:p14="http://schemas.microsoft.com/office/powerpoint/2010/main" val="2288390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a:t>
            </a:r>
            <a:r>
              <a:rPr lang="en-US" dirty="0" smtClean="0"/>
              <a:t>Defects (2)</a:t>
            </a:r>
            <a:endParaRPr lang="en-US" dirty="0"/>
          </a:p>
        </p:txBody>
      </p:sp>
      <p:sp>
        <p:nvSpPr>
          <p:cNvPr id="6" name="Content Placeholder 5"/>
          <p:cNvSpPr>
            <a:spLocks noGrp="1"/>
          </p:cNvSpPr>
          <p:nvPr>
            <p:ph idx="1"/>
          </p:nvPr>
        </p:nvSpPr>
        <p:spPr/>
        <p:txBody>
          <a:bodyPr/>
          <a:lstStyle/>
          <a:p>
            <a:pPr>
              <a:lnSpc>
                <a:spcPct val="100000"/>
              </a:lnSpc>
            </a:pPr>
            <a:r>
              <a:rPr lang="en-US" dirty="0" smtClean="0"/>
              <a:t>The human factor</a:t>
            </a:r>
          </a:p>
          <a:p>
            <a:pPr lvl="1">
              <a:lnSpc>
                <a:spcPct val="100000"/>
              </a:lnSpc>
            </a:pPr>
            <a:r>
              <a:rPr lang="en-US" dirty="0"/>
              <a:t>Humans </a:t>
            </a:r>
            <a:r>
              <a:rPr lang="en-US" dirty="0" smtClean="0"/>
              <a:t>make </a:t>
            </a:r>
            <a:r>
              <a:rPr lang="en-US" dirty="0" smtClean="0">
                <a:solidFill>
                  <a:schemeClr val="accent5">
                    <a:lumMod val="20000"/>
                    <a:lumOff val="80000"/>
                  </a:schemeClr>
                </a:solidFill>
              </a:rPr>
              <a:t>mistakes</a:t>
            </a:r>
          </a:p>
          <a:p>
            <a:pPr lvl="1">
              <a:lnSpc>
                <a:spcPct val="100000"/>
              </a:lnSpc>
            </a:pPr>
            <a:r>
              <a:rPr lang="en-US" dirty="0" smtClean="0"/>
              <a:t>Poor </a:t>
            </a:r>
            <a:r>
              <a:rPr lang="en-US" dirty="0" smtClean="0">
                <a:solidFill>
                  <a:schemeClr val="accent5">
                    <a:lumMod val="20000"/>
                    <a:lumOff val="80000"/>
                  </a:schemeClr>
                </a:solidFill>
              </a:rPr>
              <a:t>training</a:t>
            </a:r>
            <a:endParaRPr lang="en-US" dirty="0">
              <a:solidFill>
                <a:schemeClr val="accent5">
                  <a:lumMod val="20000"/>
                  <a:lumOff val="80000"/>
                </a:schemeClr>
              </a:solidFill>
            </a:endParaRPr>
          </a:p>
          <a:p>
            <a:pPr lvl="1">
              <a:lnSpc>
                <a:spcPct val="100000"/>
              </a:lnSpc>
            </a:pPr>
            <a:r>
              <a:rPr lang="en-US" dirty="0" smtClean="0">
                <a:solidFill>
                  <a:schemeClr val="accent5">
                    <a:lumMod val="20000"/>
                    <a:lumOff val="80000"/>
                  </a:schemeClr>
                </a:solidFill>
              </a:rPr>
              <a:t>Time</a:t>
            </a:r>
            <a:r>
              <a:rPr lang="en-US" dirty="0" smtClean="0"/>
              <a:t> </a:t>
            </a:r>
            <a:r>
              <a:rPr lang="en-US" dirty="0"/>
              <a:t>pressure</a:t>
            </a:r>
          </a:p>
          <a:p>
            <a:pPr lvl="1">
              <a:lnSpc>
                <a:spcPct val="100000"/>
              </a:lnSpc>
            </a:pPr>
            <a:r>
              <a:rPr lang="en-US" dirty="0" smtClean="0">
                <a:solidFill>
                  <a:schemeClr val="accent5">
                    <a:lumMod val="20000"/>
                    <a:lumOff val="80000"/>
                  </a:schemeClr>
                </a:solidFill>
              </a:rPr>
              <a:t>Code</a:t>
            </a:r>
            <a:r>
              <a:rPr lang="en-US" dirty="0" smtClean="0"/>
              <a:t> </a:t>
            </a:r>
            <a:r>
              <a:rPr lang="en-US" dirty="0"/>
              <a:t>complexity</a:t>
            </a:r>
          </a:p>
          <a:p>
            <a:pPr lvl="1">
              <a:lnSpc>
                <a:spcPct val="100000"/>
              </a:lnSpc>
            </a:pPr>
            <a:r>
              <a:rPr lang="en-US" dirty="0" smtClean="0"/>
              <a:t>Complexity </a:t>
            </a:r>
            <a:r>
              <a:rPr lang="en-US" dirty="0"/>
              <a:t>of </a:t>
            </a:r>
            <a:r>
              <a:rPr lang="en-US" dirty="0">
                <a:solidFill>
                  <a:schemeClr val="accent5">
                    <a:lumMod val="20000"/>
                    <a:lumOff val="80000"/>
                  </a:schemeClr>
                </a:solidFill>
              </a:rPr>
              <a:t>infrastructure</a:t>
            </a:r>
          </a:p>
          <a:p>
            <a:pPr lvl="1">
              <a:lnSpc>
                <a:spcPct val="100000"/>
              </a:lnSpc>
            </a:pPr>
            <a:r>
              <a:rPr lang="en-US" dirty="0" smtClean="0"/>
              <a:t>Changing </a:t>
            </a:r>
            <a:r>
              <a:rPr lang="en-US" dirty="0" smtClean="0">
                <a:solidFill>
                  <a:schemeClr val="accent5">
                    <a:lumMod val="20000"/>
                    <a:lumOff val="80000"/>
                  </a:schemeClr>
                </a:solidFill>
              </a:rPr>
              <a:t>technologies</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57800" y="1066800"/>
            <a:ext cx="2819400" cy="2090115"/>
          </a:xfrm>
          <a:prstGeom prst="roundRect">
            <a:avLst>
              <a:gd name="adj" fmla="val 9983"/>
            </a:avLst>
          </a:prstGeom>
          <a:effectLst>
            <a:glow rad="101600">
              <a:schemeClr val="tx1">
                <a:alpha val="60000"/>
              </a:schemeClr>
            </a:glow>
            <a:softEdge rad="63500"/>
          </a:effectLst>
        </p:spPr>
      </p:pic>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746380" y="4038602"/>
            <a:ext cx="2286000" cy="2299175"/>
          </a:xfrm>
          <a:prstGeom prst="roundRect">
            <a:avLst>
              <a:gd name="adj" fmla="val 8334"/>
            </a:avLst>
          </a:prstGeom>
          <a:effectLst>
            <a:glow rad="101600">
              <a:schemeClr val="tx1">
                <a:alpha val="60000"/>
              </a:schemeClr>
            </a:glow>
            <a:softEdge rad="63500"/>
          </a:effectLst>
        </p:spPr>
      </p:pic>
    </p:spTree>
    <p:extLst>
      <p:ext uri="{BB962C8B-B14F-4D97-AF65-F5344CB8AC3E}">
        <p14:creationId xmlns:p14="http://schemas.microsoft.com/office/powerpoint/2010/main" val="327762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Defects (3)</a:t>
            </a:r>
          </a:p>
        </p:txBody>
      </p:sp>
      <p:sp>
        <p:nvSpPr>
          <p:cNvPr id="6" name="Content Placeholder 5"/>
          <p:cNvSpPr>
            <a:spLocks noGrp="1"/>
          </p:cNvSpPr>
          <p:nvPr>
            <p:ph idx="1"/>
          </p:nvPr>
        </p:nvSpPr>
        <p:spPr/>
        <p:txBody>
          <a:bodyPr/>
          <a:lstStyle/>
          <a:p>
            <a:pPr>
              <a:lnSpc>
                <a:spcPct val="100000"/>
              </a:lnSpc>
            </a:pPr>
            <a:r>
              <a:rPr lang="en-US" dirty="0" smtClean="0"/>
              <a:t>Organizational factors</a:t>
            </a:r>
          </a:p>
          <a:p>
            <a:pPr lvl="1">
              <a:lnSpc>
                <a:spcPct val="100000"/>
              </a:lnSpc>
            </a:pPr>
            <a:r>
              <a:rPr lang="en-US" dirty="0" smtClean="0"/>
              <a:t>Inefficient </a:t>
            </a:r>
            <a:r>
              <a:rPr lang="en-US" dirty="0" smtClean="0">
                <a:solidFill>
                  <a:schemeClr val="accent5">
                    <a:lumMod val="20000"/>
                    <a:lumOff val="80000"/>
                  </a:schemeClr>
                </a:solidFill>
              </a:rPr>
              <a:t>communication</a:t>
            </a:r>
            <a:endParaRPr lang="en-US" dirty="0">
              <a:solidFill>
                <a:schemeClr val="accent5">
                  <a:lumMod val="20000"/>
                  <a:lumOff val="80000"/>
                </a:schemeClr>
              </a:solidFill>
            </a:endParaRPr>
          </a:p>
          <a:p>
            <a:pPr lvl="1">
              <a:lnSpc>
                <a:spcPct val="100000"/>
              </a:lnSpc>
            </a:pPr>
            <a:r>
              <a:rPr lang="en-US" dirty="0" smtClean="0"/>
              <a:t>Unclearly </a:t>
            </a:r>
            <a:r>
              <a:rPr lang="en-US" dirty="0"/>
              <a:t>defined </a:t>
            </a:r>
            <a:r>
              <a:rPr lang="en-US" dirty="0" smtClean="0">
                <a:solidFill>
                  <a:schemeClr val="accent5">
                    <a:lumMod val="20000"/>
                    <a:lumOff val="80000"/>
                  </a:schemeClr>
                </a:solidFill>
              </a:rPr>
              <a:t>requirements</a:t>
            </a:r>
            <a:endParaRPr lang="en-US" dirty="0"/>
          </a:p>
          <a:p>
            <a:pPr>
              <a:lnSpc>
                <a:spcPct val="100000"/>
              </a:lnSpc>
            </a:pPr>
            <a:r>
              <a:rPr lang="en-US" dirty="0" smtClean="0"/>
              <a:t>Environmental </a:t>
            </a:r>
            <a:r>
              <a:rPr lang="en-US" dirty="0"/>
              <a:t>conditions</a:t>
            </a:r>
          </a:p>
          <a:p>
            <a:pPr lvl="1">
              <a:lnSpc>
                <a:spcPct val="100000"/>
              </a:lnSpc>
            </a:pPr>
            <a:r>
              <a:rPr lang="pt-BR" dirty="0" smtClean="0"/>
              <a:t>Radiation, Magnetism, Electronic fields, Pollution, Etc.</a:t>
            </a:r>
          </a:p>
          <a:p>
            <a:pPr lvl="1">
              <a:lnSpc>
                <a:spcPct val="100000"/>
              </a:lnSpc>
            </a:pPr>
            <a:r>
              <a:rPr lang="en-US" dirty="0"/>
              <a:t>These can change the hardware conditions</a:t>
            </a:r>
          </a:p>
          <a:p>
            <a:pPr lvl="1">
              <a:lnSpc>
                <a:spcPct val="100000"/>
              </a:lnSpc>
            </a:pPr>
            <a:endParaRPr lang="pt-BR" dirty="0"/>
          </a:p>
          <a:p>
            <a:pPr marL="357188" lvl="1" indent="0">
              <a:lnSpc>
                <a:spcPct val="100000"/>
              </a:lnSpc>
              <a:buNone/>
            </a:pPr>
            <a:endParaRPr lang="en-US" dirty="0" smtClean="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05600" y="1295400"/>
            <a:ext cx="1600200" cy="1760220"/>
          </a:xfrm>
          <a:prstGeom prst="rect">
            <a:avLst/>
          </a:prstGeom>
          <a:effectLst>
            <a:glow rad="101600">
              <a:schemeClr val="tx1">
                <a:alpha val="60000"/>
              </a:schemeClr>
            </a:glow>
          </a:effectLst>
        </p:spPr>
      </p:pic>
    </p:spTree>
    <p:extLst>
      <p:ext uri="{BB962C8B-B14F-4D97-AF65-F5344CB8AC3E}">
        <p14:creationId xmlns:p14="http://schemas.microsoft.com/office/powerpoint/2010/main" val="560589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vs. Fault vs. Failure</a:t>
            </a:r>
          </a:p>
        </p:txBody>
      </p:sp>
      <p:sp>
        <p:nvSpPr>
          <p:cNvPr id="3" name="Content Placeholder 2"/>
          <p:cNvSpPr>
            <a:spLocks noGrp="1"/>
          </p:cNvSpPr>
          <p:nvPr>
            <p:ph idx="1"/>
          </p:nvPr>
        </p:nvSpPr>
        <p:spPr/>
        <p:txBody>
          <a:bodyPr/>
          <a:lstStyle/>
          <a:p>
            <a:r>
              <a:rPr lang="en-US" dirty="0" smtClean="0">
                <a:solidFill>
                  <a:schemeClr val="accent5">
                    <a:lumMod val="20000"/>
                    <a:lumOff val="80000"/>
                  </a:schemeClr>
                </a:solidFill>
              </a:rPr>
              <a:t>Error</a:t>
            </a:r>
            <a:endParaRPr lang="en-US" dirty="0">
              <a:solidFill>
                <a:schemeClr val="accent5">
                  <a:lumMod val="20000"/>
                  <a:lumOff val="80000"/>
                </a:schemeClr>
              </a:solidFill>
            </a:endParaRPr>
          </a:p>
          <a:p>
            <a:pPr lvl="1"/>
            <a:r>
              <a:rPr lang="en-US" dirty="0" smtClean="0"/>
              <a:t>Discrepancy </a:t>
            </a:r>
            <a:r>
              <a:rPr lang="en-US" dirty="0"/>
              <a:t>between a computed, observed or measured value or condition and the true, specified or theoretically correct value or condition</a:t>
            </a:r>
          </a:p>
          <a:p>
            <a:r>
              <a:rPr lang="en-US" dirty="0" smtClean="0">
                <a:solidFill>
                  <a:schemeClr val="accent5">
                    <a:lumMod val="20000"/>
                    <a:lumOff val="80000"/>
                  </a:schemeClr>
                </a:solidFill>
              </a:rPr>
              <a:t>Human </a:t>
            </a:r>
            <a:r>
              <a:rPr lang="en-US" dirty="0">
                <a:solidFill>
                  <a:schemeClr val="accent5">
                    <a:lumMod val="20000"/>
                    <a:lumOff val="80000"/>
                  </a:schemeClr>
                </a:solidFill>
              </a:rPr>
              <a:t>error (mistake)</a:t>
            </a:r>
          </a:p>
          <a:p>
            <a:pPr lvl="1"/>
            <a:r>
              <a:rPr lang="en-US" dirty="0" smtClean="0"/>
              <a:t>Human </a:t>
            </a:r>
            <a:r>
              <a:rPr lang="en-US" dirty="0"/>
              <a:t>action or inaction that produces an unintended </a:t>
            </a:r>
            <a:r>
              <a:rPr lang="en-US" dirty="0" smtClean="0"/>
              <a:t>result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3035618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vs. Fault vs. </a:t>
            </a:r>
            <a:r>
              <a:rPr lang="en-US" dirty="0" smtClean="0"/>
              <a:t>Failure (2)</a:t>
            </a:r>
            <a:endParaRPr lang="en-US" dirty="0"/>
          </a:p>
        </p:txBody>
      </p:sp>
      <p:sp>
        <p:nvSpPr>
          <p:cNvPr id="3" name="Content Placeholder 2"/>
          <p:cNvSpPr>
            <a:spLocks noGrp="1"/>
          </p:cNvSpPr>
          <p:nvPr>
            <p:ph idx="1"/>
          </p:nvPr>
        </p:nvSpPr>
        <p:spPr/>
        <p:txBody>
          <a:bodyPr/>
          <a:lstStyle/>
          <a:p>
            <a:r>
              <a:rPr lang="en-US" dirty="0" smtClean="0">
                <a:solidFill>
                  <a:schemeClr val="accent5">
                    <a:lumMod val="20000"/>
                    <a:lumOff val="80000"/>
                  </a:schemeClr>
                </a:solidFill>
              </a:rPr>
              <a:t>Fault (defect, bug)</a:t>
            </a:r>
          </a:p>
          <a:p>
            <a:pPr lvl="1"/>
            <a:r>
              <a:rPr lang="en-US" dirty="0" smtClean="0"/>
              <a:t>Abnormal </a:t>
            </a:r>
            <a:r>
              <a:rPr lang="en-US" dirty="0"/>
              <a:t>condition that may cause a reduction in, or loss of, the capability of a functional unit to perform a required </a:t>
            </a:r>
            <a:r>
              <a:rPr lang="en-US" dirty="0" smtClean="0"/>
              <a:t>function</a:t>
            </a:r>
          </a:p>
          <a:p>
            <a:pPr lvl="1"/>
            <a:r>
              <a:rPr lang="en-US" dirty="0" smtClean="0"/>
              <a:t>A fault is the cause of an error</a:t>
            </a:r>
            <a:endParaRPr lang="en-US" dirty="0"/>
          </a:p>
          <a:p>
            <a:r>
              <a:rPr lang="en-US" dirty="0" smtClean="0">
                <a:solidFill>
                  <a:schemeClr val="accent5">
                    <a:lumMod val="20000"/>
                    <a:lumOff val="80000"/>
                  </a:schemeClr>
                </a:solidFill>
              </a:rPr>
              <a:t>Failure</a:t>
            </a:r>
          </a:p>
          <a:p>
            <a:pPr lvl="1"/>
            <a:r>
              <a:rPr lang="en-US" dirty="0"/>
              <a:t>The inability of a system to perform its required functions within specified performance requirements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3909672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extLst>
    <a:ext uri="{05A4C25C-085E-4340-85A3-A5531E510DB2}">
      <thm15:themeFamily xmlns="" xmlns:thm15="http://schemas.microsoft.com/office/thememl/2012/main" name="Telerik Academy Theme" id="{CC62B882-3A46-4F72-8436-1D7407ADFF02}" vid="{92E024D1-C2BF-4AF7-8ED1-5C666C82BD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 Theme</Template>
  <TotalTime>121</TotalTime>
  <Words>1330</Words>
  <Application>Microsoft Office PowerPoint</Application>
  <PresentationFormat>Презентация на цял екран (4:3)</PresentationFormat>
  <Paragraphs>239</Paragraphs>
  <Slides>33</Slides>
  <Notes>9</Notes>
  <HiddenSlides>0</HiddenSlides>
  <MMClips>0</MMClips>
  <ScaleCrop>false</ScaleCrop>
  <HeadingPairs>
    <vt:vector size="4" baseType="variant">
      <vt:variant>
        <vt:lpstr>Тема</vt:lpstr>
      </vt:variant>
      <vt:variant>
        <vt:i4>1</vt:i4>
      </vt:variant>
      <vt:variant>
        <vt:lpstr>Заглавия на слайдовете</vt:lpstr>
      </vt:variant>
      <vt:variant>
        <vt:i4>33</vt:i4>
      </vt:variant>
    </vt:vector>
  </HeadingPairs>
  <TitlesOfParts>
    <vt:vector size="34" baseType="lpstr">
      <vt:lpstr>Telerik Academy Theme</vt:lpstr>
      <vt:lpstr>Fundamentals of Testing</vt:lpstr>
      <vt:lpstr>Table of Contents</vt:lpstr>
      <vt:lpstr>Why is Testing Necessary?</vt:lpstr>
      <vt:lpstr>Software Systems Context</vt:lpstr>
      <vt:lpstr>Causes of Software Defects</vt:lpstr>
      <vt:lpstr>Causes of Software Defects (2)</vt:lpstr>
      <vt:lpstr>Causes of Software Defects (3)</vt:lpstr>
      <vt:lpstr>Error vs. Fault vs. Failure</vt:lpstr>
      <vt:lpstr>Error vs. Fault vs. Failure (2)</vt:lpstr>
      <vt:lpstr>What is Software Quality?</vt:lpstr>
      <vt:lpstr>The Role of Testing</vt:lpstr>
      <vt:lpstr>Testing and Quality</vt:lpstr>
      <vt:lpstr>How Much Testing is Enough?</vt:lpstr>
      <vt:lpstr>What Is Testing?</vt:lpstr>
      <vt:lpstr>What is Testing?</vt:lpstr>
      <vt:lpstr>What is Testing? (2)</vt:lpstr>
      <vt:lpstr>Main Test Activities</vt:lpstr>
      <vt:lpstr>Main Objectives in Testing </vt:lpstr>
      <vt:lpstr>Different Viewpoints</vt:lpstr>
      <vt:lpstr>Different Viewpoints </vt:lpstr>
      <vt:lpstr>Debugging VS Testing</vt:lpstr>
      <vt:lpstr>Seven Testing Principles</vt:lpstr>
      <vt:lpstr>Seven Testing Principles (1)</vt:lpstr>
      <vt:lpstr>Seven Testing Principles (2)</vt:lpstr>
      <vt:lpstr>Seven Testing Principles (3)</vt:lpstr>
      <vt:lpstr>Seven Testing Principles (4)</vt:lpstr>
      <vt:lpstr>Seven Testing Principles (5)</vt:lpstr>
      <vt:lpstr>Seven Testing Principles (6)</vt:lpstr>
      <vt:lpstr>Seven Testing Principles (7)</vt:lpstr>
      <vt:lpstr>Fundamentals of Testing</vt:lpstr>
      <vt:lpstr>Exercises </vt:lpstr>
      <vt:lpstr>Exercises (2)</vt:lpstr>
      <vt:lpstr>Exercises (3)</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Asya Georgieva</dc:creator>
  <cp:lastModifiedBy>User</cp:lastModifiedBy>
  <cp:revision>21</cp:revision>
  <dcterms:created xsi:type="dcterms:W3CDTF">2013-01-29T09:56:39Z</dcterms:created>
  <dcterms:modified xsi:type="dcterms:W3CDTF">2014-07-01T03:45:31Z</dcterms:modified>
</cp:coreProperties>
</file>