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1" r:id="rId3"/>
    <p:sldId id="278" r:id="rId4"/>
    <p:sldId id="289" r:id="rId5"/>
    <p:sldId id="277" r:id="rId6"/>
    <p:sldId id="290" r:id="rId7"/>
    <p:sldId id="262" r:id="rId8"/>
    <p:sldId id="287" r:id="rId9"/>
    <p:sldId id="263" r:id="rId10"/>
    <p:sldId id="288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69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78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rbingo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shfrommm.github.io/bs5-course/donuts/site05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oshfrommm.github.io/bs5-course/donuts/site05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bootstrap5/bootstrap_button_groups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5.1/components/navs-tab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yipingliao/pen/zvZzg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FromMM/bs5-course" TargetMode="External"/><Relationship Id="rId2" Type="http://schemas.openxmlformats.org/officeDocument/2006/relationships/hyperlink" Target="https://joshfrommm.github.io/bs5-cour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gabb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glyfangear.com/cleveland-browns-ugly-sweater/nf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illightde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1430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1066800"/>
            <a:ext cx="8229600" cy="18288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התפריט גם יכול להתקפל עבור מסכים קטנים.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עם כפתור "המבורגר" כדי לפתוח תפריט.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DrBingo.net</a:t>
            </a:r>
            <a:endParaRPr lang="he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067AD-6782-420E-A023-4BED0188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37436"/>
            <a:ext cx="7696200" cy="20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A9063-4FFA-49D3-933A-8DC6C46B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55" y="4841586"/>
            <a:ext cx="331844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436F6-1409-4F56-BCC2-5DD7ED56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" y="4327236"/>
            <a:ext cx="301216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55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Modal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חלון נפתח עם וידיאו, טופס, תמונה, טקסט, וכו'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JoshFromMM.github.io/bs5-course/donuts/site05e.html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148440"/>
            <a:ext cx="6048375" cy="35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4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Carousel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אוסף של תמונות שניתן לדפדף בו ידני או אוטומטי.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JoshFromMM.github.io/bs5-course/donuts/site05e.html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endParaRPr lang="he-I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99" y="1240850"/>
            <a:ext cx="6156601" cy="340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0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Buttons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כפתורים פשוטים או משוכללים.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https://www.w3schools.com/bootstrap5/bootstrap_button_groups.php</a:t>
            </a:r>
            <a:endParaRPr lang="he-I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633401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36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Tabs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להחביא ולגלות טקסט, תמונות, וכו' ע"י לחיצה על </a:t>
            </a:r>
            <a:r>
              <a:rPr lang="he-IL" sz="3200" dirty="0" err="1"/>
              <a:t>טאבים</a:t>
            </a:r>
            <a:r>
              <a:rPr lang="he-IL" sz="3200" dirty="0"/>
              <a:t> בראש, בצד, או בתחתית שטח מוגדר.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2000" dirty="0">
                <a:hlinkClick r:id="rId2"/>
              </a:rPr>
              <a:t>https://getbootstrap.com/docs/5.1/components/navs-tabs/</a:t>
            </a:r>
            <a:endParaRPr lang="he-IL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5" y="1524000"/>
            <a:ext cx="8266154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שני דרכים לקרוא\להשתמש </a:t>
            </a:r>
            <a:r>
              <a:rPr lang="he-IL" sz="3200" dirty="0" err="1"/>
              <a:t>בבוּטסטראפ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להשתמש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לגלוש ל-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getbootstrap.com/docs/5.1/getting-started/introduction/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להוריד מהאתר </a:t>
            </a:r>
            <a:r>
              <a:rPr lang="en-US" sz="2800" dirty="0">
                <a:hlinkClick r:id="rId3"/>
              </a:rPr>
              <a:t>https://getbootstrap.com</a:t>
            </a:r>
            <a:r>
              <a:rPr lang="he-IL" sz="2800" dirty="0"/>
              <a:t>.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לשמור בקובץ </a:t>
            </a:r>
            <a:r>
              <a:rPr lang="en-US" sz="2800" dirty="0"/>
              <a:t>ZIP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לפתוח לתוך ספרייה כמו </a:t>
            </a:r>
            <a:r>
              <a:rPr lang="en-US" sz="2800" dirty="0"/>
              <a:t>bs5</a:t>
            </a:r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להעתיק את ה-</a:t>
            </a:r>
            <a:r>
              <a:rPr lang="en-US" sz="2800" dirty="0"/>
              <a:t>Starter Template </a:t>
            </a:r>
            <a:r>
              <a:rPr lang="he-IL" sz="2800" dirty="0"/>
              <a:t> כמו ב-</a:t>
            </a:r>
            <a:r>
              <a:rPr lang="en-US" sz="2800" dirty="0"/>
              <a:t>CDN</a:t>
            </a:r>
            <a:endParaRPr lang="he-IL" sz="2800" dirty="0"/>
          </a:p>
          <a:p>
            <a:pPr lvl="3" algn="r" rtl="1">
              <a:spcBef>
                <a:spcPts val="0"/>
              </a:spcBef>
            </a:pPr>
            <a:r>
              <a:rPr lang="he-IL" sz="2800" dirty="0"/>
              <a:t>אם רוצים לעבוד בלי חיבור לרשת, אפשר להחליף קבצי </a:t>
            </a:r>
            <a:r>
              <a:rPr lang="en-US" sz="2800" dirty="0"/>
              <a:t>CDN</a:t>
            </a:r>
            <a:r>
              <a:rPr lang="he-IL" sz="2800" dirty="0"/>
              <a:t> בקבצים מקומיים.</a:t>
            </a:r>
          </a:p>
          <a:p>
            <a:pPr lvl="3" algn="r" rtl="1">
              <a:spcBef>
                <a:spcPts val="0"/>
              </a:spcBef>
            </a:pP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בבוּטסטראפ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427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התוכנית הראשונה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50380" cy="340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18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6 גדלים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xs</a:t>
            </a:r>
            <a:r>
              <a:rPr lang="he-IL" sz="2800" dirty="0"/>
              <a:t> – טלפונים עם פחות מ-576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sm</a:t>
            </a:r>
            <a:r>
              <a:rPr lang="he-IL" sz="2800" dirty="0"/>
              <a:t> – </a:t>
            </a:r>
            <a:r>
              <a:rPr lang="he-IL" sz="2800" dirty="0" err="1"/>
              <a:t>טאבלטים</a:t>
            </a:r>
            <a:r>
              <a:rPr lang="he-IL" sz="2800" dirty="0"/>
              <a:t> מעל 576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md</a:t>
            </a:r>
            <a:r>
              <a:rPr lang="he-IL" sz="2800" dirty="0"/>
              <a:t> – נייחים ונייחים מעל 768 פיקסלים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lg</a:t>
            </a:r>
            <a:r>
              <a:rPr lang="he-IL" sz="2800" dirty="0"/>
              <a:t> – גדול כמו מחשב נייח. 992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xxl</a:t>
            </a:r>
            <a:r>
              <a:rPr lang="he-IL" sz="2800" dirty="0"/>
              <a:t> – גדול כמו מחשב נייח. 1200 פיקסלים ומעלה.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</a:p>
          <a:p>
            <a:pPr lvl="2" algn="r" rtl="1">
              <a:spcBef>
                <a:spcPts val="0"/>
              </a:spcBef>
            </a:pPr>
            <a:r>
              <a:rPr lang="en-US" sz="2800" dirty="0"/>
              <a:t>“start from a lower screen size and scale up”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גודל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966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שתי הגדרות רוחב למסכים </a:t>
            </a:r>
            <a:r>
              <a:rPr lang="he-IL" sz="3200" dirty="0" err="1"/>
              <a:t>בבוטסראפ</a:t>
            </a:r>
            <a:r>
              <a:rPr lang="he-IL" sz="3200" dirty="0"/>
              <a:t>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רוחב קבוע </a:t>
            </a:r>
            <a:r>
              <a:rPr lang="en-US" sz="2800" dirty="0"/>
              <a:t>(fixed)</a:t>
            </a:r>
            <a:r>
              <a:rPr lang="he-IL" sz="2800" dirty="0"/>
              <a:t> - לכל סוג מסך יש רוחב קבוע.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זורם </a:t>
            </a:r>
            <a:r>
              <a:rPr lang="en-US" sz="2800" dirty="0"/>
              <a:t>(fluid)</a:t>
            </a:r>
            <a:r>
              <a:rPr lang="he-IL" sz="2800" dirty="0"/>
              <a:t> – מתרחב למלא את הרוחב.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דוגמא: </a:t>
            </a:r>
            <a:r>
              <a:rPr lang="en-US" sz="2800" dirty="0">
                <a:hlinkClick r:id="rId2"/>
              </a:rPr>
              <a:t>https://codepen.io/yipingliao/pen/zvZzgY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7401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כדי לחלק תוכן במרחב המסך, </a:t>
            </a:r>
            <a:r>
              <a:rPr lang="en-US" sz="3200" dirty="0"/>
              <a:t>BS</a:t>
            </a:r>
            <a:r>
              <a:rPr lang="he-IL" sz="3200" dirty="0"/>
              <a:t> משתמשת במושג שנקרא </a:t>
            </a:r>
            <a:r>
              <a:rPr lang="en-US" sz="3200" dirty="0"/>
              <a:t>GRID</a:t>
            </a:r>
            <a:r>
              <a:rPr lang="he-IL" sz="3200" dirty="0"/>
              <a:t> (רשת).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מחלקים כל מרחב ל-12 יחידות שוות.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en-US" sz="3200" dirty="0"/>
              <a:t>row </a:t>
            </a:r>
            <a:r>
              <a:rPr lang="he-IL" sz="3200" dirty="0"/>
              <a:t> חייב להכיל לפחות </a:t>
            </a:r>
            <a:r>
              <a:rPr lang="en-US" sz="3200" dirty="0"/>
              <a:t>col</a:t>
            </a:r>
            <a:r>
              <a:rPr lang="he-IL" sz="3200" dirty="0"/>
              <a:t> אחד.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ראה דוגמא </a:t>
            </a:r>
            <a:r>
              <a:rPr lang="en-US" sz="3200" dirty="0"/>
              <a:t>grid01.html</a:t>
            </a:r>
            <a:r>
              <a:rPr lang="he-IL" sz="3200" dirty="0"/>
              <a:t> כדי לראות חלוקה.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"לקונן" גריד בתוך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grid02.html</a:t>
            </a:r>
            <a:r>
              <a:rPr lang="he-IL" sz="2800" dirty="0"/>
              <a:t> כדי לראות גריד מקונן.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לעצב אתר ע"י גריד</a:t>
            </a:r>
            <a:br>
              <a:rPr lang="en-US" sz="3200" dirty="0"/>
            </a:br>
            <a:r>
              <a:rPr lang="he-IL" sz="2800" dirty="0"/>
              <a:t>ראה דוגמא </a:t>
            </a:r>
            <a:r>
              <a:rPr lang="en-US" sz="2800" dirty="0"/>
              <a:t>grid03a-sample-site.html</a:t>
            </a:r>
            <a:r>
              <a:rPr lang="he-IL" sz="2800" dirty="0"/>
              <a:t> כדי לראות אתר של חנות</a:t>
            </a:r>
            <a:r>
              <a:rPr lang="en-US" sz="2800" dirty="0"/>
              <a:t>.</a:t>
            </a:r>
            <a:endParaRPr lang="he-IL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רשת</a:t>
            </a:r>
            <a:r>
              <a:rPr lang="en-US" sz="4400" b="1" dirty="0"/>
              <a:t>Grid - </a:t>
            </a:r>
          </a:p>
        </p:txBody>
      </p:sp>
    </p:spTree>
    <p:extLst>
      <p:ext uri="{BB962C8B-B14F-4D97-AF65-F5344CB8AC3E}">
        <p14:creationId xmlns:p14="http://schemas.microsoft.com/office/powerpoint/2010/main" val="9746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בוגר "מכון לב" – תואר ראשון בהנדסת תוכנה.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מתכנת מעל 30 שנה.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הייתי עצמאי בתחום השיווק האינטרנטי כ-10 שנים, ומִשם הידע בתחום. 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אני לא מעצב גרפי או בונה אתרים. אל תבקש ממני להקים לך אתר.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מי אני?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101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יש בעיה עם דוגמת </a:t>
            </a:r>
            <a:r>
              <a:rPr lang="en-US" sz="3200" dirty="0"/>
              <a:t>grid03a-sample-site.html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מקטינים את מסך, מקטינים את כל חלקי הגריד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בשלב מסוים, כבר אי אפשר לקרוא את ה-</a:t>
            </a:r>
            <a:r>
              <a:rPr lang="en-US" sz="3200" dirty="0"/>
              <a:t>sidebar</a:t>
            </a:r>
            <a:r>
              <a:rPr lang="he-IL" sz="3200" dirty="0"/>
              <a:t> השמאלי ושאר חלקי הגריד.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הפתרון:</a:t>
            </a:r>
            <a:r>
              <a:rPr lang="en-US" sz="3200" dirty="0"/>
              <a:t> </a:t>
            </a:r>
            <a:r>
              <a:rPr lang="he-IL" sz="3200" dirty="0"/>
              <a:t>לחלק את הגריד בצורה שונה לכל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זה מה נקרא אתר מתואם או באנגלית </a:t>
            </a:r>
            <a:r>
              <a:rPr lang="en-US" sz="3200" dirty="0"/>
              <a:t>Responsive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התאמת מסכים </a:t>
            </a:r>
            <a:r>
              <a:rPr lang="he-IL" sz="4400" b="1" dirty="0" err="1"/>
              <a:t>בבוטסטראפ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3302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נשתמש במושגים כמו </a:t>
            </a:r>
            <a:r>
              <a:rPr lang="en-US" sz="3200" dirty="0"/>
              <a:t>row</a:t>
            </a:r>
            <a:r>
              <a:rPr lang="he-IL" sz="3200" dirty="0"/>
              <a:t> ו-</a:t>
            </a:r>
            <a:r>
              <a:rPr lang="en-US" sz="3200" dirty="0"/>
              <a:t>col</a:t>
            </a:r>
            <a:r>
              <a:rPr lang="he-IL" sz="3200" dirty="0"/>
              <a:t> כדי ליצור אתר שמתאם את עצמו לסוג המסך.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בבוטסטראפ</a:t>
            </a:r>
            <a:r>
              <a:rPr lang="he-IL" sz="3200" dirty="0"/>
              <a:t> כל שורה (או יחידה) מחולקת ל-12 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קובץ </a:t>
            </a:r>
            <a:r>
              <a:rPr lang="en-US" sz="3200" dirty="0"/>
              <a:t>grid01.html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row</a:t>
            </a:r>
            <a:r>
              <a:rPr lang="he-IL" sz="3200" dirty="0"/>
              <a:t> חייבת להכיל לפחות </a:t>
            </a:r>
            <a:r>
              <a:rPr lang="en-US" sz="3200" dirty="0"/>
              <a:t>col </a:t>
            </a:r>
            <a:r>
              <a:rPr lang="he-IL" sz="3200" dirty="0"/>
              <a:t> אחת.</a:t>
            </a:r>
          </a:p>
          <a:p>
            <a:pPr algn="r" rtl="1">
              <a:spcBef>
                <a:spcPts val="0"/>
              </a:spcBef>
            </a:pPr>
            <a:r>
              <a:rPr lang="en-US" sz="3200" dirty="0"/>
              <a:t>col</a:t>
            </a:r>
            <a:r>
              <a:rPr lang="he-IL" sz="3200" dirty="0"/>
              <a:t> חייבת להיות בתוך </a:t>
            </a:r>
            <a:r>
              <a:rPr lang="en-US" sz="3200" dirty="0"/>
              <a:t>row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2370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אפשר גם לחלק עמודה לתת-עמודות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grid02a.html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נתחיל עם התבנית הריקה – </a:t>
            </a:r>
            <a:r>
              <a:rPr lang="en-US" sz="3200" dirty="0"/>
              <a:t>starter template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מוסיפים שורות המחולקות לעמודות.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עמודות שגם הם מחולקות ל-12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אם לא מגדירים את כמות העמודות, </a:t>
            </a:r>
            <a:r>
              <a:rPr lang="en-US" sz="3200" dirty="0"/>
              <a:t>BS</a:t>
            </a:r>
            <a:r>
              <a:rPr lang="he-IL" sz="3200" dirty="0"/>
              <a:t> מחשבת לפי השטח. דוגמא: שורה אחרונה.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עמודה מקוננת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0698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נסדר את התצוגה לפי גודל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יש ארבע גדלים של מסך: </a:t>
            </a:r>
            <a:r>
              <a:rPr lang="en-US" sz="3200" dirty="0" err="1"/>
              <a:t>xs</a:t>
            </a:r>
            <a:r>
              <a:rPr lang="en-US" sz="3200" dirty="0"/>
              <a:t>, </a:t>
            </a:r>
            <a:r>
              <a:rPr lang="en-US" sz="3200" dirty="0" err="1"/>
              <a:t>sm</a:t>
            </a:r>
            <a:r>
              <a:rPr lang="en-US" sz="3200" dirty="0"/>
              <a:t>, md, </a:t>
            </a:r>
            <a:r>
              <a:rPr lang="en-US" sz="3200" dirty="0" err="1"/>
              <a:t>lg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נשתמש בקובץ </a:t>
            </a:r>
            <a:r>
              <a:rPr lang="en-US" sz="3200" dirty="0"/>
              <a:t>grid02b.html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רוחב של עמודה עבור סוג של מסך.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למשל </a:t>
            </a:r>
            <a:r>
              <a:rPr lang="en-US" sz="3200" dirty="0"/>
              <a:t>col-md-6</a:t>
            </a:r>
            <a:r>
              <a:rPr lang="he-IL" sz="3200" dirty="0"/>
              <a:t> אומר שבמסכים בגודל </a:t>
            </a:r>
            <a:r>
              <a:rPr lang="en-US" sz="3200" dirty="0"/>
              <a:t>md</a:t>
            </a:r>
            <a:r>
              <a:rPr lang="he-IL" sz="3200" dirty="0"/>
              <a:t> ומעלה, העמודה תתפוס חצי מהרוחב.</a:t>
            </a:r>
            <a:endParaRPr lang="en-US" sz="3200" dirty="0"/>
          </a:p>
          <a:p>
            <a:pPr marL="0" indent="0" algn="r" rtl="1">
              <a:spcBef>
                <a:spcPts val="0"/>
              </a:spcBef>
              <a:buNone/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828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בא נזכור ש-</a:t>
            </a:r>
            <a:r>
              <a:rPr lang="en-US" sz="3200" dirty="0"/>
              <a:t>BS</a:t>
            </a:r>
            <a:r>
              <a:rPr lang="he-IL" sz="3200" dirty="0"/>
              <a:t> היא </a:t>
            </a:r>
            <a:r>
              <a:rPr lang="en-US" sz="3200" dirty="0"/>
              <a:t>Mobile-First</a:t>
            </a:r>
            <a:r>
              <a:rPr lang="he-IL" sz="3200" dirty="0"/>
              <a:t>, כך שכל מה שקטן ממה שמגדירים – תופס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נגדיר עמודה כ- </a:t>
            </a:r>
            <a:r>
              <a:rPr lang="en-US" sz="3200" dirty="0"/>
              <a:t>col-lg-8</a:t>
            </a:r>
            <a:r>
              <a:rPr lang="he-IL" sz="3200" dirty="0"/>
              <a:t>, ברגע שיש מסך קטן מ-</a:t>
            </a:r>
            <a:r>
              <a:rPr lang="en-US" sz="3200" dirty="0" err="1"/>
              <a:t>lg</a:t>
            </a:r>
            <a:r>
              <a:rPr lang="he-IL" sz="3200" dirty="0"/>
              <a:t>, העמודה תתפוס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להגדיר עמודה עם כמה </a:t>
            </a:r>
            <a:r>
              <a:rPr lang="he-IL" sz="3200" dirty="0" err="1"/>
              <a:t>רוחבים</a:t>
            </a:r>
            <a:r>
              <a:rPr lang="he-IL" sz="3200" dirty="0"/>
              <a:t>, למשל: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/>
              <a:t>col-lg-4 col-md-8</a:t>
            </a:r>
            <a:br>
              <a:rPr lang="en-US" sz="3200" dirty="0"/>
            </a:br>
            <a:r>
              <a:rPr lang="he-IL" sz="3200" dirty="0"/>
              <a:t>זאת אומרת שבגודל </a:t>
            </a:r>
            <a:r>
              <a:rPr lang="en-US" sz="3200" dirty="0" err="1"/>
              <a:t>lg</a:t>
            </a:r>
            <a:r>
              <a:rPr lang="he-IL" sz="3200" dirty="0"/>
              <a:t> יש רוחב 4, בגודל </a:t>
            </a:r>
            <a:r>
              <a:rPr lang="en-US" sz="3200" dirty="0"/>
              <a:t>md</a:t>
            </a:r>
            <a:r>
              <a:rPr lang="he-IL" sz="3200" dirty="0"/>
              <a:t> יש רוחב 8, וב-</a:t>
            </a:r>
            <a:r>
              <a:rPr lang="en-US" sz="3200" dirty="0" err="1"/>
              <a:t>sm</a:t>
            </a:r>
            <a:r>
              <a:rPr lang="he-IL" sz="3200" dirty="0"/>
              <a:t> ומטה היא תופסת את כל הרוחב.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אם סכום כל העמודות עוברת את 12, יורדים לשורה הבאה.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מגיב – עמודות משתנות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094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בדוגמת </a:t>
            </a:r>
            <a:r>
              <a:rPr lang="en-US" sz="3200" dirty="0"/>
              <a:t>sample-site-01.html</a:t>
            </a:r>
            <a:r>
              <a:rPr lang="he-IL" sz="3200" dirty="0"/>
              <a:t> יש לנו המרכיבים הבאים: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Menu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Side Bar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המסך מחולק לשלוש שורות: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Header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שורה אמצעית המכילה: </a:t>
            </a:r>
            <a:r>
              <a:rPr lang="en-US" sz="2800" dirty="0"/>
              <a:t>Sidebar, Menu, Main Content</a:t>
            </a:r>
          </a:p>
          <a:p>
            <a:pPr lvl="2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Footer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065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בתוך עמודה אחת יש שורה של תפריט ועוד שלוש שורות של מוצרים.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כשמקטינים את המסך, שום דבר לא זז.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קשה לקרוא את התצוגה.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לכן הוא לא ידידותי לניידים.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311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נהפוך את האתר ליותר ידידותי למכשירים שונים: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sample-site-02.html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 </a:t>
            </a:r>
            <a:r>
              <a:rPr lang="en-US" sz="2800" b="1" dirty="0"/>
              <a:t>col-lg-4</a:t>
            </a:r>
            <a:endParaRPr lang="he-IL" sz="2800" b="1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אבל למה לתפוס את כל הרוחב במסך </a:t>
            </a:r>
            <a:r>
              <a:rPr lang="en-US" sz="2800" dirty="0"/>
              <a:t>md</a:t>
            </a:r>
            <a:r>
              <a:rPr lang="he-IL" sz="2800" dirty="0"/>
              <a:t>?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זה יותר יפה אם נשׂים שני עמודות במסך </a:t>
            </a:r>
            <a:r>
              <a:rPr lang="en-US" sz="2800" dirty="0"/>
              <a:t>md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276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בואו נשחק עם כמות המוצרים בשורה לפי רוחב המסך: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sample-site-03.html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בתצוגת המוצרים, כל מסך קטן מ-</a:t>
            </a:r>
            <a:r>
              <a:rPr lang="en-US" sz="2800" dirty="0" err="1"/>
              <a:t>lg</a:t>
            </a:r>
            <a:r>
              <a:rPr lang="he-IL" sz="2800" dirty="0"/>
              <a:t> יציג שני 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מסך קטן מ-</a:t>
            </a:r>
            <a:r>
              <a:rPr lang="en-US" sz="2800" dirty="0"/>
              <a:t>md</a:t>
            </a:r>
            <a:r>
              <a:rPr lang="he-IL" sz="2800" dirty="0"/>
              <a:t> יתפוס את כל הרוחב של 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כל עמודה של מוצר קיבל את הקלאס:</a:t>
            </a:r>
            <a:br>
              <a:rPr lang="en-US" sz="2800" dirty="0"/>
            </a:br>
            <a:r>
              <a:rPr lang="he-IL" sz="2800" dirty="0"/>
              <a:t> </a:t>
            </a:r>
            <a:r>
              <a:rPr lang="en-US" sz="2800" b="1" dirty="0"/>
              <a:t>col-md-6  col-lg-4</a:t>
            </a:r>
            <a:endParaRPr lang="he-IL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390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מעל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sample-site-04.html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 </a:t>
            </a:r>
            <a:r>
              <a:rPr lang="en-US" sz="2800" dirty="0"/>
              <a:t>col-md-3</a:t>
            </a:r>
            <a:r>
              <a:rPr lang="he-IL" sz="2800" dirty="0"/>
              <a:t>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/>
              <a:t>md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יעלה מעל לתצוגת המוצרים.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57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ספרייה המאפשרת לנו לבנות אתרי אינטרנט מאובזרים.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האתרים יהיו "</a:t>
            </a:r>
            <a:r>
              <a:rPr lang="he-IL" sz="3200" dirty="0" err="1"/>
              <a:t>ריספונסיביים</a:t>
            </a:r>
            <a:r>
              <a:rPr lang="he-IL" sz="3200" dirty="0"/>
              <a:t>" – מגיבים ומתאמים לכל סוגי המכשירים:</a:t>
            </a:r>
            <a:r>
              <a:rPr lang="en-US" sz="3200" dirty="0"/>
              <a:t> </a:t>
            </a:r>
            <a:r>
              <a:rPr lang="he-IL" sz="3200" dirty="0"/>
              <a:t>טלפונים, </a:t>
            </a:r>
            <a:r>
              <a:rPr lang="he-IL" sz="3200" dirty="0" err="1"/>
              <a:t>טאבלטים</a:t>
            </a:r>
            <a:r>
              <a:rPr lang="he-IL" sz="3200" dirty="0"/>
              <a:t>, ומחשבים נייחים. ברירת מחדל = טלפונים.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אותו קוד </a:t>
            </a:r>
            <a:r>
              <a:rPr lang="en-US" sz="3200" dirty="0"/>
              <a:t>HTML</a:t>
            </a:r>
            <a:r>
              <a:rPr lang="he-IL" sz="3200" dirty="0"/>
              <a:t> יעבוד על כל סוגי המכשירים.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אפשר "לשפץ" בקלות צבעים, גדלים, אותיות, </a:t>
            </a:r>
            <a:r>
              <a:rPr lang="he-IL" sz="3200" dirty="0" err="1"/>
              <a:t>וכו</a:t>
            </a:r>
            <a:r>
              <a:rPr lang="he-IL" sz="3200" dirty="0"/>
              <a:t>'.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פתוח.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עובד עם כל הדפדפנים.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נוצר בשנת 2011 ע"י מפתחים של חברת </a:t>
            </a:r>
            <a:r>
              <a:rPr lang="he-IL" sz="3200" dirty="0" err="1"/>
              <a:t>טוויטר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לאחרונה יצאה </a:t>
            </a:r>
            <a:r>
              <a:rPr lang="he-IL" sz="3200" dirty="0" err="1"/>
              <a:t>גירסה</a:t>
            </a:r>
            <a:r>
              <a:rPr lang="he-IL" sz="3200" dirty="0"/>
              <a:t> 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מהו </a:t>
            </a:r>
            <a:r>
              <a:rPr lang="he-IL" sz="4400" b="1" dirty="0" err="1"/>
              <a:t>בוטסטראפ</a:t>
            </a:r>
            <a:r>
              <a:rPr lang="he-IL" sz="4400" b="1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704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נזיז את ה-</a:t>
            </a:r>
            <a:r>
              <a:rPr lang="en-US" sz="3200" dirty="0"/>
              <a:t>sidebar</a:t>
            </a:r>
            <a:r>
              <a:rPr lang="he-IL" sz="3200" dirty="0"/>
              <a:t> </a:t>
            </a:r>
            <a:r>
              <a:rPr lang="he-IL" sz="3200" b="1" i="1" dirty="0">
                <a:solidFill>
                  <a:srgbClr val="FF0000"/>
                </a:solidFill>
              </a:rPr>
              <a:t>מתחת</a:t>
            </a:r>
            <a:r>
              <a:rPr lang="he-IL" sz="3200" dirty="0"/>
              <a:t> לתוכן, בגלל שהוא צר מדי.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sample-site-05.html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ה-</a:t>
            </a:r>
            <a:r>
              <a:rPr lang="en-US" sz="2800" dirty="0"/>
              <a:t>sidebar</a:t>
            </a:r>
            <a:r>
              <a:rPr lang="he-IL" sz="2800" dirty="0"/>
              <a:t> עם רוחב:</a:t>
            </a:r>
            <a:br>
              <a:rPr lang="en-US" sz="2800" dirty="0"/>
            </a:br>
            <a:r>
              <a:rPr lang="en-US" sz="2800" dirty="0"/>
              <a:t>col-sm-6 col-md-3 </a:t>
            </a: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order-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-first</a:t>
            </a:r>
            <a:r>
              <a:rPr lang="he-IL" sz="2800" dirty="0">
                <a:solidFill>
                  <a:schemeClr val="tx1"/>
                </a:solidFill>
              </a:rPr>
              <a:t> 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יופיע ראשון.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order-12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יופיע אחרון.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sidebar</a:t>
            </a:r>
            <a:r>
              <a:rPr lang="he-IL" sz="2800" dirty="0"/>
              <a:t> ירד מתחת לתצוגת המוצרים.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order</a:t>
            </a:r>
            <a:r>
              <a:rPr lang="he-IL" sz="2800" dirty="0"/>
              <a:t> באה במקום </a:t>
            </a:r>
            <a:r>
              <a:rPr lang="en-US" sz="2800" dirty="0"/>
              <a:t>push</a:t>
            </a:r>
            <a:r>
              <a:rPr lang="he-IL" sz="2800" dirty="0"/>
              <a:t> ו-</a:t>
            </a:r>
            <a:r>
              <a:rPr lang="en-US" sz="2800" dirty="0"/>
              <a:t>pull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4456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עכשיו נעלים את ה-</a:t>
            </a:r>
            <a:r>
              <a:rPr lang="en-US" sz="3200" dirty="0"/>
              <a:t>header</a:t>
            </a:r>
            <a:r>
              <a:rPr lang="he-IL" sz="3200" dirty="0"/>
              <a:t> במסך </a:t>
            </a:r>
            <a:r>
              <a:rPr lang="en-US" sz="3200" dirty="0" err="1"/>
              <a:t>xs</a:t>
            </a:r>
            <a:r>
              <a:rPr lang="he-IL" sz="3200" dirty="0"/>
              <a:t>, בגלל שהוא תופס יותר מדי שטח בטלפון נייד.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קובץ </a:t>
            </a:r>
            <a:r>
              <a:rPr lang="en-US" sz="2800" dirty="0"/>
              <a:t>sample-site-06.html</a:t>
            </a:r>
            <a:endParaRPr lang="he-IL" sz="2800" dirty="0"/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נגדיר את השורה של ה-</a:t>
            </a:r>
            <a:r>
              <a:rPr lang="en-US" sz="2800" dirty="0"/>
              <a:t>header</a:t>
            </a:r>
            <a:r>
              <a:rPr lang="he-IL" sz="2800" dirty="0"/>
              <a:t> ככה:</a:t>
            </a:r>
            <a:br>
              <a:rPr lang="en-US" sz="2800" dirty="0"/>
            </a:br>
            <a:r>
              <a:rPr lang="en-US" sz="2800" dirty="0"/>
              <a:t>row </a:t>
            </a: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</a:t>
            </a:r>
            <a:endParaRPr lang="he-IL" sz="2800" b="1" dirty="0">
              <a:solidFill>
                <a:srgbClr val="0070C0"/>
              </a:solidFill>
            </a:endParaRP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d-</a:t>
            </a:r>
            <a:r>
              <a:rPr lang="en-US" sz="2800" b="1" dirty="0" err="1">
                <a:solidFill>
                  <a:srgbClr val="0070C0"/>
                </a:solidFill>
              </a:rPr>
              <a:t>sm</a:t>
            </a:r>
            <a:r>
              <a:rPr lang="en-US" sz="2800" b="1" dirty="0">
                <a:solidFill>
                  <a:srgbClr val="0070C0"/>
                </a:solidFill>
              </a:rPr>
              <a:t>-block </a:t>
            </a:r>
            <a:r>
              <a:rPr lang="he-IL" sz="2800" b="1" dirty="0">
                <a:solidFill>
                  <a:srgbClr val="0070C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sm</a:t>
            </a:r>
            <a:r>
              <a:rPr lang="he-IL" sz="2800" dirty="0">
                <a:solidFill>
                  <a:schemeClr val="tx1"/>
                </a:solidFill>
              </a:rPr>
              <a:t> ומעלה הוא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d-none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משמעותו שבגודל </a:t>
            </a:r>
            <a:r>
              <a:rPr lang="en-US" sz="2800" dirty="0" err="1">
                <a:solidFill>
                  <a:schemeClr val="tx1"/>
                </a:solidFill>
              </a:rPr>
              <a:t>xs</a:t>
            </a:r>
            <a:r>
              <a:rPr lang="he-IL" sz="2800" dirty="0">
                <a:solidFill>
                  <a:schemeClr val="tx1"/>
                </a:solidFill>
              </a:rPr>
              <a:t> הוא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בכל מסך קטן מ-</a:t>
            </a:r>
            <a:r>
              <a:rPr lang="en-US" sz="2800" dirty="0" err="1"/>
              <a:t>sm</a:t>
            </a:r>
            <a:r>
              <a:rPr lang="he-IL" sz="2800" dirty="0"/>
              <a:t>, ה-</a:t>
            </a:r>
            <a:r>
              <a:rPr lang="en-US" sz="2800" dirty="0"/>
              <a:t>header</a:t>
            </a:r>
            <a:r>
              <a:rPr lang="he-IL" sz="2800" dirty="0"/>
              <a:t> לא יוצג.</a:t>
            </a:r>
          </a:p>
          <a:p>
            <a:pPr marL="925830" lvl="2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he-IL" sz="2800" dirty="0"/>
              <a:t>פקודת </a:t>
            </a:r>
            <a:r>
              <a:rPr lang="en-US" sz="2800" dirty="0"/>
              <a:t>d-</a:t>
            </a:r>
            <a:r>
              <a:rPr lang="he-IL" sz="2800" dirty="0"/>
              <a:t> באה במקום </a:t>
            </a:r>
            <a:r>
              <a:rPr lang="en-US" sz="2800" dirty="0"/>
              <a:t>visible</a:t>
            </a:r>
            <a:r>
              <a:rPr lang="he-IL" sz="2800" dirty="0"/>
              <a:t> או </a:t>
            </a:r>
            <a:r>
              <a:rPr lang="en-US" sz="2800" dirty="0"/>
              <a:t>hidden</a:t>
            </a:r>
            <a:r>
              <a:rPr lang="he-IL" sz="2800" dirty="0"/>
              <a:t> </a:t>
            </a:r>
            <a:r>
              <a:rPr lang="he-IL" sz="2800" dirty="0" err="1"/>
              <a:t>בגירסאות</a:t>
            </a:r>
            <a:r>
              <a:rPr lang="he-IL" sz="2800" dirty="0"/>
              <a:t> קודמות של </a:t>
            </a:r>
            <a:r>
              <a:rPr lang="he-IL" sz="2800" dirty="0" err="1"/>
              <a:t>בוּטסטראפ</a:t>
            </a:r>
            <a:r>
              <a:rPr lang="he-IL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מסחר לדוגמא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6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 err="1"/>
              <a:t>וורדפרס</a:t>
            </a:r>
            <a:r>
              <a:rPr lang="he-IL" sz="3200" dirty="0"/>
              <a:t> היא </a:t>
            </a:r>
            <a:r>
              <a:rPr lang="en-US" sz="3200" dirty="0"/>
              <a:t>CMS</a:t>
            </a:r>
            <a:r>
              <a:rPr lang="he-IL" sz="3200" dirty="0"/>
              <a:t>, מערכת לניהול תוכן.</a:t>
            </a:r>
          </a:p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היא ספרייה העוזרת לנו לעצב ברמה של ה-</a:t>
            </a:r>
            <a:r>
              <a:rPr lang="en-US" sz="3200" dirty="0"/>
              <a:t>HTML</a:t>
            </a:r>
            <a:r>
              <a:rPr lang="he-IL" sz="3200"/>
              <a:t>.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התבניות של </a:t>
            </a:r>
            <a:r>
              <a:rPr lang="he-IL" sz="3200" dirty="0" err="1"/>
              <a:t>וורדפרס</a:t>
            </a:r>
            <a:r>
              <a:rPr lang="he-IL" sz="3200" dirty="0"/>
              <a:t> יכולות להכיל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איך זה שונה </a:t>
            </a:r>
            <a:r>
              <a:rPr lang="he-IL" sz="4400" b="1" dirty="0" err="1"/>
              <a:t>מוורדפרֶס</a:t>
            </a:r>
            <a:r>
              <a:rPr lang="he-IL" sz="4400" b="1" dirty="0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876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הורדת ספריית </a:t>
            </a:r>
            <a:r>
              <a:rPr lang="he-IL" sz="3200" dirty="0" err="1"/>
              <a:t>בוטסטראפ</a:t>
            </a:r>
            <a:r>
              <a:rPr lang="he-IL" sz="32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שימוש בתבנית הריקה – </a:t>
            </a:r>
            <a:r>
              <a:rPr lang="en-US" sz="3200" dirty="0"/>
              <a:t>Start Template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התאמה לסוגי מכשירים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שינוי והרחבה של הספרייה.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לדוגמא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חלק מהאביזרים </a:t>
            </a:r>
            <a:r>
              <a:rPr lang="en-US" sz="3200" dirty="0"/>
              <a:t>(Components)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הכרת התיעוד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בניית אתר בעברית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מה נִלמד?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הדוגמאות בפעולה: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2"/>
              </a:rPr>
              <a:t>JoshFromMM.github.io/bs5-course/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קוד מקור </a:t>
            </a:r>
            <a:r>
              <a:rPr lang="he-IL" sz="3200" dirty="0" err="1"/>
              <a:t>בגיטהאב</a:t>
            </a:r>
            <a:r>
              <a:rPr lang="he-IL" sz="3200" dirty="0"/>
              <a:t>ּ: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dirty="0">
                <a:hlinkClick r:id="rId3"/>
              </a:rPr>
              <a:t>github.com/</a:t>
            </a:r>
            <a:r>
              <a:rPr lang="en-US" sz="3200" dirty="0" err="1">
                <a:hlinkClick r:id="rId3"/>
              </a:rPr>
              <a:t>JoshFromMM</a:t>
            </a:r>
            <a:r>
              <a:rPr lang="en-US" sz="3200" dirty="0">
                <a:hlinkClick r:id="rId3"/>
              </a:rPr>
              <a:t>/bs5-course</a:t>
            </a: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איפה הדוגמאות?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8413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לא מותאם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 אתר הגבאים שלי </a:t>
            </a:r>
            <a:r>
              <a:rPr lang="he-IL" sz="3600" dirty="0"/>
              <a:t> </a:t>
            </a:r>
            <a:r>
              <a:rPr lang="en-US" sz="3600" dirty="0">
                <a:hlinkClick r:id="rId2"/>
              </a:rPr>
              <a:t>eGabbai.com</a:t>
            </a:r>
            <a:endParaRPr lang="he-IL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8CE0F-0CDD-4917-9A6D-21074F1B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0" y="1217831"/>
            <a:ext cx="4495800" cy="25305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07E0B-FC4F-4BD8-A72D-52F4ED53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7" y="1217831"/>
            <a:ext cx="3177309" cy="31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מותאם</a:t>
            </a:r>
            <a:endParaRPr lang="en-US" sz="4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75222" cy="41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5410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דוגמא:</a:t>
            </a:r>
            <a:br>
              <a:rPr lang="en-US" sz="3200" dirty="0"/>
            </a:br>
            <a:r>
              <a:rPr lang="en-US" sz="3600" dirty="0">
                <a:hlinkClick r:id="rId3"/>
              </a:rPr>
              <a:t>https://www.uglyfangear.com/cleveland-browns-ugly-sweater/nfl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385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Widgets - </a:t>
            </a:r>
            <a:r>
              <a:rPr lang="en-US" sz="4400" b="1" dirty="0" err="1"/>
              <a:t>Navbar</a:t>
            </a:r>
            <a:endParaRPr lang="en-US" sz="4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9455" y="5279573"/>
            <a:ext cx="8229600" cy="12736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אפשר גם קבוע. שהוא לא זז ממקומו לאחר גלגול.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דוגמא: </a:t>
            </a:r>
            <a:r>
              <a:rPr lang="en-US" sz="3200" dirty="0">
                <a:hlinkClick r:id="rId2"/>
              </a:rPr>
              <a:t>TaillightDeals.com</a:t>
            </a:r>
            <a:endParaRPr lang="he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3B608-6AFA-4193-A194-571AA68F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2014"/>
            <a:ext cx="7353932" cy="2201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456EE-3964-4FE5-8592-DFCDC7D25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0796"/>
            <a:ext cx="7353932" cy="1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03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1392</Words>
  <Application>Microsoft Office PowerPoint</Application>
  <PresentationFormat>On-screen Show (4:3)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Composite</vt:lpstr>
      <vt:lpstr>בניית אתרים בעזרת  Bootstrap 5</vt:lpstr>
      <vt:lpstr>מי אני?</vt:lpstr>
      <vt:lpstr>מהו בוטסטראפ?</vt:lpstr>
      <vt:lpstr>איך זה שונה מוורדפרֶס?</vt:lpstr>
      <vt:lpstr>מה נִלמד?</vt:lpstr>
      <vt:lpstr>איפה הדוגמאות?</vt:lpstr>
      <vt:lpstr>אתר לא מותאם</vt:lpstr>
      <vt:lpstr>אתר מותאם</vt:lpstr>
      <vt:lpstr>Widgets - Navbar</vt:lpstr>
      <vt:lpstr>Widgets - Navbar</vt:lpstr>
      <vt:lpstr>Widgets - Modal</vt:lpstr>
      <vt:lpstr>Widgets - Carousel</vt:lpstr>
      <vt:lpstr>Widgets - Buttons</vt:lpstr>
      <vt:lpstr>Widgets - Tabs</vt:lpstr>
      <vt:lpstr>התוכנית הראשונה בבוּטסטראפ</vt:lpstr>
      <vt:lpstr>התוכנית הראשונה בבוטסטראפ</vt:lpstr>
      <vt:lpstr>גודל מסכים בבוטסטראפ</vt:lpstr>
      <vt:lpstr>התאמת מסכים בבוטסטראפ</vt:lpstr>
      <vt:lpstr>רשתGrid - </vt:lpstr>
      <vt:lpstr>התאמת מסכים בבוטסטראפ</vt:lpstr>
      <vt:lpstr>אתר מגיב</vt:lpstr>
      <vt:lpstr>אתר מגיב – עמודה מקוננת</vt:lpstr>
      <vt:lpstr>אתר מגיב – עמודות משתנות</vt:lpstr>
      <vt:lpstr>אתר מגיב – עמודות משתנות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  <vt:lpstr>אתר מסחר לדוגמא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149</cp:revision>
  <dcterms:created xsi:type="dcterms:W3CDTF">2006-08-16T00:00:00Z</dcterms:created>
  <dcterms:modified xsi:type="dcterms:W3CDTF">2022-04-07T15:02:12Z</dcterms:modified>
</cp:coreProperties>
</file>