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61" r:id="rId3"/>
    <p:sldId id="278" r:id="rId4"/>
    <p:sldId id="289" r:id="rId5"/>
    <p:sldId id="277" r:id="rId6"/>
    <p:sldId id="290" r:id="rId7"/>
    <p:sldId id="262" r:id="rId8"/>
    <p:sldId id="287" r:id="rId9"/>
    <p:sldId id="263" r:id="rId10"/>
    <p:sldId id="288" r:id="rId11"/>
    <p:sldId id="264" r:id="rId12"/>
    <p:sldId id="265" r:id="rId13"/>
    <p:sldId id="266" r:id="rId14"/>
    <p:sldId id="267" r:id="rId15"/>
    <p:sldId id="268" r:id="rId16"/>
    <p:sldId id="271" r:id="rId17"/>
    <p:sldId id="270" r:id="rId18"/>
    <p:sldId id="269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78" autoAdjust="0"/>
    <p:restoredTop sz="94692" autoAdjust="0"/>
  </p:normalViewPr>
  <p:slideViewPr>
    <p:cSldViewPr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drbingo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egabbai.com/bs4/site03q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egabbai.com/bs4/site03q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3schools.com/bootstrap5/bootstrap_button_groups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etbootstrap.com/docs/5.1/components/navs-tab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getbootstrap.com/docs/5.1/getting-started/introduc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yipingliao/pen/zvZzg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hFromMM/bs5-course" TargetMode="External"/><Relationship Id="rId2" Type="http://schemas.openxmlformats.org/officeDocument/2006/relationships/hyperlink" Target="https://joshfrommm.github.io/bs5-cours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gabba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glyfangear.com/cleveland-browns-ugly-sweater/nf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aillightde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4800600" cy="2133600"/>
          </a:xfrm>
        </p:spPr>
        <p:txBody>
          <a:bodyPr/>
          <a:lstStyle/>
          <a:p>
            <a:pPr rtl="1"/>
            <a:r>
              <a:rPr lang="he-IL" sz="3600" dirty="0"/>
              <a:t>יהושע (</a:t>
            </a:r>
            <a:r>
              <a:rPr lang="he-IL" sz="3600" dirty="0" err="1"/>
              <a:t>ג'וש</a:t>
            </a:r>
            <a:r>
              <a:rPr lang="he-IL" sz="3600" dirty="0"/>
              <a:t>) מילס</a:t>
            </a:r>
            <a:endParaRPr lang="en-US" sz="3600" dirty="0"/>
          </a:p>
          <a:p>
            <a:pPr rtl="1"/>
            <a:r>
              <a:rPr lang="en-US" sz="3600" dirty="0"/>
              <a:t>Joshua Males</a:t>
            </a:r>
            <a:endParaRPr lang="he-IL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5867400" cy="1143000"/>
          </a:xfrm>
        </p:spPr>
        <p:txBody>
          <a:bodyPr>
            <a:normAutofit fontScale="90000"/>
          </a:bodyPr>
          <a:lstStyle/>
          <a:p>
            <a:r>
              <a:rPr lang="he-IL" sz="4000" dirty="0"/>
              <a:t>בניית אתרים בעזרת</a:t>
            </a:r>
            <a:br>
              <a:rPr lang="en-US" sz="4000" dirty="0"/>
            </a:br>
            <a:r>
              <a:rPr lang="he-IL" sz="4000" dirty="0"/>
              <a:t> </a:t>
            </a:r>
            <a:r>
              <a:rPr lang="en-US" sz="4000" dirty="0"/>
              <a:t>Bootstrap 5</a:t>
            </a:r>
          </a:p>
        </p:txBody>
      </p:sp>
    </p:spTree>
    <p:extLst>
      <p:ext uri="{BB962C8B-B14F-4D97-AF65-F5344CB8AC3E}">
        <p14:creationId xmlns:p14="http://schemas.microsoft.com/office/powerpoint/2010/main" val="357749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Widgets - </a:t>
            </a:r>
            <a:r>
              <a:rPr lang="en-US" sz="4400" b="1" dirty="0" err="1"/>
              <a:t>Navbar</a:t>
            </a:r>
            <a:endParaRPr lang="en-US" sz="4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28600" y="1066800"/>
            <a:ext cx="8229600" cy="18288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התפריט גם יכול להתקפל עבור מסכים קטנים.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עם כפתור "המבורגר" כדי לפתוח תפריט.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דוגמא: </a:t>
            </a:r>
            <a:r>
              <a:rPr lang="en-US" sz="3200" dirty="0">
                <a:hlinkClick r:id="rId2"/>
              </a:rPr>
              <a:t>DrBingo.net</a:t>
            </a:r>
            <a:endParaRPr lang="he-I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067AD-6782-420E-A023-4BED0188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37436"/>
            <a:ext cx="7696200" cy="2040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A9063-4FFA-49D3-933A-8DC6C46B5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355" y="4841586"/>
            <a:ext cx="3318445" cy="1695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E436F6-1409-4F56-BCC2-5DD7ED56E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82" y="4327236"/>
            <a:ext cx="3012168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455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Widgets - Modal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46482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חלון נפתח עם וידיאו, טופס, תמונה, טקסט, וכו'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דוגמא:</a:t>
            </a:r>
            <a:br>
              <a:rPr lang="en-US" sz="3200" dirty="0"/>
            </a:br>
            <a:r>
              <a:rPr lang="en-US" sz="2000" dirty="0">
                <a:hlinkClick r:id="rId2"/>
              </a:rPr>
              <a:t>https://www.egabbai.com/bs4/site03q.html</a:t>
            </a:r>
            <a:endParaRPr lang="en-US" sz="2000" dirty="0"/>
          </a:p>
          <a:p>
            <a:pPr algn="r" rtl="1">
              <a:spcBef>
                <a:spcPts val="0"/>
              </a:spcBef>
            </a:pPr>
            <a:endParaRPr lang="he-IL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2" y="1148440"/>
            <a:ext cx="6048375" cy="352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94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Widgets - Carousel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46482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אוסף של תמונות שניתן לדפדף בו ידני או אוטומטי.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דוגמא: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https://www.egabbai.com/bs4/site03q.html</a:t>
            </a:r>
            <a:endParaRPr lang="en-US" sz="3200" dirty="0"/>
          </a:p>
          <a:p>
            <a:pPr algn="r" rtl="1">
              <a:spcBef>
                <a:spcPts val="0"/>
              </a:spcBef>
            </a:pPr>
            <a:endParaRPr lang="he-IL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99" y="1240850"/>
            <a:ext cx="6156601" cy="340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0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Widgets - Buttons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46482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כפתורים פשוטים או משוכללים.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דוגמא:</a:t>
            </a:r>
            <a:br>
              <a:rPr lang="en-US" sz="3200" dirty="0"/>
            </a:br>
            <a:r>
              <a:rPr lang="en-US" sz="2000" dirty="0">
                <a:hlinkClick r:id="rId2"/>
              </a:rPr>
              <a:t>https://www.w3schools.com/bootstrap5/bootstrap_button_groups.php</a:t>
            </a:r>
            <a:endParaRPr lang="he-IL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6633401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36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Widgets - Tabs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46482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להחביא ולגלות טקסט, תמונות, וכו' ע"י לחיצה על </a:t>
            </a:r>
            <a:r>
              <a:rPr lang="he-IL" sz="3200" dirty="0" err="1"/>
              <a:t>טאבים</a:t>
            </a:r>
            <a:r>
              <a:rPr lang="he-IL" sz="3200" dirty="0"/>
              <a:t> בראש, בצד, או בתחתית שטח מוגדר.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דוגמא:</a:t>
            </a:r>
            <a:br>
              <a:rPr lang="en-US" sz="3200" dirty="0"/>
            </a:br>
            <a:r>
              <a:rPr lang="en-US" sz="2000" dirty="0">
                <a:hlinkClick r:id="rId2"/>
              </a:rPr>
              <a:t>https://getbootstrap.com/docs/5.1/components/navs-tabs/</a:t>
            </a:r>
            <a:endParaRPr lang="he-IL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5" y="1524000"/>
            <a:ext cx="8266154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75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יש שני דרכים לקרוא\להשתמש </a:t>
            </a:r>
            <a:r>
              <a:rPr lang="he-IL" sz="3200" dirty="0" err="1"/>
              <a:t>בבוּטסטראפ</a:t>
            </a:r>
            <a:r>
              <a:rPr lang="he-IL" sz="3200" dirty="0"/>
              <a:t>: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להשתמש ב-</a:t>
            </a:r>
            <a:r>
              <a:rPr lang="en-US" sz="2800" dirty="0"/>
              <a:t>CDN</a:t>
            </a:r>
            <a:endParaRPr lang="he-IL" sz="2800" dirty="0"/>
          </a:p>
          <a:p>
            <a:pPr lvl="3" algn="r" rtl="1">
              <a:spcBef>
                <a:spcPts val="0"/>
              </a:spcBef>
            </a:pPr>
            <a:r>
              <a:rPr lang="he-IL" sz="2800" dirty="0"/>
              <a:t>לגלוש ל-</a:t>
            </a:r>
            <a:br>
              <a:rPr lang="en-US" sz="2800" dirty="0"/>
            </a:br>
            <a:r>
              <a:rPr lang="en-US" sz="2400" dirty="0">
                <a:hlinkClick r:id="rId2"/>
              </a:rPr>
              <a:t>getbootstrap.com/docs/5.1/getting-started/introduction/</a:t>
            </a:r>
            <a:endParaRPr lang="he-IL" sz="2800" dirty="0"/>
          </a:p>
          <a:p>
            <a:pPr lvl="3" algn="r" rtl="1">
              <a:spcBef>
                <a:spcPts val="0"/>
              </a:spcBef>
            </a:pPr>
            <a:r>
              <a:rPr lang="he-IL" sz="2800" dirty="0"/>
              <a:t>להעתיק את ה-</a:t>
            </a:r>
            <a:r>
              <a:rPr lang="en-US" sz="2800" dirty="0"/>
              <a:t>Starter Template</a:t>
            </a:r>
            <a:endParaRPr lang="he-IL" sz="2800" dirty="0"/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להוריד מהאתר </a:t>
            </a:r>
            <a:r>
              <a:rPr lang="en-US" sz="2800" dirty="0">
                <a:hlinkClick r:id="rId3"/>
              </a:rPr>
              <a:t>https://getbootstrap.com</a:t>
            </a:r>
            <a:r>
              <a:rPr lang="he-IL" sz="2800" dirty="0"/>
              <a:t>.</a:t>
            </a:r>
          </a:p>
          <a:p>
            <a:pPr lvl="3" algn="r" rtl="1">
              <a:spcBef>
                <a:spcPts val="0"/>
              </a:spcBef>
            </a:pPr>
            <a:r>
              <a:rPr lang="he-IL" sz="2800" dirty="0"/>
              <a:t>לשמור בקובץ </a:t>
            </a:r>
            <a:r>
              <a:rPr lang="en-US" sz="2800" dirty="0"/>
              <a:t>ZIP</a:t>
            </a:r>
            <a:endParaRPr lang="he-IL" sz="2800" dirty="0"/>
          </a:p>
          <a:p>
            <a:pPr lvl="3" algn="r" rtl="1">
              <a:spcBef>
                <a:spcPts val="0"/>
              </a:spcBef>
            </a:pPr>
            <a:r>
              <a:rPr lang="he-IL" sz="2800" dirty="0"/>
              <a:t>לפתוח לתוך ספרייה כמו </a:t>
            </a:r>
            <a:r>
              <a:rPr lang="en-US" sz="2800" dirty="0"/>
              <a:t>bs5</a:t>
            </a:r>
          </a:p>
          <a:p>
            <a:pPr lvl="3" algn="r" rtl="1">
              <a:spcBef>
                <a:spcPts val="0"/>
              </a:spcBef>
            </a:pPr>
            <a:r>
              <a:rPr lang="he-IL" sz="2800" dirty="0"/>
              <a:t>להעתיק את ה-</a:t>
            </a:r>
            <a:r>
              <a:rPr lang="en-US" sz="2800" dirty="0"/>
              <a:t>Starter Template </a:t>
            </a:r>
            <a:r>
              <a:rPr lang="he-IL" sz="2800" dirty="0"/>
              <a:t> כמו ב-</a:t>
            </a:r>
            <a:r>
              <a:rPr lang="en-US" sz="2800" dirty="0"/>
              <a:t>CDN</a:t>
            </a:r>
            <a:endParaRPr lang="he-IL" sz="2800" dirty="0"/>
          </a:p>
          <a:p>
            <a:pPr lvl="3" algn="r" rtl="1">
              <a:spcBef>
                <a:spcPts val="0"/>
              </a:spcBef>
            </a:pPr>
            <a:r>
              <a:rPr lang="he-IL" sz="2800" dirty="0"/>
              <a:t>אם רוצים לעבוד בלי חיבור לרשת, אפשר להחליף קבצי </a:t>
            </a:r>
            <a:r>
              <a:rPr lang="en-US" sz="2800" dirty="0"/>
              <a:t>CDN</a:t>
            </a:r>
            <a:r>
              <a:rPr lang="he-IL" sz="2800" dirty="0"/>
              <a:t> בקבצים מקומיים.</a:t>
            </a:r>
          </a:p>
          <a:p>
            <a:pPr lvl="3" algn="r" rtl="1">
              <a:spcBef>
                <a:spcPts val="0"/>
              </a:spcBef>
            </a:pPr>
            <a:endParaRPr lang="he-IL" sz="2800" dirty="0"/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endParaRPr lang="he-IL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התוכנית הראשונה </a:t>
            </a:r>
            <a:r>
              <a:rPr lang="he-IL" sz="4400" b="1" dirty="0" err="1"/>
              <a:t>בבוּטסטראפ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04273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התוכנית הראשונה </a:t>
            </a:r>
            <a:r>
              <a:rPr lang="he-IL" sz="4400" b="1" dirty="0" err="1"/>
              <a:t>בבוטסטראפ</a:t>
            </a:r>
            <a:endParaRPr lang="en-US" sz="4400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050380" cy="3406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18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יש 6 גדלים למסכים </a:t>
            </a:r>
            <a:r>
              <a:rPr lang="he-IL" sz="3200" dirty="0" err="1"/>
              <a:t>בבוטסראפ</a:t>
            </a:r>
            <a:r>
              <a:rPr lang="he-IL" sz="3200" dirty="0"/>
              <a:t>: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/>
              <a:t>xs</a:t>
            </a:r>
            <a:r>
              <a:rPr lang="he-IL" sz="2800" dirty="0"/>
              <a:t> – טלפונים עם פחות מ-576 פיקסלים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/>
              <a:t>sm</a:t>
            </a:r>
            <a:r>
              <a:rPr lang="he-IL" sz="2800" dirty="0"/>
              <a:t> – </a:t>
            </a:r>
            <a:r>
              <a:rPr lang="he-IL" sz="2800" dirty="0" err="1"/>
              <a:t>טאבלטים</a:t>
            </a:r>
            <a:r>
              <a:rPr lang="he-IL" sz="2800" dirty="0"/>
              <a:t> מעל 576 פיקסלים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md</a:t>
            </a:r>
            <a:r>
              <a:rPr lang="he-IL" sz="2800" dirty="0"/>
              <a:t> – נייחים ונייחים מעל 768 פיקסלים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lg</a:t>
            </a:r>
            <a:r>
              <a:rPr lang="he-IL" sz="2800" dirty="0"/>
              <a:t> – גדול כמו מחשב נייח. 992 פיקסלים ומעלה.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xl</a:t>
            </a:r>
            <a:r>
              <a:rPr lang="he-IL" sz="2800" dirty="0"/>
              <a:t> – גדול כמו מחשב נייח. 1200 פיקסלים ומעלה.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/>
              <a:t>xxl</a:t>
            </a:r>
            <a:r>
              <a:rPr lang="he-IL" sz="2800" dirty="0"/>
              <a:t> – גדול כמו מחשב נייח. 1200 פיקסלים ומעלה.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endParaRPr lang="he-IL" sz="2800" dirty="0"/>
          </a:p>
          <a:p>
            <a:pPr algn="r" rtl="1">
              <a:spcBef>
                <a:spcPts val="0"/>
              </a:spcBef>
            </a:pPr>
            <a:r>
              <a:rPr lang="he-IL" sz="3200" dirty="0" err="1"/>
              <a:t>בוטסטראפ</a:t>
            </a:r>
            <a:r>
              <a:rPr lang="he-IL" sz="3200" dirty="0"/>
              <a:t> היא </a:t>
            </a:r>
            <a:r>
              <a:rPr lang="en-US" sz="3200" dirty="0"/>
              <a:t>Mobile-first</a:t>
            </a:r>
          </a:p>
          <a:p>
            <a:pPr lvl="2" algn="r" rtl="1">
              <a:spcBef>
                <a:spcPts val="0"/>
              </a:spcBef>
            </a:pPr>
            <a:r>
              <a:rPr lang="en-US" sz="2800" dirty="0"/>
              <a:t>“start from a lower screen size and scale up”</a:t>
            </a:r>
            <a:endParaRPr lang="he-IL" sz="2800" dirty="0"/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endParaRPr lang="he-IL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גודל מסכים </a:t>
            </a:r>
            <a:r>
              <a:rPr lang="he-IL" sz="4400" b="1" dirty="0" err="1"/>
              <a:t>בבוטסטראפ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96622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יש שתי הגדרות רוחב למסכים </a:t>
            </a:r>
            <a:r>
              <a:rPr lang="he-IL" sz="3200" dirty="0" err="1"/>
              <a:t>בבוטסראפ</a:t>
            </a:r>
            <a:r>
              <a:rPr lang="he-IL" sz="3200" dirty="0"/>
              <a:t>: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רוחב קבוע </a:t>
            </a:r>
            <a:r>
              <a:rPr lang="en-US" sz="2800" dirty="0"/>
              <a:t>(fixed)</a:t>
            </a:r>
            <a:r>
              <a:rPr lang="he-IL" sz="2800" dirty="0"/>
              <a:t> - לכל סוג מסך יש רוחב קבוע.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זורם </a:t>
            </a:r>
            <a:r>
              <a:rPr lang="en-US" sz="2800" dirty="0"/>
              <a:t>(fluid)</a:t>
            </a:r>
            <a:r>
              <a:rPr lang="he-IL" sz="2800" dirty="0"/>
              <a:t> – מתרחב למלא את הרוחב.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דוגמא: </a:t>
            </a:r>
            <a:r>
              <a:rPr lang="en-US" sz="2800" dirty="0">
                <a:hlinkClick r:id="rId2"/>
              </a:rPr>
              <a:t>https://codepen.io/yipingliao/pen/zvZzgY</a:t>
            </a:r>
            <a:endParaRPr lang="he-IL" sz="2800" dirty="0"/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endParaRPr lang="he-IL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התאמת מסכים </a:t>
            </a:r>
            <a:r>
              <a:rPr lang="he-IL" sz="4400" b="1" dirty="0" err="1"/>
              <a:t>בבוטסטראפ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7401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כדי לחלק תוכן במרחב המסך, </a:t>
            </a:r>
            <a:r>
              <a:rPr lang="en-US" sz="3200" dirty="0"/>
              <a:t>BS</a:t>
            </a:r>
            <a:r>
              <a:rPr lang="he-IL" sz="3200" dirty="0"/>
              <a:t> משתמשת במושג שנקרא </a:t>
            </a:r>
            <a:r>
              <a:rPr lang="en-US" sz="3200" dirty="0"/>
              <a:t>GRID</a:t>
            </a:r>
            <a:r>
              <a:rPr lang="he-IL" sz="3200" dirty="0"/>
              <a:t> (רשת).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מחלקים כל מרחב ל-12 יחידות שוות.</a:t>
            </a:r>
            <a:endParaRPr lang="en-US" sz="3200" dirty="0"/>
          </a:p>
          <a:p>
            <a:pPr algn="r" rtl="1">
              <a:spcBef>
                <a:spcPts val="0"/>
              </a:spcBef>
            </a:pPr>
            <a:r>
              <a:rPr lang="en-US" sz="3200" dirty="0"/>
              <a:t>row </a:t>
            </a:r>
            <a:r>
              <a:rPr lang="he-IL" sz="3200" dirty="0"/>
              <a:t> חייב להכיל לפחות </a:t>
            </a:r>
            <a:r>
              <a:rPr lang="en-US" sz="3200" dirty="0"/>
              <a:t>col</a:t>
            </a:r>
            <a:r>
              <a:rPr lang="he-IL" sz="3200" dirty="0"/>
              <a:t> אחד.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ראה דוגמא </a:t>
            </a:r>
            <a:r>
              <a:rPr lang="en-US" sz="3200" dirty="0"/>
              <a:t>grid01.html</a:t>
            </a:r>
            <a:r>
              <a:rPr lang="he-IL" sz="3200" dirty="0"/>
              <a:t> כדי לראות חלוקה.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ניתן "לקונן" גריד בתוך גריד</a:t>
            </a:r>
            <a:br>
              <a:rPr lang="en-US" sz="3200" dirty="0"/>
            </a:br>
            <a:r>
              <a:rPr lang="he-IL" sz="2800" dirty="0"/>
              <a:t>ראה דוגמא </a:t>
            </a:r>
            <a:r>
              <a:rPr lang="en-US" sz="2800" dirty="0"/>
              <a:t>grid02.html</a:t>
            </a:r>
            <a:r>
              <a:rPr lang="he-IL" sz="2800" dirty="0"/>
              <a:t> כדי לראות גריד מקונן.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ניתן לעצב אתר ע"י גריד</a:t>
            </a:r>
            <a:br>
              <a:rPr lang="en-US" sz="3200" dirty="0"/>
            </a:br>
            <a:r>
              <a:rPr lang="he-IL" sz="2800" dirty="0"/>
              <a:t>ראה דוגמא </a:t>
            </a:r>
            <a:r>
              <a:rPr lang="en-US" sz="2800" dirty="0"/>
              <a:t>grid03a-sample-site.html</a:t>
            </a:r>
            <a:r>
              <a:rPr lang="he-IL" sz="2800" dirty="0"/>
              <a:t> כדי לראות אתר של חנות</a:t>
            </a:r>
            <a:r>
              <a:rPr lang="en-US" sz="2800" dirty="0"/>
              <a:t>.</a:t>
            </a:r>
            <a:endParaRPr lang="he-IL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רשת</a:t>
            </a:r>
            <a:r>
              <a:rPr lang="en-US" sz="4400" b="1" dirty="0"/>
              <a:t>Grid - </a:t>
            </a:r>
          </a:p>
        </p:txBody>
      </p:sp>
    </p:spTree>
    <p:extLst>
      <p:ext uri="{BB962C8B-B14F-4D97-AF65-F5344CB8AC3E}">
        <p14:creationId xmlns:p14="http://schemas.microsoft.com/office/powerpoint/2010/main" val="97466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בוגר "מכון לב" – תואר ראשון בהנדסת תוכנה.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מתכנת מעל 30 שנה.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הייתי עצמאי בתחום השיווק האינטרנטי כ-10 שנים, ומִשם הידע בתחום. 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אני לא מעצב גרפי או בונה אתרים. אל תבקש ממני להקים לך אתר.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מי אני?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91012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יש בעיה עם דוגמת </a:t>
            </a:r>
            <a:r>
              <a:rPr lang="en-US" sz="3200" dirty="0"/>
              <a:t>grid03a-sample-site.html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אם מקטינים את מסך, מקטינים את כל חלקי הגריד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בשלב מסוים, כבר אי אפשר לקרוא את ה-</a:t>
            </a:r>
            <a:r>
              <a:rPr lang="en-US" sz="3200" dirty="0"/>
              <a:t>sidebar</a:t>
            </a:r>
            <a:r>
              <a:rPr lang="he-IL" sz="3200" dirty="0"/>
              <a:t> השמאלי ושאר חלקי הגריד.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הפתרון:</a:t>
            </a:r>
            <a:r>
              <a:rPr lang="en-US" sz="3200" dirty="0"/>
              <a:t> </a:t>
            </a:r>
            <a:r>
              <a:rPr lang="he-IL" sz="3200" dirty="0"/>
              <a:t>לחלק את הגריד בצורה שונה לכל סוגי המכשירים.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זה מה נקרא אתר מתואם או באנגלית </a:t>
            </a:r>
            <a:r>
              <a:rPr lang="en-US" sz="3200" dirty="0"/>
              <a:t>Responsive</a:t>
            </a: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התאמת מסכים </a:t>
            </a:r>
            <a:r>
              <a:rPr lang="he-IL" sz="4400" b="1" dirty="0" err="1"/>
              <a:t>בבוטסטראפ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33020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נשתמש במושגים כמו </a:t>
            </a:r>
            <a:r>
              <a:rPr lang="en-US" sz="3200" dirty="0"/>
              <a:t>row</a:t>
            </a:r>
            <a:r>
              <a:rPr lang="he-IL" sz="3200" dirty="0"/>
              <a:t> ו-</a:t>
            </a:r>
            <a:r>
              <a:rPr lang="en-US" sz="3200" dirty="0"/>
              <a:t>col</a:t>
            </a:r>
            <a:r>
              <a:rPr lang="he-IL" sz="3200" dirty="0"/>
              <a:t> כדי ליצור אתר שמתאם את עצמו לסוג המסך.</a:t>
            </a:r>
          </a:p>
          <a:p>
            <a:pPr algn="r" rtl="1">
              <a:spcBef>
                <a:spcPts val="0"/>
              </a:spcBef>
            </a:pPr>
            <a:r>
              <a:rPr lang="he-IL" sz="3200" dirty="0" err="1"/>
              <a:t>בבוטסטראפ</a:t>
            </a:r>
            <a:r>
              <a:rPr lang="he-IL" sz="3200" dirty="0"/>
              <a:t> כל שורה (או יחידה) מחולקת ל-12 עמודות.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נתחיל עם קובץ </a:t>
            </a:r>
            <a:r>
              <a:rPr lang="en-US" sz="3200" dirty="0"/>
              <a:t>grid01.html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נתחיל עם התבנית הריקה – </a:t>
            </a:r>
            <a:r>
              <a:rPr lang="en-US" sz="3200" dirty="0"/>
              <a:t>starter template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מוסיפים שורות המחולקות לעמודות.</a:t>
            </a:r>
          </a:p>
          <a:p>
            <a:pPr algn="r" rtl="1">
              <a:spcBef>
                <a:spcPts val="0"/>
              </a:spcBef>
            </a:pPr>
            <a:r>
              <a:rPr lang="en-US" sz="3200" dirty="0"/>
              <a:t>row</a:t>
            </a:r>
            <a:r>
              <a:rPr lang="he-IL" sz="3200" dirty="0"/>
              <a:t> חייבת להכיל לפחות </a:t>
            </a:r>
            <a:r>
              <a:rPr lang="en-US" sz="3200" dirty="0"/>
              <a:t>col </a:t>
            </a:r>
            <a:r>
              <a:rPr lang="he-IL" sz="3200" dirty="0"/>
              <a:t> אחת.</a:t>
            </a:r>
          </a:p>
          <a:p>
            <a:pPr algn="r" rtl="1">
              <a:spcBef>
                <a:spcPts val="0"/>
              </a:spcBef>
            </a:pPr>
            <a:r>
              <a:rPr lang="en-US" sz="3200" dirty="0"/>
              <a:t>col</a:t>
            </a:r>
            <a:r>
              <a:rPr lang="he-IL" sz="3200" dirty="0"/>
              <a:t> חייבת להיות בתוך </a:t>
            </a:r>
            <a:r>
              <a:rPr lang="en-US" sz="3200" dirty="0"/>
              <a:t>row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endParaRPr lang="he-IL" sz="3200" dirty="0"/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מגיב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2370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אפשר גם לחלק עמודה לתת-עמודות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נשתמש בקובץ </a:t>
            </a:r>
            <a:r>
              <a:rPr lang="en-US" sz="3200" dirty="0"/>
              <a:t>grid02a.html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נתחיל עם התבנית הריקה – </a:t>
            </a:r>
            <a:r>
              <a:rPr lang="en-US" sz="3200" dirty="0"/>
              <a:t>starter template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מוסיפים שורות המחולקות לעמודות.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יש עמודות שגם הם מחולקות ל-12</a:t>
            </a:r>
            <a:endParaRPr lang="en-US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אם לא מגדירים את כמות העמודות, </a:t>
            </a:r>
            <a:r>
              <a:rPr lang="en-US" sz="3200" dirty="0"/>
              <a:t>BS</a:t>
            </a:r>
            <a:r>
              <a:rPr lang="he-IL" sz="3200" dirty="0"/>
              <a:t> מחשבת לפי השטח. דוגמא: שורה אחרונה.</a:t>
            </a:r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מגיב – עמודה מקוננת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06983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עכשיו נסדר את התצוגה לפי גודל מסך.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יש ארבע גדלים של מסך: </a:t>
            </a:r>
            <a:r>
              <a:rPr lang="en-US" sz="3200" dirty="0" err="1"/>
              <a:t>xs</a:t>
            </a:r>
            <a:r>
              <a:rPr lang="en-US" sz="3200" dirty="0"/>
              <a:t>, </a:t>
            </a:r>
            <a:r>
              <a:rPr lang="en-US" sz="3200" dirty="0" err="1"/>
              <a:t>sm</a:t>
            </a:r>
            <a:r>
              <a:rPr lang="en-US" sz="3200" dirty="0"/>
              <a:t>, md, </a:t>
            </a:r>
            <a:r>
              <a:rPr lang="en-US" sz="3200" dirty="0" err="1"/>
              <a:t>lg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נשתמש בקובץ </a:t>
            </a:r>
            <a:r>
              <a:rPr lang="en-US" sz="3200" dirty="0"/>
              <a:t>grid02b.html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אפשר להגדיר רוחב של עמודה עבור סוג של מסך.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למשל </a:t>
            </a:r>
            <a:r>
              <a:rPr lang="en-US" sz="3200" dirty="0"/>
              <a:t>col-md-6</a:t>
            </a:r>
            <a:r>
              <a:rPr lang="he-IL" sz="3200" dirty="0"/>
              <a:t> אומר שבמסכים בגודל </a:t>
            </a:r>
            <a:r>
              <a:rPr lang="en-US" sz="3200" dirty="0"/>
              <a:t>md</a:t>
            </a:r>
            <a:r>
              <a:rPr lang="he-IL" sz="3200" dirty="0"/>
              <a:t> ומעלה, העמודה תתפוס חצי מהרוחב.</a:t>
            </a:r>
            <a:endParaRPr lang="en-US" sz="32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3200" dirty="0"/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מגיב – עמודות משתנות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8287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בא נזכור ש-</a:t>
            </a:r>
            <a:r>
              <a:rPr lang="en-US" sz="3200" dirty="0"/>
              <a:t>BS</a:t>
            </a:r>
            <a:r>
              <a:rPr lang="he-IL" sz="3200" dirty="0"/>
              <a:t> היא </a:t>
            </a:r>
            <a:r>
              <a:rPr lang="en-US" sz="3200" dirty="0"/>
              <a:t>Mobile-First</a:t>
            </a:r>
            <a:r>
              <a:rPr lang="he-IL" sz="3200" dirty="0"/>
              <a:t>, כך שכל מה שקטן ממה שמגדירים – תופס את כל הרוחב.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אם נגדיר עמודה כ- </a:t>
            </a:r>
            <a:r>
              <a:rPr lang="en-US" sz="3200" dirty="0"/>
              <a:t>col-lg-8</a:t>
            </a:r>
            <a:r>
              <a:rPr lang="he-IL" sz="3200" dirty="0"/>
              <a:t>, ברגע שיש מסך קטן מ-</a:t>
            </a:r>
            <a:r>
              <a:rPr lang="en-US" sz="3200" dirty="0" err="1"/>
              <a:t>lg</a:t>
            </a:r>
            <a:r>
              <a:rPr lang="he-IL" sz="3200" dirty="0"/>
              <a:t>, העמודה תתפוס את כל הרוחב.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אפשר להגדיר עמודה עם כמה </a:t>
            </a:r>
            <a:r>
              <a:rPr lang="he-IL" sz="3200" dirty="0" err="1"/>
              <a:t>רוחבים</a:t>
            </a:r>
            <a:r>
              <a:rPr lang="he-IL" sz="3200" dirty="0"/>
              <a:t>, למשל:</a:t>
            </a:r>
            <a:br>
              <a:rPr lang="en-US" sz="3200" dirty="0"/>
            </a:br>
            <a:r>
              <a:rPr lang="he-IL" sz="3200" dirty="0"/>
              <a:t> </a:t>
            </a:r>
            <a:r>
              <a:rPr lang="en-US" sz="3200" dirty="0"/>
              <a:t>col-lg-4 col-md-8</a:t>
            </a:r>
            <a:br>
              <a:rPr lang="en-US" sz="3200" dirty="0"/>
            </a:br>
            <a:r>
              <a:rPr lang="he-IL" sz="3200" dirty="0"/>
              <a:t>זאת אומרת שבגודל </a:t>
            </a:r>
            <a:r>
              <a:rPr lang="en-US" sz="3200" dirty="0" err="1"/>
              <a:t>lg</a:t>
            </a:r>
            <a:r>
              <a:rPr lang="he-IL" sz="3200" dirty="0"/>
              <a:t> יש רוחב 4, בגודל </a:t>
            </a:r>
            <a:r>
              <a:rPr lang="en-US" sz="3200" dirty="0"/>
              <a:t>md</a:t>
            </a:r>
            <a:r>
              <a:rPr lang="he-IL" sz="3200" dirty="0"/>
              <a:t> יש רוחב 8, וב-</a:t>
            </a:r>
            <a:r>
              <a:rPr lang="en-US" sz="3200" dirty="0" err="1"/>
              <a:t>sm</a:t>
            </a:r>
            <a:r>
              <a:rPr lang="he-IL" sz="3200" dirty="0"/>
              <a:t> ומטה היא תופסת את כל הרוחב.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אם סכום כל העמודות עוברת את 12, יורדים לשורה הבאה.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מגיב – עמודות משתנות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20947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בדוגמת </a:t>
            </a:r>
            <a:r>
              <a:rPr lang="en-US" sz="3200" dirty="0"/>
              <a:t>sample-site-01.html</a:t>
            </a:r>
            <a:r>
              <a:rPr lang="he-IL" sz="3200" dirty="0"/>
              <a:t> יש לנו המרכיבים הבאים: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Header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Menu Bar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Side Bar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Main Content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Footer</a:t>
            </a:r>
            <a:endParaRPr lang="he-IL" sz="28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המסך מחולק לשלוש שורות: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Header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2800" dirty="0"/>
              <a:t>שורה אמצעית המכילה: </a:t>
            </a:r>
            <a:r>
              <a:rPr lang="en-US" sz="2800" dirty="0"/>
              <a:t>Sidebar, Menu, Main Content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Footer</a:t>
            </a:r>
            <a:endParaRPr lang="he-IL" sz="2800" dirty="0"/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מסחר לדוגמא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20657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בתוך עמודה אחת יש שורה של תפריט ועוד שלוש שורות של מוצרים.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כשמקטינים את המסך, שום דבר לא זז.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קשה לקרוא את התצוגה.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לכן הוא לא ידידותי לניידים.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מסחר לדוגמא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73119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בואו נהפוך את האתר ליותר ידידותי למכשירים שונים: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קובץ </a:t>
            </a:r>
            <a:r>
              <a:rPr lang="en-US" sz="2800" dirty="0"/>
              <a:t>sample-site-02.html</a:t>
            </a:r>
            <a:endParaRPr lang="he-IL" sz="2800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בתצוגת המוצרים, כל מסך קטן מ-</a:t>
            </a:r>
            <a:r>
              <a:rPr lang="en-US" sz="2800" dirty="0" err="1"/>
              <a:t>lg</a:t>
            </a:r>
            <a:r>
              <a:rPr lang="he-IL" sz="2800" dirty="0"/>
              <a:t> יתפוס את כל הרוחב של תצוגת המוצרים.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כל עמודה של מוצר קיבל את הקלאס </a:t>
            </a:r>
            <a:r>
              <a:rPr lang="en-US" sz="2800" b="1" dirty="0"/>
              <a:t>col-lg-4</a:t>
            </a:r>
            <a:endParaRPr lang="he-IL" sz="2800" b="1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אבל למה לתפוס את כל הרוחב במסך </a:t>
            </a:r>
            <a:r>
              <a:rPr lang="en-US" sz="2800" dirty="0"/>
              <a:t>md</a:t>
            </a:r>
            <a:r>
              <a:rPr lang="he-IL" sz="2800" dirty="0"/>
              <a:t>?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זה יותר יפה אם נשׂים שני עמודות במסך </a:t>
            </a:r>
            <a:r>
              <a:rPr lang="en-US" sz="2800" dirty="0"/>
              <a:t>md</a:t>
            </a:r>
            <a:r>
              <a:rPr lang="he-IL" sz="28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מסחר לדוגמא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2761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בואו נשחק עם כמות המוצרים בשורה לפי רוחב המסך: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קובץ </a:t>
            </a:r>
            <a:r>
              <a:rPr lang="en-US" sz="2800" dirty="0"/>
              <a:t>sample-site-03.html</a:t>
            </a:r>
            <a:endParaRPr lang="he-IL" sz="2800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בתצוגת המוצרים, כל מסך קטן מ-</a:t>
            </a:r>
            <a:r>
              <a:rPr lang="en-US" sz="2800" dirty="0" err="1"/>
              <a:t>lg</a:t>
            </a:r>
            <a:r>
              <a:rPr lang="he-IL" sz="2800" dirty="0"/>
              <a:t> יציג שני מוצרים.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כל מסך קטן מ-</a:t>
            </a:r>
            <a:r>
              <a:rPr lang="en-US" sz="2800" dirty="0"/>
              <a:t>md</a:t>
            </a:r>
            <a:r>
              <a:rPr lang="he-IL" sz="2800" dirty="0"/>
              <a:t> יתפוס את כל הרוחב של תצוגת המוצרים.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כל עמודה של מוצר קיבל את הקלאס:</a:t>
            </a:r>
            <a:br>
              <a:rPr lang="en-US" sz="2800" dirty="0"/>
            </a:br>
            <a:r>
              <a:rPr lang="he-IL" sz="2800" dirty="0"/>
              <a:t> </a:t>
            </a:r>
            <a:r>
              <a:rPr lang="en-US" sz="2800" b="1" dirty="0"/>
              <a:t>col-md-6  col-lg-4</a:t>
            </a:r>
            <a:endParaRPr lang="he-IL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מסחר לדוגמא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33909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עכשיו נזיז את ה-</a:t>
            </a:r>
            <a:r>
              <a:rPr lang="en-US" sz="3200" dirty="0"/>
              <a:t>sidebar</a:t>
            </a:r>
            <a:r>
              <a:rPr lang="he-IL" sz="3200" dirty="0"/>
              <a:t> מעל לתוכן, בגלל שהוא צר מדי.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קובץ </a:t>
            </a:r>
            <a:r>
              <a:rPr lang="en-US" sz="2800" dirty="0"/>
              <a:t>sample-site-04.html</a:t>
            </a:r>
            <a:endParaRPr lang="he-IL" sz="2800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נגדיר את ה-</a:t>
            </a:r>
            <a:r>
              <a:rPr lang="en-US" sz="2800" dirty="0"/>
              <a:t>sidebar</a:t>
            </a:r>
            <a:r>
              <a:rPr lang="he-IL" sz="2800" dirty="0"/>
              <a:t> עם רוחב </a:t>
            </a:r>
            <a:r>
              <a:rPr lang="en-US" sz="2800" dirty="0"/>
              <a:t>col-md-3</a:t>
            </a:r>
            <a:r>
              <a:rPr lang="he-IL" sz="2800" dirty="0"/>
              <a:t>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בכל מסך קטן מ-</a:t>
            </a:r>
            <a:r>
              <a:rPr lang="en-US" sz="2800" dirty="0"/>
              <a:t>md</a:t>
            </a:r>
            <a:r>
              <a:rPr lang="he-IL" sz="2800" dirty="0"/>
              <a:t>, ה-</a:t>
            </a:r>
            <a:r>
              <a:rPr lang="en-US" sz="2800" dirty="0"/>
              <a:t>sidebar</a:t>
            </a:r>
            <a:r>
              <a:rPr lang="he-IL" sz="2800" dirty="0"/>
              <a:t> יעלה מעל לתצוגת המוצרים.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מסחר לדוגמא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2576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ספרייה המאפשרת לנו לבנות אתרי אינטרנט מאובזרים.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האתרים יהיו "</a:t>
            </a:r>
            <a:r>
              <a:rPr lang="he-IL" sz="3200" dirty="0" err="1"/>
              <a:t>ריספונסיביים</a:t>
            </a:r>
            <a:r>
              <a:rPr lang="he-IL" sz="3200" dirty="0"/>
              <a:t>" – מגיבים ומתאמים לכל סוגי המכשירים:</a:t>
            </a:r>
            <a:r>
              <a:rPr lang="en-US" sz="3200" dirty="0"/>
              <a:t> </a:t>
            </a:r>
            <a:r>
              <a:rPr lang="he-IL" sz="3200" dirty="0"/>
              <a:t>טלפונים, </a:t>
            </a:r>
            <a:r>
              <a:rPr lang="he-IL" sz="3200" dirty="0" err="1"/>
              <a:t>טאבלטים</a:t>
            </a:r>
            <a:r>
              <a:rPr lang="he-IL" sz="3200" dirty="0"/>
              <a:t>, ומחשבים נייחים. ברירת מחדל = טלפונים.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אותו קוד </a:t>
            </a:r>
            <a:r>
              <a:rPr lang="en-US" sz="3200" dirty="0"/>
              <a:t>HTML</a:t>
            </a:r>
            <a:r>
              <a:rPr lang="he-IL" sz="3200" dirty="0"/>
              <a:t> יעבוד על כל סוגי המכשירים.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אפשר "לשפץ" בקלות צבעים, גדלים, אותיות, </a:t>
            </a:r>
            <a:r>
              <a:rPr lang="he-IL" sz="3200" dirty="0" err="1"/>
              <a:t>וכו</a:t>
            </a:r>
            <a:r>
              <a:rPr lang="he-IL" sz="3200" dirty="0"/>
              <a:t>'.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קוד פתוח.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עובד עם כל הדפדפנים.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נוצר בשנת 2011 ע"י מפתחים של חברת </a:t>
            </a:r>
            <a:r>
              <a:rPr lang="he-IL" sz="3200" dirty="0" err="1"/>
              <a:t>טוויטר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לאחרונה יצאה </a:t>
            </a:r>
            <a:r>
              <a:rPr lang="he-IL" sz="3200" dirty="0" err="1"/>
              <a:t>גירסה</a:t>
            </a:r>
            <a:r>
              <a:rPr lang="he-IL" sz="3200" dirty="0"/>
              <a:t> 5.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מהו </a:t>
            </a:r>
            <a:r>
              <a:rPr lang="he-IL" sz="4400" b="1" dirty="0" err="1"/>
              <a:t>בוטסטראפ</a:t>
            </a:r>
            <a:r>
              <a:rPr lang="he-IL" sz="4400" b="1"/>
              <a:t>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17047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עכשיו נזיז את ה-</a:t>
            </a:r>
            <a:r>
              <a:rPr lang="en-US" sz="3200" dirty="0"/>
              <a:t>sidebar</a:t>
            </a:r>
            <a:r>
              <a:rPr lang="he-IL" sz="3200" dirty="0"/>
              <a:t> </a:t>
            </a:r>
            <a:r>
              <a:rPr lang="he-IL" sz="3200" b="1" i="1" dirty="0">
                <a:solidFill>
                  <a:srgbClr val="FF0000"/>
                </a:solidFill>
              </a:rPr>
              <a:t>מתחת</a:t>
            </a:r>
            <a:r>
              <a:rPr lang="he-IL" sz="3200" dirty="0"/>
              <a:t> לתוכן, בגלל שהוא צר מדי.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קובץ </a:t>
            </a:r>
            <a:r>
              <a:rPr lang="en-US" sz="2800" dirty="0"/>
              <a:t>sample-site-05.html</a:t>
            </a:r>
            <a:endParaRPr lang="he-IL" sz="2800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נגדיר את ה-</a:t>
            </a:r>
            <a:r>
              <a:rPr lang="en-US" sz="2800" dirty="0"/>
              <a:t>sidebar</a:t>
            </a:r>
            <a:r>
              <a:rPr lang="he-IL" sz="2800" dirty="0"/>
              <a:t> עם רוחב:</a:t>
            </a:r>
            <a:br>
              <a:rPr lang="en-US" sz="2800" dirty="0"/>
            </a:br>
            <a:r>
              <a:rPr lang="en-US" sz="2800" dirty="0"/>
              <a:t>col-sm-6 col-md-3 </a:t>
            </a:r>
            <a:r>
              <a:rPr lang="en-US" sz="2800" b="1" dirty="0">
                <a:solidFill>
                  <a:srgbClr val="FF0000"/>
                </a:solidFill>
              </a:rPr>
              <a:t>order-12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order-</a:t>
            </a:r>
            <a:r>
              <a:rPr lang="en-US" sz="2800" b="1" dirty="0" err="1">
                <a:solidFill>
                  <a:srgbClr val="0070C0"/>
                </a:solidFill>
              </a:rPr>
              <a:t>sm</a:t>
            </a:r>
            <a:r>
              <a:rPr lang="en-US" sz="2800" b="1" dirty="0">
                <a:solidFill>
                  <a:srgbClr val="0070C0"/>
                </a:solidFill>
              </a:rPr>
              <a:t>-first</a:t>
            </a:r>
            <a:endParaRPr lang="he-IL" sz="2800" b="1" dirty="0">
              <a:solidFill>
                <a:srgbClr val="0070C0"/>
              </a:solidFill>
            </a:endParaRP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order-</a:t>
            </a:r>
            <a:r>
              <a:rPr lang="en-US" sz="2800" b="1" dirty="0" err="1">
                <a:solidFill>
                  <a:srgbClr val="0070C0"/>
                </a:solidFill>
              </a:rPr>
              <a:t>sm</a:t>
            </a:r>
            <a:r>
              <a:rPr lang="en-US" sz="2800" b="1" dirty="0">
                <a:solidFill>
                  <a:srgbClr val="0070C0"/>
                </a:solidFill>
              </a:rPr>
              <a:t>-first</a:t>
            </a:r>
            <a:r>
              <a:rPr lang="he-IL" sz="2800" dirty="0">
                <a:solidFill>
                  <a:schemeClr val="tx1"/>
                </a:solidFill>
              </a:rPr>
              <a:t> משמעותו שבגודל </a:t>
            </a:r>
            <a:r>
              <a:rPr lang="en-US" sz="2800" dirty="0" err="1">
                <a:solidFill>
                  <a:schemeClr val="tx1"/>
                </a:solidFill>
              </a:rPr>
              <a:t>sm</a:t>
            </a:r>
            <a:r>
              <a:rPr lang="he-IL" sz="2800" dirty="0">
                <a:solidFill>
                  <a:schemeClr val="tx1"/>
                </a:solidFill>
              </a:rPr>
              <a:t> ומעלה הוא יופיע ראשון.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order-12</a:t>
            </a:r>
            <a:r>
              <a:rPr lang="he-IL" sz="2800" b="1" dirty="0">
                <a:solidFill>
                  <a:srgbClr val="FF0000"/>
                </a:solidFill>
              </a:rPr>
              <a:t> </a:t>
            </a:r>
            <a:r>
              <a:rPr lang="he-IL" sz="2800" dirty="0">
                <a:solidFill>
                  <a:schemeClr val="tx1"/>
                </a:solidFill>
              </a:rPr>
              <a:t>משמעותו שבגודל </a:t>
            </a:r>
            <a:r>
              <a:rPr lang="en-US" sz="2800" dirty="0" err="1">
                <a:solidFill>
                  <a:schemeClr val="tx1"/>
                </a:solidFill>
              </a:rPr>
              <a:t>xs</a:t>
            </a:r>
            <a:r>
              <a:rPr lang="he-IL" sz="2800" dirty="0">
                <a:solidFill>
                  <a:schemeClr val="tx1"/>
                </a:solidFill>
              </a:rPr>
              <a:t> הוא יופיע אחרון.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בכל מסך קטן מ-</a:t>
            </a:r>
            <a:r>
              <a:rPr lang="en-US" sz="2800" dirty="0" err="1"/>
              <a:t>sm</a:t>
            </a:r>
            <a:r>
              <a:rPr lang="he-IL" sz="2800" dirty="0"/>
              <a:t>, ה-</a:t>
            </a:r>
            <a:r>
              <a:rPr lang="en-US" sz="2800" dirty="0"/>
              <a:t>sidebar</a:t>
            </a:r>
            <a:r>
              <a:rPr lang="he-IL" sz="2800" dirty="0"/>
              <a:t> ירד מתחת לתצוגת המוצרים.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פקודת </a:t>
            </a:r>
            <a:r>
              <a:rPr lang="en-US" sz="2800" dirty="0"/>
              <a:t>order</a:t>
            </a:r>
            <a:r>
              <a:rPr lang="he-IL" sz="2800" dirty="0"/>
              <a:t> באה במקום </a:t>
            </a:r>
            <a:r>
              <a:rPr lang="en-US" sz="2800" dirty="0"/>
              <a:t>push</a:t>
            </a:r>
            <a:r>
              <a:rPr lang="he-IL" sz="2800" dirty="0"/>
              <a:t> ו-</a:t>
            </a:r>
            <a:r>
              <a:rPr lang="en-US" sz="2800" dirty="0"/>
              <a:t>pull</a:t>
            </a:r>
            <a:r>
              <a:rPr lang="he-IL" sz="2800" dirty="0"/>
              <a:t> </a:t>
            </a:r>
            <a:r>
              <a:rPr lang="he-IL" sz="2800" dirty="0" err="1"/>
              <a:t>בגירסאות</a:t>
            </a:r>
            <a:r>
              <a:rPr lang="he-IL" sz="2800" dirty="0"/>
              <a:t> קודמות.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מסחר לדוגמא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4456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עכשיו נעלים את ה-</a:t>
            </a:r>
            <a:r>
              <a:rPr lang="en-US" sz="3200" dirty="0"/>
              <a:t>header</a:t>
            </a:r>
            <a:r>
              <a:rPr lang="he-IL" sz="3200" dirty="0"/>
              <a:t> במסך </a:t>
            </a:r>
            <a:r>
              <a:rPr lang="en-US" sz="3200" dirty="0" err="1"/>
              <a:t>xs</a:t>
            </a:r>
            <a:r>
              <a:rPr lang="he-IL" sz="3200" dirty="0"/>
              <a:t>, בגלל שהוא תופס יותר מדי שטח בטלפון נייד.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קובץ </a:t>
            </a:r>
            <a:r>
              <a:rPr lang="en-US" sz="2800" dirty="0"/>
              <a:t>sample-site-06.html</a:t>
            </a:r>
            <a:endParaRPr lang="he-IL" sz="2800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נגדיר את השורה של ה-</a:t>
            </a:r>
            <a:r>
              <a:rPr lang="en-US" sz="2800" dirty="0"/>
              <a:t>header</a:t>
            </a:r>
            <a:r>
              <a:rPr lang="he-IL" sz="2800" dirty="0"/>
              <a:t> ככה:</a:t>
            </a:r>
            <a:br>
              <a:rPr lang="en-US" sz="2800" dirty="0"/>
            </a:br>
            <a:r>
              <a:rPr lang="en-US" sz="2800" dirty="0"/>
              <a:t>row </a:t>
            </a:r>
            <a:r>
              <a:rPr lang="en-US" sz="2800" b="1" dirty="0">
                <a:solidFill>
                  <a:srgbClr val="FF0000"/>
                </a:solidFill>
              </a:rPr>
              <a:t>d-none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d-</a:t>
            </a:r>
            <a:r>
              <a:rPr lang="en-US" sz="2800" b="1" dirty="0" err="1">
                <a:solidFill>
                  <a:srgbClr val="0070C0"/>
                </a:solidFill>
              </a:rPr>
              <a:t>sm</a:t>
            </a:r>
            <a:r>
              <a:rPr lang="en-US" sz="2800" b="1" dirty="0">
                <a:solidFill>
                  <a:srgbClr val="0070C0"/>
                </a:solidFill>
              </a:rPr>
              <a:t>-block</a:t>
            </a:r>
            <a:endParaRPr lang="he-IL" sz="2800" b="1" dirty="0">
              <a:solidFill>
                <a:srgbClr val="0070C0"/>
              </a:solidFill>
            </a:endParaRP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d-</a:t>
            </a:r>
            <a:r>
              <a:rPr lang="en-US" sz="2800" b="1" dirty="0" err="1">
                <a:solidFill>
                  <a:srgbClr val="0070C0"/>
                </a:solidFill>
              </a:rPr>
              <a:t>sm</a:t>
            </a:r>
            <a:r>
              <a:rPr lang="en-US" sz="2800" b="1" dirty="0">
                <a:solidFill>
                  <a:srgbClr val="0070C0"/>
                </a:solidFill>
              </a:rPr>
              <a:t>-block </a:t>
            </a:r>
            <a:r>
              <a:rPr lang="he-IL" sz="2800" b="1" dirty="0">
                <a:solidFill>
                  <a:srgbClr val="0070C0"/>
                </a:solidFill>
              </a:rPr>
              <a:t> </a:t>
            </a:r>
            <a:r>
              <a:rPr lang="he-IL" sz="2800" dirty="0">
                <a:solidFill>
                  <a:schemeClr val="tx1"/>
                </a:solidFill>
              </a:rPr>
              <a:t>משמעותו שבגודל </a:t>
            </a:r>
            <a:r>
              <a:rPr lang="en-US" sz="2800" dirty="0" err="1">
                <a:solidFill>
                  <a:schemeClr val="tx1"/>
                </a:solidFill>
              </a:rPr>
              <a:t>sm</a:t>
            </a:r>
            <a:r>
              <a:rPr lang="he-IL" sz="2800" dirty="0">
                <a:solidFill>
                  <a:schemeClr val="tx1"/>
                </a:solidFill>
              </a:rPr>
              <a:t> ומעלה הוא יוצג.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d-none</a:t>
            </a:r>
            <a:r>
              <a:rPr lang="he-IL" sz="2800" b="1" dirty="0">
                <a:solidFill>
                  <a:srgbClr val="FF0000"/>
                </a:solidFill>
              </a:rPr>
              <a:t> </a:t>
            </a:r>
            <a:r>
              <a:rPr lang="he-IL" sz="2800" dirty="0">
                <a:solidFill>
                  <a:schemeClr val="tx1"/>
                </a:solidFill>
              </a:rPr>
              <a:t>משמעותו שבגודל </a:t>
            </a:r>
            <a:r>
              <a:rPr lang="en-US" sz="2800" dirty="0" err="1">
                <a:solidFill>
                  <a:schemeClr val="tx1"/>
                </a:solidFill>
              </a:rPr>
              <a:t>xs</a:t>
            </a:r>
            <a:r>
              <a:rPr lang="he-IL" sz="2800" dirty="0">
                <a:solidFill>
                  <a:schemeClr val="tx1"/>
                </a:solidFill>
              </a:rPr>
              <a:t> הוא לא יוצג.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בכל מסך קטן מ-</a:t>
            </a:r>
            <a:r>
              <a:rPr lang="en-US" sz="2800" dirty="0" err="1"/>
              <a:t>sm</a:t>
            </a:r>
            <a:r>
              <a:rPr lang="he-IL" sz="2800" dirty="0"/>
              <a:t>, ה-</a:t>
            </a:r>
            <a:r>
              <a:rPr lang="en-US" sz="2800" dirty="0"/>
              <a:t>header</a:t>
            </a:r>
            <a:r>
              <a:rPr lang="he-IL" sz="2800" dirty="0"/>
              <a:t> לא יוצג.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פקודת </a:t>
            </a:r>
            <a:r>
              <a:rPr lang="en-US" sz="2800" dirty="0"/>
              <a:t>d-</a:t>
            </a:r>
            <a:r>
              <a:rPr lang="he-IL" sz="2800" dirty="0"/>
              <a:t> באה במקום </a:t>
            </a:r>
            <a:r>
              <a:rPr lang="en-US" sz="2800" dirty="0"/>
              <a:t>visible</a:t>
            </a:r>
            <a:r>
              <a:rPr lang="he-IL" sz="2800" dirty="0"/>
              <a:t> או </a:t>
            </a:r>
            <a:r>
              <a:rPr lang="en-US" sz="2800" dirty="0"/>
              <a:t>hidden</a:t>
            </a:r>
            <a:r>
              <a:rPr lang="he-IL" sz="2800" dirty="0"/>
              <a:t> </a:t>
            </a:r>
            <a:r>
              <a:rPr lang="he-IL" sz="2800" dirty="0" err="1"/>
              <a:t>בגירסאות</a:t>
            </a:r>
            <a:r>
              <a:rPr lang="he-IL" sz="2800" dirty="0"/>
              <a:t> קודמות של </a:t>
            </a:r>
            <a:r>
              <a:rPr lang="he-IL" sz="2800" dirty="0" err="1"/>
              <a:t>בוּטסטראפ</a:t>
            </a:r>
            <a:r>
              <a:rPr lang="he-IL" sz="28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מסחר לדוגמא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267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 err="1"/>
              <a:t>וורדפרס</a:t>
            </a:r>
            <a:r>
              <a:rPr lang="he-IL" sz="3200" dirty="0"/>
              <a:t> היא </a:t>
            </a:r>
            <a:r>
              <a:rPr lang="en-US" sz="3200" dirty="0"/>
              <a:t>CMS</a:t>
            </a:r>
            <a:r>
              <a:rPr lang="he-IL" sz="3200" dirty="0"/>
              <a:t>, מערכת לניהול תוכן.</a:t>
            </a:r>
          </a:p>
          <a:p>
            <a:pPr algn="r" rtl="1">
              <a:spcBef>
                <a:spcPts val="0"/>
              </a:spcBef>
            </a:pPr>
            <a:r>
              <a:rPr lang="he-IL" sz="3200" dirty="0" err="1"/>
              <a:t>בוטסטראפ</a:t>
            </a:r>
            <a:r>
              <a:rPr lang="he-IL" sz="3200" dirty="0"/>
              <a:t> היא ספרייה העוזרת לנו לעצב ברמה של ה-</a:t>
            </a:r>
            <a:r>
              <a:rPr lang="en-US" sz="3200" dirty="0"/>
              <a:t>HTML</a:t>
            </a:r>
            <a:r>
              <a:rPr lang="he-IL" sz="3200"/>
              <a:t>.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התבניות של </a:t>
            </a:r>
            <a:r>
              <a:rPr lang="he-IL" sz="3200" dirty="0" err="1"/>
              <a:t>וורדפרס</a:t>
            </a:r>
            <a:r>
              <a:rPr lang="he-IL" sz="3200" dirty="0"/>
              <a:t> יכולות להכיל </a:t>
            </a:r>
            <a:r>
              <a:rPr lang="he-IL" sz="3200" dirty="0" err="1"/>
              <a:t>בוטסטראפ</a:t>
            </a:r>
            <a:r>
              <a:rPr lang="he-IL" sz="32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איך זה שונה </a:t>
            </a:r>
            <a:r>
              <a:rPr lang="he-IL" sz="4400" b="1" dirty="0" err="1"/>
              <a:t>מוורדפרֶס</a:t>
            </a:r>
            <a:r>
              <a:rPr lang="he-IL" sz="4400" b="1" dirty="0"/>
              <a:t>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8761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הורדת ספריית </a:t>
            </a:r>
            <a:r>
              <a:rPr lang="he-IL" sz="3200" dirty="0" err="1"/>
              <a:t>בוטסטראפ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שימוש בתבנית הריקה – </a:t>
            </a:r>
            <a:r>
              <a:rPr lang="en-US" sz="3200" dirty="0"/>
              <a:t>Start Template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התאמה לסוגי מכשירים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שינוי והרחבה של הספרייה.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בניית אתר לדוגמא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הכרת חלק מהאביזרים </a:t>
            </a:r>
            <a:r>
              <a:rPr lang="en-US" sz="3200" dirty="0"/>
              <a:t>(Components)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הכרת התיעוד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בניית אתר בעברית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מה נִלמד?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4247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הדוגמאות בפעולה:</a:t>
            </a:r>
            <a:br>
              <a:rPr lang="en-US" sz="3200" dirty="0"/>
            </a:br>
            <a:r>
              <a:rPr lang="he-IL" sz="3200" dirty="0"/>
              <a:t> </a:t>
            </a:r>
            <a:r>
              <a:rPr lang="en-US" sz="3200" dirty="0">
                <a:hlinkClick r:id="rId2"/>
              </a:rPr>
              <a:t>JoshFromMM.github.io/bs5-course/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קוד מקור </a:t>
            </a:r>
            <a:r>
              <a:rPr lang="he-IL" sz="3200" dirty="0" err="1"/>
              <a:t>בגיטהאב</a:t>
            </a:r>
            <a:r>
              <a:rPr lang="he-IL" sz="3200" dirty="0"/>
              <a:t>ּ:</a:t>
            </a:r>
            <a:br>
              <a:rPr lang="en-US" sz="3200" dirty="0"/>
            </a:br>
            <a:r>
              <a:rPr lang="he-IL" sz="3200" dirty="0"/>
              <a:t> </a:t>
            </a:r>
            <a:r>
              <a:rPr lang="en-US" sz="3200" dirty="0">
                <a:hlinkClick r:id="rId3"/>
              </a:rPr>
              <a:t>github.com/</a:t>
            </a:r>
            <a:r>
              <a:rPr lang="en-US" sz="3200" dirty="0" err="1">
                <a:hlinkClick r:id="rId3"/>
              </a:rPr>
              <a:t>JoshFromMM</a:t>
            </a:r>
            <a:r>
              <a:rPr lang="en-US" sz="3200" dirty="0">
                <a:hlinkClick r:id="rId3"/>
              </a:rPr>
              <a:t>/bs5-course</a:t>
            </a: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איפה הדוגמאות?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8413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לא מותאם</a:t>
            </a:r>
            <a:endParaRPr lang="en-US" sz="4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54102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דוגמא: אתר הגבאים שלי </a:t>
            </a:r>
            <a:r>
              <a:rPr lang="he-IL" sz="3600" dirty="0"/>
              <a:t> </a:t>
            </a:r>
            <a:r>
              <a:rPr lang="en-US" sz="3600" dirty="0">
                <a:hlinkClick r:id="rId2"/>
              </a:rPr>
              <a:t>eGabbai.com</a:t>
            </a:r>
            <a:endParaRPr lang="he-IL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08CE0F-0CDD-4917-9A6D-21074F1BA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2400" y="1217831"/>
            <a:ext cx="4495800" cy="253056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607E0B-FC4F-4BD8-A72D-52F4ED53B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27" y="1217831"/>
            <a:ext cx="3177309" cy="31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1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מותאם</a:t>
            </a:r>
            <a:endParaRPr lang="en-US" sz="44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775222" cy="419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54102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דוגמא:</a:t>
            </a:r>
            <a:br>
              <a:rPr lang="en-US" sz="3200" dirty="0"/>
            </a:br>
            <a:r>
              <a:rPr lang="en-US" sz="3600" dirty="0">
                <a:hlinkClick r:id="rId3"/>
              </a:rPr>
              <a:t>https://www.uglyfangear.com/cleveland-browns-ugly-sweater/nfl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93856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Widgets - </a:t>
            </a:r>
            <a:r>
              <a:rPr lang="en-US" sz="4400" b="1" dirty="0" err="1"/>
              <a:t>Navbar</a:t>
            </a:r>
            <a:endParaRPr lang="en-US" sz="4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69455" y="5279573"/>
            <a:ext cx="8229600" cy="12736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אפשר גם קבוע. שהוא לא זז ממקומו לאחר גלגול.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דוגמא: </a:t>
            </a:r>
            <a:r>
              <a:rPr lang="en-US" sz="3200" dirty="0">
                <a:hlinkClick r:id="rId2"/>
              </a:rPr>
              <a:t>TaillightDeals.com</a:t>
            </a:r>
            <a:endParaRPr lang="he-IL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93B608-6AFA-4193-A194-571AA68FB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2014"/>
            <a:ext cx="7353932" cy="22015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B456EE-3964-4FE5-8592-DFCDC7D25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40796"/>
            <a:ext cx="7353932" cy="17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6030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5121</TotalTime>
  <Words>1392</Words>
  <Application>Microsoft Office PowerPoint</Application>
  <PresentationFormat>On-screen Show (4:3)</PresentationFormat>
  <Paragraphs>172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Composite</vt:lpstr>
      <vt:lpstr>בניית אתרים בעזרת  Bootstrap 5</vt:lpstr>
      <vt:lpstr>מי אני?</vt:lpstr>
      <vt:lpstr>מהו בוטסטראפ?</vt:lpstr>
      <vt:lpstr>איך זה שונה מוורדפרֶס?</vt:lpstr>
      <vt:lpstr>מה נִלמד?</vt:lpstr>
      <vt:lpstr>איפה הדוגמאות?</vt:lpstr>
      <vt:lpstr>אתר לא מותאם</vt:lpstr>
      <vt:lpstr>אתר מותאם</vt:lpstr>
      <vt:lpstr>Widgets - Navbar</vt:lpstr>
      <vt:lpstr>Widgets - Navbar</vt:lpstr>
      <vt:lpstr>Widgets - Modal</vt:lpstr>
      <vt:lpstr>Widgets - Carousel</vt:lpstr>
      <vt:lpstr>Widgets - Buttons</vt:lpstr>
      <vt:lpstr>Widgets - Tabs</vt:lpstr>
      <vt:lpstr>התוכנית הראשונה בבוּטסטראפ</vt:lpstr>
      <vt:lpstr>התוכנית הראשונה בבוטסטראפ</vt:lpstr>
      <vt:lpstr>גודל מסכים בבוטסטראפ</vt:lpstr>
      <vt:lpstr>התאמת מסכים בבוטסטראפ</vt:lpstr>
      <vt:lpstr>רשתGrid - </vt:lpstr>
      <vt:lpstr>התאמת מסכים בבוטסטראפ</vt:lpstr>
      <vt:lpstr>אתר מגיב</vt:lpstr>
      <vt:lpstr>אתר מגיב – עמודה מקוננת</vt:lpstr>
      <vt:lpstr>אתר מגיב – עמודות משתנות</vt:lpstr>
      <vt:lpstr>אתר מגיב – עמודות משתנות</vt:lpstr>
      <vt:lpstr>אתר מסחר לדוגמא</vt:lpstr>
      <vt:lpstr>אתר מסחר לדוגמא</vt:lpstr>
      <vt:lpstr>אתר מסחר לדוגמא</vt:lpstr>
      <vt:lpstr>אתר מסחר לדוגמא</vt:lpstr>
      <vt:lpstr>אתר מסחר לדוגמא</vt:lpstr>
      <vt:lpstr>אתר מסחר לדוגמא</vt:lpstr>
      <vt:lpstr>אתר מסחר לדוגמא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 ותכנות בסיסית</dc:title>
  <dc:creator>Josh</dc:creator>
  <cp:lastModifiedBy>Joshua Males</cp:lastModifiedBy>
  <cp:revision>148</cp:revision>
  <dcterms:created xsi:type="dcterms:W3CDTF">2006-08-16T00:00:00Z</dcterms:created>
  <dcterms:modified xsi:type="dcterms:W3CDTF">2022-04-07T08:05:00Z</dcterms:modified>
</cp:coreProperties>
</file>