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77" r:id="rId3"/>
    <p:sldId id="27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14" r:id="rId29"/>
    <p:sldId id="305" r:id="rId30"/>
    <p:sldId id="306" r:id="rId31"/>
    <p:sldId id="307" r:id="rId32"/>
    <p:sldId id="309" r:id="rId33"/>
    <p:sldId id="310" r:id="rId34"/>
    <p:sldId id="31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78" autoAdjust="0"/>
    <p:restoredTop sz="94692" autoAdjust="0"/>
  </p:normalViewPr>
  <p:slideViewPr>
    <p:cSldViewPr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mponents/carouse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mponents/modal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examples/modal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examples/modal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mponents/modal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mponents/navbar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wnloa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dnjs.com/libraries/font-awesom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1/utilities/background/" TargetMode="External"/><Relationship Id="rId2" Type="http://schemas.openxmlformats.org/officeDocument/2006/relationships/hyperlink" Target="https://getbootstrap.com/docs/5.1/examples/jumbotr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mponents/carouse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2400"/>
            <a:ext cx="4800600" cy="2133600"/>
          </a:xfrm>
        </p:spPr>
        <p:txBody>
          <a:bodyPr/>
          <a:lstStyle/>
          <a:p>
            <a:pPr rtl="1"/>
            <a:r>
              <a:rPr lang="he-IL" sz="3600" dirty="0"/>
              <a:t>יהושע (</a:t>
            </a:r>
            <a:r>
              <a:rPr lang="he-IL" sz="3600" dirty="0" err="1"/>
              <a:t>ג'וש</a:t>
            </a:r>
            <a:r>
              <a:rPr lang="he-IL" sz="3600" dirty="0"/>
              <a:t>) מילס</a:t>
            </a:r>
            <a:endParaRPr lang="en-US" sz="3600" dirty="0"/>
          </a:p>
          <a:p>
            <a:pPr rtl="1"/>
            <a:r>
              <a:rPr lang="en-US" sz="3600" dirty="0"/>
              <a:t>Joshua Males</a:t>
            </a:r>
            <a:endParaRPr lang="he-IL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5867400" cy="1828800"/>
          </a:xfrm>
        </p:spPr>
        <p:txBody>
          <a:bodyPr>
            <a:normAutofit fontScale="90000"/>
          </a:bodyPr>
          <a:lstStyle/>
          <a:p>
            <a:r>
              <a:rPr lang="he-IL" sz="4000" dirty="0"/>
              <a:t>בניית אתרים בעזרת</a:t>
            </a:r>
            <a:br>
              <a:rPr lang="en-US" sz="4000" dirty="0"/>
            </a:br>
            <a:r>
              <a:rPr lang="he-IL" sz="4000" dirty="0"/>
              <a:t> </a:t>
            </a:r>
            <a:r>
              <a:rPr lang="en-US" sz="4000" dirty="0"/>
              <a:t>Bootstrap 5</a:t>
            </a:r>
            <a:br>
              <a:rPr lang="he-IL" sz="4000" dirty="0"/>
            </a:br>
            <a:r>
              <a:rPr lang="he-IL" sz="4000" b="1" i="1" dirty="0"/>
              <a:t>בניית אתר עם אביזרים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357749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500" dirty="0"/>
              <a:t>נקטין את ה-</a:t>
            </a:r>
            <a:r>
              <a:rPr lang="en-US" sz="3500" dirty="0"/>
              <a:t>carousel</a:t>
            </a:r>
            <a:r>
              <a:rPr lang="he-IL" sz="3500" dirty="0"/>
              <a:t> ונשים אותו במרכז המסך.</a:t>
            </a:r>
          </a:p>
          <a:p>
            <a:pPr algn="r" rtl="1">
              <a:spcBef>
                <a:spcPts val="0"/>
              </a:spcBef>
            </a:pPr>
            <a:r>
              <a:rPr lang="he-IL" sz="3500" dirty="0"/>
              <a:t>נשמור את הקובץ כ-</a:t>
            </a:r>
            <a:r>
              <a:rPr lang="en-US" sz="3500" dirty="0"/>
              <a:t>site02d.html</a:t>
            </a:r>
            <a:endParaRPr lang="he-IL" sz="3500" dirty="0"/>
          </a:p>
          <a:p>
            <a:pPr algn="r" rtl="1">
              <a:spcBef>
                <a:spcPts val="0"/>
              </a:spcBef>
            </a:pPr>
            <a:r>
              <a:rPr lang="he-IL" sz="3500" dirty="0"/>
              <a:t>נשים את ה-</a:t>
            </a:r>
            <a:r>
              <a:rPr lang="en-US" sz="3500" dirty="0"/>
              <a:t>carousel</a:t>
            </a:r>
            <a:r>
              <a:rPr lang="he-IL" sz="3500" dirty="0"/>
              <a:t> בתוך עמודה ברוחב</a:t>
            </a:r>
            <a:br>
              <a:rPr lang="en-US" sz="3500" dirty="0"/>
            </a:br>
            <a:r>
              <a:rPr lang="en-US" sz="3500" dirty="0"/>
              <a:t>col-lg-6</a:t>
            </a:r>
            <a:r>
              <a:rPr lang="he-IL" sz="3500" dirty="0"/>
              <a:t> </a:t>
            </a:r>
            <a:r>
              <a:rPr lang="en-US" sz="3500" dirty="0"/>
              <a:t>col-md-8</a:t>
            </a:r>
            <a:r>
              <a:rPr lang="he-IL" sz="3500" dirty="0"/>
              <a:t>.</a:t>
            </a:r>
            <a:endParaRPr lang="en-US" sz="3500" dirty="0"/>
          </a:p>
          <a:p>
            <a:pPr algn="r" rtl="1">
              <a:spcBef>
                <a:spcPts val="0"/>
              </a:spcBef>
            </a:pPr>
            <a:r>
              <a:rPr lang="he-IL" sz="3500" dirty="0"/>
              <a:t>נשים שתי עמודות מסביב עם:</a:t>
            </a:r>
            <a:br>
              <a:rPr lang="en-US" sz="3500" dirty="0"/>
            </a:br>
            <a:r>
              <a:rPr lang="en-US" sz="3500" dirty="0"/>
              <a:t>&lt;div class="col"&gt;&lt;/div&gt;</a:t>
            </a:r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613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נוסיף טקסט לתמונה הראשונה ב-</a:t>
            </a:r>
            <a:r>
              <a:rPr lang="en-US" sz="3600" dirty="0"/>
              <a:t>carousel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site02e.html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נפתח את התיעוד של </a:t>
            </a:r>
            <a:r>
              <a:rPr lang="en-US" sz="3600" dirty="0"/>
              <a:t>carousel</a:t>
            </a:r>
            <a:r>
              <a:rPr lang="he-IL" sz="3600" dirty="0"/>
              <a:t> בעמוד:</a:t>
            </a:r>
            <a:br>
              <a:rPr lang="en-US" sz="3600" dirty="0"/>
            </a:br>
            <a:r>
              <a:rPr lang="en-US" sz="2800" dirty="0">
                <a:hlinkClick r:id="rId2"/>
              </a:rPr>
              <a:t>getbootstrap.com/docs/5.1/components/carousel/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נרד לדוגמת </a:t>
            </a:r>
            <a:r>
              <a:rPr lang="en-US" sz="3600" dirty="0"/>
              <a:t>With captions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את הדוגמא ונדביק אצלנו לאחת התמונות.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נשנה את הטקסט לכותרת ותת-כותרת.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2682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אנחנו רוצים אותו צבע ברקע ל-</a:t>
            </a:r>
            <a:r>
              <a:rPr lang="en-US" sz="3600" dirty="0" err="1"/>
              <a:t>jumbotron</a:t>
            </a:r>
            <a:r>
              <a:rPr lang="he-IL" sz="3600" dirty="0"/>
              <a:t> ול-</a:t>
            </a:r>
            <a:r>
              <a:rPr lang="en-US" sz="3600" dirty="0"/>
              <a:t>carousel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site02f.html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נכסה את שניהם בתוך </a:t>
            </a:r>
            <a:r>
              <a:rPr lang="en-US" sz="3600" dirty="0"/>
              <a:t>div</a:t>
            </a:r>
            <a:r>
              <a:rPr lang="he-IL" sz="3600" dirty="0"/>
              <a:t> עם קלאס בשם </a:t>
            </a:r>
            <a:r>
              <a:rPr lang="en-US" sz="3600" dirty="0" err="1"/>
              <a:t>sectionLight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בקובץ ה-</a:t>
            </a:r>
            <a:r>
              <a:rPr lang="en-US" sz="3600" dirty="0" err="1"/>
              <a:t>css</a:t>
            </a:r>
            <a:r>
              <a:rPr lang="he-IL" sz="3600" dirty="0"/>
              <a:t> ניתן את ההגדרות ל-</a:t>
            </a:r>
            <a:r>
              <a:rPr lang="en-US" sz="3600" dirty="0"/>
              <a:t> </a:t>
            </a:r>
            <a:r>
              <a:rPr lang="en-US" sz="3600" dirty="0" err="1"/>
              <a:t>sectionLight</a:t>
            </a:r>
            <a:r>
              <a:rPr lang="he-IL" sz="3600" dirty="0"/>
              <a:t>:</a:t>
            </a:r>
          </a:p>
          <a:p>
            <a:pPr lvl="2" algn="r" rtl="1">
              <a:spcBef>
                <a:spcPts val="0"/>
              </a:spcBef>
            </a:pPr>
            <a:r>
              <a:rPr lang="he-IL" sz="3200" dirty="0"/>
              <a:t>צבע רקע אפור בהיר </a:t>
            </a:r>
            <a:r>
              <a:rPr lang="en-US" sz="3200" dirty="0"/>
              <a:t>#</a:t>
            </a:r>
            <a:r>
              <a:rPr lang="en-US" sz="3200" dirty="0" err="1"/>
              <a:t>eceeef</a:t>
            </a:r>
            <a:endParaRPr lang="he-IL" sz="3200" dirty="0"/>
          </a:p>
          <a:p>
            <a:pPr lvl="2" algn="r" rtl="1">
              <a:spcBef>
                <a:spcPts val="0"/>
              </a:spcBef>
            </a:pPr>
            <a:r>
              <a:rPr lang="en-US" sz="3200" dirty="0"/>
              <a:t>padding</a:t>
            </a:r>
            <a:r>
              <a:rPr lang="he-IL" sz="3200" dirty="0"/>
              <a:t> בגודל </a:t>
            </a:r>
            <a:r>
              <a:rPr lang="en-US" sz="3200" dirty="0"/>
              <a:t>2%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9333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אנחנו רוצים להוסיף טקסט וגרפיקה על רקע כהה יותר.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site03a.html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נכיר את המושג </a:t>
            </a:r>
            <a:r>
              <a:rPr lang="en-US" sz="3600" dirty="0"/>
              <a:t>offset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בקובץ ה-</a:t>
            </a:r>
            <a:r>
              <a:rPr lang="en-US" sz="3600" dirty="0" err="1"/>
              <a:t>css</a:t>
            </a:r>
            <a:r>
              <a:rPr lang="he-IL" sz="3600" dirty="0"/>
              <a:t> ניתן את ההגדרות ל-</a:t>
            </a:r>
            <a:r>
              <a:rPr lang="en-US" sz="3600" dirty="0"/>
              <a:t> </a:t>
            </a:r>
            <a:r>
              <a:rPr lang="en-US" sz="3600" dirty="0" err="1"/>
              <a:t>sectionDark</a:t>
            </a:r>
            <a:r>
              <a:rPr lang="he-IL" sz="3600" dirty="0"/>
              <a:t>:</a:t>
            </a:r>
          </a:p>
          <a:p>
            <a:pPr lvl="2" algn="r" rtl="1">
              <a:spcBef>
                <a:spcPts val="0"/>
              </a:spcBef>
            </a:pPr>
            <a:r>
              <a:rPr lang="he-IL" sz="3200" dirty="0"/>
              <a:t>צבע רקע אפור כהה יותר </a:t>
            </a:r>
            <a:r>
              <a:rPr lang="en-US" sz="3200" dirty="0"/>
              <a:t>#</a:t>
            </a:r>
            <a:r>
              <a:rPr lang="en-US" sz="3200" dirty="0" err="1"/>
              <a:t>cccccc</a:t>
            </a:r>
            <a:endParaRPr lang="he-IL" sz="3200" dirty="0"/>
          </a:p>
          <a:p>
            <a:pPr lvl="2" algn="r" rtl="1">
              <a:spcBef>
                <a:spcPts val="0"/>
              </a:spcBef>
            </a:pPr>
            <a:r>
              <a:rPr lang="en-US" sz="3200" dirty="0"/>
              <a:t>padding</a:t>
            </a:r>
            <a:r>
              <a:rPr lang="he-IL" sz="3200" dirty="0"/>
              <a:t> בגודל </a:t>
            </a:r>
            <a:r>
              <a:rPr lang="en-US" sz="3200" dirty="0"/>
              <a:t>2%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לשורה נקבע עמודות ברוחב 6-3-6 במסך </a:t>
            </a:r>
            <a:r>
              <a:rPr lang="en-US" sz="3600" dirty="0"/>
              <a:t>md</a:t>
            </a:r>
            <a:r>
              <a:rPr lang="he-IL" sz="3600" dirty="0"/>
              <a:t> ומעלה.</a:t>
            </a:r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1860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נוסיף תמונה של </a:t>
            </a:r>
            <a:r>
              <a:rPr lang="he-IL" sz="3600" dirty="0" err="1"/>
              <a:t>דונאט</a:t>
            </a:r>
            <a:r>
              <a:rPr lang="he-IL" sz="3600" dirty="0"/>
              <a:t> ארוך בעמודה השמאלית.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site03b.html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אנחנו רוצים להצמיד את התמונה לעמודה האמצעית.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הקלאס </a:t>
            </a:r>
            <a:r>
              <a:rPr lang="en-US" sz="3600" dirty="0"/>
              <a:t>offset</a:t>
            </a:r>
            <a:r>
              <a:rPr lang="he-IL" sz="3600" dirty="0"/>
              <a:t> דוחפת את העמודה ימינה.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במקרה שלנו משתמשים ב-</a:t>
            </a:r>
            <a:r>
              <a:rPr lang="en-US" sz="2800" dirty="0"/>
              <a:t>col-md-1 offset-md-2</a:t>
            </a:r>
            <a:endParaRPr lang="he-IL" sz="28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התמונה משתמשת בקלאס </a:t>
            </a:r>
            <a:r>
              <a:rPr lang="en-US" sz="3600" dirty="0" err="1"/>
              <a:t>img</a:t>
            </a:r>
            <a:r>
              <a:rPr lang="en-US" sz="3600" dirty="0"/>
              <a:t>-fluid</a:t>
            </a:r>
            <a:endParaRPr lang="he-IL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6566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העמודה האמצעית תכיל שלוש שורות.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site03c.html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השורה הראשונה תכיל רק טקסט.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השורה </a:t>
            </a:r>
            <a:r>
              <a:rPr lang="he-IL" sz="3600" dirty="0" err="1"/>
              <a:t>השניה</a:t>
            </a:r>
            <a:r>
              <a:rPr lang="he-IL" sz="3600" dirty="0"/>
              <a:t> תכיל טקסט ותמונת לוגו.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השורה השלישית תכיל רק כפתור.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75080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השורה השלישית תכיל רק כפתור.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site03d.html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קלאס</a:t>
            </a:r>
            <a:r>
              <a:rPr lang="en-US" sz="3600" dirty="0"/>
              <a:t> </a:t>
            </a:r>
            <a:r>
              <a:rPr lang="he-IL" sz="3600" dirty="0"/>
              <a:t> בשם </a:t>
            </a:r>
            <a:r>
              <a:rPr lang="en-US" sz="3600" dirty="0" err="1"/>
              <a:t>getCouponBtn</a:t>
            </a:r>
            <a:r>
              <a:rPr lang="he-IL" sz="3600" dirty="0"/>
              <a:t> עם תכונות אלו: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3200" dirty="0"/>
              <a:t>רקע אדום.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3200" dirty="0"/>
              <a:t>צבע לבן.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3200" dirty="0"/>
              <a:t>רווחים שווים.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3200" dirty="0"/>
              <a:t>עוד טיפה רווח מלמעלה.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3200" dirty="0"/>
              <a:t>כפתור באמצע שתופס את כל הרוחב.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418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הכפתור של </a:t>
            </a:r>
            <a:r>
              <a:rPr lang="en-US" sz="3600" dirty="0"/>
              <a:t>Get Coupons</a:t>
            </a:r>
            <a:r>
              <a:rPr lang="he-IL" sz="3600" dirty="0"/>
              <a:t> יפתח לנו </a:t>
            </a:r>
            <a:r>
              <a:rPr lang="en-US" sz="3600" dirty="0"/>
              <a:t>modal</a:t>
            </a:r>
            <a:r>
              <a:rPr lang="he-IL" sz="3600" dirty="0"/>
              <a:t>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site03e.html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נפתח את התיעוד של </a:t>
            </a:r>
            <a:r>
              <a:rPr lang="en-US" sz="3600" dirty="0"/>
              <a:t>modal</a:t>
            </a:r>
            <a:r>
              <a:rPr lang="he-IL" sz="3600" dirty="0"/>
              <a:t> בעמוד:</a:t>
            </a:r>
            <a:br>
              <a:rPr lang="en-US" sz="3600" dirty="0"/>
            </a:br>
            <a:r>
              <a:rPr lang="en-US" sz="2800" dirty="0">
                <a:hlinkClick r:id="rId2"/>
              </a:rPr>
              <a:t>getbootstrap.com/docs/5.1/components/modal/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נרד לדוגמא: </a:t>
            </a:r>
            <a:r>
              <a:rPr lang="en-US" sz="3600" dirty="0"/>
              <a:t>Live demo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מהכפתור את החלק:</a:t>
            </a:r>
            <a:br>
              <a:rPr lang="en-US" sz="3600" dirty="0"/>
            </a:br>
            <a:r>
              <a:rPr lang="en-US" sz="2400" dirty="0"/>
              <a:t>data-bs-toggle="modal" data-bs-target="#</a:t>
            </a:r>
            <a:r>
              <a:rPr lang="en-US" sz="2400" dirty="0" err="1"/>
              <a:t>exampleModal</a:t>
            </a:r>
            <a:r>
              <a:rPr lang="en-US" sz="2400" dirty="0"/>
              <a:t>"</a:t>
            </a:r>
            <a:endParaRPr lang="en-US" sz="28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נדביק בכפתור שלנו ב-</a:t>
            </a:r>
            <a:r>
              <a:rPr lang="en-US" sz="3600" dirty="0"/>
              <a:t>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נשנה את ה-</a:t>
            </a:r>
            <a:r>
              <a:rPr lang="en-US" sz="3600" dirty="0"/>
              <a:t>data-bs-target</a:t>
            </a:r>
            <a:r>
              <a:rPr lang="he-IL" sz="3600" dirty="0"/>
              <a:t> ל-</a:t>
            </a:r>
            <a:r>
              <a:rPr lang="en-US" sz="2400" dirty="0"/>
              <a:t>#</a:t>
            </a:r>
            <a:r>
              <a:rPr lang="en-US" sz="2400" dirty="0" err="1"/>
              <a:t>getCouponModal</a:t>
            </a:r>
            <a:endParaRPr lang="he-IL" sz="30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51097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נבנה </a:t>
            </a:r>
            <a:r>
              <a:rPr lang="en-US" sz="3600" dirty="0"/>
              <a:t>modal</a:t>
            </a:r>
            <a:r>
              <a:rPr lang="he-IL" sz="3600" dirty="0"/>
              <a:t> בתוך ה-</a:t>
            </a:r>
            <a:r>
              <a:rPr lang="en-US" sz="3600" dirty="0"/>
              <a:t>html</a:t>
            </a:r>
            <a:r>
              <a:rPr lang="he-IL" sz="3600" dirty="0"/>
              <a:t> לקראת סוף ה-</a:t>
            </a:r>
            <a:r>
              <a:rPr lang="en-US" sz="3600" dirty="0"/>
              <a:t>body</a:t>
            </a:r>
            <a:r>
              <a:rPr lang="he-IL" sz="3600" dirty="0"/>
              <a:t> לפני ה-</a:t>
            </a:r>
            <a:r>
              <a:rPr lang="en-US" sz="3600" dirty="0" err="1"/>
              <a:t>javascript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נחזור לעמוד התיעוד, ונעתיק את הדוגמא </a:t>
            </a:r>
            <a:r>
              <a:rPr lang="en-US" sz="3600" dirty="0"/>
              <a:t>static backdrop</a:t>
            </a:r>
            <a:r>
              <a:rPr lang="he-IL" sz="3600" dirty="0"/>
              <a:t>:</a:t>
            </a:r>
            <a:br>
              <a:rPr lang="en-US" sz="3600" dirty="0"/>
            </a:br>
            <a:r>
              <a:rPr lang="en-US" sz="3200" dirty="0">
                <a:hlinkClick r:id="rId2"/>
              </a:rPr>
              <a:t>getbootstrap.com/docs/5.1/examples/modals/</a:t>
            </a:r>
            <a:br>
              <a:rPr lang="en-US" sz="3600" dirty="0"/>
            </a:br>
            <a:r>
              <a:rPr lang="he-IL" sz="3600" dirty="0"/>
              <a:t>ונדביק אותו ב-</a:t>
            </a:r>
            <a:r>
              <a:rPr lang="en-US" sz="3600" dirty="0"/>
              <a:t>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נחליף את הטקסט </a:t>
            </a:r>
            <a:r>
              <a:rPr lang="en-US" sz="3600" dirty="0" err="1"/>
              <a:t>staticBackdrop</a:t>
            </a:r>
            <a:r>
              <a:rPr lang="he-IL" sz="3600" dirty="0"/>
              <a:t> עם </a:t>
            </a:r>
            <a:r>
              <a:rPr lang="en-US" sz="3600" dirty="0" err="1"/>
              <a:t>getCouponModal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</a:p>
          <a:p>
            <a:pPr algn="r" rtl="1">
              <a:spcBef>
                <a:spcPts val="0"/>
              </a:spcBef>
            </a:pPr>
            <a:endParaRPr lang="en-US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36236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נאבזר את ה-</a:t>
            </a:r>
            <a:r>
              <a:rPr lang="en-US" sz="3600" dirty="0"/>
              <a:t>modal</a:t>
            </a:r>
            <a:r>
              <a:rPr lang="he-IL" sz="3600" dirty="0"/>
              <a:t> שלנו עם השדות הדרושות.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site03f.html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נתבונן בשלושת החלקים של ה-</a:t>
            </a:r>
            <a:r>
              <a:rPr lang="en-US" sz="3600" dirty="0"/>
              <a:t>modal</a:t>
            </a:r>
            <a:endParaRPr lang="he-IL" sz="3600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3200" dirty="0"/>
              <a:t>Header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3200" dirty="0"/>
              <a:t>Body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3200" dirty="0"/>
              <a:t>Footer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נחליף את הכותרת ל-</a:t>
            </a:r>
            <a:r>
              <a:rPr lang="en-US" sz="3600" dirty="0"/>
              <a:t>Get Coupons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נמרכז את הכותרת ע"י הרחבת הקלאס </a:t>
            </a:r>
            <a:r>
              <a:rPr lang="en-US" sz="3600" dirty="0"/>
              <a:t>h5.modal-title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1525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אנחנו נבנה עמוד לאתר של "</a:t>
            </a:r>
            <a:r>
              <a:rPr lang="he-IL" sz="3200" dirty="0" err="1"/>
              <a:t>הדונאטס</a:t>
            </a:r>
            <a:r>
              <a:rPr lang="he-IL" sz="3200" dirty="0"/>
              <a:t> של </a:t>
            </a:r>
            <a:r>
              <a:rPr lang="he-IL" sz="3200" dirty="0" err="1"/>
              <a:t>ג'וש</a:t>
            </a:r>
            <a:r>
              <a:rPr lang="he-IL" sz="3200" dirty="0"/>
              <a:t>."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נכיר אביזרים כמו:</a:t>
            </a:r>
          </a:p>
          <a:p>
            <a:pPr lvl="2" algn="r" rtl="1">
              <a:spcBef>
                <a:spcPts val="0"/>
              </a:spcBef>
            </a:pPr>
            <a:r>
              <a:rPr lang="en-US" sz="2800" dirty="0" err="1"/>
              <a:t>Navbar</a:t>
            </a:r>
            <a:endParaRPr lang="en-US" sz="2800" dirty="0"/>
          </a:p>
          <a:p>
            <a:pPr lvl="2" algn="r" rtl="1">
              <a:spcBef>
                <a:spcPts val="0"/>
              </a:spcBef>
            </a:pPr>
            <a:r>
              <a:rPr lang="en-US" sz="2800" dirty="0"/>
              <a:t>Carousel</a:t>
            </a:r>
          </a:p>
          <a:p>
            <a:pPr lvl="2" algn="r" rtl="1">
              <a:spcBef>
                <a:spcPts val="0"/>
              </a:spcBef>
            </a:pPr>
            <a:r>
              <a:rPr lang="en-US" sz="2800" dirty="0"/>
              <a:t>Button</a:t>
            </a:r>
          </a:p>
          <a:p>
            <a:pPr lvl="2" algn="r" rtl="1">
              <a:spcBef>
                <a:spcPts val="0"/>
              </a:spcBef>
            </a:pPr>
            <a:r>
              <a:rPr lang="en-US" sz="2800" dirty="0"/>
              <a:t>Modal</a:t>
            </a:r>
            <a:endParaRPr lang="he-IL" sz="2800" dirty="0"/>
          </a:p>
          <a:p>
            <a:pPr lvl="2" algn="r" rtl="1">
              <a:spcBef>
                <a:spcPts val="0"/>
              </a:spcBef>
            </a:pPr>
            <a:r>
              <a:rPr lang="en-US" sz="2800" dirty="0"/>
              <a:t>Form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נכיר פונטים של </a:t>
            </a:r>
            <a:r>
              <a:rPr lang="en-US" sz="3200" dirty="0"/>
              <a:t>font-awesome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4247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נחליף את טקסט הכפתור ל-</a:t>
            </a:r>
            <a:r>
              <a:rPr lang="en-US" sz="3600" dirty="0"/>
              <a:t>Feed Me!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השורה הראשונה של הגוף תכיל תמונת לוגו.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התמונה תתפוס את כל רוחב השורה.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התמונה תוגדר עם הקלאס </a:t>
            </a:r>
            <a:r>
              <a:rPr lang="en-US" sz="3600" dirty="0" err="1"/>
              <a:t>img</a:t>
            </a:r>
            <a:r>
              <a:rPr lang="en-US" sz="3600" dirty="0"/>
              <a:t>-fluid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62270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נמשיך עם בניית </a:t>
            </a:r>
            <a:r>
              <a:rPr lang="en-US" sz="3600" dirty="0"/>
              <a:t>grid</a:t>
            </a:r>
            <a:r>
              <a:rPr lang="he-IL" sz="3600" dirty="0"/>
              <a:t> בגוף.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site03g.html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/>
              <a:t>נפתח </a:t>
            </a:r>
            <a:r>
              <a:rPr lang="he-IL" sz="3600" dirty="0"/>
              <a:t>את התיעוד של </a:t>
            </a:r>
            <a:r>
              <a:rPr lang="en-US" sz="3600" dirty="0"/>
              <a:t>modal</a:t>
            </a:r>
            <a:r>
              <a:rPr lang="he-IL" sz="3600" dirty="0"/>
              <a:t> בעמוד:</a:t>
            </a:r>
            <a:br>
              <a:rPr lang="en-US" sz="3600" dirty="0"/>
            </a:br>
            <a:r>
              <a:rPr lang="en-US" sz="3200" dirty="0">
                <a:hlinkClick r:id="rId2"/>
              </a:rPr>
              <a:t>getbootstrap.com/docs/5.1/examples/modals/</a:t>
            </a:r>
            <a:endParaRPr lang="he-IL" sz="24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ונדביק את הקטע מ-</a:t>
            </a:r>
            <a:r>
              <a:rPr lang="en-US" sz="3600" dirty="0"/>
              <a:t>Sign up for free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נתקן את שמות השדות, ונגדיר את השדה השני כ-</a:t>
            </a:r>
            <a:r>
              <a:rPr lang="en-US" sz="3600" dirty="0"/>
              <a:t>email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88461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אנחנו רוצים להוסיף קטעי וידאו על רקע כהה יותר.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site04a.html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לשורה נקבע עמודות ברוחב </a:t>
            </a:r>
            <a:r>
              <a:rPr lang="en-US" sz="3600" dirty="0"/>
              <a:t>4-4-4</a:t>
            </a:r>
            <a:r>
              <a:rPr lang="he-IL" sz="3600" dirty="0"/>
              <a:t> במסך </a:t>
            </a:r>
            <a:r>
              <a:rPr lang="en-US" sz="3600" dirty="0"/>
              <a:t>md</a:t>
            </a:r>
            <a:r>
              <a:rPr lang="he-IL" sz="3600" dirty="0"/>
              <a:t> ומעלה.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לכל "שליש" נגדיר שתי שורות: תמונה וכפתור (שיפתח לנו וידאו ב-</a:t>
            </a:r>
            <a:r>
              <a:rPr lang="en-US" sz="3600" dirty="0"/>
              <a:t>modal</a:t>
            </a:r>
            <a:r>
              <a:rPr lang="he-IL" sz="3600" dirty="0"/>
              <a:t>).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תמונה ונשתמש בקלאס </a:t>
            </a:r>
            <a:r>
              <a:rPr lang="en-US" sz="3600" dirty="0" err="1"/>
              <a:t>img</a:t>
            </a:r>
            <a:r>
              <a:rPr lang="en-US" sz="3600" dirty="0"/>
              <a:t>-fluid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נגדיר גם קלאס בשם </a:t>
            </a:r>
            <a:r>
              <a:rPr lang="en-US" sz="3600" dirty="0" err="1"/>
              <a:t>imgCenter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82351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נעתיק את הכפתור הקודם ונשפץ.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נגדיר קלאס לכפתורים בשם </a:t>
            </a:r>
            <a:r>
              <a:rPr lang="en-US" sz="3600" dirty="0" err="1"/>
              <a:t>btnCenter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 נבדוק מה קורה במסך קטן.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עכשיו נגדיר את ה-</a:t>
            </a:r>
            <a:r>
              <a:rPr lang="en-US" sz="3600" dirty="0"/>
              <a:t>modal</a:t>
            </a:r>
            <a:r>
              <a:rPr lang="he-IL" sz="3600" dirty="0"/>
              <a:t> עבור כל כפתור.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לכל </a:t>
            </a:r>
            <a:r>
              <a:rPr lang="en-US" sz="3600" dirty="0"/>
              <a:t>modal</a:t>
            </a:r>
            <a:r>
              <a:rPr lang="he-IL" sz="3600" dirty="0"/>
              <a:t> יהיה מסך וידאו בגודל שונה.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נפתח את התיעוד של </a:t>
            </a:r>
            <a:r>
              <a:rPr lang="en-US" sz="3600" dirty="0"/>
              <a:t>modal</a:t>
            </a:r>
            <a:r>
              <a:rPr lang="he-IL" sz="3600" dirty="0"/>
              <a:t> בעמוד:</a:t>
            </a:r>
            <a:br>
              <a:rPr lang="en-US" sz="3600" dirty="0"/>
            </a:br>
            <a:r>
              <a:rPr lang="en-US" sz="2800" dirty="0">
                <a:hlinkClick r:id="rId2"/>
              </a:rPr>
              <a:t>getbootstrap.com/docs/5.1/components/modal/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נרד לדוגמא: </a:t>
            </a:r>
            <a:r>
              <a:rPr lang="en-US" sz="3600" dirty="0"/>
              <a:t>Optional sizes</a:t>
            </a:r>
            <a:endParaRPr lang="he-IL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75316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נעתיק את</a:t>
            </a:r>
            <a:r>
              <a:rPr lang="en-US" sz="3600" dirty="0"/>
              <a:t> </a:t>
            </a:r>
            <a:r>
              <a:rPr lang="he-IL" sz="3600" dirty="0"/>
              <a:t>הדוגמא הראשונה בלי הכפתור.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נדביק אותה ל-</a:t>
            </a:r>
            <a:r>
              <a:rPr lang="en-US" sz="3600" dirty="0"/>
              <a:t>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נוריד את הקלאס </a:t>
            </a:r>
            <a:r>
              <a:rPr lang="en-US" sz="3600" dirty="0" err="1"/>
              <a:t>bd</a:t>
            </a:r>
            <a:r>
              <a:rPr lang="en-US" sz="3600" dirty="0"/>
              <a:t>-example-modal-</a:t>
            </a:r>
            <a:r>
              <a:rPr lang="en-US" sz="3600" dirty="0" err="1"/>
              <a:t>lg</a:t>
            </a:r>
            <a:r>
              <a:rPr lang="he-IL" sz="3600" dirty="0"/>
              <a:t> ונוסיף </a:t>
            </a:r>
            <a:r>
              <a:rPr lang="en-US" sz="3600" dirty="0"/>
              <a:t>id</a:t>
            </a:r>
            <a:r>
              <a:rPr lang="he-IL" sz="3600" dirty="0"/>
              <a:t> בשם </a:t>
            </a:r>
            <a:r>
              <a:rPr lang="en-US" sz="3600" dirty="0" err="1"/>
              <a:t>videoRamsayModal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נחזור לכפתור הראשון בשורה, ונגדיר ערך ל-</a:t>
            </a:r>
            <a:r>
              <a:rPr lang="en-US" sz="3600" dirty="0"/>
              <a:t>data-target</a:t>
            </a:r>
            <a:r>
              <a:rPr lang="he-IL" sz="3600" dirty="0"/>
              <a:t>.</a:t>
            </a:r>
            <a:r>
              <a:rPr lang="en-US" sz="3600" dirty="0"/>
              <a:t> </a:t>
            </a:r>
            <a:r>
              <a:rPr lang="he-IL" sz="3600" dirty="0"/>
              <a:t>הערך יהיה </a:t>
            </a:r>
            <a:r>
              <a:rPr lang="en-US" sz="3600" dirty="0"/>
              <a:t>#</a:t>
            </a:r>
            <a:r>
              <a:rPr lang="en-US" sz="3200" dirty="0" err="1"/>
              <a:t>videoRamsayModal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83906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אנחנו רוצים להכניס קטעי וידאו ב-</a:t>
            </a:r>
            <a:r>
              <a:rPr lang="en-US" sz="3600" dirty="0"/>
              <a:t>modal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site04b.html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נלך לתיעוד ונחפש </a:t>
            </a:r>
            <a:r>
              <a:rPr lang="en-US" sz="3600" dirty="0"/>
              <a:t>Utilities</a:t>
            </a:r>
            <a:r>
              <a:rPr lang="he-IL" sz="3600" dirty="0"/>
              <a:t> ואח"כ </a:t>
            </a:r>
            <a:r>
              <a:rPr lang="en-US" sz="3600" dirty="0"/>
              <a:t>Embed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את הקטע של 16:9 ונדביק ב-</a:t>
            </a:r>
            <a:r>
              <a:rPr lang="en-US" sz="3600" dirty="0"/>
              <a:t>html</a:t>
            </a:r>
            <a:r>
              <a:rPr lang="he-IL" sz="3600" dirty="0"/>
              <a:t> באזור של ה-</a:t>
            </a:r>
            <a:r>
              <a:rPr lang="en-US" sz="3600" dirty="0"/>
              <a:t>modal-content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ניתן </a:t>
            </a:r>
            <a:r>
              <a:rPr lang="en-US" sz="3600" dirty="0"/>
              <a:t>id</a:t>
            </a:r>
            <a:r>
              <a:rPr lang="he-IL" sz="3600" dirty="0"/>
              <a:t> חדש ל-</a:t>
            </a:r>
            <a:r>
              <a:rPr lang="en-US" sz="3600" dirty="0"/>
              <a:t>iframe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נלך ל-</a:t>
            </a:r>
            <a:r>
              <a:rPr lang="en-US" sz="3600" dirty="0"/>
              <a:t>YouTube</a:t>
            </a:r>
            <a:r>
              <a:rPr lang="he-IL" sz="3600" dirty="0"/>
              <a:t> ונבחר וידאו. נעתיק את הכתובת לאחר לחיצה על </a:t>
            </a:r>
            <a:r>
              <a:rPr lang="en-US" sz="3600" dirty="0"/>
              <a:t>embed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נדביק את הכתובת ל-</a:t>
            </a:r>
            <a:r>
              <a:rPr lang="en-US" sz="3600" dirty="0"/>
              <a:t>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 תנסו לפתוח ולסגור.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11078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החלון נעלם, אבל הפסקול ממשיך לנגן!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site04c.html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צריכים להוסיף עוד קטע קוד ב-</a:t>
            </a:r>
            <a:r>
              <a:rPr lang="en-US" sz="3600" dirty="0" err="1"/>
              <a:t>javascript</a:t>
            </a:r>
            <a:r>
              <a:rPr lang="he-IL" sz="3600" dirty="0"/>
              <a:t> שמצאתי בחיפוש ברשת. לדעתי צריכים להכניס אותו לאחר טעינת ה-</a:t>
            </a:r>
            <a:r>
              <a:rPr lang="en-US" sz="3600" dirty="0" err="1"/>
              <a:t>jquery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מילות חיפוש:</a:t>
            </a:r>
            <a:br>
              <a:rPr lang="en-US" sz="3600" dirty="0"/>
            </a:br>
            <a:r>
              <a:rPr lang="he-IL" sz="3600" dirty="0"/>
              <a:t> </a:t>
            </a:r>
            <a:r>
              <a:rPr lang="en-US" sz="3600" dirty="0"/>
              <a:t>close </a:t>
            </a:r>
            <a:r>
              <a:rPr lang="en-US" sz="3600" dirty="0" err="1"/>
              <a:t>youtube</a:t>
            </a:r>
            <a:r>
              <a:rPr lang="en-US" sz="3600" dirty="0"/>
              <a:t> bootstrap modal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74284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נעתיק את קטעי ה-</a:t>
            </a:r>
            <a:r>
              <a:rPr lang="en-US" sz="3600" dirty="0"/>
              <a:t>modal</a:t>
            </a:r>
            <a:r>
              <a:rPr lang="he-IL" sz="3600" dirty="0"/>
              <a:t> גם עבור הסרטים האחרים. נוסיף את הכתובת מ-</a:t>
            </a:r>
            <a:r>
              <a:rPr lang="en-US" sz="3600" dirty="0"/>
              <a:t>YouTube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/>
              <a:t>site04d.</a:t>
            </a:r>
            <a:r>
              <a:rPr lang="en-US" sz="3600" dirty="0"/>
              <a:t>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נסדר את הכפתורים כדי לפנות ל-</a:t>
            </a:r>
            <a:r>
              <a:rPr lang="en-US" sz="3600" dirty="0"/>
              <a:t>modal</a:t>
            </a:r>
            <a:r>
              <a:rPr lang="he-IL" sz="3600" dirty="0"/>
              <a:t> הנכון.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שורות מה-</a:t>
            </a:r>
            <a:r>
              <a:rPr lang="en-US" sz="3600" dirty="0" err="1"/>
              <a:t>javascript</a:t>
            </a:r>
            <a:r>
              <a:rPr lang="he-IL" sz="3600" dirty="0"/>
              <a:t> בסוף כדי לסגור את הסרטים.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57838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ב-</a:t>
            </a:r>
            <a:r>
              <a:rPr lang="en-US" sz="3600" dirty="0"/>
              <a:t>modal</a:t>
            </a:r>
            <a:r>
              <a:rPr lang="he-IL" sz="3600" dirty="0"/>
              <a:t> השני נשתמש בקלאס </a:t>
            </a:r>
            <a:r>
              <a:rPr lang="en-US" sz="3600" dirty="0"/>
              <a:t>modal-md</a:t>
            </a:r>
            <a:r>
              <a:rPr lang="he-IL" sz="3600" dirty="0"/>
              <a:t> כדי לקבל </a:t>
            </a:r>
            <a:r>
              <a:rPr lang="en-US" sz="3600" dirty="0"/>
              <a:t>modal</a:t>
            </a:r>
            <a:r>
              <a:rPr lang="he-IL" sz="3600" dirty="0"/>
              <a:t> בגודל בינוני.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גם שורת כותרת ו-</a:t>
            </a:r>
            <a:r>
              <a:rPr lang="en-US" sz="3600" dirty="0"/>
              <a:t>X</a:t>
            </a:r>
            <a:r>
              <a:rPr lang="he-IL" sz="3600" dirty="0"/>
              <a:t> לסגירה.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ב-</a:t>
            </a:r>
            <a:r>
              <a:rPr lang="en-US" sz="3600" dirty="0"/>
              <a:t>modal</a:t>
            </a:r>
            <a:r>
              <a:rPr lang="he-IL" sz="3600" dirty="0"/>
              <a:t> השלישי נשתמש בקלאס </a:t>
            </a:r>
            <a:r>
              <a:rPr lang="en-US" sz="3600" dirty="0"/>
              <a:t>modal-</a:t>
            </a:r>
            <a:r>
              <a:rPr lang="en-US" sz="3600" dirty="0" err="1"/>
              <a:t>sm</a:t>
            </a:r>
            <a:r>
              <a:rPr lang="he-IL" sz="3600" dirty="0"/>
              <a:t> כדי לקבל </a:t>
            </a:r>
            <a:r>
              <a:rPr lang="en-US" sz="3600" dirty="0"/>
              <a:t>modal</a:t>
            </a:r>
            <a:r>
              <a:rPr lang="he-IL" sz="3600" dirty="0"/>
              <a:t> בגודל קטן.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גם את </a:t>
            </a:r>
            <a:r>
              <a:rPr lang="en-US" sz="3600" dirty="0"/>
              <a:t> data-keyboard="false"</a:t>
            </a:r>
            <a:r>
              <a:rPr lang="he-IL" sz="3600" dirty="0"/>
              <a:t> בהגדרת ה-</a:t>
            </a:r>
            <a:r>
              <a:rPr lang="en-GB" sz="3600" dirty="0"/>
              <a:t>modal</a:t>
            </a:r>
            <a:r>
              <a:rPr lang="he-IL" sz="3600" dirty="0"/>
              <a:t>.</a:t>
            </a:r>
            <a:endParaRPr lang="en-US" sz="3600" dirty="0"/>
          </a:p>
          <a:p>
            <a:pPr lvl="2" algn="r" rtl="1">
              <a:spcBef>
                <a:spcPts val="0"/>
              </a:spcBef>
            </a:pPr>
            <a:r>
              <a:rPr lang="he-IL" sz="3200" dirty="0"/>
              <a:t>זה ימנע ממשתמש להשתמש ב-</a:t>
            </a:r>
            <a:r>
              <a:rPr lang="en-GB" sz="3200" dirty="0"/>
              <a:t>Esc</a:t>
            </a:r>
            <a:r>
              <a:rPr lang="he-IL" sz="3200" dirty="0"/>
              <a:t> כדי לסגור את ה-</a:t>
            </a:r>
            <a:r>
              <a:rPr lang="en-GB" sz="3200" dirty="0"/>
              <a:t>modal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97106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עכשיו תורו של ה-</a:t>
            </a:r>
            <a:r>
              <a:rPr lang="en-US" sz="3600" dirty="0"/>
              <a:t>footer</a:t>
            </a:r>
            <a:r>
              <a:rPr lang="he-IL" sz="3600" dirty="0"/>
              <a:t>, שיושב בתחתית העמוד.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site05a.html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ניתן להגדיר את הרקע כמו שעשינו ב-</a:t>
            </a:r>
            <a:r>
              <a:rPr lang="en-US" sz="3600" dirty="0" err="1"/>
              <a:t>navbar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נגדיר את ה-</a:t>
            </a:r>
            <a:r>
              <a:rPr lang="en-US" sz="3600" dirty="0"/>
              <a:t>footer</a:t>
            </a:r>
            <a:r>
              <a:rPr lang="he-IL" sz="3600" dirty="0"/>
              <a:t> עם קלאס</a:t>
            </a:r>
            <a:br>
              <a:rPr lang="en-US" sz="3600" dirty="0"/>
            </a:br>
            <a:r>
              <a:rPr lang="en-US" sz="2800" dirty="0"/>
              <a:t>footer </a:t>
            </a:r>
            <a:r>
              <a:rPr lang="en-US" sz="2800" dirty="0" err="1"/>
              <a:t>bg</a:t>
            </a:r>
            <a:r>
              <a:rPr lang="en-US" sz="2800" dirty="0"/>
              <a:t>-dark</a:t>
            </a:r>
            <a:endParaRPr lang="he-IL" sz="28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נשׂים שתי עמודות בפנים.</a:t>
            </a:r>
          </a:p>
          <a:p>
            <a:pPr lvl="2" algn="r" rtl="1">
              <a:spcBef>
                <a:spcPts val="0"/>
              </a:spcBef>
            </a:pPr>
            <a:r>
              <a:rPr lang="he-IL" sz="3200" dirty="0"/>
              <a:t>השמאלי עבור לוגו.</a:t>
            </a:r>
          </a:p>
          <a:p>
            <a:pPr lvl="2" algn="r" rtl="1">
              <a:spcBef>
                <a:spcPts val="0"/>
              </a:spcBef>
            </a:pPr>
            <a:r>
              <a:rPr lang="he-IL" sz="3200" dirty="0"/>
              <a:t>הימני עבור אייקונים למדיה חברתית.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את הלוגו של ה-</a:t>
            </a:r>
            <a:r>
              <a:rPr lang="en-US" sz="3600" dirty="0"/>
              <a:t>footer</a:t>
            </a:r>
            <a:r>
              <a:rPr lang="he-IL" sz="3600" dirty="0"/>
              <a:t> ונריץ.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7345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נתחיל עם התבנית הריקה – </a:t>
            </a:r>
            <a:r>
              <a:rPr lang="en-US" sz="3200" dirty="0"/>
              <a:t>starter template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נשמור אותה כ-</a:t>
            </a:r>
            <a:r>
              <a:rPr lang="en-US" sz="3200" dirty="0"/>
              <a:t>site01a.html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נבנה </a:t>
            </a:r>
            <a:r>
              <a:rPr lang="en-US" sz="3200" dirty="0"/>
              <a:t>div</a:t>
            </a:r>
            <a:r>
              <a:rPr lang="he-IL" sz="3200" dirty="0"/>
              <a:t> עם </a:t>
            </a:r>
            <a:r>
              <a:rPr lang="en-US" sz="3200" dirty="0"/>
              <a:t>container-fluid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נפתח את התיעוד של </a:t>
            </a:r>
            <a:r>
              <a:rPr lang="en-US" sz="3200" dirty="0" err="1"/>
              <a:t>navbar</a:t>
            </a:r>
            <a:r>
              <a:rPr lang="he-IL" sz="3200" dirty="0"/>
              <a:t> בעמוד:</a:t>
            </a:r>
            <a:br>
              <a:rPr lang="en-US" sz="3200"/>
            </a:br>
            <a:r>
              <a:rPr lang="en-US" sz="2600">
                <a:hlinkClick r:id="rId2"/>
              </a:rPr>
              <a:t>https://getbootstrap.com/docs/5.1/components/navbar/</a:t>
            </a:r>
            <a:endParaRPr lang="he-IL" sz="26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נעתיק את הדוגמא הראשונה, ונדביק אותה בהתחלת ה-</a:t>
            </a:r>
            <a:r>
              <a:rPr lang="en-US" sz="3200" dirty="0"/>
              <a:t>body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נריץ את הדף ונסתכל על חלקי ה-</a:t>
            </a:r>
            <a:r>
              <a:rPr lang="en-US" sz="3200" dirty="0" err="1"/>
              <a:t>navbar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73575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fontScale="92500"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עכשיו נתעסק באייקונים של מדיה חברתית.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site05b.html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האייקונים של </a:t>
            </a:r>
            <a:r>
              <a:rPr lang="en-US" sz="3600" dirty="0"/>
              <a:t>Font Awesome</a:t>
            </a:r>
            <a:r>
              <a:rPr lang="he-IL" sz="3600" dirty="0"/>
              <a:t> עובדים כמו אותיות של פונט רגיל.</a:t>
            </a:r>
            <a:endParaRPr lang="en-US" sz="3600" dirty="0"/>
          </a:p>
          <a:p>
            <a:pPr lvl="2" algn="r" rtl="1">
              <a:spcBef>
                <a:spcPts val="0"/>
              </a:spcBef>
            </a:pPr>
            <a:r>
              <a:rPr lang="he-IL" sz="3200" dirty="0"/>
              <a:t>אפשר לשנות צבע.</a:t>
            </a:r>
          </a:p>
          <a:p>
            <a:pPr lvl="2" algn="r" rtl="1">
              <a:spcBef>
                <a:spcPts val="0"/>
              </a:spcBef>
            </a:pPr>
            <a:r>
              <a:rPr lang="he-IL" sz="3200" dirty="0"/>
              <a:t>אפשר לשנות גודל.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אפשר להוריד את הקבצים ב:</a:t>
            </a:r>
            <a:br>
              <a:rPr lang="en-US" sz="3600" dirty="0"/>
            </a:br>
            <a:r>
              <a:rPr lang="en-US" sz="3600" dirty="0">
                <a:hlinkClick r:id="rId2"/>
              </a:rPr>
              <a:t>fontawesome.com/download</a:t>
            </a:r>
            <a:br>
              <a:rPr lang="en-US" sz="3600" dirty="0"/>
            </a:br>
            <a:r>
              <a:rPr lang="he-IL" sz="3600" dirty="0"/>
              <a:t>ולהכניס את השורה:</a:t>
            </a:r>
            <a:br>
              <a:rPr lang="en-US" sz="3600" dirty="0"/>
            </a:br>
            <a:r>
              <a:rPr lang="en-US" sz="2600" dirty="0">
                <a:solidFill>
                  <a:srgbClr val="0070C0"/>
                </a:solidFill>
              </a:rPr>
              <a:t>&lt;link </a:t>
            </a:r>
            <a:r>
              <a:rPr lang="en-US" sz="2600" dirty="0" err="1">
                <a:solidFill>
                  <a:srgbClr val="0070C0"/>
                </a:solidFill>
              </a:rPr>
              <a:t>href</a:t>
            </a:r>
            <a:r>
              <a:rPr lang="en-US" sz="2600" dirty="0">
                <a:solidFill>
                  <a:srgbClr val="0070C0"/>
                </a:solidFill>
              </a:rPr>
              <a:t>="</a:t>
            </a:r>
            <a:r>
              <a:rPr lang="en-US" sz="2600" dirty="0" err="1">
                <a:solidFill>
                  <a:srgbClr val="0070C0"/>
                </a:solidFill>
              </a:rPr>
              <a:t>fontawesome</a:t>
            </a:r>
            <a:r>
              <a:rPr lang="en-US" sz="2600" dirty="0">
                <a:solidFill>
                  <a:srgbClr val="0070C0"/>
                </a:solidFill>
              </a:rPr>
              <a:t>/</a:t>
            </a:r>
            <a:r>
              <a:rPr lang="en-US" sz="2600" dirty="0" err="1">
                <a:solidFill>
                  <a:srgbClr val="0070C0"/>
                </a:solidFill>
              </a:rPr>
              <a:t>css</a:t>
            </a:r>
            <a:r>
              <a:rPr lang="en-US" sz="2600" dirty="0">
                <a:solidFill>
                  <a:srgbClr val="0070C0"/>
                </a:solidFill>
              </a:rPr>
              <a:t>/all.css" </a:t>
            </a:r>
            <a:r>
              <a:rPr lang="en-US" sz="2600" dirty="0" err="1">
                <a:solidFill>
                  <a:srgbClr val="0070C0"/>
                </a:solidFill>
              </a:rPr>
              <a:t>rel</a:t>
            </a:r>
            <a:r>
              <a:rPr lang="en-US" sz="2600" dirty="0">
                <a:solidFill>
                  <a:srgbClr val="0070C0"/>
                </a:solidFill>
              </a:rPr>
              <a:t>="stylesheet"&gt;</a:t>
            </a:r>
            <a:br>
              <a:rPr lang="en-US" sz="2600" dirty="0">
                <a:solidFill>
                  <a:srgbClr val="0070C0"/>
                </a:solidFill>
              </a:rPr>
            </a:br>
            <a:r>
              <a:rPr lang="he-IL" sz="2800" dirty="0"/>
              <a:t>מתחת ל-</a:t>
            </a:r>
            <a:r>
              <a:rPr lang="en-US" sz="2800" dirty="0" err="1"/>
              <a:t>css</a:t>
            </a:r>
            <a:r>
              <a:rPr lang="he-IL" sz="2800" dirty="0"/>
              <a:t> של </a:t>
            </a:r>
            <a:r>
              <a:rPr lang="he-IL" sz="2800" dirty="0" err="1"/>
              <a:t>בוטסטראפ</a:t>
            </a:r>
            <a:r>
              <a:rPr lang="he-IL" sz="2800" dirty="0"/>
              <a:t>.</a:t>
            </a:r>
            <a:endParaRPr lang="he-IL" sz="2600" dirty="0">
              <a:solidFill>
                <a:srgbClr val="0070C0"/>
              </a:solidFill>
            </a:endParaRPr>
          </a:p>
          <a:p>
            <a:pPr marL="0" indent="0" algn="r" rtl="1">
              <a:spcBef>
                <a:spcPts val="0"/>
              </a:spcBef>
              <a:buNone/>
            </a:pPr>
            <a:endParaRPr lang="he-IL" sz="3100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96317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יש אתר עם קישור ל-</a:t>
            </a:r>
            <a:r>
              <a:rPr lang="en-US" sz="3600" dirty="0"/>
              <a:t>CDN</a:t>
            </a:r>
            <a:r>
              <a:rPr lang="he-IL" sz="3600" dirty="0"/>
              <a:t>:</a:t>
            </a:r>
            <a:br>
              <a:rPr lang="en-US" sz="3600" dirty="0"/>
            </a:br>
            <a:r>
              <a:rPr lang="en-US" sz="3600" dirty="0">
                <a:hlinkClick r:id="rId2"/>
              </a:rPr>
              <a:t>cdnjs.com/libraries/font-awesome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אל ה-</a:t>
            </a:r>
            <a:r>
              <a:rPr lang="en-US" sz="3600" dirty="0"/>
              <a:t>html</a:t>
            </a:r>
            <a:r>
              <a:rPr lang="he-IL" sz="3600" dirty="0"/>
              <a:t> שלנו:</a:t>
            </a:r>
            <a:br>
              <a:rPr lang="en-US" sz="3600" dirty="0"/>
            </a:br>
            <a:r>
              <a:rPr lang="en-US" sz="3200" dirty="0">
                <a:solidFill>
                  <a:srgbClr val="0070C0"/>
                </a:solidFill>
              </a:rPr>
              <a:t>&lt;link </a:t>
            </a:r>
            <a:r>
              <a:rPr lang="en-US" sz="3200" dirty="0" err="1">
                <a:solidFill>
                  <a:srgbClr val="0070C0"/>
                </a:solidFill>
              </a:rPr>
              <a:t>rel</a:t>
            </a:r>
            <a:r>
              <a:rPr lang="en-US" sz="3200" dirty="0">
                <a:solidFill>
                  <a:srgbClr val="0070C0"/>
                </a:solidFill>
              </a:rPr>
              <a:t>="stylesheet" 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3200" dirty="0" err="1">
                <a:solidFill>
                  <a:srgbClr val="0070C0"/>
                </a:solidFill>
              </a:rPr>
              <a:t>href</a:t>
            </a:r>
            <a:r>
              <a:rPr lang="en-US" sz="3200" dirty="0">
                <a:solidFill>
                  <a:srgbClr val="0070C0"/>
                </a:solidFill>
              </a:rPr>
              <a:t>="https://cdnjs.cloudflare.com/ajax/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libs/font-awesome/6.1.1/</a:t>
            </a:r>
            <a:r>
              <a:rPr lang="en-US" sz="3200" dirty="0" err="1">
                <a:solidFill>
                  <a:srgbClr val="0070C0"/>
                </a:solidFill>
              </a:rPr>
              <a:t>css</a:t>
            </a:r>
            <a:r>
              <a:rPr lang="en-US" sz="3200" dirty="0">
                <a:solidFill>
                  <a:srgbClr val="0070C0"/>
                </a:solidFill>
              </a:rPr>
              <a:t>/all.min.css" /&gt;</a:t>
            </a:r>
            <a:br>
              <a:rPr lang="en-US" sz="3600" dirty="0"/>
            </a:br>
            <a:r>
              <a:rPr lang="he-IL" sz="3600" dirty="0"/>
              <a:t>מתחת ל-</a:t>
            </a:r>
            <a:r>
              <a:rPr lang="en-US" sz="3600" dirty="0" err="1"/>
              <a:t>css</a:t>
            </a:r>
            <a:r>
              <a:rPr lang="he-IL" sz="3600" dirty="0"/>
              <a:t> של </a:t>
            </a:r>
            <a:r>
              <a:rPr lang="he-IL" sz="3600" dirty="0" err="1"/>
              <a:t>בוטסטראפ</a:t>
            </a:r>
            <a:r>
              <a:rPr lang="he-IL" sz="36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85263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נחפש את האייקון של </a:t>
            </a:r>
            <a:r>
              <a:rPr lang="en-US" sz="3600" dirty="0" err="1"/>
              <a:t>facebook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מוסיפים את הקלאס </a:t>
            </a:r>
            <a:r>
              <a:rPr lang="en-US" sz="3600" dirty="0"/>
              <a:t>fa-3x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צבע (כחול של </a:t>
            </a:r>
            <a:r>
              <a:rPr lang="he-IL" sz="3600" dirty="0" err="1"/>
              <a:t>פייסבוק</a:t>
            </a:r>
            <a:r>
              <a:rPr lang="he-IL" sz="3600" dirty="0"/>
              <a:t>) לאייקון כמו לפונט. הערך הוא </a:t>
            </a:r>
            <a:r>
              <a:rPr lang="en-US" sz="3600" dirty="0"/>
              <a:t>#3b5998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עוד אייקון</a:t>
            </a:r>
            <a:r>
              <a:rPr lang="en-US" sz="3600" dirty="0"/>
              <a:t>:</a:t>
            </a:r>
            <a:r>
              <a:rPr lang="he-IL" sz="3600" dirty="0"/>
              <a:t> </a:t>
            </a:r>
            <a:r>
              <a:rPr lang="en-US" sz="3600" dirty="0" err="1"/>
              <a:t>linkedin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צבע </a:t>
            </a:r>
            <a:r>
              <a:rPr lang="en-US" sz="3600" dirty="0"/>
              <a:t>#dc3545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site05c.html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0353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נוסיף עוד אייקון</a:t>
            </a:r>
            <a:r>
              <a:rPr lang="en-US" sz="3600" dirty="0"/>
              <a:t>:</a:t>
            </a:r>
            <a:r>
              <a:rPr lang="he-IL" sz="3600" dirty="0"/>
              <a:t> </a:t>
            </a:r>
            <a:r>
              <a:rPr lang="en-US" sz="3600" dirty="0" err="1"/>
              <a:t>instagram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site05d.html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מהדף שלו, ונדביק אצלנו. 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צבע (לבן) לאייקון כמו לפונט. הערך הוא </a:t>
            </a:r>
            <a:r>
              <a:rPr lang="en-US" sz="3600" dirty="0"/>
              <a:t>white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5975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רואים שהאייקונים צמודים לקו העליון.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site05e.html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קלאס </a:t>
            </a:r>
            <a:r>
              <a:rPr lang="en-US" sz="3600" dirty="0"/>
              <a:t>p-3</a:t>
            </a:r>
            <a:r>
              <a:rPr lang="he-IL" sz="3600" dirty="0"/>
              <a:t> לעמודה עם האייקונים.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7188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נשנה את הרקע של ה-</a:t>
            </a:r>
            <a:r>
              <a:rPr lang="en-US" sz="3200" dirty="0" err="1"/>
              <a:t>navbar</a:t>
            </a:r>
            <a:r>
              <a:rPr lang="en-US" sz="3200" dirty="0"/>
              <a:t> </a:t>
            </a:r>
            <a:r>
              <a:rPr lang="he-IL" sz="3200" dirty="0"/>
              <a:t> לשחור.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נשמור את הקובץ כ-</a:t>
            </a:r>
            <a:r>
              <a:rPr lang="en-US" sz="3200" dirty="0"/>
              <a:t>site01b.html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נחזור לעמוד התיעוד של </a:t>
            </a:r>
            <a:r>
              <a:rPr lang="en-US" sz="3200" dirty="0" err="1"/>
              <a:t>navbar</a:t>
            </a:r>
            <a:r>
              <a:rPr lang="he-IL" sz="3200" dirty="0"/>
              <a:t> ונחפש דוגמא עם רקע שחור.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נעתיק את החלק שקובע את הצבע, ונדביק אותה בהתחלת ה-</a:t>
            </a:r>
            <a:r>
              <a:rPr lang="en-US" sz="3200" dirty="0" err="1"/>
              <a:t>navbar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נריץ את הדף ונסתכל שוב על חלקי ה-</a:t>
            </a:r>
            <a:r>
              <a:rPr lang="en-US" sz="3200" dirty="0" err="1"/>
              <a:t>navbar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נקטין ונגדיל את המסך...</a:t>
            </a:r>
          </a:p>
          <a:p>
            <a:pPr algn="r" rtl="1">
              <a:spcBef>
                <a:spcPts val="0"/>
              </a:spcBef>
            </a:pPr>
            <a:endParaRPr lang="he-IL" sz="3200" dirty="0"/>
          </a:p>
          <a:p>
            <a:pPr marL="0" indent="0" algn="r" rtl="1">
              <a:spcBef>
                <a:spcPts val="0"/>
              </a:spcBef>
              <a:buNone/>
            </a:pPr>
            <a:br>
              <a:rPr lang="en-US" sz="2600" dirty="0"/>
            </a:br>
            <a:endParaRPr lang="he-IL" sz="26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476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עכשיו נסתכל על ה-</a:t>
            </a:r>
            <a:r>
              <a:rPr lang="en-US" sz="3200" dirty="0"/>
              <a:t>html</a:t>
            </a:r>
            <a:r>
              <a:rPr lang="he-IL" sz="3200" dirty="0"/>
              <a:t> של ה-</a:t>
            </a:r>
            <a:r>
              <a:rPr lang="en-US" sz="3200" dirty="0" err="1"/>
              <a:t>navbar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יש את החלק שמציג את ה"המבורגר" כשהמסך קטן.</a:t>
            </a:r>
          </a:p>
          <a:p>
            <a:pPr marL="0" indent="0" algn="r" rtl="1">
              <a:spcBef>
                <a:spcPts val="0"/>
              </a:spcBef>
              <a:buNone/>
            </a:pPr>
            <a:endParaRPr lang="he-IL" sz="3200" dirty="0"/>
          </a:p>
          <a:p>
            <a:pPr marL="0" indent="0" algn="r" rtl="1">
              <a:spcBef>
                <a:spcPts val="0"/>
              </a:spcBef>
              <a:buNone/>
            </a:pPr>
            <a:br>
              <a:rPr lang="en-US" sz="2600" dirty="0"/>
            </a:br>
            <a:endParaRPr lang="he-IL" sz="26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9086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נמשיך לנתח את ה-</a:t>
            </a:r>
            <a:r>
              <a:rPr lang="en-US" sz="3200" dirty="0"/>
              <a:t>html</a:t>
            </a:r>
            <a:r>
              <a:rPr lang="he-IL" sz="3200" dirty="0"/>
              <a:t> של ה-</a:t>
            </a:r>
            <a:r>
              <a:rPr lang="en-US" sz="3200" dirty="0" err="1"/>
              <a:t>navbar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נשמור את הקובץ כ-</a:t>
            </a:r>
            <a:r>
              <a:rPr lang="en-US" sz="3200" dirty="0"/>
              <a:t>site01c.html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יש את הקלאס </a:t>
            </a:r>
            <a:r>
              <a:rPr lang="en-US" sz="3200" dirty="0" err="1"/>
              <a:t>navbar</a:t>
            </a:r>
            <a:r>
              <a:rPr lang="en-US" sz="3200" dirty="0"/>
              <a:t>-brand</a:t>
            </a:r>
            <a:r>
              <a:rPr lang="he-IL" sz="3200" dirty="0"/>
              <a:t>. נחליף את הטקסט.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נאכלס את התפריט באופציות.</a:t>
            </a:r>
          </a:p>
          <a:p>
            <a:pPr marL="0" indent="0" algn="r" rtl="1">
              <a:spcBef>
                <a:spcPts val="0"/>
              </a:spcBef>
              <a:buNone/>
            </a:pPr>
            <a:endParaRPr lang="he-IL" sz="3200" dirty="0"/>
          </a:p>
          <a:p>
            <a:pPr marL="0" indent="0" algn="r" rtl="1">
              <a:spcBef>
                <a:spcPts val="0"/>
              </a:spcBef>
              <a:buNone/>
            </a:pPr>
            <a:br>
              <a:rPr lang="en-US" sz="2600" dirty="0"/>
            </a:br>
            <a:endParaRPr lang="he-IL" sz="26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0260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פעם היה אביזר בשם </a:t>
            </a:r>
            <a:r>
              <a:rPr lang="en-US" sz="3200" dirty="0"/>
              <a:t>Jumbotron</a:t>
            </a:r>
            <a:r>
              <a:rPr lang="he-IL" sz="3200" dirty="0"/>
              <a:t>. הוא היה קופסה גדולה המבליט את שם האתר. ירד עם </a:t>
            </a:r>
            <a:r>
              <a:rPr lang="en-US" sz="3200" dirty="0"/>
              <a:t>BS5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נשמור את הקובץ כ-</a:t>
            </a:r>
            <a:r>
              <a:rPr lang="en-US" sz="3200" dirty="0"/>
              <a:t>site02a.html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אפשר לבנות חיקוי עם קצת </a:t>
            </a:r>
            <a:r>
              <a:rPr lang="en-US" sz="3200" dirty="0"/>
              <a:t>CSS</a:t>
            </a:r>
            <a:r>
              <a:rPr lang="he-IL" sz="3200" dirty="0"/>
              <a:t>.</a:t>
            </a:r>
            <a:endParaRPr lang="en-US" sz="32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נפתח את התיעוד של חיקוי </a:t>
            </a:r>
            <a:r>
              <a:rPr lang="en-US" sz="3600" dirty="0"/>
              <a:t>Jumbotron</a:t>
            </a:r>
            <a:r>
              <a:rPr lang="he-IL" sz="3600" dirty="0"/>
              <a:t> בעמוד:</a:t>
            </a:r>
            <a:br>
              <a:rPr lang="en-US" sz="3600" dirty="0"/>
            </a:br>
            <a:r>
              <a:rPr lang="en-US" sz="2800" dirty="0">
                <a:hlinkClick r:id="rId2"/>
              </a:rPr>
              <a:t>getbootstrap.com/docs/5.1/examples/jumbotron/</a:t>
            </a:r>
            <a:endParaRPr lang="he-IL" sz="28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נעתיק את הדוגמא.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את הרקע נבחר באתר:</a:t>
            </a:r>
            <a:br>
              <a:rPr lang="en-US" sz="3200" dirty="0"/>
            </a:br>
            <a:r>
              <a:rPr lang="en-US" sz="3000" dirty="0">
                <a:hlinkClick r:id="rId3"/>
              </a:rPr>
              <a:t>getbootstrap.com/docs/5.1/utilities/background/</a:t>
            </a:r>
            <a:endParaRPr lang="en-US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נחליף את הטקסט. נריץ.</a:t>
            </a:r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6700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נשחק עם התכונות של ה-</a:t>
            </a:r>
            <a:r>
              <a:rPr lang="en-US" sz="3200" dirty="0" err="1"/>
              <a:t>jumbotron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נשמור את הקובץ כ-</a:t>
            </a:r>
            <a:r>
              <a:rPr lang="en-US" sz="3200" dirty="0"/>
              <a:t>site02b.html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נייצר קובץ </a:t>
            </a:r>
            <a:r>
              <a:rPr lang="en-US" sz="3200" dirty="0" err="1"/>
              <a:t>css</a:t>
            </a:r>
            <a:r>
              <a:rPr lang="he-IL" sz="3200" dirty="0"/>
              <a:t> בשם </a:t>
            </a:r>
            <a:r>
              <a:rPr lang="en-US" sz="3200" dirty="0"/>
              <a:t>site02b.css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נעדכן כמה תכונות מה-</a:t>
            </a:r>
            <a:r>
              <a:rPr lang="en-US" sz="3200" dirty="0" err="1"/>
              <a:t>jumbotron</a:t>
            </a:r>
            <a:endParaRPr lang="he-IL" sz="3200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נשים את הטקסט במרכז השורה.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נמחק את כל ההגדרות של הרקע.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2078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fontScale="92500"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500" dirty="0"/>
              <a:t>נוסיף עכשיו את אביזר ה-</a:t>
            </a:r>
            <a:r>
              <a:rPr lang="en-US" sz="3500" dirty="0"/>
              <a:t>carousel</a:t>
            </a:r>
            <a:r>
              <a:rPr lang="he-IL" sz="35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500" dirty="0"/>
              <a:t>נשמור את הקובץ כ-</a:t>
            </a:r>
            <a:r>
              <a:rPr lang="en-US" sz="3500" dirty="0"/>
              <a:t>site02c.html</a:t>
            </a:r>
            <a:endParaRPr lang="he-IL" sz="3500" dirty="0"/>
          </a:p>
          <a:p>
            <a:pPr algn="r" rtl="1">
              <a:spcBef>
                <a:spcPts val="0"/>
              </a:spcBef>
            </a:pPr>
            <a:r>
              <a:rPr lang="he-IL" sz="3500" dirty="0"/>
              <a:t>ה-</a:t>
            </a:r>
            <a:r>
              <a:rPr lang="en-US" sz="3500" dirty="0"/>
              <a:t>carousel </a:t>
            </a:r>
            <a:r>
              <a:rPr lang="he-IL" sz="3500" dirty="0"/>
              <a:t> הוא אוסף של תמונות שאפשר לדפדף בהם.</a:t>
            </a:r>
            <a:endParaRPr lang="en-US" sz="3500" dirty="0"/>
          </a:p>
          <a:p>
            <a:pPr algn="r" rtl="1">
              <a:spcBef>
                <a:spcPts val="0"/>
              </a:spcBef>
            </a:pPr>
            <a:r>
              <a:rPr lang="he-IL" sz="3500" dirty="0"/>
              <a:t>נפתח את התיעוד של </a:t>
            </a:r>
            <a:r>
              <a:rPr lang="en-US" sz="3500" dirty="0"/>
              <a:t>carousel</a:t>
            </a:r>
            <a:r>
              <a:rPr lang="he-IL" sz="3500" dirty="0"/>
              <a:t> בעמוד:</a:t>
            </a:r>
            <a:br>
              <a:rPr lang="en-US" sz="3500" dirty="0"/>
            </a:br>
            <a:r>
              <a:rPr lang="en-US" sz="3000" dirty="0">
                <a:hlinkClick r:id="rId2"/>
              </a:rPr>
              <a:t>getbootstrap.com/docs/5.1/components/carousel/</a:t>
            </a:r>
            <a:endParaRPr lang="en-US" sz="2400" dirty="0"/>
          </a:p>
          <a:p>
            <a:pPr algn="r" rtl="1">
              <a:spcBef>
                <a:spcPts val="0"/>
              </a:spcBef>
            </a:pPr>
            <a:r>
              <a:rPr lang="he-IL" sz="3500" dirty="0"/>
              <a:t>נעתיק את הדוגמא עם </a:t>
            </a:r>
            <a:r>
              <a:rPr lang="en-US" sz="3500" dirty="0"/>
              <a:t>With indicators</a:t>
            </a:r>
            <a:r>
              <a:rPr lang="he-IL" sz="3500" dirty="0"/>
              <a:t>, ונדביק אותה.</a:t>
            </a:r>
            <a:endParaRPr lang="en-US" sz="3500" dirty="0"/>
          </a:p>
          <a:p>
            <a:pPr algn="r" rtl="1">
              <a:spcBef>
                <a:spcPts val="0"/>
              </a:spcBef>
            </a:pPr>
            <a:r>
              <a:rPr lang="he-IL" sz="3500" dirty="0"/>
              <a:t>נקבע את שמות התמונות כ-</a:t>
            </a:r>
            <a:r>
              <a:rPr lang="en-US" sz="3500" dirty="0"/>
              <a:t>images/donuts1.jpg</a:t>
            </a:r>
            <a:r>
              <a:rPr lang="he-IL" sz="3500" dirty="0"/>
              <a:t>, </a:t>
            </a:r>
            <a:r>
              <a:rPr lang="en-US" sz="3500" dirty="0"/>
              <a:t>images/donuts2.jpg</a:t>
            </a:r>
            <a:r>
              <a:rPr lang="he-IL" sz="3500" dirty="0"/>
              <a:t>, </a:t>
            </a:r>
            <a:r>
              <a:rPr lang="en-US" sz="3500" dirty="0"/>
              <a:t>images/donuts3.jpg</a:t>
            </a:r>
            <a:endParaRPr lang="he-IL" sz="3500" dirty="0"/>
          </a:p>
          <a:p>
            <a:pPr algn="r" rtl="1">
              <a:spcBef>
                <a:spcPts val="0"/>
              </a:spcBef>
            </a:pPr>
            <a:r>
              <a:rPr lang="he-IL" sz="3500" dirty="0"/>
              <a:t>נריץ. ה-</a:t>
            </a:r>
            <a:r>
              <a:rPr lang="en-US" sz="3500" dirty="0"/>
              <a:t>carousel</a:t>
            </a:r>
            <a:r>
              <a:rPr lang="he-IL" sz="3500" dirty="0"/>
              <a:t> תופס יותר מדי שטח.</a:t>
            </a:r>
            <a:endParaRPr lang="en-US" sz="35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083360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7717</TotalTime>
  <Words>1749</Words>
  <Application>Microsoft Office PowerPoint</Application>
  <PresentationFormat>On-screen Show (4:3)</PresentationFormat>
  <Paragraphs>239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Calibri</vt:lpstr>
      <vt:lpstr>Wingdings</vt:lpstr>
      <vt:lpstr>Composite</vt:lpstr>
      <vt:lpstr>בניית אתרים בעזרת  Bootstrap 5 בניית אתר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אתרים ותכנות בסיסית</dc:title>
  <dc:creator>Josh</dc:creator>
  <cp:lastModifiedBy>Joshua Males</cp:lastModifiedBy>
  <cp:revision>303</cp:revision>
  <dcterms:created xsi:type="dcterms:W3CDTF">2006-08-16T00:00:00Z</dcterms:created>
  <dcterms:modified xsi:type="dcterms:W3CDTF">2022-04-07T12:02:33Z</dcterms:modified>
</cp:coreProperties>
</file>