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7102475" cy="8991600"/>
  <p:embeddedFontLst>
    <p:embeddedFont>
      <p:font typeface="Montserrat" panose="020F0502020204030204" pitchFamily="2" charset="0"/>
      <p:regular r:id="rId5"/>
      <p:bold r:id="rId6"/>
      <p:italic r:id="rId7"/>
      <p:boldItalic r:id="rId8"/>
    </p:embeddedFont>
    <p:embeddedFont>
      <p:font typeface="Montserrat Medium" panose="020F0502020204030204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ozqSdx9gy3RSwQS7gnWQXhH/x5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ch Nguye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5-15T19:16:32.060" idx="1">
    <p:pos x="3929" y="2146"/>
    <p:text>Replace with something more specific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jtBbETU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53395" y="1123950"/>
            <a:ext cx="5395800" cy="303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54075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1123950"/>
            <a:ext cx="5395913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3395" y="1123950"/>
            <a:ext cx="5395800" cy="303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>
            <a:spLocks noGrp="1"/>
          </p:cNvSpPr>
          <p:nvPr>
            <p:ph type="pic" idx="2"/>
          </p:nvPr>
        </p:nvSpPr>
        <p:spPr>
          <a:xfrm>
            <a:off x="6238842" y="259167"/>
            <a:ext cx="2612700" cy="6624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0" y="355425"/>
            <a:ext cx="6014700" cy="32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547700" tIns="78250" rIns="0" bIns="26600" anchor="b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B719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DB7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3"/>
          </p:nvPr>
        </p:nvSpPr>
        <p:spPr>
          <a:xfrm>
            <a:off x="565179" y="723662"/>
            <a:ext cx="5449500" cy="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25" rIns="0" bIns="7825" anchor="ctr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4"/>
          </p:nvPr>
        </p:nvSpPr>
        <p:spPr>
          <a:xfrm>
            <a:off x="565179" y="1329314"/>
            <a:ext cx="2612700" cy="1692300"/>
          </a:xfrm>
          <a:prstGeom prst="rect">
            <a:avLst/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250" tIns="46950" rIns="78250" bIns="4695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5"/>
          </p:nvPr>
        </p:nvSpPr>
        <p:spPr>
          <a:xfrm>
            <a:off x="565179" y="1127335"/>
            <a:ext cx="1024500" cy="2019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250" tIns="46950" rIns="78250" bIns="31300" anchor="b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DB71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DB71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6"/>
          </p:nvPr>
        </p:nvSpPr>
        <p:spPr>
          <a:xfrm>
            <a:off x="3403905" y="1329314"/>
            <a:ext cx="2612700" cy="1692300"/>
          </a:xfrm>
          <a:prstGeom prst="rect">
            <a:avLst/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250" tIns="46950" rIns="78250" bIns="4695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7"/>
          </p:nvPr>
        </p:nvSpPr>
        <p:spPr>
          <a:xfrm>
            <a:off x="3403905" y="1127335"/>
            <a:ext cx="1024500" cy="2019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250" tIns="46950" rIns="78250" bIns="31300" anchor="b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DB71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DB71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>
            <a:spLocks noGrp="1"/>
          </p:cNvSpPr>
          <p:nvPr>
            <p:ph type="pic" idx="8"/>
          </p:nvPr>
        </p:nvSpPr>
        <p:spPr>
          <a:xfrm>
            <a:off x="6238842" y="1329314"/>
            <a:ext cx="2612700" cy="1692300"/>
          </a:xfrm>
          <a:prstGeom prst="rect">
            <a:avLst/>
          </a:prstGeom>
          <a:solidFill>
            <a:srgbClr val="D7D7D7"/>
          </a:solidFill>
          <a:ln>
            <a:noFill/>
          </a:ln>
        </p:spPr>
      </p:sp>
      <p:sp>
        <p:nvSpPr>
          <p:cNvPr id="20" name="Google Shape;20;p4"/>
          <p:cNvSpPr txBox="1">
            <a:spLocks noGrp="1"/>
          </p:cNvSpPr>
          <p:nvPr>
            <p:ph type="body" idx="9"/>
          </p:nvPr>
        </p:nvSpPr>
        <p:spPr>
          <a:xfrm>
            <a:off x="565179" y="3407665"/>
            <a:ext cx="2612700" cy="1487100"/>
          </a:xfrm>
          <a:prstGeom prst="rect">
            <a:avLst/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250" tIns="46950" rIns="78250" bIns="4695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3"/>
          </p:nvPr>
        </p:nvSpPr>
        <p:spPr>
          <a:xfrm>
            <a:off x="565179" y="3205687"/>
            <a:ext cx="1024500" cy="2019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250" tIns="46950" rIns="78250" bIns="31300" anchor="b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DB71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DB71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4"/>
          </p:nvPr>
        </p:nvSpPr>
        <p:spPr>
          <a:xfrm>
            <a:off x="6238843" y="3407665"/>
            <a:ext cx="2612700" cy="814200"/>
          </a:xfrm>
          <a:prstGeom prst="rect">
            <a:avLst/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250" tIns="46950" rIns="78250" bIns="4695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5"/>
          </p:nvPr>
        </p:nvSpPr>
        <p:spPr>
          <a:xfrm>
            <a:off x="6238842" y="3205687"/>
            <a:ext cx="1024500" cy="2019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250" tIns="46950" rIns="78250" bIns="31300" anchor="b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DB71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DB71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6"/>
          </p:nvPr>
        </p:nvSpPr>
        <p:spPr>
          <a:xfrm>
            <a:off x="3402011" y="3407665"/>
            <a:ext cx="2612700" cy="1487100"/>
          </a:xfrm>
          <a:prstGeom prst="rect">
            <a:avLst/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250" tIns="46950" rIns="78250" bIns="4695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7"/>
          </p:nvPr>
        </p:nvSpPr>
        <p:spPr>
          <a:xfrm>
            <a:off x="3402011" y="3205687"/>
            <a:ext cx="1024500" cy="2019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250" tIns="46950" rIns="78250" bIns="31300" anchor="b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DB71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DB71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8"/>
          </p:nvPr>
        </p:nvSpPr>
        <p:spPr>
          <a:xfrm>
            <a:off x="6238842" y="4404114"/>
            <a:ext cx="2612700" cy="48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5650" tIns="7825" rIns="15650" bIns="78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6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3">
            <a:alphaModFix/>
          </a:blip>
          <a:srcRect r="50181"/>
          <a:stretch/>
        </p:blipFill>
        <p:spPr>
          <a:xfrm>
            <a:off x="1183" y="0"/>
            <a:ext cx="326571" cy="51363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" title="Logo.p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38850" y="287908"/>
            <a:ext cx="2612700" cy="579167"/>
          </a:xfrm>
          <a:prstGeom prst="rect">
            <a:avLst/>
          </a:prstGeom>
          <a:noFill/>
          <a:ln w="9525" cap="flat" cmpd="sng">
            <a:solidFill>
              <a:srgbClr val="D7D7D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32;p2"/>
          <p:cNvSpPr txBox="1">
            <a:spLocks noGrp="1"/>
          </p:cNvSpPr>
          <p:nvPr>
            <p:ph type="body" idx="1"/>
          </p:nvPr>
        </p:nvSpPr>
        <p:spPr>
          <a:xfrm>
            <a:off x="0" y="355425"/>
            <a:ext cx="6014700" cy="25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547700" tIns="78250" rIns="0" bIns="266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B719"/>
              </a:buClr>
              <a:buSzPts val="1800"/>
              <a:buNone/>
            </a:pPr>
            <a:r>
              <a:rPr lang="en-US" sz="1100"/>
              <a:t>Feature processing pipeline for EEG and fmri analysis</a:t>
            </a:r>
            <a:endParaRPr sz="1100"/>
          </a:p>
        </p:txBody>
      </p:sp>
      <p:sp>
        <p:nvSpPr>
          <p:cNvPr id="33" name="Google Shape;33;p2"/>
          <p:cNvSpPr txBox="1">
            <a:spLocks noGrp="1"/>
          </p:cNvSpPr>
          <p:nvPr>
            <p:ph type="body" idx="3"/>
          </p:nvPr>
        </p:nvSpPr>
        <p:spPr>
          <a:xfrm>
            <a:off x="565179" y="723662"/>
            <a:ext cx="54495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25" rIns="0" bIns="782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</a:pPr>
            <a:r>
              <a:rPr lang="en-US"/>
              <a:t>Joshua Green, Bach Nguyen</a:t>
            </a:r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body" idx="4"/>
          </p:nvPr>
        </p:nvSpPr>
        <p:spPr>
          <a:xfrm>
            <a:off x="565175" y="1167325"/>
            <a:ext cx="2612700" cy="1649100"/>
          </a:xfrm>
          <a:prstGeom prst="rect">
            <a:avLst/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250" tIns="46950" rIns="78250" bIns="469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This project proposes a hybrid machine learning approach to detect and classify emotional states from EEG signals and fMRI images.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 b="1"/>
              <a:t>EEG Dataset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/>
              <a:t>The study used 32-channel EEG data from 15 subjects exposed to emotional film clips across three sessions. After preprocessing, key spectral features were analyzed to study neural patterns linked to emotions.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 b="1"/>
              <a:t>FMRI Dataset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 sz="800">
                <a:latin typeface="Arial"/>
                <a:ea typeface="Arial"/>
                <a:cs typeface="Arial"/>
                <a:sym typeface="Arial"/>
              </a:rPr>
              <a:t>Develop a brain-wide, high-dimensional multivariate classification pipeline for decoding and localizing psychological states (visual and socio-affective) using fMRI data.</a:t>
            </a:r>
            <a:endParaRPr sz="400"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5"/>
          </p:nvPr>
        </p:nvSpPr>
        <p:spPr>
          <a:xfrm>
            <a:off x="565179" y="949835"/>
            <a:ext cx="1024500" cy="2175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250" tIns="46950" rIns="78250" bIns="313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B719"/>
              </a:buClr>
              <a:buSzPts val="10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body" idx="6"/>
          </p:nvPr>
        </p:nvSpPr>
        <p:spPr>
          <a:xfrm>
            <a:off x="3402025" y="1054050"/>
            <a:ext cx="2954400" cy="1773300"/>
          </a:xfrm>
          <a:prstGeom prst="rect">
            <a:avLst/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250" tIns="46950" rIns="78250" bIns="469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body" idx="7"/>
          </p:nvPr>
        </p:nvSpPr>
        <p:spPr>
          <a:xfrm>
            <a:off x="3402030" y="813750"/>
            <a:ext cx="1127700" cy="2175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250" tIns="46950" rIns="78250" bIns="313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B719"/>
              </a:buClr>
              <a:buSzPts val="1000"/>
              <a:buNone/>
            </a:pPr>
            <a:r>
              <a:rPr lang="en-US"/>
              <a:t>EEG Results</a:t>
            </a:r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body" idx="9"/>
          </p:nvPr>
        </p:nvSpPr>
        <p:spPr>
          <a:xfrm>
            <a:off x="565175" y="3245616"/>
            <a:ext cx="2612700" cy="1649100"/>
          </a:xfrm>
          <a:prstGeom prst="rect">
            <a:avLst/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250" tIns="46950" rIns="78250" bIns="469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 b="1"/>
              <a:t>EEG Predictions</a:t>
            </a:r>
            <a:endParaRPr b="1"/>
          </a:p>
          <a:p>
            <a:pPr marL="45720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Support Vector Machine (SVM)</a:t>
            </a:r>
            <a:endParaRPr/>
          </a:p>
          <a:p>
            <a:pPr marL="45720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Multi-Layer Perceptron (MLP)</a:t>
            </a:r>
            <a:endParaRPr/>
          </a:p>
          <a:p>
            <a:pPr marL="45720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w/ Principal Component Analysis (PCA)</a:t>
            </a:r>
            <a:endParaRPr/>
          </a:p>
          <a:p>
            <a:pPr marL="45720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w/ Grid Search</a:t>
            </a:r>
            <a:endParaRPr/>
          </a:p>
          <a:p>
            <a:pPr marL="45720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-US"/>
              <a:t>t-distributed Stochastic Neighbor Embedding (t-SNE)</a:t>
            </a:r>
            <a:endParaRPr/>
          </a:p>
          <a:p>
            <a:pPr marL="45720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-US"/>
              <a:t>t-SNE projection with K-Means Clustering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FMRI Data Processing</a:t>
            </a:r>
            <a:endParaRPr b="1"/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Principal Component Analysis (PCA)</a:t>
            </a:r>
            <a:endParaRPr/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-US"/>
              <a:t>Random-forest for feature importance</a:t>
            </a:r>
            <a:endParaRPr/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-US"/>
              <a:t>Graph-theoretical metrics for clustering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13"/>
          </p:nvPr>
        </p:nvSpPr>
        <p:spPr>
          <a:xfrm>
            <a:off x="565175" y="3021625"/>
            <a:ext cx="1108642" cy="217501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250" tIns="46950" rIns="78250" bIns="313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B719"/>
              </a:buClr>
              <a:buSzPts val="1000"/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40" name="Google Shape;40;p2"/>
          <p:cNvSpPr txBox="1">
            <a:spLocks noGrp="1"/>
          </p:cNvSpPr>
          <p:nvPr>
            <p:ph type="body" idx="14"/>
          </p:nvPr>
        </p:nvSpPr>
        <p:spPr>
          <a:xfrm>
            <a:off x="6238850" y="3295134"/>
            <a:ext cx="2612700" cy="1109143"/>
          </a:xfrm>
          <a:prstGeom prst="rect">
            <a:avLst/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250" tIns="46950" rIns="78250" bIns="469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Conclusion</a:t>
            </a:r>
            <a:endParaRPr b="1" dirty="0"/>
          </a:p>
          <a:p>
            <a:pPr marL="45720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dirty="0"/>
              <a:t>Multimodal approach effectively revealed emotion-based clustering in EEG and fMRIs.</a:t>
            </a:r>
            <a:endParaRPr dirty="0"/>
          </a:p>
          <a:p>
            <a:pPr marL="45720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dirty="0"/>
              <a:t>Strong emotions (happy, sad) showed clearer separability than neutral.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Next Steps</a:t>
            </a:r>
            <a:endParaRPr b="1" dirty="0"/>
          </a:p>
          <a:p>
            <a:pPr marL="45720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dirty="0"/>
              <a:t>Long Short-Term Memory (LSTM) modeling.</a:t>
            </a:r>
            <a:endParaRPr dirty="0"/>
          </a:p>
          <a:p>
            <a:pPr marL="45720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Advance toward dynamic emotion modeling across neural data modalities.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5"/>
          </p:nvPr>
        </p:nvSpPr>
        <p:spPr>
          <a:xfrm>
            <a:off x="6238842" y="3077634"/>
            <a:ext cx="2019600" cy="2175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250" tIns="46950" rIns="78250" bIns="313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B719"/>
              </a:buClr>
              <a:buSzPts val="1000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body" idx="18"/>
          </p:nvPr>
        </p:nvSpPr>
        <p:spPr>
          <a:xfrm>
            <a:off x="6238842" y="4404114"/>
            <a:ext cx="2612700" cy="48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5650" tIns="7825" rIns="15650" bIns="78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rPr lang="en-US"/>
              <a:t>References: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rPr lang="en-US"/>
              <a:t>[1] Wei-Long Zheng, Wei Liu, Yifei Lu, Bao-Liang Lu, and Andrzej Cichocki, EmotionMeter: A Multimodal Framework for Recognizing Human Emotions. IEEE Transactions on Cybernetics, Volume: 49, Issue: 3, March 2019, Pages: 1110-1122, DOI: 10.1109/TCYB.2018.2797176.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endParaRPr/>
          </a:p>
        </p:txBody>
      </p:sp>
      <p:pic>
        <p:nvPicPr>
          <p:cNvPr id="43" name="Google Shape;4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0813" y="1114600"/>
            <a:ext cx="2836824" cy="1702808"/>
          </a:xfrm>
          <a:prstGeom prst="rect">
            <a:avLst/>
          </a:prstGeom>
          <a:solidFill>
            <a:srgbClr val="D7D7D7"/>
          </a:solidFill>
          <a:ln>
            <a:noFill/>
          </a:ln>
        </p:spPr>
      </p:pic>
      <p:pic>
        <p:nvPicPr>
          <p:cNvPr id="44" name="Google Shape;4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2913" y="2900739"/>
            <a:ext cx="2533400" cy="2009537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" name="Google Shape;4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3075" y="1241145"/>
            <a:ext cx="2533399" cy="139910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6473075" y="2700925"/>
            <a:ext cx="25335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Like 0028312, we are finishing up just in time!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body" idx="1"/>
          </p:nvPr>
        </p:nvSpPr>
        <p:spPr>
          <a:xfrm>
            <a:off x="0" y="355425"/>
            <a:ext cx="6014700" cy="35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547700" tIns="78250" rIns="0" bIns="266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B719"/>
              </a:buClr>
              <a:buSzPts val="1800"/>
              <a:buNone/>
            </a:pPr>
            <a:r>
              <a:rPr lang="en-US"/>
              <a:t>Emotion Classification Research Poster</a:t>
            </a:r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4"/>
          </p:nvPr>
        </p:nvSpPr>
        <p:spPr>
          <a:xfrm>
            <a:off x="565177" y="1329325"/>
            <a:ext cx="8284800" cy="3306900"/>
          </a:xfrm>
          <a:prstGeom prst="rect">
            <a:avLst/>
          </a:pr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250" tIns="46950" rIns="78250" bIns="46950" anchor="b" anchorCtr="0">
            <a:noAutofit/>
          </a:bodyPr>
          <a:lstStyle/>
          <a:p>
            <a:pPr marL="457200" lvl="0" indent="-2667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Char char="➢"/>
            </a:pPr>
            <a:r>
              <a:rPr lang="en-US" sz="1000" b="1">
                <a:latin typeface="Arial"/>
                <a:ea typeface="Arial"/>
                <a:cs typeface="Arial"/>
                <a:sym typeface="Arial"/>
              </a:rPr>
              <a:t>t-SNE Plot (EEG)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: Distinct clusters can be observed for each emotion (happy, fear, neutral, sad). Emotions like </a:t>
            </a:r>
            <a:r>
              <a:rPr lang="en-US" sz="1000" i="1">
                <a:latin typeface="Arial"/>
                <a:ea typeface="Arial"/>
                <a:cs typeface="Arial"/>
                <a:sym typeface="Arial"/>
              </a:rPr>
              <a:t>happy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000" i="1">
                <a:latin typeface="Arial"/>
                <a:ea typeface="Arial"/>
                <a:cs typeface="Arial"/>
                <a:sym typeface="Arial"/>
              </a:rPr>
              <a:t>sad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are particularly well-separated in feature space, indicating strong emotional signatures.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➢"/>
            </a:pPr>
            <a:r>
              <a:rPr lang="en-US" sz="1000" b="1">
                <a:latin typeface="Arial"/>
                <a:ea typeface="Arial"/>
                <a:cs typeface="Arial"/>
                <a:sym typeface="Arial"/>
              </a:rPr>
              <a:t>Confusion Matrix (fMRI)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: The model performs well at identifying certain emotions like </a:t>
            </a:r>
            <a:r>
              <a:rPr lang="en-US" sz="1000" b="1">
                <a:latin typeface="Arial"/>
                <a:ea typeface="Arial"/>
                <a:cs typeface="Arial"/>
                <a:sym typeface="Arial"/>
              </a:rPr>
              <a:t>happy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(perfect classification: 4/4) and </a:t>
            </a:r>
            <a:r>
              <a:rPr lang="en-US" sz="1000" b="1">
                <a:latin typeface="Arial"/>
                <a:ea typeface="Arial"/>
                <a:cs typeface="Arial"/>
                <a:sym typeface="Arial"/>
              </a:rPr>
              <a:t>sad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(correctly predicted 2 out of 4), again suggesting these emotions are well-separated in the fMRI signal space as well.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 txBox="1">
            <a:spLocks noGrp="1"/>
          </p:cNvSpPr>
          <p:nvPr>
            <p:ph type="body" idx="5"/>
          </p:nvPr>
        </p:nvSpPr>
        <p:spPr>
          <a:xfrm>
            <a:off x="565175" y="1115800"/>
            <a:ext cx="2246100" cy="2175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250" tIns="46950" rIns="78250" bIns="313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B719"/>
              </a:buClr>
              <a:buSzPts val="1000"/>
              <a:buNone/>
            </a:pPr>
            <a:r>
              <a:rPr lang="en-US"/>
              <a:t>Unsupervised Learning Results</a:t>
            </a:r>
            <a:endParaRPr/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t="11903" b="11903"/>
          <a:stretch/>
        </p:blipFill>
        <p:spPr>
          <a:xfrm>
            <a:off x="6612671" y="320209"/>
            <a:ext cx="1830162" cy="350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70" y="1333295"/>
            <a:ext cx="4203250" cy="25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3995" y="1407275"/>
            <a:ext cx="2958830" cy="25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zzouColors2">
  <a:themeElements>
    <a:clrScheme name="Office">
      <a:dk1>
        <a:srgbClr val="000000"/>
      </a:dk1>
      <a:lt1>
        <a:srgbClr val="FFFFFF"/>
      </a:lt1>
      <a:dk2>
        <a:srgbClr val="FDB719"/>
      </a:dk2>
      <a:lt2>
        <a:srgbClr val="D4D4D4"/>
      </a:lt2>
      <a:accent1>
        <a:srgbClr val="7F4A0F"/>
      </a:accent1>
      <a:accent2>
        <a:srgbClr val="4A596E"/>
      </a:accent2>
      <a:accent3>
        <a:srgbClr val="6E0026"/>
      </a:accent3>
      <a:accent4>
        <a:srgbClr val="EF553F"/>
      </a:accent4>
      <a:accent5>
        <a:srgbClr val="008486"/>
      </a:accent5>
      <a:accent6>
        <a:srgbClr val="453D3F"/>
      </a:accent6>
      <a:hlink>
        <a:srgbClr val="99CECF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On-screen Show (16:9)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Montserrat</vt:lpstr>
      <vt:lpstr>Montserrat Medium</vt:lpstr>
      <vt:lpstr>Arial</vt:lpstr>
      <vt:lpstr>Calibri</vt:lpstr>
      <vt:lpstr>MizzouColors2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McMillen, Clint</dc:creator>
  <cp:lastModifiedBy>Joshua Green</cp:lastModifiedBy>
  <cp:revision>1</cp:revision>
  <dcterms:created xsi:type="dcterms:W3CDTF">2025-01-28T14:49:45Z</dcterms:created>
  <dcterms:modified xsi:type="dcterms:W3CDTF">2025-05-15T20:19:50Z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0x010100D0E19D1F250E694BAAD8C54BFD6B67B2</vt:lpwstr>
  </property>
  <property fmtid="{D5CDD505-2E9C-101B-9397-08002B2CF9AE}" pid="3" name="MediaServiceImageTags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