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Charles Chatw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7DDC6E-7486-4083-B973-474136566BF8}">
  <a:tblStyle styleId="{547DDC6E-7486-4083-B973-474136566B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1-20T07:27:02.614">
    <p:pos x="6000" y="0"/>
    <p:text>This needs to be updated to a better looking graph: Could look into results of graphs from BioNetFit online?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11-20T07:28:12.210">
    <p:pos x="683" y="673"/>
    <p:text>The file from the spreadsheet needs to be updated to include a more coverage timeline of the full project into next semester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Tanner’s notes:</a:t>
            </a:r>
            <a:br>
              <a:rPr lang="en" sz="1400"/>
            </a:br>
            <a:r>
              <a:rPr lang="en"/>
              <a:t>Slide 2 - Give credit to Dr. P and the Los Alamos team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3 - more visualizations. More overal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PAGE NUMBERS ON THE SLIDES, who is speaking during the slide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god, he likes the new feasibility report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 on BioNetFit, as it is not clear, more pictures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specifics of the config file to highlight how long the process is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the visualization slide, in order to make the process more understandable.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points from what Josh talked about to the slide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up the security risks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LOOOOOOT OF VISUALIZATIONS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1&amp;2 should take 30 seconds max.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</a:rPr>
              <a:t>Slide 1&amp;2 should take 30 seconds max.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30 - 45 seconds to introduce the problem in a grand scope</a:t>
            </a:r>
            <a:br>
              <a:rPr lang="en"/>
            </a:br>
            <a:r>
              <a:rPr lang="en"/>
              <a:t>Posner and his group created BioNetFit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Molecular Biology is used in medical fields and other important research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45 sec to talk about the current uses of BioNetFit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 minute to address the problems with the software as a whole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few moments to show examples of the program in its current state.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for 1-2 minutes on this, going into details (but not too much) on each.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take about 4 minutes on this. Talk about 3 main requirements and some others here, and then delve into the main 3 in the following slides.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2" name="Shape 1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3" name="Shape 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Shape 15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Shape 1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Shape 2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5" name="Shape 25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" name="Shape 30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1" name="Shape 3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4" name="Shape 3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" name="Shape 3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Shape 38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" name="Shape 4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4" name="Shape 14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5" name="Shape 14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0" name="Shape 15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Shape 15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6" name="Shape 15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Shape 15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Shape 160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1" name="Shape 16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Shape 16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Shape 16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5" name="Shape 16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Shape 170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1" name="Shape 17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Shape 17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6" name="Shape 17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Shape 179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0" name="Shape 180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Shape 18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Shape 18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6" name="Shape 18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Shape 189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Shape 190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1" name="Shape 19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Shape 19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6" name="Shape 19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Shape 19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Shape 199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0" name="Shape 200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Shape 20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5" name="Shape 20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Shape 20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Shape 209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0" name="Shape 210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Shape 21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6" name="Shape 21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Shape 219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Shape 220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1" name="Shape 22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Shape 22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5" name="Shape 22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Shape 229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0" name="Shape 230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Shape 23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6" name="Shape 23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Shape 239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Shape 240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1" name="Shape 24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Shape 24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Shape 24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5" name="Shape 24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Shape 250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1" name="Shape 25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Shape 25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Shape 25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6" name="Shape 25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Shape 259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Shape 260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1" name="Shape 26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Shape 26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Shape 26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5" name="Shape 26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Shape 26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Shape 26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2" name="Shape 52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3" name="Shape 5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Shape 5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Shape 5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6" name="Shape 5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Shape 5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Shape 59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0" name="Shape 6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Shape 6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Shape 64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5" name="Shape 6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6" name="Shape 6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Shape 6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9" name="Shape 69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Shape 72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Shape 7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" name="Shape 8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Shape 8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7" name="Shape 8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4" name="Shape 9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Shape 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2" name="Shape 10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Shape 10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Shape 10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Shape 11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5" name="Shape 115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Shape 119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0" name="Shape 1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Shape 12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" name="Shape 12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0" name="Shape 1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Shape 13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8" name="Shape 13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114475" y="114475"/>
            <a:ext cx="8936100" cy="49374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2.xml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ctrTitle"/>
          </p:nvPr>
        </p:nvSpPr>
        <p:spPr>
          <a:xfrm>
            <a:off x="824000" y="1112960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BioNetFit</a:t>
            </a:r>
            <a:endParaRPr sz="6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Design Review I</a:t>
            </a:r>
            <a:endParaRPr sz="3200"/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824000" y="3128900"/>
            <a:ext cx="6096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U.I. Fit</a:t>
            </a:r>
            <a:endParaRPr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Charles Chatwin, Matthew Burns, Joshua Gutman, Tanner Brelje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&amp; Client: Dr. Abolfazl Razi</a:t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Technical Requirements</a:t>
            </a:r>
            <a:endParaRPr/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HTML generation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Text fields are created from user-uploaded file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Scraping text fields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Text fields are scraped to get user-inputted information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files from user-inputted information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configuration file is created from user-inputted information</a:t>
            </a:r>
            <a:endParaRPr/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8201027" y="4736975"/>
            <a:ext cx="79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Josh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100" y="1990050"/>
            <a:ext cx="2102124" cy="210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Technical Requirements (cont.)</a:t>
            </a:r>
            <a:endParaRPr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SSH from server to server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relevant information is sent to a cluster to run BioNetFit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Storing information in a database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input and output files are stored in a database for each user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Visualizing data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Plot BioNetFit output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675" y="3414250"/>
            <a:ext cx="2298625" cy="11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>
            <p:ph idx="12" type="sldNum"/>
          </p:nvPr>
        </p:nvSpPr>
        <p:spPr>
          <a:xfrm>
            <a:off x="8124827" y="4736975"/>
            <a:ext cx="874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Framework</a:t>
            </a:r>
            <a:endParaRPr/>
          </a:p>
        </p:txBody>
      </p:sp>
      <p:graphicFrame>
        <p:nvGraphicFramePr>
          <p:cNvPr id="408" name="Shape 40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{547DDC6E-7486-4083-B973-474136566BF8}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Requirement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Fulfilled by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Python?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Dynamic HTML generation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Django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Scraping Text fields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Django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Creating files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Vanilla Python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SSH from server to 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Paramiko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MongoDB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Visualizing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MatPlotLib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200" y="102150"/>
            <a:ext cx="1495725" cy="14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>
            <p:ph idx="12" type="sldNum"/>
          </p:nvPr>
        </p:nvSpPr>
        <p:spPr>
          <a:xfrm>
            <a:off x="8058150" y="4736975"/>
            <a:ext cx="94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Data</a:t>
            </a:r>
            <a:endParaRPr/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1303800" y="1990050"/>
            <a:ext cx="3490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MatPlotLib</a:t>
            </a:r>
            <a:endParaRPr u="sng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Read output of BioNetFit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Put each variable into an array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plot using MatPlotLib and arrays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methods of visualization could be added</a:t>
            </a:r>
            <a:endParaRPr/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043228" y="4736975"/>
            <a:ext cx="956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8" name="Shape 4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000" y="1750275"/>
            <a:ext cx="3779067" cy="28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Risks and Feasibility</a:t>
            </a:r>
            <a:endParaRPr sz="3000"/>
          </a:p>
        </p:txBody>
      </p:sp>
      <p:graphicFrame>
        <p:nvGraphicFramePr>
          <p:cNvPr id="424" name="Shape 424"/>
          <p:cNvGraphicFramePr/>
          <p:nvPr/>
        </p:nvGraphicFramePr>
        <p:xfrm>
          <a:off x="3095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{547DDC6E-7486-4083-B973-474136566BF8}</a:tableStyleId>
              </a:tblPr>
              <a:tblGrid>
                <a:gridCol w="2837300"/>
                <a:gridCol w="1187750"/>
                <a:gridCol w="4486850"/>
              </a:tblGrid>
              <a:tr h="3969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Possible Risks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Importance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Steps Towards Mitigation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65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Unable to access NAU Monsoon Cluster.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Currently in contact with Monsoon coordinator; access will be granted for a </a:t>
                      </a:r>
                      <a:r>
                        <a:rPr b="1" lang="en"/>
                        <a:t>secure system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65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Insecure storage and usage of Monsoon login details.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Looking into methods to securely store and use login information on unix systems.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65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Securing</a:t>
                      </a:r>
                      <a:r>
                        <a:rPr lang="en"/>
                        <a:t> a Domain to host the BioNetFit GUI.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 using NAU web services; use Amazon web services for backup/testing.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65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 leaks personal data of the user.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Assure that </a:t>
                      </a:r>
                      <a:r>
                        <a:rPr b="1" lang="en"/>
                        <a:t>no privately held data</a:t>
                      </a:r>
                      <a:r>
                        <a:rPr lang="en"/>
                        <a:t> will be stored within the user database; Name, Password, Files.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5" name="Shape 425"/>
          <p:cNvSpPr txBox="1"/>
          <p:nvPr>
            <p:ph idx="12" type="sldNum"/>
          </p:nvPr>
        </p:nvSpPr>
        <p:spPr>
          <a:xfrm>
            <a:off x="8220075" y="4736975"/>
            <a:ext cx="779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Schedule</a:t>
            </a:r>
            <a:endParaRPr sz="3000"/>
          </a:p>
        </p:txBody>
      </p:sp>
      <p:pic>
        <p:nvPicPr>
          <p:cNvPr id="431" name="Shape 431" title="Critical Tasks and Phases Schedul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525" y="1069700"/>
            <a:ext cx="6300075" cy="389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Shape 432"/>
          <p:cNvCxnSpPr/>
          <p:nvPr/>
        </p:nvCxnSpPr>
        <p:spPr>
          <a:xfrm flipH="1" rot="10800000">
            <a:off x="3969850" y="1678225"/>
            <a:ext cx="24000" cy="280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Shape 433"/>
          <p:cNvSpPr/>
          <p:nvPr/>
        </p:nvSpPr>
        <p:spPr>
          <a:xfrm rot="5400000">
            <a:off x="3638950" y="868675"/>
            <a:ext cx="685800" cy="933300"/>
          </a:xfrm>
          <a:prstGeom prst="homePlate">
            <a:avLst>
              <a:gd fmla="val 33333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 txBox="1"/>
          <p:nvPr/>
        </p:nvSpPr>
        <p:spPr>
          <a:xfrm>
            <a:off x="3486550" y="992425"/>
            <a:ext cx="990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Here</a:t>
            </a:r>
            <a:endParaRPr/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193327" y="4736975"/>
            <a:ext cx="806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Shape 436"/>
          <p:cNvSpPr txBox="1"/>
          <p:nvPr/>
        </p:nvSpPr>
        <p:spPr>
          <a:xfrm>
            <a:off x="2735400" y="4262875"/>
            <a:ext cx="4650300" cy="21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Aug.  Sep.  Oct.  Nov.  Dec.  Jan.  Feb.  Mar.  Apr.  May.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Problem: </a:t>
            </a:r>
            <a:r>
              <a:rPr lang="en"/>
              <a:t>BioNetFit is not easy to use, requires a lot of time to process huge experiments, and gives outputs that are hard for researchers to digest.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Solution: </a:t>
            </a:r>
            <a:r>
              <a:rPr lang="en"/>
              <a:t>A Web 2.0 GUI that will increase ease-of-use, implemented with parallelization on the Monsoon cluster, and clear visualizations of outputs.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via Python Framwork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Django, Paramiko, vanilla Python, etc.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Risks to design can be overcome via feasible options.</a:t>
            </a:r>
            <a:endParaRPr/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105777" y="4736975"/>
            <a:ext cx="89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Team U.I. Fit</a:t>
            </a:r>
            <a:endParaRPr sz="4000"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Charles Chatwin</a:t>
            </a:r>
            <a:endParaRPr b="1"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Team Leader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Tanner Brelje</a:t>
            </a:r>
            <a:endParaRPr b="1"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Coordinator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87" name="Shape 28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Matthew Burns</a:t>
            </a:r>
            <a:endParaRPr b="1"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Web Designer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Joshua Gutman</a:t>
            </a:r>
            <a:endParaRPr b="1" sz="12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Release Manager</a:t>
            </a:r>
            <a:endParaRPr/>
          </a:p>
        </p:txBody>
      </p:sp>
      <p:pic>
        <p:nvPicPr>
          <p:cNvPr descr="20170912_123106.jpg" id="288" name="Shape 288"/>
          <p:cNvPicPr preferRelativeResize="0"/>
          <p:nvPr/>
        </p:nvPicPr>
        <p:blipFill rotWithShape="1">
          <a:blip r:embed="rId3">
            <a:alphaModFix/>
          </a:blip>
          <a:srcRect b="28346" l="14871" r="19264" t="9448"/>
          <a:stretch/>
        </p:blipFill>
        <p:spPr>
          <a:xfrm>
            <a:off x="3077600" y="2063000"/>
            <a:ext cx="9715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rait.jpg"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025" y="3651500"/>
            <a:ext cx="9429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875" y="3728263"/>
            <a:ext cx="999000" cy="9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8025" y="2076500"/>
            <a:ext cx="999000" cy="117313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Mentor and Client:</a:t>
            </a:r>
            <a:endParaRPr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Dr. Abolfazl Razi</a:t>
            </a:r>
            <a:endParaRPr sz="4000"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230925" y="1821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Assistant Professor of Electrical Engineering in the School of Informatics, Computing and Cyber Security (SICCS) at Northern Arizona University.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B.Sc., M.Sc., and Ph.D. in Electrical Engineering.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Accomplished work to quantify the biological process along with researchers at Los Alamos and Dr. Posner. </a:t>
            </a:r>
            <a:b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400"/>
          </a:p>
        </p:txBody>
      </p:sp>
      <p:pic>
        <p:nvPicPr>
          <p:cNvPr descr="pic.jpg"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750" y="233175"/>
            <a:ext cx="2179575" cy="25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>
            <p:ph idx="12" type="sldNum"/>
          </p:nvPr>
        </p:nvSpPr>
        <p:spPr>
          <a:xfrm>
            <a:off x="8220075" y="4736975"/>
            <a:ext cx="779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4">
            <a:alphaModFix/>
          </a:blip>
          <a:srcRect b="20948" l="17035" r="18143" t="0"/>
          <a:stretch/>
        </p:blipFill>
        <p:spPr>
          <a:xfrm>
            <a:off x="7213775" y="2736825"/>
            <a:ext cx="1468800" cy="21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Molecular Biology</a:t>
            </a:r>
            <a:endParaRPr sz="3000"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303800" y="1725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Molecular Biology is an ever-advancing scientific field that finds a main focus in the </a:t>
            </a:r>
            <a:r>
              <a:rPr lang="en"/>
              <a:t>experimentation</a:t>
            </a:r>
            <a:r>
              <a:rPr lang="en"/>
              <a:t> and testing of molecular </a:t>
            </a:r>
            <a:r>
              <a:rPr lang="en"/>
              <a:t>combinations</a:t>
            </a:r>
            <a:r>
              <a:rPr lang="en"/>
              <a:t>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experiments consume a heavy amount of time and resources, and may not even yield palpable results.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 BioNetFit, a software created to simulate large scale molecular interactions.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34439">
            <a:off x="4857675" y="4394325"/>
            <a:ext cx="1175201" cy="3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26720">
            <a:off x="5108314" y="3511961"/>
            <a:ext cx="2106190" cy="66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34439">
            <a:off x="6447425" y="4340550"/>
            <a:ext cx="1175201" cy="3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68153">
            <a:off x="7812100" y="3778749"/>
            <a:ext cx="1175203" cy="3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25231">
            <a:off x="2642219" y="3424456"/>
            <a:ext cx="2660037" cy="840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381942">
            <a:off x="2252901" y="4078574"/>
            <a:ext cx="1175201" cy="3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139812">
            <a:off x="1380002" y="4078574"/>
            <a:ext cx="1175200" cy="3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294906">
            <a:off x="864376" y="4248825"/>
            <a:ext cx="1175202" cy="3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381942">
            <a:off x="2032751" y="4272924"/>
            <a:ext cx="1175201" cy="3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467168">
            <a:off x="7205400" y="4248824"/>
            <a:ext cx="1175202" cy="3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25" y="4370838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25" y="4670300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5" y="4166488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950" y="4728400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800" y="3649150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450" y="4399888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75" y="4166488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700" y="4550525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100" y="4728400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600" y="4310950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475" y="4266900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325" y="4482238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725" y="4697575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687" y="4670300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075" y="4310950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850" y="4027150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400" y="3746975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650" y="3476650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525" y="3551450"/>
            <a:ext cx="618775" cy="1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25" y="3551450"/>
            <a:ext cx="618775" cy="1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>
            <p:ph idx="12" type="sldNum"/>
          </p:nvPr>
        </p:nvSpPr>
        <p:spPr>
          <a:xfrm>
            <a:off x="8231852" y="4736975"/>
            <a:ext cx="76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BioNetFit</a:t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303800" y="1676713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Simulates large scale experiments; Runs similar experiments multiple times with configurable </a:t>
            </a:r>
            <a:r>
              <a:rPr lang="en"/>
              <a:t>parameters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Implements</a:t>
            </a:r>
            <a:r>
              <a:rPr lang="en"/>
              <a:t> BioNetGen and</a:t>
            </a:r>
            <a:r>
              <a:rPr lang="en"/>
              <a:t> NFSi</a:t>
            </a:r>
            <a:r>
              <a:rPr lang="en"/>
              <a:t>m</a:t>
            </a:r>
            <a:r>
              <a:rPr lang="en"/>
              <a:t> to simulate reactions.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uploads a experimental-results file, which is used by BioNetFit to measure how close it is to reality and choose the next set of parameters.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genetic algorithms, simulated annealing, and others methods to choose the best parameters, and the next set of parameters.</a:t>
            </a:r>
            <a:endParaRPr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019" y="376369"/>
            <a:ext cx="3652274" cy="14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900" y="4113777"/>
            <a:ext cx="6252874" cy="9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>
            <p:ph idx="12" type="sldNum"/>
          </p:nvPr>
        </p:nvSpPr>
        <p:spPr>
          <a:xfrm>
            <a:off x="8181975" y="4736975"/>
            <a:ext cx="81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Matthew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Problem</a:t>
            </a:r>
            <a:endParaRPr sz="3000"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429975" y="1730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BioNetFit suffers from poor usability.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exists as a command-line tool.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Requires the user to create a complicated and long configuration file.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are not easily interpreted.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 data complicated and messy.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visual representation of the data.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Cannot run large experiments in a reasonable timeframe.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BioNetFit uses MPI to parallelize its simulations.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Works accurately, but very slowly on a single machine.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optimized for clusters.</a:t>
            </a:r>
            <a:endParaRPr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75" y="1640350"/>
            <a:ext cx="1324125" cy="10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600" y="3503225"/>
            <a:ext cx="1756000" cy="10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>
            <p:ph idx="12" type="sldNum"/>
          </p:nvPr>
        </p:nvSpPr>
        <p:spPr>
          <a:xfrm>
            <a:off x="8181975" y="4736975"/>
            <a:ext cx="81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Matthew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 title needed, format later)</a:t>
            </a:r>
            <a:endParaRPr/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of bionetfit on cmd line</a:t>
            </a:r>
            <a:endParaRPr/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401" y="531202"/>
            <a:ext cx="4543901" cy="427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475" y="598576"/>
            <a:ext cx="4872851" cy="9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5736450" y="4077750"/>
            <a:ext cx="1764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config file</a:t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765300" y="4109750"/>
            <a:ext cx="831900" cy="353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5080475" y="2206150"/>
            <a:ext cx="1500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</a:t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568050" y="2042275"/>
            <a:ext cx="403500" cy="617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167950" y="4736975"/>
            <a:ext cx="831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Solution</a:t>
            </a:r>
            <a:endParaRPr sz="3000"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1604600" y="1555825"/>
            <a:ext cx="311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is a </a:t>
            </a:r>
            <a:r>
              <a:rPr b="1" lang="en"/>
              <a:t>Web 2.0 Graphical User Interface</a:t>
            </a:r>
            <a:r>
              <a:rPr lang="en"/>
              <a:t> that will drastically increase the usability of BioNetFit.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Automatically generate </a:t>
            </a:r>
            <a:r>
              <a:rPr lang="en"/>
              <a:t>necessary files.</a:t>
            </a:r>
            <a:br>
              <a:rPr b="1" lang="en"/>
            </a:br>
            <a:endParaRPr b="1"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Visualize</a:t>
            </a:r>
            <a:r>
              <a:rPr lang="en"/>
              <a:t> results to increase ease-of-interpretation for users.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</a:t>
            </a:r>
            <a:r>
              <a:rPr b="1" lang="en"/>
              <a:t>parallelization</a:t>
            </a:r>
            <a:r>
              <a:rPr lang="en"/>
              <a:t> via NAU Monsoon cluster in order to increase processing speed.</a:t>
            </a:r>
            <a:endParaRPr/>
          </a:p>
        </p:txBody>
      </p:sp>
      <p:pic>
        <p:nvPicPr>
          <p:cNvPr descr="Workflow.png"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900" y="120388"/>
            <a:ext cx="4466160" cy="49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00" y="2932075"/>
            <a:ext cx="1658825" cy="12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>
            <p:ph idx="12" type="sldNum"/>
          </p:nvPr>
        </p:nvSpPr>
        <p:spPr>
          <a:xfrm>
            <a:off x="8172450" y="4736975"/>
            <a:ext cx="827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Key User Requirements</a:t>
            </a:r>
            <a:endParaRPr sz="3000"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1303800" y="15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must be able to: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</a:t>
            </a:r>
            <a:r>
              <a:rPr lang="en"/>
              <a:t>enerate configuration files.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BioNetFit on a cluster.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Visualize the results of BioNetFit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>
            <p:ph idx="2" type="body"/>
          </p:nvPr>
        </p:nvSpPr>
        <p:spPr>
          <a:xfrm>
            <a:off x="4903800" y="15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all information related to BioNetFit in a database.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Repeat past experiments with small alterations.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any and all files related to BioNetFit.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172452" y="4736975"/>
            <a:ext cx="827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