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0" r:id="rId11"/>
    <p:sldId id="261" r:id="rId12"/>
    <p:sldId id="267" r:id="rId13"/>
    <p:sldId id="268" r:id="rId14"/>
    <p:sldId id="269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ECB1-4FD1-434A-9BB6-2B9E3A13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169C4-D002-42D6-89DF-6A6516E70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CCE2-C241-44AA-88D2-F54DC13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180E-3F59-41AA-B783-75ED5873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359CF-4FB6-4F01-ADA7-6DB8EA2C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64E9-B6EA-4326-8D1E-D3E2D8E3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69538-FE4D-4C3C-ADE5-9DE2779E1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AE52-823D-44E3-88BE-991E9CA2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EE0D-32A9-41F2-AC54-652833D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51F9-5409-471C-976A-3C08D053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8BB19-F2E9-4E4B-8178-912BFF1E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BFEFD-AE87-4983-911E-6DC49D36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4363-96C8-4254-A6FD-E5392CEF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9FB0-5D49-4291-9CF4-1A3F285C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C02A-AFEE-4925-BEB9-7AD7AA01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00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08E7-D85E-45D5-8D8B-EC6B889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C958-C186-44F5-99F9-F56CBF44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D616-0964-487E-9E8B-38D9FD50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051E-A566-4C0D-B3B7-F17C5A97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722E-FB54-4923-A9DA-20ADA1B1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9E31-B222-4458-9132-AEA4EB8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6F06-9027-46A8-B306-77FA25FC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FBBB-135D-438D-BE66-9992ABFA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8666-BE41-48D2-9AE0-A19197A3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576C-8674-4676-9243-16E91760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95DD-CDEE-4C05-9481-9CA3DD56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6C57-C419-4F00-A762-288577AC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44E0-FD7A-4693-A786-1C1EC4CFC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7A31E-1F9B-4E3E-B807-0BF220CB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19B4-E373-42AE-9A0D-8AFB24B2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1CC65-A11C-4FF6-82EB-B5C1ADD7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1B70-0D18-482E-A0E3-B40309C5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2453-A0C5-4338-88BE-21AD2280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9B85-F4AF-441B-A4DA-175030883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D1F6E-4DD5-459F-A4B4-99C778AAE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217D9-E00E-4FAF-9B80-F07AC257B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8EFB2-52D7-4047-A198-E239AEB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D5E5A-0F52-40A5-A991-38B63FF7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0A5D1-96C9-4EFE-831E-A4FB78D2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1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3F36-E9DF-404F-B1A2-7DFEFC8D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A35DF-5E2B-44F5-8263-769A5398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97205-41E8-4CE4-886C-ECACEB5A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BE2E-299F-4C85-812A-A9DAE85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9CF73-01D2-4377-AACC-8465CA50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AABBD-D348-41BF-B8E0-D202AEA5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5F4C1-86B6-4E8A-82BE-95EDC1AC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6E7D-95E0-46D7-BC75-93AE9056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B5E9-8446-4A51-8DB9-6AEBE588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CEDC-619F-4A2F-B4F6-5A1A7FEA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FA5A-D6DD-43F3-89C8-C81C744D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4174-C87C-4F19-94E7-B624C38D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483ED-46C1-4F3C-B615-93E2E15D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1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838E-BC8E-4531-9E7E-AF60DDC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11C70-89AE-40F5-AE8D-3A57E8098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C1FD-5E66-4BE3-88E2-FC335058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9F5-F646-47B6-9CF6-F822FD30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15A1-F736-4C9A-A343-7245565E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52DF5-F333-4D6C-8A18-C29E9F88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FA341-0E5D-48DF-902F-EE7B1412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1EED-028F-415C-B839-09BB2B58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3175-03F8-4166-9926-E7C23F3EB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AF2E-1D2C-42CC-AE8E-A067AADA2A4F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0B76-C27A-40B0-A2CE-2C4CAEC3E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B9E7-B9C6-43E4-9D59-334FAA390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0EF9F-651C-4A2D-9CA6-133FFF3466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4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X6tszfgYp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sparker.com/blog/web-security/sql-injection-cheat-she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49DB-EF96-44A0-AC3F-4125F95DA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Database Security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C5FCC-C3B8-45FD-B900-2C75F618E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16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7FEA-0C74-47F4-9A79-F4C7FAB5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encrypted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19B6-BCAF-42DF-A1FE-D082CB44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can’t get the unencrypted version of the data!</a:t>
            </a:r>
          </a:p>
          <a:p>
            <a:r>
              <a:rPr lang="en-GB" dirty="0"/>
              <a:t>Why not?</a:t>
            </a:r>
          </a:p>
          <a:p>
            <a:r>
              <a:rPr lang="en-GB" dirty="0"/>
              <a:t>Security of course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3819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33A-8C3E-4278-A584-E61FB3BE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3F87-1E9C-4809-9E8D-B20BA6E8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7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8CAF-0742-427D-9B24-35FF3239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D530-FA90-4A4F-87EF-FE9528FD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it?</a:t>
            </a:r>
          </a:p>
          <a:p>
            <a:r>
              <a:rPr lang="en-GB" dirty="0"/>
              <a:t>“SQL injection is a web security vulnerability that allows an attacker to interfere with the queries that an application makes to its database” *</a:t>
            </a:r>
          </a:p>
          <a:p>
            <a:r>
              <a:rPr lang="en-GB" dirty="0">
                <a:hlinkClick r:id="rId2"/>
              </a:rPr>
              <a:t>https://www.youtube.com/watch?v=wX6tszfgYp4</a:t>
            </a:r>
            <a:endParaRPr lang="en-GB" dirty="0"/>
          </a:p>
          <a:p>
            <a:r>
              <a:rPr lang="en-GB" dirty="0"/>
              <a:t>Attacker gaining access to data they should not have access to.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200" dirty="0"/>
              <a:t>https://portswigger.net/web-security/sql-injection</a:t>
            </a:r>
          </a:p>
        </p:txBody>
      </p:sp>
    </p:spTree>
    <p:extLst>
      <p:ext uri="{BB962C8B-B14F-4D97-AF65-F5344CB8AC3E}">
        <p14:creationId xmlns:p14="http://schemas.microsoft.com/office/powerpoint/2010/main" val="25822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7F5A-AA94-4FA1-AE00-1058449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4DF6-0219-49BA-BA88-D110D3CD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Needs to be stopped at both application and database level</a:t>
            </a:r>
          </a:p>
          <a:p>
            <a:r>
              <a:rPr lang="en-GB" dirty="0"/>
              <a:t>Sanitise all user inputs at the application level</a:t>
            </a:r>
          </a:p>
          <a:p>
            <a:r>
              <a:rPr lang="en-GB" dirty="0"/>
              <a:t>Can be done using JavaScript, Angular, Python, Java etc…</a:t>
            </a:r>
          </a:p>
          <a:p>
            <a:r>
              <a:rPr lang="en-GB" dirty="0"/>
              <a:t>Use views!</a:t>
            </a:r>
          </a:p>
          <a:p>
            <a:r>
              <a:rPr lang="en-GB" dirty="0"/>
              <a:t>A user will be granted access to the view</a:t>
            </a:r>
          </a:p>
          <a:p>
            <a:r>
              <a:rPr lang="en-GB" dirty="0"/>
              <a:t>REMEMBER THE RULES</a:t>
            </a:r>
          </a:p>
          <a:p>
            <a:r>
              <a:rPr lang="en-GB" dirty="0"/>
              <a:t>1. TRUST NO-ONE</a:t>
            </a:r>
          </a:p>
          <a:p>
            <a:r>
              <a:rPr lang="en-GB" dirty="0"/>
              <a:t>2. PEOPLE ARE STUPID</a:t>
            </a:r>
          </a:p>
          <a:p>
            <a:r>
              <a:rPr lang="en-GB" dirty="0"/>
              <a:t>3. ALWAYS REMEMBER 1 &amp; 2</a:t>
            </a:r>
          </a:p>
        </p:txBody>
      </p:sp>
    </p:spTree>
    <p:extLst>
      <p:ext uri="{BB962C8B-B14F-4D97-AF65-F5344CB8AC3E}">
        <p14:creationId xmlns:p14="http://schemas.microsoft.com/office/powerpoint/2010/main" val="3476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D008-F676-4A63-B45C-724C30CE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ED66-1228-4429-AA56-82829C96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stored procedures (will be covered in a couple of weeks)</a:t>
            </a:r>
          </a:p>
          <a:p>
            <a:r>
              <a:rPr lang="en-GB" dirty="0"/>
              <a:t>Enforcing least privilege</a:t>
            </a:r>
          </a:p>
          <a:p>
            <a:r>
              <a:rPr lang="en-GB" dirty="0"/>
              <a:t>Have multiple database users</a:t>
            </a:r>
          </a:p>
          <a:p>
            <a:r>
              <a:rPr lang="en-GB"/>
              <a:t>SQL injection cheat sheet - </a:t>
            </a:r>
            <a:r>
              <a:rPr lang="en-GB">
                <a:hlinkClick r:id="rId2"/>
              </a:rPr>
              <a:t>https://www.netsparker.com/blog/web-security/sql-injection-cheat-sheet/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5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B6AD-3489-44D1-9547-F7D61ED3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47DE-2358-4664-8914-88D829B5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PostgreSQL has several different types of data security</a:t>
            </a:r>
          </a:p>
          <a:p>
            <a:r>
              <a:rPr lang="en-GB" dirty="0"/>
              <a:t>PGP (Pretty Good Privacy)</a:t>
            </a:r>
          </a:p>
          <a:p>
            <a:r>
              <a:rPr lang="en-GB" dirty="0"/>
              <a:t>Hashing – md5, sha1, sha224, sha256, sha 384 &amp; sha512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0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B77-2453-4683-BAD8-53A0663D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35A-2950-4D1D-A965-73C98BC9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need to turn on encryption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EXTENSION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pgcrypto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5C37B-F798-4161-9E21-CA7BBF7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4058"/>
              </p:ext>
            </p:extLst>
          </p:nvPr>
        </p:nvGraphicFramePr>
        <p:xfrm>
          <a:off x="838199" y="3380195"/>
          <a:ext cx="10515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08715">
                  <a:extLst>
                    <a:ext uri="{9D8B030D-6E8A-4147-A177-3AD203B41FA5}">
                      <a16:colId xmlns:a16="http://schemas.microsoft.com/office/drawing/2014/main" val="906146581"/>
                    </a:ext>
                  </a:extLst>
                </a:gridCol>
                <a:gridCol w="2592198">
                  <a:extLst>
                    <a:ext uri="{9D8B030D-6E8A-4147-A177-3AD203B41FA5}">
                      <a16:colId xmlns:a16="http://schemas.microsoft.com/office/drawing/2014/main" val="3145613543"/>
                    </a:ext>
                  </a:extLst>
                </a:gridCol>
                <a:gridCol w="1456887">
                  <a:extLst>
                    <a:ext uri="{9D8B030D-6E8A-4147-A177-3AD203B41FA5}">
                      <a16:colId xmlns:a16="http://schemas.microsoft.com/office/drawing/2014/main" val="3351941936"/>
                    </a:ext>
                  </a:extLst>
                </a:gridCol>
                <a:gridCol w="1135311">
                  <a:extLst>
                    <a:ext uri="{9D8B030D-6E8A-4147-A177-3AD203B41FA5}">
                      <a16:colId xmlns:a16="http://schemas.microsoft.com/office/drawing/2014/main" val="3935761995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2141702036"/>
                    </a:ext>
                  </a:extLst>
                </a:gridCol>
                <a:gridCol w="2553748">
                  <a:extLst>
                    <a:ext uri="{9D8B030D-6E8A-4147-A177-3AD203B41FA5}">
                      <a16:colId xmlns:a16="http://schemas.microsoft.com/office/drawing/2014/main" val="347006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Password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Adaptive?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Salt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3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Blowfish-based 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MD5-based 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xdes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Extended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5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Original UNIX 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4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498C-4586-4E9D-A84C-81CA841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163D-3A7A-4EDB-96D7-25DC34C9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downside</a:t>
            </a:r>
          </a:p>
          <a:p>
            <a:r>
              <a:rPr lang="en-GB" dirty="0"/>
              <a:t>Encryption / decryption is slow</a:t>
            </a:r>
          </a:p>
          <a:p>
            <a:r>
              <a:rPr lang="en-GB" dirty="0"/>
              <a:t>Is it worth taking the hit?</a:t>
            </a:r>
          </a:p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223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F24E-580A-44EC-8F2F-949BF16C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5CA9-6BAF-4129-9126-F12B3609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what you put on your chips!</a:t>
            </a:r>
          </a:p>
          <a:p>
            <a:r>
              <a:rPr lang="en-GB" dirty="0"/>
              <a:t>Salting adds some text to the value you want to encrypt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07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5DB1-3771-4434-864B-B7B2CAE7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 - 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2A92-0EDC-4C80-BD9D-A67BB083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 1 – no salt</a:t>
            </a:r>
          </a:p>
          <a:p>
            <a:pPr lvl="1"/>
            <a:r>
              <a:rPr lang="en-GB" dirty="0"/>
              <a:t>User </a:t>
            </a:r>
            <a:r>
              <a:rPr lang="en-GB" b="1" dirty="0"/>
              <a:t>A</a:t>
            </a:r>
            <a:r>
              <a:rPr lang="en-GB" dirty="0"/>
              <a:t> uses a password QWERTY</a:t>
            </a:r>
          </a:p>
          <a:p>
            <a:pPr lvl="1"/>
            <a:r>
              <a:rPr lang="en-GB" dirty="0"/>
              <a:t>Encrypt this using md5 and you get </a:t>
            </a:r>
            <a:r>
              <a:rPr lang="en-GB" b="1" dirty="0"/>
              <a:t>c3981fa8d26e95d911fe8eaeb6570f2f</a:t>
            </a:r>
          </a:p>
          <a:p>
            <a:pPr lvl="1"/>
            <a:r>
              <a:rPr lang="en-GB" dirty="0"/>
              <a:t>User </a:t>
            </a:r>
            <a:r>
              <a:rPr lang="en-GB" b="1" dirty="0"/>
              <a:t>B</a:t>
            </a:r>
            <a:r>
              <a:rPr lang="en-GB" dirty="0"/>
              <a:t> uses a password QWERTY</a:t>
            </a:r>
          </a:p>
          <a:p>
            <a:pPr lvl="1"/>
            <a:r>
              <a:rPr lang="en-GB" dirty="0"/>
              <a:t>Encrypt this using md5 and you get </a:t>
            </a:r>
            <a:r>
              <a:rPr lang="en-GB" b="1" dirty="0"/>
              <a:t>c3981fa8d26e95d911fe8eaeb6570f2f</a:t>
            </a:r>
          </a:p>
          <a:p>
            <a:pPr lvl="1"/>
            <a:r>
              <a:rPr lang="en-GB" dirty="0"/>
              <a:t>So, anyone who knows user A’s password knows anyone else's password if it is QWERTY and they have access to the database.</a:t>
            </a:r>
          </a:p>
          <a:p>
            <a:pPr lvl="1"/>
            <a:r>
              <a:rPr lang="en-GB" dirty="0"/>
              <a:t>Look for </a:t>
            </a:r>
            <a:r>
              <a:rPr lang="en-GB" b="1" dirty="0"/>
              <a:t>c3981fa8d26e95d911fe8eaeb6570f2f</a:t>
            </a:r>
            <a:r>
              <a:rPr lang="en-GB" dirty="0"/>
              <a:t> in the data and you know the password for that user!</a:t>
            </a:r>
          </a:p>
          <a:p>
            <a:pPr lvl="1"/>
            <a:r>
              <a:rPr lang="en-GB" dirty="0"/>
              <a:t>So, what if the usernames are not encrypted????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29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E79B-F4FC-44CA-90ED-35997ED8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Encryption - 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83D7-AC40-48D4-BCDA-AEA1D624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 2</a:t>
            </a:r>
          </a:p>
          <a:p>
            <a:r>
              <a:rPr lang="en-GB" dirty="0"/>
              <a:t>User </a:t>
            </a:r>
            <a:r>
              <a:rPr lang="en-GB" b="1" dirty="0"/>
              <a:t>A</a:t>
            </a:r>
            <a:r>
              <a:rPr lang="en-GB" dirty="0"/>
              <a:t> uses a password QWERTY</a:t>
            </a:r>
          </a:p>
          <a:p>
            <a:r>
              <a:rPr lang="en-GB" dirty="0"/>
              <a:t>The salt value 123 is added to the start of the password</a:t>
            </a:r>
          </a:p>
          <a:p>
            <a:r>
              <a:rPr lang="en-GB" dirty="0"/>
              <a:t>The md5 encrypted value is </a:t>
            </a:r>
            <a:r>
              <a:rPr lang="en-GB" b="1" dirty="0"/>
              <a:t>c394b46b084090701a2b242649cadf4d</a:t>
            </a:r>
          </a:p>
          <a:p>
            <a:r>
              <a:rPr lang="en-GB" dirty="0"/>
              <a:t>Add a salt value of 234 to QWERTY for user </a:t>
            </a:r>
            <a:r>
              <a:rPr lang="en-GB" b="1" dirty="0"/>
              <a:t>B</a:t>
            </a:r>
            <a:r>
              <a:rPr lang="en-GB" dirty="0"/>
              <a:t> and you get an encrypted value of </a:t>
            </a:r>
            <a:r>
              <a:rPr lang="en-GB" b="1" dirty="0"/>
              <a:t>e7e09d9d82dabada873ce6f6c771ea08</a:t>
            </a:r>
          </a:p>
          <a:p>
            <a:r>
              <a:rPr lang="en-GB" b="1" dirty="0"/>
              <a:t>Same password, different results</a:t>
            </a:r>
          </a:p>
          <a:p>
            <a:r>
              <a:rPr lang="en-GB" dirty="0"/>
              <a:t>But…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224F-38B6-4853-B7E5-5B47B08C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A857-51C4-421F-84D3-4B940252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the value of salt used for each user</a:t>
            </a:r>
          </a:p>
          <a:p>
            <a:r>
              <a:rPr lang="en-GB" dirty="0"/>
              <a:t>How secure is this?</a:t>
            </a:r>
          </a:p>
          <a:p>
            <a:r>
              <a:rPr lang="en-GB" dirty="0"/>
              <a:t>PostgreSQL has a function </a:t>
            </a:r>
            <a:r>
              <a:rPr lang="en-GB" dirty="0" err="1"/>
              <a:t>gensalt</a:t>
            </a:r>
            <a:r>
              <a:rPr lang="en-GB" dirty="0"/>
              <a:t>()</a:t>
            </a:r>
          </a:p>
          <a:p>
            <a:r>
              <a:rPr lang="en-GB" dirty="0"/>
              <a:t>This will generate a random value for salting</a:t>
            </a:r>
          </a:p>
          <a:p>
            <a:r>
              <a:rPr lang="en-GB" dirty="0"/>
              <a:t>Problem…</a:t>
            </a:r>
          </a:p>
        </p:txBody>
      </p:sp>
    </p:spTree>
    <p:extLst>
      <p:ext uri="{BB962C8B-B14F-4D97-AF65-F5344CB8AC3E}">
        <p14:creationId xmlns:p14="http://schemas.microsoft.com/office/powerpoint/2010/main" val="35237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D12A-6C1F-4E72-8124-FC693844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3849-AA54-47FD-A8BE-B2A41C50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dirty="0" err="1"/>
              <a:t>gen_salt</a:t>
            </a:r>
            <a:r>
              <a:rPr lang="en-GB" dirty="0"/>
              <a:t> produces a random value, how does it decrypt it in the future?</a:t>
            </a:r>
          </a:p>
          <a:p>
            <a:r>
              <a:rPr lang="en-GB" dirty="0"/>
              <a:t>Magic…</a:t>
            </a:r>
          </a:p>
          <a:p>
            <a:r>
              <a:rPr lang="en-GB" dirty="0"/>
              <a:t>No, not magic</a:t>
            </a:r>
          </a:p>
          <a:p>
            <a:r>
              <a:rPr lang="en-GB" dirty="0"/>
              <a:t>It stores the hashing algorithm in the encrypted string produced by the encryption process!</a:t>
            </a:r>
          </a:p>
        </p:txBody>
      </p:sp>
    </p:spTree>
    <p:extLst>
      <p:ext uri="{BB962C8B-B14F-4D97-AF65-F5344CB8AC3E}">
        <p14:creationId xmlns:p14="http://schemas.microsoft.com/office/powerpoint/2010/main" val="6857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54e988a-b62d-48e0-a58b-bdebf9b383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Database Security 2</vt:lpstr>
      <vt:lpstr>Encryption</vt:lpstr>
      <vt:lpstr>Encryption</vt:lpstr>
      <vt:lpstr>Encryption</vt:lpstr>
      <vt:lpstr>Salt</vt:lpstr>
      <vt:lpstr>Encryption - salt</vt:lpstr>
      <vt:lpstr>Encryption - salt</vt:lpstr>
      <vt:lpstr>Salt</vt:lpstr>
      <vt:lpstr>Salt</vt:lpstr>
      <vt:lpstr>Viewing encrypted data</vt:lpstr>
      <vt:lpstr>Code Time!</vt:lpstr>
      <vt:lpstr>SQL Injection</vt:lpstr>
      <vt:lpstr>SQL Injection</vt:lpstr>
      <vt:lpstr>SQL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Venn</dc:creator>
  <cp:lastModifiedBy>Mark Venn</cp:lastModifiedBy>
  <cp:revision>15</cp:revision>
  <dcterms:created xsi:type="dcterms:W3CDTF">2021-03-10T08:48:41Z</dcterms:created>
  <dcterms:modified xsi:type="dcterms:W3CDTF">2021-03-11T10:28:56Z</dcterms:modified>
</cp:coreProperties>
</file>