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65"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1CA787-43AA-3E43-A70E-727EE530B09C}" v="2" dt="2021-11-04T20:12:53.241"/>
  </p1510:revLst>
</p1510:revInfo>
</file>

<file path=ppt/tableStyles.xml><?xml version="1.0" encoding="utf-8"?>
<a:tblStyleLst xmlns:a="http://schemas.openxmlformats.org/drawingml/2006/main" def="{F84DC547-B628-4736-92A6-390FBC5CA973}">
  <a:tblStyle styleId="{F84DC547-B628-4736-92A6-390FBC5CA9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UE DAVID HIGUEROS CALDERON" userId="04ac5df3-2070-4e62-ab6b-e7d227ccbd6b" providerId="ADAL" clId="{D71CA787-43AA-3E43-A70E-727EE530B09C}"/>
    <pc:docChg chg="modSld">
      <pc:chgData name="JOSUE DAVID HIGUEROS CALDERON" userId="04ac5df3-2070-4e62-ab6b-e7d227ccbd6b" providerId="ADAL" clId="{D71CA787-43AA-3E43-A70E-727EE530B09C}" dt="2021-11-04T20:12:56.399" v="5"/>
      <pc:docMkLst>
        <pc:docMk/>
      </pc:docMkLst>
      <pc:sldChg chg="addSp delSp modSp mod modNotes">
        <pc:chgData name="JOSUE DAVID HIGUEROS CALDERON" userId="04ac5df3-2070-4e62-ab6b-e7d227ccbd6b" providerId="ADAL" clId="{D71CA787-43AA-3E43-A70E-727EE530B09C}" dt="2021-11-04T20:12:56.399" v="5"/>
        <pc:sldMkLst>
          <pc:docMk/>
          <pc:sldMk cId="0" sldId="256"/>
        </pc:sldMkLst>
        <pc:spChg chg="add del mod">
          <ac:chgData name="JOSUE DAVID HIGUEROS CALDERON" userId="04ac5df3-2070-4e62-ab6b-e7d227ccbd6b" providerId="ADAL" clId="{D71CA787-43AA-3E43-A70E-727EE530B09C}" dt="2021-11-04T20:12:55.658" v="3"/>
          <ac:spMkLst>
            <pc:docMk/>
            <pc:sldMk cId="0" sldId="256"/>
            <ac:spMk id="2" creationId="{C3572E79-F8C8-7647-847C-383DAA11F385}"/>
          </ac:spMkLst>
        </pc:spChg>
        <pc:spChg chg="add del mod">
          <ac:chgData name="JOSUE DAVID HIGUEROS CALDERON" userId="04ac5df3-2070-4e62-ab6b-e7d227ccbd6b" providerId="ADAL" clId="{D71CA787-43AA-3E43-A70E-727EE530B09C}" dt="2021-11-04T20:12:56.399" v="5"/>
          <ac:spMkLst>
            <pc:docMk/>
            <pc:sldMk cId="0" sldId="256"/>
            <ac:spMk id="3" creationId="{1E95BE16-59BA-B242-836A-5A8601D01CB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3cfd7d6f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3cfd7d6f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3e518cef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3e518ce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3cfd7d6f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3cfd7d6f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b3025b0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b3025b0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4b3025b0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4b3025b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3cfd7d6f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3cfd7d6f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3cfd7d6f2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3cfd7d6f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Se desarollará: Acerca De, Sección de dashboards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3cfd7d6f2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3cfd7d6f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3e518cef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3e518cef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correo2urledu-my.sharepoint.com/:x:/g/personal/jdhigueros_correo_url_edu_gt/EbdoGzdnse1Gp39Q1yS6VwwBqedqWffmReiYrIIOma5hkg?e=Fj0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Observatorio de Energía</a:t>
            </a:r>
            <a:endParaRPr/>
          </a:p>
        </p:txBody>
      </p:sp>
      <p:sp>
        <p:nvSpPr>
          <p:cNvPr id="68" name="Google Shape;68;p13"/>
          <p:cNvSpPr txBox="1">
            <a:spLocks noGrp="1"/>
          </p:cNvSpPr>
          <p:nvPr>
            <p:ph type="subTitle" idx="1"/>
          </p:nvPr>
        </p:nvSpPr>
        <p:spPr>
          <a:xfrm>
            <a:off x="390525" y="2789125"/>
            <a:ext cx="3425100" cy="194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Integrantes:</a:t>
            </a:r>
            <a:endParaRPr/>
          </a:p>
          <a:p>
            <a:pPr marL="0" lvl="0" indent="0" algn="l" rtl="0">
              <a:spcBef>
                <a:spcPts val="0"/>
              </a:spcBef>
              <a:spcAft>
                <a:spcPts val="0"/>
              </a:spcAft>
              <a:buNone/>
            </a:pPr>
            <a:r>
              <a:rPr lang="es"/>
              <a:t>Erick Contreras - 1009017</a:t>
            </a:r>
            <a:endParaRPr/>
          </a:p>
          <a:p>
            <a:pPr marL="0" lvl="0" indent="0" algn="l" rtl="0">
              <a:spcBef>
                <a:spcPts val="0"/>
              </a:spcBef>
              <a:spcAft>
                <a:spcPts val="0"/>
              </a:spcAft>
              <a:buNone/>
            </a:pPr>
            <a:r>
              <a:rPr lang="es"/>
              <a:t>Josué Higueros - 1169317</a:t>
            </a:r>
            <a:endParaRPr/>
          </a:p>
          <a:p>
            <a:pPr marL="0" lvl="0" indent="0" algn="l" rtl="0">
              <a:spcBef>
                <a:spcPts val="0"/>
              </a:spcBef>
              <a:spcAft>
                <a:spcPts val="0"/>
              </a:spcAft>
              <a:buNone/>
            </a:pPr>
            <a:r>
              <a:rPr lang="es"/>
              <a:t>Emmanuel Alvarado - 1109117</a:t>
            </a:r>
            <a:endParaRPr/>
          </a:p>
          <a:p>
            <a:pPr marL="0" lvl="0" indent="0" algn="l" rtl="0">
              <a:spcBef>
                <a:spcPts val="0"/>
              </a:spcBef>
              <a:spcAft>
                <a:spcPts val="0"/>
              </a:spcAft>
              <a:buNone/>
            </a:pPr>
            <a:r>
              <a:rPr lang="es"/>
              <a:t>Pablo Alvarado - 1104017</a:t>
            </a:r>
            <a:endParaRPr/>
          </a:p>
          <a:p>
            <a:pPr marL="0" lvl="0" indent="0" algn="l" rtl="0">
              <a:spcBef>
                <a:spcPts val="0"/>
              </a:spcBef>
              <a:spcAft>
                <a:spcPts val="0"/>
              </a:spcAft>
              <a:buNone/>
            </a:pPr>
            <a:endParaRPr/>
          </a:p>
        </p:txBody>
      </p:sp>
      <p:sp>
        <p:nvSpPr>
          <p:cNvPr id="69" name="Google Shape;69;p13"/>
          <p:cNvSpPr txBox="1">
            <a:spLocks noGrp="1"/>
          </p:cNvSpPr>
          <p:nvPr>
            <p:ph type="subTitle" idx="1"/>
          </p:nvPr>
        </p:nvSpPr>
        <p:spPr>
          <a:xfrm>
            <a:off x="4152350" y="2752875"/>
            <a:ext cx="3425100" cy="194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r>
              <a:rPr lang="es"/>
              <a:t>Francisco Alonzo - 1197517</a:t>
            </a:r>
            <a:endParaRPr/>
          </a:p>
          <a:p>
            <a:pPr marL="0" lvl="0" indent="0" algn="l" rtl="0">
              <a:spcBef>
                <a:spcPts val="0"/>
              </a:spcBef>
              <a:spcAft>
                <a:spcPts val="0"/>
              </a:spcAft>
              <a:buNone/>
            </a:pPr>
            <a:r>
              <a:rPr lang="es"/>
              <a:t>Pablo Grajeda - 1006517</a:t>
            </a:r>
            <a:endParaRPr/>
          </a:p>
          <a:p>
            <a:pPr marL="0" lvl="0" indent="0" algn="l" rtl="0">
              <a:spcBef>
                <a:spcPts val="0"/>
              </a:spcBef>
              <a:spcAft>
                <a:spcPts val="0"/>
              </a:spcAft>
              <a:buNone/>
            </a:pPr>
            <a:r>
              <a:rPr lang="es"/>
              <a:t>Sergio Molina - 1198913</a:t>
            </a:r>
            <a:endParaRPr/>
          </a:p>
          <a:p>
            <a:pPr marL="0" lvl="0" indent="0" algn="l" rtl="0">
              <a:spcBef>
                <a:spcPts val="0"/>
              </a:spcBef>
              <a:spcAft>
                <a:spcPts val="0"/>
              </a:spcAft>
              <a:buNone/>
            </a:pPr>
            <a:r>
              <a:rPr lang="es"/>
              <a:t>José Roma - 1246814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Diagrama de flujo de la aplicación web</a:t>
            </a:r>
            <a:endParaRPr/>
          </a:p>
        </p:txBody>
      </p:sp>
      <p:pic>
        <p:nvPicPr>
          <p:cNvPr id="143" name="Google Shape;143;p22"/>
          <p:cNvPicPr preferRelativeResize="0"/>
          <p:nvPr/>
        </p:nvPicPr>
        <p:blipFill>
          <a:blip r:embed="rId3">
            <a:alphaModFix/>
          </a:blip>
          <a:stretch>
            <a:fillRect/>
          </a:stretch>
        </p:blipFill>
        <p:spPr>
          <a:xfrm>
            <a:off x="1804087" y="799275"/>
            <a:ext cx="5414925" cy="423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390525" y="2104950"/>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Presentación de la Propuesta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Listado de requerimientos</a:t>
            </a:r>
            <a:endParaRPr/>
          </a:p>
        </p:txBody>
      </p:sp>
      <p:graphicFrame>
        <p:nvGraphicFramePr>
          <p:cNvPr id="80" name="Google Shape;80;p15"/>
          <p:cNvGraphicFramePr/>
          <p:nvPr/>
        </p:nvGraphicFramePr>
        <p:xfrm>
          <a:off x="771150" y="1775800"/>
          <a:ext cx="3000000" cy="3000000"/>
        </p:xfrm>
        <a:graphic>
          <a:graphicData uri="http://schemas.openxmlformats.org/drawingml/2006/table">
            <a:tbl>
              <a:tblPr>
                <a:noFill/>
                <a:tableStyleId>{F84DC547-B628-4736-92A6-390FBC5CA973}</a:tableStyleId>
              </a:tblPr>
              <a:tblGrid>
                <a:gridCol w="2583650">
                  <a:extLst>
                    <a:ext uri="{9D8B030D-6E8A-4147-A177-3AD203B41FA5}">
                      <a16:colId xmlns:a16="http://schemas.microsoft.com/office/drawing/2014/main" val="20000"/>
                    </a:ext>
                  </a:extLst>
                </a:gridCol>
                <a:gridCol w="2583650">
                  <a:extLst>
                    <a:ext uri="{9D8B030D-6E8A-4147-A177-3AD203B41FA5}">
                      <a16:colId xmlns:a16="http://schemas.microsoft.com/office/drawing/2014/main" val="20001"/>
                    </a:ext>
                  </a:extLst>
                </a:gridCol>
                <a:gridCol w="258365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s" sz="900"/>
                        <a:t>Requerimiento</a:t>
                      </a:r>
                      <a:endParaRPr sz="900"/>
                    </a:p>
                  </a:txBody>
                  <a:tcPr marL="91425" marR="91425" marT="91425" marB="91425"/>
                </a:tc>
                <a:tc>
                  <a:txBody>
                    <a:bodyPr/>
                    <a:lstStyle/>
                    <a:p>
                      <a:pPr marL="0" lvl="0" indent="0" algn="ctr" rtl="0">
                        <a:spcBef>
                          <a:spcPts val="0"/>
                        </a:spcBef>
                        <a:spcAft>
                          <a:spcPts val="0"/>
                        </a:spcAft>
                        <a:buNone/>
                      </a:pPr>
                      <a:r>
                        <a:rPr lang="es" sz="900"/>
                        <a:t>Prioridad</a:t>
                      </a:r>
                      <a:endParaRPr sz="900"/>
                    </a:p>
                  </a:txBody>
                  <a:tcPr marL="91425" marR="91425" marT="91425" marB="91425"/>
                </a:tc>
                <a:tc>
                  <a:txBody>
                    <a:bodyPr/>
                    <a:lstStyle/>
                    <a:p>
                      <a:pPr marL="0" lvl="0" indent="0" algn="ctr" rtl="0">
                        <a:spcBef>
                          <a:spcPts val="0"/>
                        </a:spcBef>
                        <a:spcAft>
                          <a:spcPts val="0"/>
                        </a:spcAft>
                        <a:buNone/>
                      </a:pPr>
                      <a:r>
                        <a:rPr lang="es" sz="900"/>
                        <a:t>Fase</a:t>
                      </a:r>
                      <a:endParaRPr sz="90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s" sz="800">
                          <a:latin typeface="Calibri"/>
                          <a:ea typeface="Calibri"/>
                          <a:cs typeface="Calibri"/>
                          <a:sym typeface="Calibri"/>
                        </a:rPr>
                        <a:t>Preparación de datos para Mapas Interactivos</a:t>
                      </a:r>
                      <a:endParaRPr sz="800"/>
                    </a:p>
                  </a:txBody>
                  <a:tcPr marL="91425" marR="91425" marT="91425" marB="91425"/>
                </a:tc>
                <a:tc>
                  <a:txBody>
                    <a:bodyPr/>
                    <a:lstStyle/>
                    <a:p>
                      <a:pPr marL="0" lvl="0" indent="0" algn="ctr" rtl="0">
                        <a:spcBef>
                          <a:spcPts val="0"/>
                        </a:spcBef>
                        <a:spcAft>
                          <a:spcPts val="0"/>
                        </a:spcAft>
                        <a:buNone/>
                      </a:pPr>
                      <a:r>
                        <a:rPr lang="es" sz="800"/>
                        <a:t>Alta</a:t>
                      </a:r>
                      <a:endParaRPr sz="800"/>
                    </a:p>
                  </a:txBody>
                  <a:tcPr marL="91425" marR="91425" marT="91425" marB="91425"/>
                </a:tc>
                <a:tc>
                  <a:txBody>
                    <a:bodyPr/>
                    <a:lstStyle/>
                    <a:p>
                      <a:pPr marL="0" lvl="0" indent="0" algn="ctr" rtl="0">
                        <a:spcBef>
                          <a:spcPts val="0"/>
                        </a:spcBef>
                        <a:spcAft>
                          <a:spcPts val="0"/>
                        </a:spcAft>
                        <a:buNone/>
                      </a:pPr>
                      <a:r>
                        <a:rPr lang="es" sz="800"/>
                        <a:t>1</a:t>
                      </a:r>
                      <a:endParaRPr sz="8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s" sz="800">
                          <a:latin typeface="Calibri"/>
                          <a:ea typeface="Calibri"/>
                          <a:cs typeface="Calibri"/>
                          <a:sym typeface="Calibri"/>
                        </a:rPr>
                        <a:t>Creación de Mapas Interactivos </a:t>
                      </a:r>
                      <a:endParaRPr sz="800"/>
                    </a:p>
                  </a:txBody>
                  <a:tcPr marL="91425" marR="91425" marT="91425" marB="91425"/>
                </a:tc>
                <a:tc>
                  <a:txBody>
                    <a:bodyPr/>
                    <a:lstStyle/>
                    <a:p>
                      <a:pPr marL="0" lvl="0" indent="0" algn="ctr" rtl="0">
                        <a:spcBef>
                          <a:spcPts val="0"/>
                        </a:spcBef>
                        <a:spcAft>
                          <a:spcPts val="0"/>
                        </a:spcAft>
                        <a:buNone/>
                      </a:pPr>
                      <a:r>
                        <a:rPr lang="es" sz="800"/>
                        <a:t>Alta</a:t>
                      </a:r>
                      <a:endParaRPr sz="800"/>
                    </a:p>
                  </a:txBody>
                  <a:tcPr marL="91425" marR="91425" marT="91425" marB="91425"/>
                </a:tc>
                <a:tc>
                  <a:txBody>
                    <a:bodyPr/>
                    <a:lstStyle/>
                    <a:p>
                      <a:pPr marL="0" lvl="0" indent="0" algn="ctr" rtl="0">
                        <a:spcBef>
                          <a:spcPts val="0"/>
                        </a:spcBef>
                        <a:spcAft>
                          <a:spcPts val="0"/>
                        </a:spcAft>
                        <a:buNone/>
                      </a:pPr>
                      <a:r>
                        <a:rPr lang="es" sz="800"/>
                        <a:t>1</a:t>
                      </a:r>
                      <a:endParaRPr sz="80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s" sz="800">
                          <a:latin typeface="Calibri"/>
                          <a:ea typeface="Calibri"/>
                          <a:cs typeface="Calibri"/>
                          <a:sym typeface="Calibri"/>
                        </a:rPr>
                        <a:t>Creación de filtros aplicables a los Mapas </a:t>
                      </a:r>
                      <a:endParaRPr sz="800"/>
                    </a:p>
                  </a:txBody>
                  <a:tcPr marL="91425" marR="91425" marT="91425" marB="91425"/>
                </a:tc>
                <a:tc>
                  <a:txBody>
                    <a:bodyPr/>
                    <a:lstStyle/>
                    <a:p>
                      <a:pPr marL="0" lvl="0" indent="0" algn="ctr" rtl="0">
                        <a:spcBef>
                          <a:spcPts val="0"/>
                        </a:spcBef>
                        <a:spcAft>
                          <a:spcPts val="0"/>
                        </a:spcAft>
                        <a:buNone/>
                      </a:pPr>
                      <a:r>
                        <a:rPr lang="es" sz="800"/>
                        <a:t>Alta</a:t>
                      </a:r>
                      <a:endParaRPr sz="800"/>
                    </a:p>
                  </a:txBody>
                  <a:tcPr marL="91425" marR="91425" marT="91425" marB="91425"/>
                </a:tc>
                <a:tc>
                  <a:txBody>
                    <a:bodyPr/>
                    <a:lstStyle/>
                    <a:p>
                      <a:pPr marL="0" lvl="0" indent="0" algn="ctr" rtl="0">
                        <a:spcBef>
                          <a:spcPts val="0"/>
                        </a:spcBef>
                        <a:spcAft>
                          <a:spcPts val="0"/>
                        </a:spcAft>
                        <a:buNone/>
                      </a:pPr>
                      <a:r>
                        <a:rPr lang="es" sz="800"/>
                        <a:t>1</a:t>
                      </a:r>
                      <a:endParaRPr sz="800"/>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s" sz="800">
                          <a:latin typeface="Calibri"/>
                          <a:ea typeface="Calibri"/>
                          <a:cs typeface="Calibri"/>
                          <a:sym typeface="Calibri"/>
                        </a:rPr>
                        <a:t>Construcción de sitio web </a:t>
                      </a:r>
                      <a:endParaRPr sz="800"/>
                    </a:p>
                  </a:txBody>
                  <a:tcPr marL="91425" marR="91425" marT="91425" marB="91425"/>
                </a:tc>
                <a:tc>
                  <a:txBody>
                    <a:bodyPr/>
                    <a:lstStyle/>
                    <a:p>
                      <a:pPr marL="0" lvl="0" indent="0" algn="ctr" rtl="0">
                        <a:spcBef>
                          <a:spcPts val="0"/>
                        </a:spcBef>
                        <a:spcAft>
                          <a:spcPts val="0"/>
                        </a:spcAft>
                        <a:buNone/>
                      </a:pPr>
                      <a:r>
                        <a:rPr lang="es" sz="800"/>
                        <a:t>Alta</a:t>
                      </a:r>
                      <a:endParaRPr sz="800"/>
                    </a:p>
                  </a:txBody>
                  <a:tcPr marL="91425" marR="91425" marT="91425" marB="91425"/>
                </a:tc>
                <a:tc>
                  <a:txBody>
                    <a:bodyPr/>
                    <a:lstStyle/>
                    <a:p>
                      <a:pPr marL="0" lvl="0" indent="0" algn="ctr" rtl="0">
                        <a:spcBef>
                          <a:spcPts val="0"/>
                        </a:spcBef>
                        <a:spcAft>
                          <a:spcPts val="0"/>
                        </a:spcAft>
                        <a:buNone/>
                      </a:pPr>
                      <a:r>
                        <a:rPr lang="es" sz="800"/>
                        <a:t>1</a:t>
                      </a:r>
                      <a:endParaRPr sz="800"/>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s" sz="800">
                          <a:latin typeface="Calibri"/>
                          <a:ea typeface="Calibri"/>
                          <a:cs typeface="Calibri"/>
                          <a:sym typeface="Calibri"/>
                        </a:rPr>
                        <a:t>Embebido de tableros de ARCGIS </a:t>
                      </a:r>
                      <a:endParaRPr sz="800"/>
                    </a:p>
                  </a:txBody>
                  <a:tcPr marL="91425" marR="91425" marT="91425" marB="91425"/>
                </a:tc>
                <a:tc>
                  <a:txBody>
                    <a:bodyPr/>
                    <a:lstStyle/>
                    <a:p>
                      <a:pPr marL="0" lvl="0" indent="0" algn="ctr" rtl="0">
                        <a:spcBef>
                          <a:spcPts val="0"/>
                        </a:spcBef>
                        <a:spcAft>
                          <a:spcPts val="0"/>
                        </a:spcAft>
                        <a:buNone/>
                      </a:pPr>
                      <a:r>
                        <a:rPr lang="es" sz="800"/>
                        <a:t>Alta</a:t>
                      </a:r>
                      <a:endParaRPr sz="800"/>
                    </a:p>
                  </a:txBody>
                  <a:tcPr marL="91425" marR="91425" marT="91425" marB="91425"/>
                </a:tc>
                <a:tc>
                  <a:txBody>
                    <a:bodyPr/>
                    <a:lstStyle/>
                    <a:p>
                      <a:pPr marL="0" lvl="0" indent="0" algn="ctr" rtl="0">
                        <a:spcBef>
                          <a:spcPts val="0"/>
                        </a:spcBef>
                        <a:spcAft>
                          <a:spcPts val="0"/>
                        </a:spcAft>
                        <a:buNone/>
                      </a:pPr>
                      <a:r>
                        <a:rPr lang="es" sz="800"/>
                        <a:t>1</a:t>
                      </a:r>
                      <a:endParaRPr sz="80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s" sz="800">
                          <a:latin typeface="Calibri"/>
                          <a:ea typeface="Calibri"/>
                          <a:cs typeface="Calibri"/>
                          <a:sym typeface="Calibri"/>
                        </a:rPr>
                        <a:t>Limpieza de datos para cargarlos a ArcGIS </a:t>
                      </a:r>
                      <a:endParaRPr sz="800"/>
                    </a:p>
                  </a:txBody>
                  <a:tcPr marL="91425" marR="91425" marT="91425" marB="91425"/>
                </a:tc>
                <a:tc>
                  <a:txBody>
                    <a:bodyPr/>
                    <a:lstStyle/>
                    <a:p>
                      <a:pPr marL="0" lvl="0" indent="0" algn="ctr" rtl="0">
                        <a:spcBef>
                          <a:spcPts val="0"/>
                        </a:spcBef>
                        <a:spcAft>
                          <a:spcPts val="0"/>
                        </a:spcAft>
                        <a:buNone/>
                      </a:pPr>
                      <a:r>
                        <a:rPr lang="es" sz="800"/>
                        <a:t>Media</a:t>
                      </a:r>
                      <a:endParaRPr sz="800"/>
                    </a:p>
                  </a:txBody>
                  <a:tcPr marL="91425" marR="91425" marT="91425" marB="91425"/>
                </a:tc>
                <a:tc>
                  <a:txBody>
                    <a:bodyPr/>
                    <a:lstStyle/>
                    <a:p>
                      <a:pPr marL="0" lvl="0" indent="0" algn="ctr" rtl="0">
                        <a:spcBef>
                          <a:spcPts val="0"/>
                        </a:spcBef>
                        <a:spcAft>
                          <a:spcPts val="0"/>
                        </a:spcAft>
                        <a:buNone/>
                      </a:pPr>
                      <a:r>
                        <a:rPr lang="es" sz="800"/>
                        <a:t>2</a:t>
                      </a:r>
                      <a:endParaRPr sz="800"/>
                    </a:p>
                  </a:txBody>
                  <a:tcPr marL="91425" marR="91425" marT="91425" marB="91425"/>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s" sz="800">
                          <a:latin typeface="Calibri"/>
                          <a:ea typeface="Calibri"/>
                          <a:cs typeface="Calibri"/>
                          <a:sym typeface="Calibri"/>
                        </a:rPr>
                        <a:t>Repositorio de documentos </a:t>
                      </a:r>
                      <a:endParaRPr sz="800"/>
                    </a:p>
                  </a:txBody>
                  <a:tcPr marL="91425" marR="91425" marT="91425" marB="91425"/>
                </a:tc>
                <a:tc>
                  <a:txBody>
                    <a:bodyPr/>
                    <a:lstStyle/>
                    <a:p>
                      <a:pPr marL="0" lvl="0" indent="0" algn="ctr" rtl="0">
                        <a:spcBef>
                          <a:spcPts val="0"/>
                        </a:spcBef>
                        <a:spcAft>
                          <a:spcPts val="0"/>
                        </a:spcAft>
                        <a:buNone/>
                      </a:pPr>
                      <a:r>
                        <a:rPr lang="es" sz="800"/>
                        <a:t>Media</a:t>
                      </a:r>
                      <a:endParaRPr sz="800"/>
                    </a:p>
                  </a:txBody>
                  <a:tcPr marL="91425" marR="91425" marT="91425" marB="91425"/>
                </a:tc>
                <a:tc>
                  <a:txBody>
                    <a:bodyPr/>
                    <a:lstStyle/>
                    <a:p>
                      <a:pPr marL="0" lvl="0" indent="0" algn="ctr" rtl="0">
                        <a:spcBef>
                          <a:spcPts val="0"/>
                        </a:spcBef>
                        <a:spcAft>
                          <a:spcPts val="0"/>
                        </a:spcAft>
                        <a:buNone/>
                      </a:pPr>
                      <a:r>
                        <a:rPr lang="es" sz="800"/>
                        <a:t>2</a:t>
                      </a:r>
                      <a:endParaRPr sz="800"/>
                    </a:p>
                  </a:txBody>
                  <a:tcPr marL="91425" marR="91425" marT="91425" marB="91425"/>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s" sz="800">
                          <a:latin typeface="Calibri"/>
                          <a:ea typeface="Calibri"/>
                          <a:cs typeface="Calibri"/>
                          <a:sym typeface="Calibri"/>
                        </a:rPr>
                        <a:t>Automatizar carga al portal </a:t>
                      </a:r>
                      <a:endParaRPr sz="800"/>
                    </a:p>
                  </a:txBody>
                  <a:tcPr marL="91425" marR="91425" marT="91425" marB="91425"/>
                </a:tc>
                <a:tc>
                  <a:txBody>
                    <a:bodyPr/>
                    <a:lstStyle/>
                    <a:p>
                      <a:pPr marL="0" lvl="0" indent="0" algn="ctr" rtl="0">
                        <a:spcBef>
                          <a:spcPts val="0"/>
                        </a:spcBef>
                        <a:spcAft>
                          <a:spcPts val="0"/>
                        </a:spcAft>
                        <a:buNone/>
                      </a:pPr>
                      <a:r>
                        <a:rPr lang="es" sz="800"/>
                        <a:t>Baja</a:t>
                      </a:r>
                      <a:endParaRPr sz="800"/>
                    </a:p>
                  </a:txBody>
                  <a:tcPr marL="91425" marR="91425" marT="91425" marB="91425"/>
                </a:tc>
                <a:tc>
                  <a:txBody>
                    <a:bodyPr/>
                    <a:lstStyle/>
                    <a:p>
                      <a:pPr marL="0" lvl="0" indent="0" algn="ctr" rtl="0">
                        <a:spcBef>
                          <a:spcPts val="0"/>
                        </a:spcBef>
                        <a:spcAft>
                          <a:spcPts val="0"/>
                        </a:spcAft>
                        <a:buNone/>
                      </a:pPr>
                      <a:r>
                        <a:rPr lang="es" sz="800"/>
                        <a:t>2</a:t>
                      </a:r>
                      <a:endParaRPr sz="800"/>
                    </a:p>
                  </a:txBody>
                  <a:tcPr marL="91425" marR="91425" marT="91425" marB="91425"/>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s" sz="800">
                          <a:latin typeface="Calibri"/>
                          <a:ea typeface="Calibri"/>
                          <a:cs typeface="Calibri"/>
                          <a:sym typeface="Calibri"/>
                        </a:rPr>
                        <a:t>Registro de documentos </a:t>
                      </a:r>
                      <a:endParaRPr sz="800"/>
                    </a:p>
                  </a:txBody>
                  <a:tcPr marL="91425" marR="91425" marT="91425" marB="91425"/>
                </a:tc>
                <a:tc>
                  <a:txBody>
                    <a:bodyPr/>
                    <a:lstStyle/>
                    <a:p>
                      <a:pPr marL="0" lvl="0" indent="0" algn="ctr" rtl="0">
                        <a:spcBef>
                          <a:spcPts val="0"/>
                        </a:spcBef>
                        <a:spcAft>
                          <a:spcPts val="0"/>
                        </a:spcAft>
                        <a:buNone/>
                      </a:pPr>
                      <a:r>
                        <a:rPr lang="es" sz="800"/>
                        <a:t>Baja</a:t>
                      </a:r>
                      <a:endParaRPr sz="800"/>
                    </a:p>
                  </a:txBody>
                  <a:tcPr marL="91425" marR="91425" marT="91425" marB="91425"/>
                </a:tc>
                <a:tc>
                  <a:txBody>
                    <a:bodyPr/>
                    <a:lstStyle/>
                    <a:p>
                      <a:pPr marL="0" lvl="0" indent="0" algn="ctr" rtl="0">
                        <a:spcBef>
                          <a:spcPts val="0"/>
                        </a:spcBef>
                        <a:spcAft>
                          <a:spcPts val="0"/>
                        </a:spcAft>
                        <a:buNone/>
                      </a:pPr>
                      <a:r>
                        <a:rPr lang="es" sz="800"/>
                        <a:t>2</a:t>
                      </a:r>
                      <a:endParaRPr sz="800"/>
                    </a:p>
                  </a:txBody>
                  <a:tcPr marL="91425" marR="91425" marT="91425" marB="91425"/>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s" sz="800">
                          <a:latin typeface="Calibri"/>
                          <a:ea typeface="Calibri"/>
                          <a:cs typeface="Calibri"/>
                          <a:sym typeface="Calibri"/>
                        </a:rPr>
                        <a:t>Soporte (vídeos y documentación) </a:t>
                      </a:r>
                      <a:endParaRPr sz="800"/>
                    </a:p>
                  </a:txBody>
                  <a:tcPr marL="91425" marR="91425" marT="91425" marB="91425"/>
                </a:tc>
                <a:tc>
                  <a:txBody>
                    <a:bodyPr/>
                    <a:lstStyle/>
                    <a:p>
                      <a:pPr marL="0" lvl="0" indent="0" algn="ctr" rtl="0">
                        <a:spcBef>
                          <a:spcPts val="0"/>
                        </a:spcBef>
                        <a:spcAft>
                          <a:spcPts val="0"/>
                        </a:spcAft>
                        <a:buNone/>
                      </a:pPr>
                      <a:r>
                        <a:rPr lang="es" sz="800"/>
                        <a:t>Baja</a:t>
                      </a:r>
                      <a:endParaRPr sz="800"/>
                    </a:p>
                  </a:txBody>
                  <a:tcPr marL="91425" marR="91425" marT="91425" marB="91425"/>
                </a:tc>
                <a:tc>
                  <a:txBody>
                    <a:bodyPr/>
                    <a:lstStyle/>
                    <a:p>
                      <a:pPr marL="0" lvl="0" indent="0" algn="ctr" rtl="0">
                        <a:spcBef>
                          <a:spcPts val="0"/>
                        </a:spcBef>
                        <a:spcAft>
                          <a:spcPts val="0"/>
                        </a:spcAft>
                        <a:buNone/>
                      </a:pPr>
                      <a:r>
                        <a:rPr lang="es" sz="800"/>
                        <a:t>2</a:t>
                      </a:r>
                      <a:endParaRPr sz="80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Listado de requerimientos</a:t>
            </a:r>
            <a:endParaRPr/>
          </a:p>
        </p:txBody>
      </p:sp>
      <p:sp>
        <p:nvSpPr>
          <p:cNvPr id="86" name="Google Shape;86;p16"/>
          <p:cNvSpPr txBox="1"/>
          <p:nvPr/>
        </p:nvSpPr>
        <p:spPr>
          <a:xfrm>
            <a:off x="594150" y="1971050"/>
            <a:ext cx="7491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latin typeface="Roboto"/>
                <a:ea typeface="Roboto"/>
                <a:cs typeface="Roboto"/>
                <a:sym typeface="Roboto"/>
              </a:rPr>
              <a:t>NOTA: </a:t>
            </a:r>
            <a:r>
              <a:rPr lang="es">
                <a:latin typeface="Roboto"/>
                <a:ea typeface="Roboto"/>
                <a:cs typeface="Roboto"/>
                <a:sym typeface="Roboto"/>
              </a:rPr>
              <a:t>Se recomienda realizar los requerimientos de prioridad media y baja en una segunda fase.</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Desarrollo de dashboards</a:t>
            </a:r>
            <a:endParaRPr/>
          </a:p>
        </p:txBody>
      </p:sp>
      <p:sp>
        <p:nvSpPr>
          <p:cNvPr id="92" name="Google Shape;92;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Preparación de datos para Mapas Interactivos</a:t>
            </a:r>
            <a:endParaRPr/>
          </a:p>
          <a:p>
            <a:pPr marL="914400" lvl="1" indent="-317500" algn="l" rtl="0">
              <a:spcBef>
                <a:spcPts val="0"/>
              </a:spcBef>
              <a:spcAft>
                <a:spcPts val="0"/>
              </a:spcAft>
              <a:buSzPts val="1400"/>
              <a:buChar char="○"/>
            </a:pPr>
            <a:r>
              <a:rPr lang="es"/>
              <a:t>Organizar y procesar los datos y parámetros a utilizar para la creación de los mapas interactivos y los posteriores filtros a ser aplicados.</a:t>
            </a:r>
            <a:endParaRPr/>
          </a:p>
          <a:p>
            <a:pPr marL="914400" lvl="1" indent="-317500" algn="l" rtl="0">
              <a:spcBef>
                <a:spcPts val="0"/>
              </a:spcBef>
              <a:spcAft>
                <a:spcPts val="0"/>
              </a:spcAft>
              <a:buSzPts val="1400"/>
              <a:buChar char="○"/>
            </a:pPr>
            <a:r>
              <a:rPr lang="es"/>
              <a:t>09/08/2021 al 18/08/2021</a:t>
            </a:r>
            <a:endParaRPr/>
          </a:p>
          <a:p>
            <a:pPr marL="457200" lvl="0" indent="-342900" algn="l" rtl="0">
              <a:spcBef>
                <a:spcPts val="0"/>
              </a:spcBef>
              <a:spcAft>
                <a:spcPts val="0"/>
              </a:spcAft>
              <a:buSzPts val="1800"/>
              <a:buChar char="●"/>
            </a:pPr>
            <a:r>
              <a:rPr lang="es"/>
              <a:t>Creación de Mapas Interactivos</a:t>
            </a:r>
            <a:endParaRPr/>
          </a:p>
          <a:p>
            <a:pPr marL="914400" lvl="1" indent="-317500" algn="l" rtl="0">
              <a:spcBef>
                <a:spcPts val="0"/>
              </a:spcBef>
              <a:spcAft>
                <a:spcPts val="0"/>
              </a:spcAft>
              <a:buSzPts val="1400"/>
              <a:buChar char="○"/>
            </a:pPr>
            <a:r>
              <a:rPr lang="es"/>
              <a:t>Creación de mapas interactivos con múltiples parámetros, utilizando los datos preparados.</a:t>
            </a:r>
            <a:endParaRPr/>
          </a:p>
          <a:p>
            <a:pPr marL="914400" lvl="1" indent="-317500" algn="l" rtl="0">
              <a:spcBef>
                <a:spcPts val="0"/>
              </a:spcBef>
              <a:spcAft>
                <a:spcPts val="0"/>
              </a:spcAft>
              <a:buSzPts val="1400"/>
              <a:buChar char="○"/>
            </a:pPr>
            <a:r>
              <a:rPr lang="es"/>
              <a:t>19/08/2021 al 01/09/2021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Desarrollo de dashboards</a:t>
            </a:r>
            <a:endParaRPr/>
          </a:p>
        </p:txBody>
      </p:sp>
      <p:sp>
        <p:nvSpPr>
          <p:cNvPr id="98" name="Google Shape;98;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Creación de filtros aplicables a los Mapas</a:t>
            </a:r>
            <a:endParaRPr/>
          </a:p>
          <a:p>
            <a:pPr marL="914400" lvl="1" indent="-317500" algn="l" rtl="0">
              <a:spcBef>
                <a:spcPts val="0"/>
              </a:spcBef>
              <a:spcAft>
                <a:spcPts val="0"/>
              </a:spcAft>
              <a:buSzPts val="1400"/>
              <a:buChar char="○"/>
            </a:pPr>
            <a:r>
              <a:rPr lang="es"/>
              <a:t>Crear distintos filtros que permitan interactuar con la información contenida en los nuevos mapas del sitio.</a:t>
            </a:r>
            <a:endParaRPr/>
          </a:p>
          <a:p>
            <a:pPr marL="914400" lvl="1" indent="-317500" algn="l" rtl="0">
              <a:spcBef>
                <a:spcPts val="0"/>
              </a:spcBef>
              <a:spcAft>
                <a:spcPts val="0"/>
              </a:spcAft>
              <a:buSzPts val="1400"/>
              <a:buChar char="○"/>
            </a:pPr>
            <a:r>
              <a:rPr lang="es"/>
              <a:t>02/09/2021 al 15/09/2021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Sitio Web</a:t>
            </a:r>
            <a:endParaRPr/>
          </a:p>
        </p:txBody>
      </p:sp>
      <p:sp>
        <p:nvSpPr>
          <p:cNvPr id="104" name="Google Shape;104;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Construcción de sitio web</a:t>
            </a:r>
            <a:endParaRPr/>
          </a:p>
          <a:p>
            <a:pPr marL="914400" lvl="1" indent="-317500" algn="l" rtl="0">
              <a:spcBef>
                <a:spcPts val="0"/>
              </a:spcBef>
              <a:spcAft>
                <a:spcPts val="0"/>
              </a:spcAft>
              <a:buSzPts val="1400"/>
              <a:buChar char="○"/>
            </a:pPr>
            <a:r>
              <a:rPr lang="es"/>
              <a:t>Creación de un sitio Web que mantenga el formato del sitio actual del INCYT. El sitio debe contener los mapas interactivos mencionados anteriormente, al igual que otras secciones complementarias al mismo.</a:t>
            </a:r>
            <a:endParaRPr/>
          </a:p>
          <a:p>
            <a:pPr marL="914400" lvl="1" indent="-317500" algn="l" rtl="0">
              <a:spcBef>
                <a:spcPts val="0"/>
              </a:spcBef>
              <a:spcAft>
                <a:spcPts val="0"/>
              </a:spcAft>
              <a:buSzPts val="1400"/>
              <a:buChar char="○"/>
            </a:pPr>
            <a:r>
              <a:rPr lang="es"/>
              <a:t>16/09/2021 al 29/09/2021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Sitio Web</a:t>
            </a:r>
            <a:endParaRPr/>
          </a:p>
        </p:txBody>
      </p:sp>
      <p:sp>
        <p:nvSpPr>
          <p:cNvPr id="110" name="Google Shape;110;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Embebido de tableros de ARCGIS</a:t>
            </a:r>
            <a:endParaRPr/>
          </a:p>
          <a:p>
            <a:pPr marL="914400" lvl="1" indent="-317500" algn="l" rtl="0">
              <a:spcBef>
                <a:spcPts val="0"/>
              </a:spcBef>
              <a:spcAft>
                <a:spcPts val="0"/>
              </a:spcAft>
              <a:buSzPts val="1400"/>
              <a:buChar char="○"/>
            </a:pPr>
            <a:r>
              <a:rPr lang="es"/>
              <a:t>Implementar tableros existentes de ARCGIS que se encuentren disponibles en la red para que embeberlos en el sitio del INCYT. </a:t>
            </a:r>
            <a:endParaRPr/>
          </a:p>
          <a:p>
            <a:pPr marL="914400" lvl="1" indent="-317500" algn="l" rtl="0">
              <a:spcBef>
                <a:spcPts val="0"/>
              </a:spcBef>
              <a:spcAft>
                <a:spcPts val="0"/>
              </a:spcAft>
              <a:buSzPts val="1400"/>
              <a:buChar char="○"/>
            </a:pPr>
            <a:r>
              <a:rPr lang="es"/>
              <a:t>30/09/2021 al 12/10/2021</a:t>
            </a:r>
            <a:endParaRPr/>
          </a:p>
          <a:p>
            <a:pPr marL="457200" lvl="0" indent="-342900" algn="l" rtl="0">
              <a:spcBef>
                <a:spcPts val="0"/>
              </a:spcBef>
              <a:spcAft>
                <a:spcPts val="0"/>
              </a:spcAft>
              <a:buSzPts val="1800"/>
              <a:buChar char="●"/>
            </a:pPr>
            <a:r>
              <a:rPr lang="es"/>
              <a:t>Enlazar el sitio web existente con el nuevo Sitio Web</a:t>
            </a:r>
            <a:endParaRPr/>
          </a:p>
          <a:p>
            <a:pPr marL="914400" lvl="1" indent="-317500" algn="l" rtl="0">
              <a:spcBef>
                <a:spcPts val="0"/>
              </a:spcBef>
              <a:spcAft>
                <a:spcPts val="0"/>
              </a:spcAft>
              <a:buSzPts val="1400"/>
              <a:buChar char="○"/>
            </a:pPr>
            <a:r>
              <a:rPr lang="es"/>
              <a:t>Integrar las nuevas funcionalidades de la página con el sitio web existente.</a:t>
            </a:r>
            <a:endParaRPr/>
          </a:p>
          <a:p>
            <a:pPr marL="914400" lvl="1" indent="-317500" algn="l" rtl="0">
              <a:spcBef>
                <a:spcPts val="0"/>
              </a:spcBef>
              <a:spcAft>
                <a:spcPts val="0"/>
              </a:spcAft>
              <a:buSzPts val="1400"/>
              <a:buChar char="○"/>
            </a:pPr>
            <a:r>
              <a:rPr lang="es"/>
              <a:t>14/10/2021 al 20/10/2021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1"/>
          <p:cNvPicPr preferRelativeResize="0"/>
          <p:nvPr/>
        </p:nvPicPr>
        <p:blipFill rotWithShape="1">
          <a:blip r:embed="rId3">
            <a:alphaModFix/>
          </a:blip>
          <a:srcRect t="-6930" b="6930"/>
          <a:stretch/>
        </p:blipFill>
        <p:spPr>
          <a:xfrm>
            <a:off x="152400" y="1005100"/>
            <a:ext cx="8839204" cy="2822675"/>
          </a:xfrm>
          <a:prstGeom prst="rect">
            <a:avLst/>
          </a:prstGeom>
          <a:noFill/>
          <a:ln>
            <a:noFill/>
          </a:ln>
        </p:spPr>
      </p:pic>
      <p:sp>
        <p:nvSpPr>
          <p:cNvPr id="116" name="Google Shape;116;p21"/>
          <p:cNvSpPr txBox="1">
            <a:spLocks noGrp="1"/>
          </p:cNvSpPr>
          <p:nvPr>
            <p:ph type="title" idx="4294967295"/>
          </p:nvPr>
        </p:nvSpPr>
        <p:spPr>
          <a:xfrm>
            <a:off x="152400" y="284900"/>
            <a:ext cx="8222100" cy="76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Diagrama de Gantt</a:t>
            </a:r>
            <a:endParaRPr/>
          </a:p>
        </p:txBody>
      </p:sp>
      <p:sp>
        <p:nvSpPr>
          <p:cNvPr id="117" name="Google Shape;117;p21"/>
          <p:cNvSpPr txBox="1"/>
          <p:nvPr/>
        </p:nvSpPr>
        <p:spPr>
          <a:xfrm>
            <a:off x="2958300" y="4173375"/>
            <a:ext cx="1613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a:solidFill>
                  <a:srgbClr val="FFFFFF"/>
                </a:solidFill>
              </a:rPr>
              <a:t>Ver diagrama completo: </a:t>
            </a:r>
            <a:endParaRPr sz="1200">
              <a:solidFill>
                <a:srgbClr val="FFFFFF"/>
              </a:solidFill>
            </a:endParaRPr>
          </a:p>
        </p:txBody>
      </p:sp>
      <p:sp>
        <p:nvSpPr>
          <p:cNvPr id="118" name="Google Shape;118;p21">
            <a:hlinkClick r:id="rId4"/>
          </p:cNvPr>
          <p:cNvSpPr/>
          <p:nvPr/>
        </p:nvSpPr>
        <p:spPr>
          <a:xfrm>
            <a:off x="4067850" y="3946275"/>
            <a:ext cx="1008300" cy="1008300"/>
          </a:xfrm>
          <a:prstGeom prst="ellipse">
            <a:avLst/>
          </a:prstGeom>
          <a:solidFill>
            <a:srgbClr val="98B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21"/>
          <p:cNvGrpSpPr/>
          <p:nvPr/>
        </p:nvGrpSpPr>
        <p:grpSpPr>
          <a:xfrm>
            <a:off x="4306901" y="4228405"/>
            <a:ext cx="530184" cy="444051"/>
            <a:chOff x="5220616" y="2791061"/>
            <a:chExt cx="373185" cy="302466"/>
          </a:xfrm>
        </p:grpSpPr>
        <p:sp>
          <p:nvSpPr>
            <p:cNvPr id="120" name="Google Shape;120;p21"/>
            <p:cNvSpPr/>
            <p:nvPr/>
          </p:nvSpPr>
          <p:spPr>
            <a:xfrm>
              <a:off x="5220616" y="2791061"/>
              <a:ext cx="373185" cy="302466"/>
            </a:xfrm>
            <a:custGeom>
              <a:avLst/>
              <a:gdLst/>
              <a:ahLst/>
              <a:cxnLst/>
              <a:rect l="l" t="t" r="r" b="b"/>
              <a:pathLst>
                <a:path w="11752" h="9525" extrusionOk="0">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5244432" y="2849268"/>
              <a:ext cx="326314" cy="11368"/>
            </a:xfrm>
            <a:custGeom>
              <a:avLst/>
              <a:gdLst/>
              <a:ahLst/>
              <a:cxnLst/>
              <a:rect l="l" t="t" r="r" b="b"/>
              <a:pathLst>
                <a:path w="10276" h="358" extrusionOk="0">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5261834" y="2896139"/>
              <a:ext cx="46521" cy="11400"/>
            </a:xfrm>
            <a:custGeom>
              <a:avLst/>
              <a:gdLst/>
              <a:ahLst/>
              <a:cxnLst/>
              <a:rect l="l" t="t" r="r" b="b"/>
              <a:pathLst>
                <a:path w="1465" h="359" extrusionOk="0">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5343507" y="2896139"/>
              <a:ext cx="46521" cy="11400"/>
            </a:xfrm>
            <a:custGeom>
              <a:avLst/>
              <a:gdLst/>
              <a:ahLst/>
              <a:cxnLst/>
              <a:rect l="l" t="t" r="r" b="b"/>
              <a:pathLst>
                <a:path w="1465" h="359" extrusionOk="0">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5506823" y="2896139"/>
              <a:ext cx="46172" cy="11400"/>
            </a:xfrm>
            <a:custGeom>
              <a:avLst/>
              <a:gdLst/>
              <a:ahLst/>
              <a:cxnLst/>
              <a:rect l="l" t="t" r="r" b="b"/>
              <a:pathLst>
                <a:path w="1454" h="359" extrusionOk="0">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5261834" y="2942660"/>
              <a:ext cx="46521" cy="11368"/>
            </a:xfrm>
            <a:custGeom>
              <a:avLst/>
              <a:gdLst/>
              <a:ahLst/>
              <a:cxnLst/>
              <a:rect l="l" t="t" r="r" b="b"/>
              <a:pathLst>
                <a:path w="1465" h="358" extrusionOk="0">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5424768" y="2942660"/>
              <a:ext cx="46553" cy="11368"/>
            </a:xfrm>
            <a:custGeom>
              <a:avLst/>
              <a:gdLst/>
              <a:ahLst/>
              <a:cxnLst/>
              <a:rect l="l" t="t" r="r" b="b"/>
              <a:pathLst>
                <a:path w="1466" h="358" extrusionOk="0">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5261834" y="2989149"/>
              <a:ext cx="46521" cy="11400"/>
            </a:xfrm>
            <a:custGeom>
              <a:avLst/>
              <a:gdLst/>
              <a:ahLst/>
              <a:cxnLst/>
              <a:rect l="l" t="t" r="r" b="b"/>
              <a:pathLst>
                <a:path w="1465" h="359" extrusionOk="0">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5343507" y="2989149"/>
              <a:ext cx="46521" cy="11400"/>
            </a:xfrm>
            <a:custGeom>
              <a:avLst/>
              <a:gdLst/>
              <a:ahLst/>
              <a:cxnLst/>
              <a:rect l="l" t="t" r="r" b="b"/>
              <a:pathLst>
                <a:path w="1465" h="359" extrusionOk="0">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5506823" y="2989149"/>
              <a:ext cx="46172" cy="11400"/>
            </a:xfrm>
            <a:custGeom>
              <a:avLst/>
              <a:gdLst/>
              <a:ahLst/>
              <a:cxnLst/>
              <a:rect l="l" t="t" r="r" b="b"/>
              <a:pathLst>
                <a:path w="1454" h="359" extrusionOk="0">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5343507" y="3036051"/>
              <a:ext cx="46521" cy="10987"/>
            </a:xfrm>
            <a:custGeom>
              <a:avLst/>
              <a:gdLst/>
              <a:ahLst/>
              <a:cxnLst/>
              <a:rect l="l" t="t" r="r" b="b"/>
              <a:pathLst>
                <a:path w="1465" h="346" extrusionOk="0">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5424768" y="3036051"/>
              <a:ext cx="46553" cy="10987"/>
            </a:xfrm>
            <a:custGeom>
              <a:avLst/>
              <a:gdLst/>
              <a:ahLst/>
              <a:cxnLst/>
              <a:rect l="l" t="t" r="r" b="b"/>
              <a:pathLst>
                <a:path w="1466" h="346" extrusionOk="0">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5506823" y="3036051"/>
              <a:ext cx="46172" cy="10987"/>
            </a:xfrm>
            <a:custGeom>
              <a:avLst/>
              <a:gdLst/>
              <a:ahLst/>
              <a:cxnLst/>
              <a:rect l="l" t="t" r="r" b="b"/>
              <a:pathLst>
                <a:path w="1454" h="346" extrusionOk="0">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5343126" y="2930752"/>
              <a:ext cx="46902" cy="33851"/>
            </a:xfrm>
            <a:custGeom>
              <a:avLst/>
              <a:gdLst/>
              <a:ahLst/>
              <a:cxnLst/>
              <a:rect l="l" t="t" r="r" b="b"/>
              <a:pathLst>
                <a:path w="1477" h="1066" extrusionOk="0">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5506442" y="2930752"/>
              <a:ext cx="47283" cy="33851"/>
            </a:xfrm>
            <a:custGeom>
              <a:avLst/>
              <a:gdLst/>
              <a:ahLst/>
              <a:cxnLst/>
              <a:rect l="l" t="t" r="r" b="b"/>
              <a:pathLst>
                <a:path w="1489" h="1066" extrusionOk="0">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5424419" y="2977336"/>
              <a:ext cx="47283" cy="34168"/>
            </a:xfrm>
            <a:custGeom>
              <a:avLst/>
              <a:gdLst/>
              <a:ahLst/>
              <a:cxnLst/>
              <a:rect l="l" t="t" r="r" b="b"/>
              <a:pathLst>
                <a:path w="1489" h="1076" extrusionOk="0">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5261453" y="3024143"/>
              <a:ext cx="47283" cy="33851"/>
            </a:xfrm>
            <a:custGeom>
              <a:avLst/>
              <a:gdLst/>
              <a:ahLst/>
              <a:cxnLst/>
              <a:rect l="l" t="t" r="r" b="b"/>
              <a:pathLst>
                <a:path w="1489" h="1066" extrusionOk="0">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5424419" y="2884231"/>
              <a:ext cx="47283" cy="33883"/>
            </a:xfrm>
            <a:custGeom>
              <a:avLst/>
              <a:gdLst/>
              <a:ahLst/>
              <a:cxnLst/>
              <a:rect l="l" t="t" r="r" b="b"/>
              <a:pathLst>
                <a:path w="1489" h="1067" extrusionOk="0">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C7D440210FBDF4B8AF92FDDA92074DC" ma:contentTypeVersion="10" ma:contentTypeDescription="Crear nuevo documento." ma:contentTypeScope="" ma:versionID="50fb83e4bea6eb57b75f8b6b49203e09">
  <xsd:schema xmlns:xsd="http://www.w3.org/2001/XMLSchema" xmlns:xs="http://www.w3.org/2001/XMLSchema" xmlns:p="http://schemas.microsoft.com/office/2006/metadata/properties" xmlns:ns2="8b7fa946-b8a2-4fc5-87a7-5d8b17bd94ee" targetNamespace="http://schemas.microsoft.com/office/2006/metadata/properties" ma:root="true" ma:fieldsID="88c44861e789e03dc540be10114d0c98" ns2:_="">
    <xsd:import namespace="8b7fa946-b8a2-4fc5-87a7-5d8b17bd94e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7fa946-b8a2-4fc5-87a7-5d8b17bd94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494AF0-D8EB-4E6B-BCFA-01F23119D9E5}">
  <ds:schemaRefs>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http://www.w3.org/XML/1998/namespace"/>
    <ds:schemaRef ds:uri="http://purl.org/dc/terms/"/>
    <ds:schemaRef ds:uri="8b7fa946-b8a2-4fc5-87a7-5d8b17bd94ee"/>
    <ds:schemaRef ds:uri="http://purl.org/dc/dcmitype/"/>
  </ds:schemaRefs>
</ds:datastoreItem>
</file>

<file path=customXml/itemProps2.xml><?xml version="1.0" encoding="utf-8"?>
<ds:datastoreItem xmlns:ds="http://schemas.openxmlformats.org/officeDocument/2006/customXml" ds:itemID="{C0A080C6-0E6C-4E71-BA11-BC0BFFB0649F}">
  <ds:schemaRefs>
    <ds:schemaRef ds:uri="http://schemas.microsoft.com/sharepoint/v3/contenttype/forms"/>
  </ds:schemaRefs>
</ds:datastoreItem>
</file>

<file path=customXml/itemProps3.xml><?xml version="1.0" encoding="utf-8"?>
<ds:datastoreItem xmlns:ds="http://schemas.openxmlformats.org/officeDocument/2006/customXml" ds:itemID="{CD9AAC2F-6E4D-43D4-9D3C-0980D7C34164}"/>
</file>

<file path=docProps/app.xml><?xml version="1.0" encoding="utf-8"?>
<Properties xmlns="http://schemas.openxmlformats.org/officeDocument/2006/extended-properties" xmlns:vt="http://schemas.openxmlformats.org/officeDocument/2006/docPropsVTypes">
  <TotalTime>0</TotalTime>
  <Words>345</Words>
  <Application>Microsoft Macintosh PowerPoint</Application>
  <PresentationFormat>Presentación en pantalla (16:9)</PresentationFormat>
  <Paragraphs>74</Paragraphs>
  <Slides>10</Slides>
  <Notes>10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Calibri</vt:lpstr>
      <vt:lpstr>Arial</vt:lpstr>
      <vt:lpstr>Roboto</vt:lpstr>
      <vt:lpstr>Material</vt:lpstr>
      <vt:lpstr>Observatorio de Energía</vt:lpstr>
      <vt:lpstr>Presentación de la Propuesta</vt:lpstr>
      <vt:lpstr>Listado de requerimientos</vt:lpstr>
      <vt:lpstr>Listado de requerimientos</vt:lpstr>
      <vt:lpstr>Desarrollo de dashboards</vt:lpstr>
      <vt:lpstr>Desarrollo de dashboards</vt:lpstr>
      <vt:lpstr>Sitio Web</vt:lpstr>
      <vt:lpstr>Sitio Web</vt:lpstr>
      <vt:lpstr>Diagrama de Gantt</vt:lpstr>
      <vt:lpstr>Diagrama de flujo de la aplicación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Observatorio de Energía</dc:title>
  <cp:lastModifiedBy>Josue Higueros Calderon</cp:lastModifiedBy>
  <cp:revision>1</cp:revision>
  <dcterms:modified xsi:type="dcterms:W3CDTF">2021-11-04T20:13:24Z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0x0101004C7D440210FBDF4B8AF92FDDA92074DC</vt:lpwstr>
  </property>
</Properties>
</file>