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70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167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37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9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9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8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D38F-E065-4D6E-B2C6-7D85FB4A2FD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126989-DDA6-4971-A29E-7575381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9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EBBA-2CB5-414E-A251-23659F9AA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EEB82-DAF6-459D-A7EC-28D9D0F0E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1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AD01-9C11-447C-9183-59DD8A3D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8457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Question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755B-77B8-4F30-A4B4-9307C460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8687"/>
            <a:ext cx="8596668" cy="4582676"/>
          </a:xfrm>
        </p:spPr>
        <p:txBody>
          <a:bodyPr>
            <a:normAutofit/>
          </a:bodyPr>
          <a:lstStyle/>
          <a:p>
            <a:r>
              <a:rPr lang="en-US" sz="2400" dirty="0"/>
              <a:t>How can </a:t>
            </a:r>
            <a:r>
              <a:rPr lang="en-US" sz="2400" dirty="0" err="1"/>
              <a:t>Cyclistic’s</a:t>
            </a:r>
            <a:r>
              <a:rPr lang="en-US" sz="2400" dirty="0"/>
              <a:t> marketing strategy be improved to have casual riders buy more memberships?</a:t>
            </a:r>
          </a:p>
        </p:txBody>
      </p:sp>
      <p:pic>
        <p:nvPicPr>
          <p:cNvPr id="5" name="Picture 4" descr="Gay couple riding bicycles">
            <a:extLst>
              <a:ext uri="{FF2B5EF4-FFF2-40B4-BE49-F238E27FC236}">
                <a16:creationId xmlns:a16="http://schemas.microsoft.com/office/drawing/2014/main" id="{669CE78E-276C-4ACB-9423-AFCCCA873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97" y="2792708"/>
            <a:ext cx="5226206" cy="37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1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AD01-9C11-447C-9183-59DD8A3D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8457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755B-77B8-4F30-A4B4-9307C460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8687"/>
            <a:ext cx="8596668" cy="4582676"/>
          </a:xfrm>
        </p:spPr>
        <p:txBody>
          <a:bodyPr/>
          <a:lstStyle/>
          <a:p>
            <a:r>
              <a:rPr lang="en-US" dirty="0" err="1"/>
              <a:t>Cyclistic’s</a:t>
            </a:r>
            <a:r>
              <a:rPr lang="en-US" dirty="0"/>
              <a:t> casual riders tend to be more recreational riders or those who wish to avoid traffic</a:t>
            </a:r>
          </a:p>
          <a:p>
            <a:r>
              <a:rPr lang="en-US" dirty="0"/>
              <a:t>Information:</a:t>
            </a:r>
          </a:p>
          <a:p>
            <a:pPr lvl="1"/>
            <a:r>
              <a:rPr lang="en-US" dirty="0"/>
              <a:t>Around 43% of ride from April 2020 to June 2021 were from casual riders</a:t>
            </a:r>
          </a:p>
          <a:p>
            <a:pPr lvl="1"/>
            <a:r>
              <a:rPr lang="en-US" dirty="0"/>
              <a:t>2020 saw an overall dip in the number of bike shares in comparison to 2021, likely due to COVID-19</a:t>
            </a:r>
          </a:p>
          <a:p>
            <a:pPr lvl="1"/>
            <a:r>
              <a:rPr lang="en-US" dirty="0"/>
              <a:t>Casual riders use the bike shares more on weekends and in Spring/Summer</a:t>
            </a:r>
          </a:p>
          <a:p>
            <a:pPr lvl="1"/>
            <a:r>
              <a:rPr lang="en-US" dirty="0"/>
              <a:t>Many casual riders use the service in busy Chicago districts for shorter time frames</a:t>
            </a:r>
          </a:p>
          <a:p>
            <a:r>
              <a:rPr lang="en-US" dirty="0"/>
              <a:t>In order to gain more members, </a:t>
            </a:r>
            <a:r>
              <a:rPr lang="en-US" dirty="0" err="1"/>
              <a:t>Cyclistic</a:t>
            </a:r>
            <a:r>
              <a:rPr lang="en-US" dirty="0"/>
              <a:t> should focus marketing effort on several key hotspot areas and create campaigns and promotions as warmer months approach</a:t>
            </a:r>
          </a:p>
        </p:txBody>
      </p:sp>
    </p:spTree>
    <p:extLst>
      <p:ext uri="{BB962C8B-B14F-4D97-AF65-F5344CB8AC3E}">
        <p14:creationId xmlns:p14="http://schemas.microsoft.com/office/powerpoint/2010/main" val="178651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AD01-9C11-447C-9183-59DD8A3D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08923" cy="718457"/>
          </a:xfrm>
        </p:spPr>
        <p:txBody>
          <a:bodyPr>
            <a:normAutofit fontScale="90000"/>
          </a:bodyPr>
          <a:lstStyle/>
          <a:p>
            <a:r>
              <a:rPr lang="en-US" dirty="0"/>
              <a:t>Around 43% of ride from April 2020 to June 2021 were from casual riders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27D93-E835-498D-90D4-80243BBEA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44" y="1654627"/>
            <a:ext cx="5692082" cy="48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3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AD01-9C11-447C-9183-59DD8A3D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8457"/>
          </a:xfrm>
        </p:spPr>
        <p:txBody>
          <a:bodyPr>
            <a:normAutofit fontScale="90000"/>
          </a:bodyPr>
          <a:lstStyle/>
          <a:p>
            <a:r>
              <a:rPr lang="en-US" dirty="0"/>
              <a:t>2020 saw an overall dip in the number of bike shares in comparison to 2021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66C2201-A54A-4DBD-BD14-A7EAE6E7B4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60" y="1823967"/>
            <a:ext cx="6486951" cy="47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2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AD01-9C11-447C-9183-59DD8A3D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04866" cy="718457"/>
          </a:xfrm>
        </p:spPr>
        <p:txBody>
          <a:bodyPr>
            <a:normAutofit fontScale="90000"/>
          </a:bodyPr>
          <a:lstStyle/>
          <a:p>
            <a:r>
              <a:rPr lang="en-US" dirty="0"/>
              <a:t>Casual riders use the bike shares more on weekends and in Spring/Summer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A58A2D2-6351-4AED-8575-2F3D405D29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40" y="1817915"/>
            <a:ext cx="6683831" cy="485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6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AD01-9C11-447C-9183-59DD8A3D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8457"/>
          </a:xfrm>
        </p:spPr>
        <p:txBody>
          <a:bodyPr>
            <a:normAutofit fontScale="90000"/>
          </a:bodyPr>
          <a:lstStyle/>
          <a:p>
            <a:r>
              <a:rPr lang="en-US" dirty="0"/>
              <a:t>Many casual riders use the service in busy Chicago districts for shorter time frames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CED479E-BEEF-4D8E-9F4E-32CD6D26A4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56" y="1828800"/>
            <a:ext cx="6685158" cy="47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1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AD01-9C11-447C-9183-59DD8A3D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8457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C76930-E758-4148-822F-47145588D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723511"/>
              </p:ext>
            </p:extLst>
          </p:nvPr>
        </p:nvGraphicFramePr>
        <p:xfrm>
          <a:off x="2061984" y="1480457"/>
          <a:ext cx="6617992" cy="4767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405">
                  <a:extLst>
                    <a:ext uri="{9D8B030D-6E8A-4147-A177-3AD203B41FA5}">
                      <a16:colId xmlns:a16="http://schemas.microsoft.com/office/drawing/2014/main" val="3303031479"/>
                    </a:ext>
                  </a:extLst>
                </a:gridCol>
                <a:gridCol w="2802914">
                  <a:extLst>
                    <a:ext uri="{9D8B030D-6E8A-4147-A177-3AD203B41FA5}">
                      <a16:colId xmlns:a16="http://schemas.microsoft.com/office/drawing/2014/main" val="974031107"/>
                    </a:ext>
                  </a:extLst>
                </a:gridCol>
                <a:gridCol w="2735673">
                  <a:extLst>
                    <a:ext uri="{9D8B030D-6E8A-4147-A177-3AD203B41FA5}">
                      <a16:colId xmlns:a16="http://schemas.microsoft.com/office/drawing/2014/main" val="3988959126"/>
                    </a:ext>
                  </a:extLst>
                </a:gridCol>
              </a:tblGrid>
              <a:tr h="274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Start Station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 Station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anchor="ctr"/>
                </a:tc>
                <a:extLst>
                  <a:ext uri="{0D108BD9-81ED-4DB2-BD59-A6C34878D82A}">
                    <a16:rowId xmlns:a16="http://schemas.microsoft.com/office/drawing/2014/main" val="2361222650"/>
                  </a:ext>
                </a:extLst>
              </a:tr>
              <a:tr h="2246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Casual Riders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1.  Streeter Dr &amp; Grand Ave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2.  Lake Shore Dr &amp; Monroe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3.  Millennium Park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  Michigan Ave &amp; Oak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5.  Lake Shore Dr &amp; North Blvd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6.  Theater on the Lake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7.  Indiana Ave &amp; Roosevelt Rd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8.  Shedd Aquarium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9.  Michigan Ave &amp; Lake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 Clark St &amp; Elm 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1.  Streeter Dr &amp; Grand Ave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2.  Lake Shore Dr &amp; Monroe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3.  Millennium Park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4.  Lake Shore Dr &amp; North Blvd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5.  Theater on the Lake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6.  Michigan Ave &amp; Oak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7.  Indiana Ave &amp; Roosevelt Rd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8.  Michigan Ave &amp; Lake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9.  Clark St &amp; Elm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 Wells St &amp; Concord Ln  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anchor="b"/>
                </a:tc>
                <a:extLst>
                  <a:ext uri="{0D108BD9-81ED-4DB2-BD59-A6C34878D82A}">
                    <a16:rowId xmlns:a16="http://schemas.microsoft.com/office/drawing/2014/main" val="452681543"/>
                  </a:ext>
                </a:extLst>
              </a:tr>
              <a:tr h="2246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1.  Clark St &amp; Elm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2.  Wells St &amp; Concord Ln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3.  Dearborn St &amp; Erie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4.  Broadway &amp; Barry Ave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5.  Kingsbury St &amp; Kinzie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6.  St. Clair St &amp; Erie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7.  Wells St &amp; Elm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8.  Theater on the Lake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9.  Lake Shore Dr &amp; North Blvd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10. Wells St &amp; Huron St</a:t>
                      </a:r>
                      <a:endParaRPr lang="en-US" sz="11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1.  Clark St &amp; Elm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2.  Wells St &amp; Concord Ln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3.  St. Clair St &amp; Erie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4.  Dearborn St &amp; Erie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5.  Broadway &amp; Barry Ave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6.  Kingsbury St &amp; Kinzie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7.  Lake Shore Dr &amp; North Blvd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8.  Wells St &amp; Elm 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9.  Theater on the Lake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</a:rPr>
                        <a:t>10. Wells St &amp; Huron St</a:t>
                      </a:r>
                      <a:endParaRPr lang="en-US" sz="11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7305" marB="27305" anchor="b"/>
                </a:tc>
                <a:extLst>
                  <a:ext uri="{0D108BD9-81ED-4DB2-BD59-A6C34878D82A}">
                    <a16:rowId xmlns:a16="http://schemas.microsoft.com/office/drawing/2014/main" val="22309293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327FD42-34B0-4ECA-95EF-D56A7A4C7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Bolded station names are considered hotspots for either casual riders or members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complete list, please refer the Excel file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station_frequency.xlsx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5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AD01-9C11-447C-9183-59DD8A3D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8457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 Actions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755B-77B8-4F30-A4B4-9307C460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8687"/>
            <a:ext cx="8596668" cy="4582676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Advertise on locations where casual riders have longer and/or more frequent bike shares</a:t>
            </a:r>
          </a:p>
          <a:p>
            <a:pPr marL="400050" lvl="1">
              <a:lnSpc>
                <a:spcPct val="107000"/>
              </a:lnSpc>
              <a:spcBef>
                <a:spcPts val="200"/>
              </a:spcBef>
            </a:pP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Includes the previous list above as well as the Chicago Loop area</a:t>
            </a:r>
            <a:endParaRPr lang="en-US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200"/>
              </a:spcBef>
            </a:pP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Advertising based on avoiding traffic and health</a:t>
            </a:r>
            <a:endParaRPr lang="en-US" sz="1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Increase advertising around 4-6 pm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Increase advertising during the weekend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Increase advertising either right before or at the start of Spring</a:t>
            </a:r>
            <a:endParaRPr lang="en-US" sz="1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campaigns and promotions on social media</a:t>
            </a:r>
            <a:endParaRPr lang="en-US" sz="1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411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574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Cyclistic Data Analysis</vt:lpstr>
      <vt:lpstr>Business Question </vt:lpstr>
      <vt:lpstr>Executive Summary </vt:lpstr>
      <vt:lpstr>Around 43% of ride from April 2020 to June 2021 were from casual riders  </vt:lpstr>
      <vt:lpstr>2020 saw an overall dip in the number of bike shares in comparison to 2021 </vt:lpstr>
      <vt:lpstr>Casual riders use the bike shares more on weekends and in Spring/Summer  </vt:lpstr>
      <vt:lpstr>Many casual riders use the service in busy Chicago districts for shorter time frames  </vt:lpstr>
      <vt:lpstr>Locations </vt:lpstr>
      <vt:lpstr>Recommendation Actions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Data Analysis</dc:title>
  <dc:creator>Joshua Han</dc:creator>
  <cp:lastModifiedBy>Joshua Han</cp:lastModifiedBy>
  <cp:revision>2</cp:revision>
  <dcterms:created xsi:type="dcterms:W3CDTF">2021-09-30T22:11:16Z</dcterms:created>
  <dcterms:modified xsi:type="dcterms:W3CDTF">2021-09-30T22:37:27Z</dcterms:modified>
</cp:coreProperties>
</file>