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62" r:id="rId3"/>
    <p:sldId id="263" r:id="rId4"/>
    <p:sldId id="269" r:id="rId5"/>
    <p:sldId id="274" r:id="rId6"/>
    <p:sldId id="265" r:id="rId7"/>
    <p:sldId id="270" r:id="rId8"/>
    <p:sldId id="266" r:id="rId9"/>
    <p:sldId id="284" r:id="rId10"/>
    <p:sldId id="285" r:id="rId11"/>
    <p:sldId id="286" r:id="rId12"/>
    <p:sldId id="268" r:id="rId13"/>
    <p:sldId id="272" r:id="rId14"/>
    <p:sldId id="273" r:id="rId15"/>
    <p:sldId id="281" r:id="rId16"/>
    <p:sldId id="282" r:id="rId17"/>
    <p:sldId id="275" r:id="rId18"/>
    <p:sldId id="271" r:id="rId19"/>
    <p:sldId id="276" r:id="rId20"/>
    <p:sldId id="283" r:id="rId21"/>
    <p:sldId id="277" r:id="rId22"/>
    <p:sldId id="267" r:id="rId23"/>
    <p:sldId id="278" r:id="rId24"/>
    <p:sldId id="279" r:id="rId25"/>
    <p:sldId id="280" r:id="rId26"/>
    <p:sldId id="260" r:id="rId2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5pPr>
    <a:lvl6pPr marL="0" marR="0" indent="22860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6pPr>
    <a:lvl7pPr marL="0" marR="0" indent="2743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7pPr>
    <a:lvl8pPr marL="0" marR="0" indent="3200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8pPr>
    <a:lvl9pPr marL="0" marR="0" indent="3657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797C"/>
    <a:srgbClr val="E0DCE2"/>
    <a:srgbClr val="FFD83A"/>
    <a:srgbClr val="7318F9"/>
    <a:srgbClr val="9852F9"/>
    <a:srgbClr val="CFCDD0"/>
    <a:srgbClr val="000000"/>
    <a:srgbClr val="F8F8F8"/>
    <a:srgbClr val="F9F9F9"/>
    <a:srgbClr val="FB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D7D346-BE4F-7523-7857-FD7D9FFCCB65}" v="725" dt="2022-10-14T11:22:40.731"/>
    <p1510:client id="{77C65275-38F2-3A04-4CB0-D3BB338C72F1}" v="954" dt="2022-10-14T09:59:16.588"/>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AD5E8"/>
          </a:solidFill>
        </a:fill>
      </a:tcStyle>
    </a:wholeTbl>
    <a:band2H>
      <a:tcTxStyle/>
      <a:tcStyle>
        <a:tcBdr/>
        <a:fill>
          <a:solidFill>
            <a:srgbClr val="E6EB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E7E8E7"/>
          </a:solidFill>
        </a:fill>
      </a:tcStyle>
    </a:wholeTbl>
    <a:band2H>
      <a:tcTxStyle/>
      <a:tcStyle>
        <a:tcBdr/>
        <a:fill>
          <a:solidFill>
            <a:srgbClr val="F4F4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FD0CF"/>
          </a:solidFill>
        </a:fill>
      </a:tcStyle>
    </a:wholeTbl>
    <a:band2H>
      <a:tcTxStyle/>
      <a:tcStyle>
        <a:tcBdr/>
        <a:fill>
          <a:solidFill>
            <a:srgbClr val="E9E9E9"/>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252D3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EFCFF"/>
          </a:solidFill>
        </a:fill>
      </a:tcStyle>
    </a:band2H>
    <a:firstCol>
      <a:tcTxStyle b="on" i="off">
        <a:font>
          <a:latin typeface="Arial"/>
          <a:ea typeface="Arial"/>
          <a:cs typeface="Arial"/>
        </a:font>
        <a:srgbClr val="FEFC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252D30"/>
      </a:tcTxStyle>
      <a:tcStyle>
        <a:tcBdr>
          <a:left>
            <a:ln w="12700" cap="flat">
              <a:noFill/>
              <a:miter lim="400000"/>
            </a:ln>
          </a:left>
          <a:right>
            <a:ln w="12700" cap="flat">
              <a:noFill/>
              <a:miter lim="400000"/>
            </a:ln>
          </a:right>
          <a:top>
            <a:ln w="508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rgbClr val="FEFCFF"/>
          </a:solidFill>
        </a:fill>
      </a:tcStyle>
    </a:lastRow>
    <a:firstRow>
      <a:tcTxStyle b="on" i="off">
        <a:font>
          <a:latin typeface="Arial"/>
          <a:ea typeface="Arial"/>
          <a:cs typeface="Arial"/>
        </a:font>
        <a:srgbClr val="FEFCFF"/>
      </a:tcTxStyle>
      <a:tcStyle>
        <a:tcBdr>
          <a:left>
            <a:ln w="12700" cap="flat">
              <a:noFill/>
              <a:miter lim="400000"/>
            </a:ln>
          </a:left>
          <a:right>
            <a:ln w="12700" cap="flat">
              <a:noFill/>
              <a:miter lim="400000"/>
            </a:ln>
          </a:right>
          <a:top>
            <a:ln w="254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BCCCC"/>
          </a:solidFill>
        </a:fill>
      </a:tcStyle>
    </a:wholeTbl>
    <a:band2H>
      <a:tcTxStyle/>
      <a:tcStyle>
        <a:tcBdr/>
        <a:fill>
          <a:solidFill>
            <a:srgbClr val="E7E7E7"/>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Row>
  </a:tblStyle>
  <a:tblStyle styleId="{2708684C-4D16-4618-839F-0558EEFCDFE6}" styleName="">
    <a:tblBg/>
    <a:wholeTbl>
      <a:tcTxStyle b="off"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wholeTbl>
    <a:band2H>
      <a:tcTxStyle/>
      <a:tcStyle>
        <a:tcBdr/>
        <a:fill>
          <a:solidFill>
            <a:srgbClr val="FFFFFF"/>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508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254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132"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6" name="Shape 66"/>
          <p:cNvSpPr>
            <a:spLocks noGrp="1" noRot="1" noChangeAspect="1"/>
          </p:cNvSpPr>
          <p:nvPr>
            <p:ph type="sldImg"/>
          </p:nvPr>
        </p:nvSpPr>
        <p:spPr>
          <a:xfrm>
            <a:off x="1143000" y="685800"/>
            <a:ext cx="4572000" cy="3429000"/>
          </a:xfrm>
          <a:prstGeom prst="rect">
            <a:avLst/>
          </a:prstGeom>
        </p:spPr>
        <p:txBody>
          <a:bodyPr/>
          <a:lstStyle/>
          <a:p>
            <a:endParaRPr/>
          </a:p>
        </p:txBody>
      </p:sp>
      <p:sp>
        <p:nvSpPr>
          <p:cNvPr id="67" name="Shape 6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6999"/>
      </a:lnSpc>
      <a:defRPr sz="2200">
        <a:latin typeface="+mn-lt"/>
        <a:ea typeface="+mn-ea"/>
        <a:cs typeface="+mn-cs"/>
        <a:sym typeface="Helvetica Neue"/>
      </a:defRPr>
    </a:lvl1pPr>
    <a:lvl2pPr indent="228600" defTabSz="457200" latinLnBrk="0">
      <a:lnSpc>
        <a:spcPct val="116999"/>
      </a:lnSpc>
      <a:defRPr sz="2200">
        <a:latin typeface="+mn-lt"/>
        <a:ea typeface="+mn-ea"/>
        <a:cs typeface="+mn-cs"/>
        <a:sym typeface="Helvetica Neue"/>
      </a:defRPr>
    </a:lvl2pPr>
    <a:lvl3pPr indent="457200" defTabSz="457200" latinLnBrk="0">
      <a:lnSpc>
        <a:spcPct val="116999"/>
      </a:lnSpc>
      <a:defRPr sz="2200">
        <a:latin typeface="+mn-lt"/>
        <a:ea typeface="+mn-ea"/>
        <a:cs typeface="+mn-cs"/>
        <a:sym typeface="Helvetica Neue"/>
      </a:defRPr>
    </a:lvl3pPr>
    <a:lvl4pPr indent="685800" defTabSz="457200" latinLnBrk="0">
      <a:lnSpc>
        <a:spcPct val="116999"/>
      </a:lnSpc>
      <a:defRPr sz="2200">
        <a:latin typeface="+mn-lt"/>
        <a:ea typeface="+mn-ea"/>
        <a:cs typeface="+mn-cs"/>
        <a:sym typeface="Helvetica Neue"/>
      </a:defRPr>
    </a:lvl4pPr>
    <a:lvl5pPr indent="914400" defTabSz="457200" latinLnBrk="0">
      <a:lnSpc>
        <a:spcPct val="116999"/>
      </a:lnSpc>
      <a:defRPr sz="2200">
        <a:latin typeface="+mn-lt"/>
        <a:ea typeface="+mn-ea"/>
        <a:cs typeface="+mn-cs"/>
        <a:sym typeface="Helvetica Neue"/>
      </a:defRPr>
    </a:lvl5pPr>
    <a:lvl6pPr indent="1143000" defTabSz="457200" latinLnBrk="0">
      <a:lnSpc>
        <a:spcPct val="116999"/>
      </a:lnSpc>
      <a:defRPr sz="2200">
        <a:latin typeface="+mn-lt"/>
        <a:ea typeface="+mn-ea"/>
        <a:cs typeface="+mn-cs"/>
        <a:sym typeface="Helvetica Neue"/>
      </a:defRPr>
    </a:lvl6pPr>
    <a:lvl7pPr indent="1371600" defTabSz="457200" latinLnBrk="0">
      <a:lnSpc>
        <a:spcPct val="116999"/>
      </a:lnSpc>
      <a:defRPr sz="2200">
        <a:latin typeface="+mn-lt"/>
        <a:ea typeface="+mn-ea"/>
        <a:cs typeface="+mn-cs"/>
        <a:sym typeface="Helvetica Neue"/>
      </a:defRPr>
    </a:lvl7pPr>
    <a:lvl8pPr indent="1600200" defTabSz="457200" latinLnBrk="0">
      <a:lnSpc>
        <a:spcPct val="116999"/>
      </a:lnSpc>
      <a:defRPr sz="2200">
        <a:latin typeface="+mn-lt"/>
        <a:ea typeface="+mn-ea"/>
        <a:cs typeface="+mn-cs"/>
        <a:sym typeface="Helvetica Neue"/>
      </a:defRPr>
    </a:lvl8pPr>
    <a:lvl9pPr indent="1828800" defTabSz="457200" latinLnBrk="0">
      <a:lnSpc>
        <a:spcPct val="116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nd Content">
    <p:spTree>
      <p:nvGrpSpPr>
        <p:cNvPr id="1" name=""/>
        <p:cNvGrpSpPr/>
        <p:nvPr/>
      </p:nvGrpSpPr>
      <p:grpSpPr>
        <a:xfrm>
          <a:off x="0" y="0"/>
          <a:ext cx="0" cy="0"/>
          <a:chOff x="0" y="0"/>
          <a:chExt cx="0" cy="0"/>
        </a:xfrm>
      </p:grpSpPr>
      <p:sp>
        <p:nvSpPr>
          <p:cNvPr id="14" name="Текст заголовка"/>
          <p:cNvSpPr txBox="1">
            <a:spLocks noGrp="1"/>
          </p:cNvSpPr>
          <p:nvPr>
            <p:ph type="title"/>
          </p:nvPr>
        </p:nvSpPr>
        <p:spPr>
          <a:xfrm>
            <a:off x="2120900" y="2278063"/>
            <a:ext cx="19504148" cy="2178051"/>
          </a:xfrm>
          <a:prstGeom prst="rect">
            <a:avLst/>
          </a:prstGeom>
        </p:spPr>
        <p:txBody>
          <a:bodyPr>
            <a:normAutofit/>
          </a:bodyPr>
          <a:lstStyle>
            <a:lvl1pPr>
              <a:defRPr>
                <a:solidFill>
                  <a:srgbClr val="262D30"/>
                </a:solidFill>
              </a:defRPr>
            </a:lvl1pPr>
          </a:lstStyle>
          <a:p>
            <a:r>
              <a:t>Текст заголовка</a:t>
            </a:r>
          </a:p>
        </p:txBody>
      </p:sp>
      <p:sp>
        <p:nvSpPr>
          <p:cNvPr id="15" name="Уровень текста 1…"/>
          <p:cNvSpPr txBox="1">
            <a:spLocks noGrp="1"/>
          </p:cNvSpPr>
          <p:nvPr>
            <p:ph type="body" idx="1"/>
          </p:nvPr>
        </p:nvSpPr>
        <p:spPr>
          <a:xfrm>
            <a:off x="2271713" y="4670425"/>
            <a:ext cx="20477163" cy="7019925"/>
          </a:xfrm>
          <a:prstGeom prst="rect">
            <a:avLst/>
          </a:prstGeom>
        </p:spPr>
        <p:txBody>
          <a:bodyPr>
            <a:normAutofit/>
          </a:bodyPr>
          <a:lstStyle>
            <a:lvl1pPr algn="just"/>
            <a:lvl2pPr algn="just"/>
            <a:lvl3pPr algn="just"/>
            <a:lvl4pPr algn="just"/>
            <a:lvl5pPr algn="just"/>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6"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lide with photo">
    <p:spTree>
      <p:nvGrpSpPr>
        <p:cNvPr id="1" name=""/>
        <p:cNvGrpSpPr/>
        <p:nvPr/>
      </p:nvGrpSpPr>
      <p:grpSpPr>
        <a:xfrm>
          <a:off x="0" y="0"/>
          <a:ext cx="0" cy="0"/>
          <a:chOff x="0" y="0"/>
          <a:chExt cx="0" cy="0"/>
        </a:xfrm>
      </p:grpSpPr>
      <p:sp>
        <p:nvSpPr>
          <p:cNvPr id="3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a:p>
        </p:txBody>
      </p:sp>
      <p:sp>
        <p:nvSpPr>
          <p:cNvPr id="3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3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3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3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3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3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3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3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3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4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lank with photo">
    <p:spTree>
      <p:nvGrpSpPr>
        <p:cNvPr id="1" name=""/>
        <p:cNvGrpSpPr/>
        <p:nvPr/>
      </p:nvGrpSpPr>
      <p:grpSpPr>
        <a:xfrm>
          <a:off x="0" y="0"/>
          <a:ext cx="0" cy="0"/>
          <a:chOff x="0" y="0"/>
          <a:chExt cx="0" cy="0"/>
        </a:xfrm>
      </p:grpSpPr>
      <p:sp>
        <p:nvSpPr>
          <p:cNvPr id="5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a:p>
        </p:txBody>
      </p:sp>
      <p:sp>
        <p:nvSpPr>
          <p:cNvPr id="5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5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5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5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5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5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5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5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5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6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219200" y="549275"/>
            <a:ext cx="21945600" cy="26511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lstStyle/>
          <a:p>
            <a:r>
              <a:t>Текст заголовка</a:t>
            </a:r>
          </a:p>
        </p:txBody>
      </p:sp>
      <p:sp>
        <p:nvSpPr>
          <p:cNvPr id="3" name="Уровень текста 1…"/>
          <p:cNvSpPr txBox="1">
            <a:spLocks noGrp="1"/>
          </p:cNvSpPr>
          <p:nvPr>
            <p:ph type="body" idx="1"/>
          </p:nvPr>
        </p:nvSpPr>
        <p:spPr>
          <a:xfrm>
            <a:off x="1219200" y="3200400"/>
            <a:ext cx="21945600" cy="10515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22803668" y="12496800"/>
            <a:ext cx="379364" cy="419100"/>
          </a:xfrm>
          <a:prstGeom prst="rect">
            <a:avLst/>
          </a:prstGeom>
          <a:ln w="12700">
            <a:miter lim="400000"/>
          </a:ln>
        </p:spPr>
        <p:txBody>
          <a:bodyPr wrap="none" lIns="38100" tIns="38100" rIns="38100" bIns="38100">
            <a:spAutoFit/>
          </a:bodyPr>
          <a:lstStyle>
            <a:lvl1pPr algn="ctr">
              <a:defRPr>
                <a:solidFill>
                  <a:schemeClr val="accent5"/>
                </a:solidFill>
                <a:latin typeface="Open Sans"/>
                <a:ea typeface="Open Sans"/>
                <a:cs typeface="Open Sans"/>
                <a:sym typeface="Open San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txStyles>
    <p:title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p:titleStyle>
    <p:body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p:bodyStyle>
    <p:otherStyle>
      <a:lvl1pPr marL="0" marR="0" indent="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1pPr>
      <a:lvl2pPr marL="0" marR="0" indent="228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2pPr>
      <a:lvl3pPr marL="0" marR="0" indent="457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3pPr>
      <a:lvl4pPr marL="0" marR="0" indent="6858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4pPr>
      <a:lvl5pPr marL="0" marR="0" indent="914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5pPr>
      <a:lvl6pPr marL="0" marR="0" indent="22860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6pPr>
      <a:lvl7pPr marL="0" marR="0" indent="2743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7pPr>
      <a:lvl8pPr marL="0" marR="0" indent="3200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8pPr>
      <a:lvl9pPr marL="0" marR="0" indent="3657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0"/>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7" name="Группа 6">
            <a:extLst>
              <a:ext uri="{FF2B5EF4-FFF2-40B4-BE49-F238E27FC236}">
                <a16:creationId xmlns:a16="http://schemas.microsoft.com/office/drawing/2014/main" id="{AE142225-AA35-E54D-84FE-DD3A1889F222}"/>
              </a:ext>
            </a:extLst>
          </p:cNvPr>
          <p:cNvGrpSpPr/>
          <p:nvPr/>
        </p:nvGrpSpPr>
        <p:grpSpPr>
          <a:xfrm>
            <a:off x="2459817" y="11141242"/>
            <a:ext cx="1058778" cy="1058778"/>
            <a:chOff x="2839498" y="1660403"/>
            <a:chExt cx="1491870" cy="1491870"/>
          </a:xfrm>
        </p:grpSpPr>
        <p:sp>
          <p:nvSpPr>
            <p:cNvPr id="5" name="Овал 4">
              <a:extLst>
                <a:ext uri="{FF2B5EF4-FFF2-40B4-BE49-F238E27FC236}">
                  <a16:creationId xmlns:a16="http://schemas.microsoft.com/office/drawing/2014/main" id="{6E086EFD-B144-C343-9142-B9296CB45CE6}"/>
                </a:ext>
              </a:extLst>
            </p:cNvPr>
            <p:cNvSpPr/>
            <p:nvPr/>
          </p:nvSpPr>
          <p:spPr>
            <a:xfrm>
              <a:off x="2839498" y="1660403"/>
              <a:ext cx="1491870" cy="1491870"/>
            </a:xfrm>
            <a:prstGeom prst="ellipse">
              <a:avLst/>
            </a:pr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6" name="Треугольник 5">
              <a:extLst>
                <a:ext uri="{FF2B5EF4-FFF2-40B4-BE49-F238E27FC236}">
                  <a16:creationId xmlns:a16="http://schemas.microsoft.com/office/drawing/2014/main" id="{AF27EB59-7D9B-484C-994F-616259106E13}"/>
                </a:ext>
              </a:extLst>
            </p:cNvPr>
            <p:cNvSpPr/>
            <p:nvPr/>
          </p:nvSpPr>
          <p:spPr>
            <a:xfrm rot="5400000">
              <a:off x="3368843" y="2141621"/>
              <a:ext cx="601579" cy="518603"/>
            </a:xfrm>
            <a:prstGeom prst="triangle">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7AF047F4-2662-6C44-B7BE-F6E7C4881A7F}"/>
              </a:ext>
            </a:extLst>
          </p:cNvPr>
          <p:cNvGrpSpPr/>
          <p:nvPr/>
        </p:nvGrpSpPr>
        <p:grpSpPr>
          <a:xfrm>
            <a:off x="2195123" y="3068807"/>
            <a:ext cx="9986164" cy="3842467"/>
            <a:chOff x="2195123" y="3068807"/>
            <a:chExt cx="9986164" cy="3842467"/>
          </a:xfrm>
        </p:grpSpPr>
        <p:sp>
          <p:nvSpPr>
            <p:cNvPr id="4" name="Прямоугольник 3">
              <a:extLst>
                <a:ext uri="{FF2B5EF4-FFF2-40B4-BE49-F238E27FC236}">
                  <a16:creationId xmlns:a16="http://schemas.microsoft.com/office/drawing/2014/main" id="{FB2C722B-66F8-3B4D-BE89-BF9A18CD745A}"/>
                </a:ext>
              </a:extLst>
            </p:cNvPr>
            <p:cNvSpPr/>
            <p:nvPr/>
          </p:nvSpPr>
          <p:spPr>
            <a:xfrm>
              <a:off x="2195123" y="3068807"/>
              <a:ext cx="9986164" cy="3170099"/>
            </a:xfrm>
            <a:prstGeom prst="rect">
              <a:avLst/>
            </a:prstGeom>
          </p:spPr>
          <p:txBody>
            <a:bodyPr wrap="square" lIns="91440" tIns="45720" rIns="91440" bIns="45720" anchor="t">
              <a:spAutoFit/>
            </a:bodyPr>
            <a:lstStyle/>
            <a:p>
              <a:r>
                <a:rPr lang="en-US" sz="10000" b="1" err="1">
                  <a:solidFill>
                    <a:schemeClr val="bg1"/>
                  </a:solidFill>
                  <a:latin typeface="Montserrat"/>
                </a:rPr>
                <a:t>PopUpTeam</a:t>
              </a:r>
              <a:endParaRPr lang="en-US" err="1">
                <a:solidFill>
                  <a:schemeClr val="bg1"/>
                </a:solidFill>
                <a:latin typeface="Montserrat"/>
              </a:endParaRPr>
            </a:p>
            <a:p>
              <a:r>
                <a:rPr lang="en-US" sz="10000" b="1">
                  <a:solidFill>
                    <a:schemeClr val="bg1"/>
                  </a:solidFill>
                  <a:latin typeface="Montserrat"/>
                </a:rPr>
                <a:t>Proposal</a:t>
              </a:r>
              <a:endParaRPr lang="en-US">
                <a:solidFill>
                  <a:schemeClr val="bg1"/>
                </a:solidFill>
                <a:latin typeface="Montserrat"/>
              </a:endParaRPr>
            </a:p>
          </p:txBody>
        </p:sp>
        <p:sp>
          <p:nvSpPr>
            <p:cNvPr id="20" name="Investor Pitch Deck Template">
              <a:extLst>
                <a:ext uri="{FF2B5EF4-FFF2-40B4-BE49-F238E27FC236}">
                  <a16:creationId xmlns:a16="http://schemas.microsoft.com/office/drawing/2014/main" id="{F405130E-FAD1-8243-9D1D-8276C8D631E3}"/>
                </a:ext>
              </a:extLst>
            </p:cNvPr>
            <p:cNvSpPr txBox="1"/>
            <p:nvPr/>
          </p:nvSpPr>
          <p:spPr>
            <a:xfrm>
              <a:off x="2339501" y="6511164"/>
              <a:ext cx="9553028"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r>
                <a:rPr lang="en-US" sz="2000">
                  <a:solidFill>
                    <a:schemeClr val="accent5"/>
                  </a:solidFill>
                  <a:latin typeface="Montserrat"/>
                </a:rPr>
                <a:t>PROFESSIONAL JOB BOARD FOR EXPERIENCED CREATIVES</a:t>
              </a:r>
            </a:p>
          </p:txBody>
        </p:sp>
      </p:grpSp>
      <p:sp>
        <p:nvSpPr>
          <p:cNvPr id="2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94CE2AF3-EAA4-594B-A185-D2FD878ED6A3}"/>
              </a:ext>
            </a:extLst>
          </p:cNvPr>
          <p:cNvSpPr txBox="1"/>
          <p:nvPr/>
        </p:nvSpPr>
        <p:spPr>
          <a:xfrm>
            <a:off x="2372839" y="7697746"/>
            <a:ext cx="9319163" cy="25762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noAutofit/>
          </a:bodyPr>
          <a:lstStyle/>
          <a:p>
            <a:pPr defTabSz="457200">
              <a:lnSpc>
                <a:spcPts val="4500"/>
              </a:lnSpc>
              <a:defRPr sz="2200">
                <a:solidFill>
                  <a:srgbClr val="7B7B7C"/>
                </a:solidFill>
                <a:latin typeface="Aller"/>
                <a:ea typeface="Aller"/>
                <a:cs typeface="Aller"/>
                <a:sym typeface="Aller"/>
              </a:defRPr>
            </a:pPr>
            <a:r>
              <a:rPr lang="en-US">
                <a:solidFill>
                  <a:schemeClr val="bg1"/>
                </a:solidFill>
              </a:rPr>
              <a:t>POPUPTEAM is built around the idea that if clients need a project/business designed, staffed or developed, we can connect them with a team of creatives looking for work on a freelance basis</a:t>
            </a:r>
          </a:p>
        </p:txBody>
      </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8" name="Полилиния 27">
            <a:extLst>
              <a:ext uri="{FF2B5EF4-FFF2-40B4-BE49-F238E27FC236}">
                <a16:creationId xmlns:a16="http://schemas.microsoft.com/office/drawing/2014/main" id="{6B3D4611-2F49-2445-B274-7CBCB4D744D9}"/>
              </a:ext>
            </a:extLst>
          </p:cNvPr>
          <p:cNvSpPr/>
          <p:nvPr/>
        </p:nvSpPr>
        <p:spPr>
          <a:xfrm rot="8100000">
            <a:off x="13076895" y="1663566"/>
            <a:ext cx="10388868" cy="1038886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0" name="Рисунок 49">
            <a:extLst>
              <a:ext uri="{FF2B5EF4-FFF2-40B4-BE49-F238E27FC236}">
                <a16:creationId xmlns:a16="http://schemas.microsoft.com/office/drawing/2014/main" id="{F199D6AD-0774-D74E-889F-C9FF1A11A51F}"/>
              </a:ext>
            </a:extLst>
          </p:cNvPr>
          <p:cNvSpPr>
            <a:spLocks noGrp="1"/>
          </p:cNvSpPr>
          <p:nvPr>
            <p:ph type="pic" sz="quarter" idx="14"/>
          </p:nvPr>
        </p:nvSpPr>
        <p:spPr>
          <a:xfrm rot="2700000">
            <a:off x="12456496" y="1676816"/>
            <a:ext cx="10360800" cy="10360800"/>
          </a:xfrm>
          <a:custGeom>
            <a:avLst/>
            <a:gdLst>
              <a:gd name="connsiteX0" fmla="*/ 460780 w 10360800"/>
              <a:gd name="connsiteY0" fmla="*/ 4067979 h 10360800"/>
              <a:gd name="connsiteX1" fmla="*/ 1573200 w 10360800"/>
              <a:gd name="connsiteY1" fmla="*/ 3607200 h 10360800"/>
              <a:gd name="connsiteX2" fmla="*/ 3607200 w 10360800"/>
              <a:gd name="connsiteY2" fmla="*/ 3607200 h 10360800"/>
              <a:gd name="connsiteX3" fmla="*/ 3607201 w 10360800"/>
              <a:gd name="connsiteY3" fmla="*/ 1573200 h 10360800"/>
              <a:gd name="connsiteX4" fmla="*/ 5180400 w 10360800"/>
              <a:gd name="connsiteY4" fmla="*/ 0 h 10360800"/>
              <a:gd name="connsiteX5" fmla="*/ 6753600 w 10360800"/>
              <a:gd name="connsiteY5" fmla="*/ 1573200 h 10360800"/>
              <a:gd name="connsiteX6" fmla="*/ 6753599 w 10360800"/>
              <a:gd name="connsiteY6" fmla="*/ 3607201 h 10360800"/>
              <a:gd name="connsiteX7" fmla="*/ 8787600 w 10360800"/>
              <a:gd name="connsiteY7" fmla="*/ 3607200 h 10360800"/>
              <a:gd name="connsiteX8" fmla="*/ 10360800 w 10360800"/>
              <a:gd name="connsiteY8" fmla="*/ 5180400 h 10360800"/>
              <a:gd name="connsiteX9" fmla="*/ 8787601 w 10360800"/>
              <a:gd name="connsiteY9" fmla="*/ 6753599 h 10360800"/>
              <a:gd name="connsiteX10" fmla="*/ 6753600 w 10360800"/>
              <a:gd name="connsiteY10" fmla="*/ 6753600 h 10360800"/>
              <a:gd name="connsiteX11" fmla="*/ 6753600 w 10360800"/>
              <a:gd name="connsiteY11" fmla="*/ 8787600 h 10360800"/>
              <a:gd name="connsiteX12" fmla="*/ 5180400 w 10360800"/>
              <a:gd name="connsiteY12" fmla="*/ 10360800 h 10360800"/>
              <a:gd name="connsiteX13" fmla="*/ 3607200 w 10360800"/>
              <a:gd name="connsiteY13" fmla="*/ 8787600 h 10360800"/>
              <a:gd name="connsiteX14" fmla="*/ 3607200 w 10360800"/>
              <a:gd name="connsiteY14" fmla="*/ 6753600 h 10360800"/>
              <a:gd name="connsiteX15" fmla="*/ 1573200 w 10360800"/>
              <a:gd name="connsiteY15" fmla="*/ 6753600 h 10360800"/>
              <a:gd name="connsiteX16" fmla="*/ 0 w 10360800"/>
              <a:gd name="connsiteY16" fmla="*/ 5180400 h 10360800"/>
              <a:gd name="connsiteX17" fmla="*/ 460780 w 10360800"/>
              <a:gd name="connsiteY17" fmla="*/ 4067979 h 1036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360800" h="10360800">
                <a:moveTo>
                  <a:pt x="460780" y="4067979"/>
                </a:moveTo>
                <a:cubicBezTo>
                  <a:pt x="745473" y="3783286"/>
                  <a:pt x="1138774" y="3607200"/>
                  <a:pt x="1573200" y="3607200"/>
                </a:cubicBezTo>
                <a:lnTo>
                  <a:pt x="3607200" y="3607200"/>
                </a:lnTo>
                <a:lnTo>
                  <a:pt x="3607201" y="1573200"/>
                </a:lnTo>
                <a:cubicBezTo>
                  <a:pt x="3607200" y="704346"/>
                  <a:pt x="4311547" y="0"/>
                  <a:pt x="5180400" y="0"/>
                </a:cubicBezTo>
                <a:cubicBezTo>
                  <a:pt x="6049254" y="0"/>
                  <a:pt x="6753600" y="704347"/>
                  <a:pt x="6753600" y="1573200"/>
                </a:cubicBezTo>
                <a:lnTo>
                  <a:pt x="6753599" y="3607201"/>
                </a:lnTo>
                <a:lnTo>
                  <a:pt x="8787600" y="3607200"/>
                </a:lnTo>
                <a:cubicBezTo>
                  <a:pt x="9656454" y="3607201"/>
                  <a:pt x="10360799" y="4311546"/>
                  <a:pt x="10360800" y="5180400"/>
                </a:cubicBezTo>
                <a:cubicBezTo>
                  <a:pt x="10360801" y="6049254"/>
                  <a:pt x="9656455" y="6753600"/>
                  <a:pt x="8787601" y="6753599"/>
                </a:cubicBezTo>
                <a:lnTo>
                  <a:pt x="6753600" y="6753600"/>
                </a:lnTo>
                <a:lnTo>
                  <a:pt x="6753600" y="8787600"/>
                </a:lnTo>
                <a:cubicBezTo>
                  <a:pt x="6753600" y="9656455"/>
                  <a:pt x="6049255" y="10360800"/>
                  <a:pt x="5180400" y="10360800"/>
                </a:cubicBezTo>
                <a:cubicBezTo>
                  <a:pt x="4311545" y="10360800"/>
                  <a:pt x="3607200" y="9656455"/>
                  <a:pt x="3607200" y="8787600"/>
                </a:cubicBezTo>
                <a:lnTo>
                  <a:pt x="3607200" y="6753600"/>
                </a:lnTo>
                <a:lnTo>
                  <a:pt x="1573200" y="6753600"/>
                </a:lnTo>
                <a:cubicBezTo>
                  <a:pt x="704346" y="6753601"/>
                  <a:pt x="0" y="6049254"/>
                  <a:pt x="0" y="5180400"/>
                </a:cubicBezTo>
                <a:cubicBezTo>
                  <a:pt x="1" y="4745973"/>
                  <a:pt x="176087" y="4352673"/>
                  <a:pt x="460780" y="4067979"/>
                </a:cubicBezTo>
                <a:close/>
              </a:path>
            </a:pathLst>
          </a:custGeom>
          <a:solidFill>
            <a:srgbClr val="E0DCE2"/>
          </a:solidFill>
        </p:spPr>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49" presetClass="entr" presetSubtype="0" decel="10000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p:cTn id="21" dur="500" fill="hold"/>
                                        <p:tgtEl>
                                          <p:spTgt spid="28"/>
                                        </p:tgtEl>
                                        <p:attrNameLst>
                                          <p:attrName>ppt_w</p:attrName>
                                        </p:attrNameLst>
                                      </p:cBhvr>
                                      <p:tavLst>
                                        <p:tav tm="0">
                                          <p:val>
                                            <p:fltVal val="0"/>
                                          </p:val>
                                        </p:tav>
                                        <p:tav tm="100000">
                                          <p:val>
                                            <p:strVal val="#ppt_w"/>
                                          </p:val>
                                        </p:tav>
                                      </p:tavLst>
                                    </p:anim>
                                    <p:anim calcmode="lin" valueType="num">
                                      <p:cBhvr>
                                        <p:cTn id="22" dur="500" fill="hold"/>
                                        <p:tgtEl>
                                          <p:spTgt spid="28"/>
                                        </p:tgtEl>
                                        <p:attrNameLst>
                                          <p:attrName>ppt_h</p:attrName>
                                        </p:attrNameLst>
                                      </p:cBhvr>
                                      <p:tavLst>
                                        <p:tav tm="0">
                                          <p:val>
                                            <p:fltVal val="0"/>
                                          </p:val>
                                        </p:tav>
                                        <p:tav tm="100000">
                                          <p:val>
                                            <p:strVal val="#ppt_h"/>
                                          </p:val>
                                        </p:tav>
                                      </p:tavLst>
                                    </p:anim>
                                    <p:anim calcmode="lin" valueType="num">
                                      <p:cBhvr>
                                        <p:cTn id="23" dur="500" fill="hold"/>
                                        <p:tgtEl>
                                          <p:spTgt spid="28"/>
                                        </p:tgtEl>
                                        <p:attrNameLst>
                                          <p:attrName>style.rotation</p:attrName>
                                        </p:attrNameLst>
                                      </p:cBhvr>
                                      <p:tavLst>
                                        <p:tav tm="0">
                                          <p:val>
                                            <p:fltVal val="360"/>
                                          </p:val>
                                        </p:tav>
                                        <p:tav tm="100000">
                                          <p:val>
                                            <p:fltVal val="0"/>
                                          </p:val>
                                        </p:tav>
                                      </p:tavLst>
                                    </p:anim>
                                    <p:animEffect transition="in" filter="fade">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49" presetClass="entr" presetSubtype="0" decel="100000" fill="hold" nodeType="clickEffect">
                                  <p:stCondLst>
                                    <p:cond delay="0"/>
                                  </p:stCondLst>
                                  <p:childTnLst>
                                    <p:set>
                                      <p:cBhvr>
                                        <p:cTn id="28" dur="1" fill="hold">
                                          <p:stCondLst>
                                            <p:cond delay="0"/>
                                          </p:stCondLst>
                                        </p:cTn>
                                        <p:tgtEl>
                                          <p:spTgt spid="50"/>
                                        </p:tgtEl>
                                        <p:attrNameLst>
                                          <p:attrName>style.visibility</p:attrName>
                                        </p:attrNameLst>
                                      </p:cBhvr>
                                      <p:to>
                                        <p:strVal val="visible"/>
                                      </p:to>
                                    </p:set>
                                    <p:anim calcmode="lin" valueType="num">
                                      <p:cBhvr>
                                        <p:cTn id="29" dur="500" fill="hold"/>
                                        <p:tgtEl>
                                          <p:spTgt spid="50"/>
                                        </p:tgtEl>
                                        <p:attrNameLst>
                                          <p:attrName>ppt_w</p:attrName>
                                        </p:attrNameLst>
                                      </p:cBhvr>
                                      <p:tavLst>
                                        <p:tav tm="0">
                                          <p:val>
                                            <p:fltVal val="0"/>
                                          </p:val>
                                        </p:tav>
                                        <p:tav tm="100000">
                                          <p:val>
                                            <p:strVal val="#ppt_w"/>
                                          </p:val>
                                        </p:tav>
                                      </p:tavLst>
                                    </p:anim>
                                    <p:anim calcmode="lin" valueType="num">
                                      <p:cBhvr>
                                        <p:cTn id="30" dur="500" fill="hold"/>
                                        <p:tgtEl>
                                          <p:spTgt spid="50"/>
                                        </p:tgtEl>
                                        <p:attrNameLst>
                                          <p:attrName>ppt_h</p:attrName>
                                        </p:attrNameLst>
                                      </p:cBhvr>
                                      <p:tavLst>
                                        <p:tav tm="0">
                                          <p:val>
                                            <p:fltVal val="0"/>
                                          </p:val>
                                        </p:tav>
                                        <p:tav tm="100000">
                                          <p:val>
                                            <p:strVal val="#ppt_h"/>
                                          </p:val>
                                        </p:tav>
                                      </p:tavLst>
                                    </p:anim>
                                    <p:anim calcmode="lin" valueType="num">
                                      <p:cBhvr>
                                        <p:cTn id="31" dur="500" fill="hold"/>
                                        <p:tgtEl>
                                          <p:spTgt spid="50"/>
                                        </p:tgtEl>
                                        <p:attrNameLst>
                                          <p:attrName>style.rotation</p:attrName>
                                        </p:attrNameLst>
                                      </p:cBhvr>
                                      <p:tavLst>
                                        <p:tav tm="0">
                                          <p:val>
                                            <p:fltVal val="360"/>
                                          </p:val>
                                        </p:tav>
                                        <p:tav tm="100000">
                                          <p:val>
                                            <p:fltVal val="0"/>
                                          </p:val>
                                        </p:tav>
                                      </p:tavLst>
                                    </p:anim>
                                    <p:animEffect transition="in" filter="fade">
                                      <p:cBhvr>
                                        <p:cTn id="3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758" y="6827447"/>
            <a:ext cx="7604262" cy="46055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150000"/>
              </a:lnSpc>
            </a:pPr>
            <a:r>
              <a:rPr lang="en-GB" sz="2200" dirty="0">
                <a:latin typeface="Montserrat" pitchFamily="2" charset="0"/>
              </a:rPr>
              <a:t>I’m a student from Devon, England currently studying a BSC in Web Development. My interest for Web Development came from my educational background, studying Information Technologies and later Computer Software.</a:t>
            </a:r>
          </a:p>
          <a:p>
            <a:pPr>
              <a:lnSpc>
                <a:spcPct val="150000"/>
              </a:lnSpc>
            </a:pPr>
            <a:r>
              <a:rPr lang="en-GB" sz="2200" dirty="0">
                <a:latin typeface="Montserrat" pitchFamily="2" charset="0"/>
              </a:rPr>
              <a:t>My main interests are in front-end, full stack or user interface development. Recently I've been focused on learning React, Sass, Azure and </a:t>
            </a:r>
            <a:r>
              <a:rPr lang="en-GB" sz="2200" dirty="0" err="1">
                <a:latin typeface="Montserrat" pitchFamily="2" charset="0"/>
              </a:rPr>
              <a:t>Axios</a:t>
            </a:r>
            <a:r>
              <a:rPr lang="en-GB" sz="2200" dirty="0">
                <a:latin typeface="Montserrat" pitchFamily="2" charset="0"/>
              </a:rPr>
              <a:t>. Including marketing myself using my portfolio site and CV.</a:t>
            </a:r>
          </a:p>
        </p:txBody>
      </p:sp>
      <p:sp>
        <p:nvSpPr>
          <p:cNvPr id="2" name="Рисунок 1">
            <a:extLst>
              <a:ext uri="{FF2B5EF4-FFF2-40B4-BE49-F238E27FC236}">
                <a16:creationId xmlns:a16="http://schemas.microsoft.com/office/drawing/2014/main" id="{EC5009ED-AD0C-4941-A204-FDF8C0105DCF}"/>
              </a:ext>
            </a:extLst>
          </p:cNvPr>
          <p:cNvSpPr>
            <a:spLocks noGrp="1"/>
          </p:cNvSpPr>
          <p:nvPr>
            <p:ph type="pic" sz="quarter" idx="13"/>
          </p:nvPr>
        </p:nvSpPr>
        <p:spPr>
          <a:xfrm>
            <a:off x="12192000" y="0"/>
            <a:ext cx="12192000" cy="13715996"/>
          </a:xfrm>
          <a:solidFill>
            <a:srgbClr val="E0DCE2"/>
          </a:solidFill>
        </p:spPr>
      </p:sp>
      <p:grpSp>
        <p:nvGrpSpPr>
          <p:cNvPr id="3" name="Группа 2">
            <a:extLst>
              <a:ext uri="{FF2B5EF4-FFF2-40B4-BE49-F238E27FC236}">
                <a16:creationId xmlns:a16="http://schemas.microsoft.com/office/drawing/2014/main" id="{0E42042B-6E46-0042-BA66-6DA5A50FB7A8}"/>
              </a:ext>
            </a:extLst>
          </p:cNvPr>
          <p:cNvGrpSpPr/>
          <p:nvPr/>
        </p:nvGrpSpPr>
        <p:grpSpPr>
          <a:xfrm>
            <a:off x="1653701" y="2389396"/>
            <a:ext cx="9057317" cy="3313571"/>
            <a:chOff x="1653701" y="2389396"/>
            <a:chExt cx="9057317" cy="3313571"/>
          </a:xfrm>
        </p:grpSpPr>
        <p:sp>
          <p:nvSpPr>
            <p:cNvPr id="5" name="Investor Pitch Deck Template">
              <a:extLst>
                <a:ext uri="{FF2B5EF4-FFF2-40B4-BE49-F238E27FC236}">
                  <a16:creationId xmlns:a16="http://schemas.microsoft.com/office/drawing/2014/main" id="{A498DAFE-F8F4-6D4C-867B-94CC3912E226}"/>
                </a:ext>
              </a:extLst>
            </p:cNvPr>
            <p:cNvSpPr txBox="1"/>
            <p:nvPr/>
          </p:nvSpPr>
          <p:spPr>
            <a:xfrm>
              <a:off x="1719464" y="2389396"/>
              <a:ext cx="8991554"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spAutoFit/>
            </a:bodyPr>
            <a:lstStyle>
              <a:lvl1pPr>
                <a:defRPr sz="8000" b="1">
                  <a:solidFill>
                    <a:srgbClr val="000001"/>
                  </a:solidFill>
                  <a:latin typeface="Aller"/>
                  <a:ea typeface="Aller"/>
                  <a:cs typeface="Aller"/>
                  <a:sym typeface="Aller"/>
                </a:defRPr>
              </a:lvl1pPr>
            </a:lstStyle>
            <a:p>
              <a:r>
                <a:rPr lang="en-US">
                  <a:solidFill>
                    <a:schemeClr val="accent1"/>
                  </a:solidFill>
                  <a:latin typeface="Montserrat"/>
                </a:rPr>
                <a:t>Josh Haywood</a:t>
              </a:r>
              <a:endParaRPr lang="en-US"/>
            </a:p>
          </p:txBody>
        </p:sp>
        <p:cxnSp>
          <p:nvCxnSpPr>
            <p:cNvPr id="6" name="Прямая соединительная линия 5">
              <a:extLst>
                <a:ext uri="{FF2B5EF4-FFF2-40B4-BE49-F238E27FC236}">
                  <a16:creationId xmlns:a16="http://schemas.microsoft.com/office/drawing/2014/main" id="{7B89333D-A52E-D945-8E95-ED80DFB13516}"/>
                </a:ext>
              </a:extLst>
            </p:cNvPr>
            <p:cNvCxnSpPr/>
            <p:nvPr/>
          </p:nvCxnSpPr>
          <p:spPr>
            <a:xfrm>
              <a:off x="1745477" y="5702967"/>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
          <p:nvSpPr>
            <p:cNvPr id="19" name="Investor Pitch Deck Template">
              <a:extLst>
                <a:ext uri="{FF2B5EF4-FFF2-40B4-BE49-F238E27FC236}">
                  <a16:creationId xmlns:a16="http://schemas.microsoft.com/office/drawing/2014/main" id="{B9B59B58-D9B6-5043-BBC6-801C537C54F9}"/>
                </a:ext>
              </a:extLst>
            </p:cNvPr>
            <p:cNvSpPr txBox="1"/>
            <p:nvPr/>
          </p:nvSpPr>
          <p:spPr>
            <a:xfrm>
              <a:off x="1653701" y="3996564"/>
              <a:ext cx="5775799"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r>
                <a:rPr lang="en-US" sz="2000">
                  <a:solidFill>
                    <a:schemeClr val="accent5"/>
                  </a:solidFill>
                  <a:latin typeface="Montserrat"/>
                </a:rPr>
                <a:t>PRODUCT MANAGER “POPUPTEAM”</a:t>
              </a:r>
            </a:p>
          </p:txBody>
        </p:sp>
      </p:grpSp>
      <p:grpSp>
        <p:nvGrpSpPr>
          <p:cNvPr id="4" name="Группа 3">
            <a:extLst>
              <a:ext uri="{FF2B5EF4-FFF2-40B4-BE49-F238E27FC236}">
                <a16:creationId xmlns:a16="http://schemas.microsoft.com/office/drawing/2014/main" id="{4E85D9FF-DFC3-E740-8616-7C7D8BBC10A9}"/>
              </a:ext>
            </a:extLst>
          </p:cNvPr>
          <p:cNvGrpSpPr/>
          <p:nvPr/>
        </p:nvGrpSpPr>
        <p:grpSpPr>
          <a:xfrm>
            <a:off x="10785002" y="7459290"/>
            <a:ext cx="9276197" cy="4002567"/>
            <a:chOff x="10785002" y="7459290"/>
            <a:chExt cx="9276197" cy="4002567"/>
          </a:xfrm>
        </p:grpSpPr>
        <p:sp>
          <p:nvSpPr>
            <p:cNvPr id="17" name="Скругленный прямоугольник 16">
              <a:extLst>
                <a:ext uri="{FF2B5EF4-FFF2-40B4-BE49-F238E27FC236}">
                  <a16:creationId xmlns:a16="http://schemas.microsoft.com/office/drawing/2014/main" id="{CA692435-FCB3-3F4C-A069-5FEA48F32311}"/>
                </a:ext>
              </a:extLst>
            </p:cNvPr>
            <p:cNvSpPr/>
            <p:nvPr/>
          </p:nvSpPr>
          <p:spPr>
            <a:xfrm>
              <a:off x="10785002" y="7459290"/>
              <a:ext cx="9276197" cy="4002567"/>
            </a:xfrm>
            <a:prstGeom prst="roundRect">
              <a:avLst>
                <a:gd name="adj" fmla="val 2147"/>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0" name="Полилиния 19">
              <a:extLst>
                <a:ext uri="{FF2B5EF4-FFF2-40B4-BE49-F238E27FC236}">
                  <a16:creationId xmlns:a16="http://schemas.microsoft.com/office/drawing/2014/main" id="{B4637C7B-958E-5E48-B485-BB5E38F82BE1}"/>
                </a:ext>
              </a:extLst>
            </p:cNvPr>
            <p:cNvSpPr/>
            <p:nvPr/>
          </p:nvSpPr>
          <p:spPr>
            <a:xfrm>
              <a:off x="11322835" y="7978231"/>
              <a:ext cx="1607633" cy="1092223"/>
            </a:xfrm>
            <a:custGeom>
              <a:avLst/>
              <a:gdLst>
                <a:gd name="connsiteX0" fmla="*/ 2136689 w 2608886"/>
                <a:gd name="connsiteY0" fmla="*/ 0 h 1772473"/>
                <a:gd name="connsiteX1" fmla="*/ 2190263 w 2608886"/>
                <a:gd name="connsiteY1" fmla="*/ 105159 h 1772473"/>
                <a:gd name="connsiteX2" fmla="*/ 1802119 w 2608886"/>
                <a:gd name="connsiteY2" fmla="*/ 475806 h 1772473"/>
                <a:gd name="connsiteX3" fmla="*/ 1728713 w 2608886"/>
                <a:gd name="connsiteY3" fmla="*/ 913222 h 1772473"/>
                <a:gd name="connsiteX4" fmla="*/ 1731060 w 2608886"/>
                <a:gd name="connsiteY4" fmla="*/ 910059 h 1772473"/>
                <a:gd name="connsiteX5" fmla="*/ 2452601 w 2608886"/>
                <a:gd name="connsiteY5" fmla="*/ 910059 h 1772473"/>
                <a:gd name="connsiteX6" fmla="*/ 2452601 w 2608886"/>
                <a:gd name="connsiteY6" fmla="*/ 1631500 h 1772473"/>
                <a:gd name="connsiteX7" fmla="*/ 1516262 w 2608886"/>
                <a:gd name="connsiteY7" fmla="*/ 1331221 h 1772473"/>
                <a:gd name="connsiteX8" fmla="*/ 1543356 w 2608886"/>
                <a:gd name="connsiteY8" fmla="*/ 619884 h 1772473"/>
                <a:gd name="connsiteX9" fmla="*/ 2136689 w 2608886"/>
                <a:gd name="connsiteY9" fmla="*/ 0 h 1772473"/>
                <a:gd name="connsiteX10" fmla="*/ 660315 w 2608886"/>
                <a:gd name="connsiteY10" fmla="*/ 0 h 1772473"/>
                <a:gd name="connsiteX11" fmla="*/ 713888 w 2608886"/>
                <a:gd name="connsiteY11" fmla="*/ 105159 h 1772473"/>
                <a:gd name="connsiteX12" fmla="*/ 325744 w 2608886"/>
                <a:gd name="connsiteY12" fmla="*/ 475806 h 1772473"/>
                <a:gd name="connsiteX13" fmla="*/ 252339 w 2608886"/>
                <a:gd name="connsiteY13" fmla="*/ 913222 h 1772473"/>
                <a:gd name="connsiteX14" fmla="*/ 254685 w 2608886"/>
                <a:gd name="connsiteY14" fmla="*/ 910059 h 1772473"/>
                <a:gd name="connsiteX15" fmla="*/ 976226 w 2608886"/>
                <a:gd name="connsiteY15" fmla="*/ 910059 h 1772473"/>
                <a:gd name="connsiteX16" fmla="*/ 976226 w 2608886"/>
                <a:gd name="connsiteY16" fmla="*/ 1631500 h 1772473"/>
                <a:gd name="connsiteX17" fmla="*/ 39887 w 2608886"/>
                <a:gd name="connsiteY17" fmla="*/ 1331221 h 1772473"/>
                <a:gd name="connsiteX18" fmla="*/ 66981 w 2608886"/>
                <a:gd name="connsiteY18" fmla="*/ 619884 h 1772473"/>
                <a:gd name="connsiteX19" fmla="*/ 660315 w 2608886"/>
                <a:gd name="connsiteY19" fmla="*/ 0 h 177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8886" h="1772473">
                  <a:moveTo>
                    <a:pt x="2136689" y="0"/>
                  </a:moveTo>
                  <a:lnTo>
                    <a:pt x="2190263" y="105159"/>
                  </a:lnTo>
                  <a:cubicBezTo>
                    <a:pt x="2021330" y="179306"/>
                    <a:pt x="1883848" y="310469"/>
                    <a:pt x="1802119" y="475806"/>
                  </a:cubicBezTo>
                  <a:cubicBezTo>
                    <a:pt x="1734914" y="611801"/>
                    <a:pt x="1711340" y="763698"/>
                    <a:pt x="1728713" y="913222"/>
                  </a:cubicBezTo>
                  <a:cubicBezTo>
                    <a:pt x="1729607" y="912255"/>
                    <a:pt x="1730110" y="910938"/>
                    <a:pt x="1731060" y="910059"/>
                  </a:cubicBezTo>
                  <a:cubicBezTo>
                    <a:pt x="1928372" y="711865"/>
                    <a:pt x="2251490" y="712743"/>
                    <a:pt x="2452601" y="910059"/>
                  </a:cubicBezTo>
                  <a:cubicBezTo>
                    <a:pt x="2658460" y="1112031"/>
                    <a:pt x="2663488" y="1443760"/>
                    <a:pt x="2452601" y="1631500"/>
                  </a:cubicBezTo>
                  <a:cubicBezTo>
                    <a:pt x="2153728" y="1897603"/>
                    <a:pt x="1631845" y="1781200"/>
                    <a:pt x="1516262" y="1331221"/>
                  </a:cubicBezTo>
                  <a:cubicBezTo>
                    <a:pt x="1456823" y="1099907"/>
                    <a:pt x="1462186" y="839602"/>
                    <a:pt x="1543356" y="619884"/>
                  </a:cubicBezTo>
                  <a:cubicBezTo>
                    <a:pt x="1647040" y="339197"/>
                    <a:pt x="1859994" y="113944"/>
                    <a:pt x="2136689" y="0"/>
                  </a:cubicBezTo>
                  <a:close/>
                  <a:moveTo>
                    <a:pt x="660315" y="0"/>
                  </a:moveTo>
                  <a:lnTo>
                    <a:pt x="713888" y="105159"/>
                  </a:lnTo>
                  <a:cubicBezTo>
                    <a:pt x="544955" y="179306"/>
                    <a:pt x="407473" y="310469"/>
                    <a:pt x="325744" y="475806"/>
                  </a:cubicBezTo>
                  <a:cubicBezTo>
                    <a:pt x="258540" y="611801"/>
                    <a:pt x="234965" y="763698"/>
                    <a:pt x="252339" y="913222"/>
                  </a:cubicBezTo>
                  <a:cubicBezTo>
                    <a:pt x="253232" y="912255"/>
                    <a:pt x="253735" y="910938"/>
                    <a:pt x="254685" y="910059"/>
                  </a:cubicBezTo>
                  <a:cubicBezTo>
                    <a:pt x="451997" y="711865"/>
                    <a:pt x="775115" y="712743"/>
                    <a:pt x="976226" y="910059"/>
                  </a:cubicBezTo>
                  <a:cubicBezTo>
                    <a:pt x="1182086" y="1112031"/>
                    <a:pt x="1187113" y="1443760"/>
                    <a:pt x="976226" y="1631500"/>
                  </a:cubicBezTo>
                  <a:cubicBezTo>
                    <a:pt x="677353" y="1897603"/>
                    <a:pt x="155470" y="1781200"/>
                    <a:pt x="39887" y="1331221"/>
                  </a:cubicBezTo>
                  <a:cubicBezTo>
                    <a:pt x="-19553" y="1099907"/>
                    <a:pt x="-14190" y="839602"/>
                    <a:pt x="66981" y="619884"/>
                  </a:cubicBezTo>
                  <a:cubicBezTo>
                    <a:pt x="170665" y="339197"/>
                    <a:pt x="383619" y="113944"/>
                    <a:pt x="660315" y="0"/>
                  </a:cubicBezTo>
                  <a:close/>
                </a:path>
              </a:pathLst>
            </a:custGeom>
            <a:solidFill>
              <a:schemeClr val="bg1">
                <a:alpha val="46000"/>
              </a:schemeClr>
            </a:solidFill>
            <a:ln>
              <a:noFill/>
              <a:miter lim="400000"/>
            </a:ln>
          </p:spPr>
          <p:txBody>
            <a:bodyPr wrap="square" lIns="0" tIns="0" rIns="0" bIns="0" anchor="ctr">
              <a:noAutofit/>
            </a:bodyPr>
            <a:lstStyle/>
            <a:p>
              <a:pPr>
                <a:defRPr sz="3200" b="0">
                  <a:solidFill>
                    <a:srgbClr val="FFFFFF"/>
                  </a:solidFill>
                  <a:latin typeface="+mn-lt"/>
                  <a:ea typeface="+mn-ea"/>
                  <a:cs typeface="+mn-cs"/>
                  <a:sym typeface="Helvetica Neue Medium"/>
                </a:defRPr>
              </a:pPr>
              <a:endParaRPr sz="3200"/>
            </a:p>
          </p:txBody>
        </p:sp>
        <p:sp>
          <p:nvSpPr>
            <p:cNvPr id="18"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019477B0-58B9-004A-B291-BF3CCB356C53}"/>
                </a:ext>
              </a:extLst>
            </p:cNvPr>
            <p:cNvSpPr txBox="1"/>
            <p:nvPr/>
          </p:nvSpPr>
          <p:spPr>
            <a:xfrm>
              <a:off x="11521938" y="8260007"/>
              <a:ext cx="7954782" cy="23260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i="1">
                  <a:solidFill>
                    <a:schemeClr val="accent1"/>
                  </a:solidFill>
                  <a:latin typeface="Montserrat" pitchFamily="2" charset="0"/>
                </a:rPr>
                <a:t>Lorem ipsum dolor sit </a:t>
              </a:r>
              <a:r>
                <a:rPr i="1" err="1">
                  <a:solidFill>
                    <a:schemeClr val="accent1"/>
                  </a:solidFill>
                  <a:latin typeface="Montserrat" pitchFamily="2" charset="0"/>
                </a:rPr>
                <a:t>amet</a:t>
              </a:r>
              <a:r>
                <a:rPr i="1">
                  <a:solidFill>
                    <a:schemeClr val="accent1"/>
                  </a:solidFill>
                  <a:latin typeface="Montserrat" pitchFamily="2" charset="0"/>
                </a:rPr>
                <a:t>, </a:t>
              </a:r>
              <a:r>
                <a:rPr i="1" err="1">
                  <a:solidFill>
                    <a:schemeClr val="accent1"/>
                  </a:solidFill>
                  <a:latin typeface="Montserrat" pitchFamily="2" charset="0"/>
                </a:rPr>
                <a:t>consectetur</a:t>
              </a:r>
              <a:r>
                <a:rPr i="1">
                  <a:solidFill>
                    <a:schemeClr val="accent1"/>
                  </a:solidFill>
                  <a:latin typeface="Montserrat" pitchFamily="2" charset="0"/>
                </a:rPr>
                <a:t> </a:t>
              </a:r>
              <a:r>
                <a:rPr i="1" err="1">
                  <a:solidFill>
                    <a:schemeClr val="accent1"/>
                  </a:solidFill>
                  <a:latin typeface="Montserrat" pitchFamily="2" charset="0"/>
                </a:rPr>
                <a:t>adipiscing</a:t>
              </a:r>
              <a:r>
                <a:rPr i="1">
                  <a:solidFill>
                    <a:schemeClr val="accent1"/>
                  </a:solidFill>
                  <a:latin typeface="Montserrat" pitchFamily="2" charset="0"/>
                </a:rPr>
                <a:t> </a:t>
              </a:r>
              <a:r>
                <a:rPr i="1" err="1">
                  <a:solidFill>
                    <a:schemeClr val="accent1"/>
                  </a:solidFill>
                  <a:latin typeface="Montserrat" pitchFamily="2" charset="0"/>
                </a:rPr>
                <a:t>elit</a:t>
              </a:r>
              <a:r>
                <a:rPr i="1">
                  <a:solidFill>
                    <a:schemeClr val="accent1"/>
                  </a:solidFill>
                  <a:latin typeface="Montserrat" pitchFamily="2" charset="0"/>
                </a:rPr>
                <a:t>, </a:t>
              </a:r>
              <a:r>
                <a:rPr i="1" err="1">
                  <a:solidFill>
                    <a:schemeClr val="accent1"/>
                  </a:solidFill>
                  <a:latin typeface="Montserrat" pitchFamily="2" charset="0"/>
                </a:rPr>
                <a:t>sed</a:t>
              </a:r>
              <a:r>
                <a:rPr i="1">
                  <a:solidFill>
                    <a:schemeClr val="accent1"/>
                  </a:solidFill>
                  <a:latin typeface="Montserrat" pitchFamily="2" charset="0"/>
                </a:rPr>
                <a:t> do </a:t>
              </a:r>
              <a:r>
                <a:rPr i="1" err="1">
                  <a:solidFill>
                    <a:schemeClr val="accent1"/>
                  </a:solidFill>
                  <a:latin typeface="Montserrat" pitchFamily="2" charset="0"/>
                </a:rPr>
                <a:t>eiusmod</a:t>
              </a:r>
              <a:r>
                <a:rPr i="1">
                  <a:solidFill>
                    <a:schemeClr val="accent1"/>
                  </a:solidFill>
                  <a:latin typeface="Montserrat" pitchFamily="2" charset="0"/>
                </a:rPr>
                <a:t> </a:t>
              </a:r>
              <a:r>
                <a:rPr i="1" err="1">
                  <a:solidFill>
                    <a:schemeClr val="accent1"/>
                  </a:solidFill>
                  <a:latin typeface="Montserrat" pitchFamily="2" charset="0"/>
                </a:rPr>
                <a:t>tempor</a:t>
              </a:r>
              <a:r>
                <a:rPr i="1">
                  <a:solidFill>
                    <a:schemeClr val="accent1"/>
                  </a:solidFill>
                  <a:latin typeface="Montserrat" pitchFamily="2" charset="0"/>
                </a:rPr>
                <a:t> </a:t>
              </a:r>
              <a:r>
                <a:rPr i="1" err="1">
                  <a:solidFill>
                    <a:schemeClr val="accent1"/>
                  </a:solidFill>
                  <a:latin typeface="Montserrat" pitchFamily="2" charset="0"/>
                </a:rPr>
                <a:t>incididunt</a:t>
              </a:r>
              <a:r>
                <a:rPr i="1">
                  <a:solidFill>
                    <a:schemeClr val="accent1"/>
                  </a:solidFill>
                  <a:latin typeface="Montserrat" pitchFamily="2" charset="0"/>
                </a:rPr>
                <a:t> </a:t>
              </a:r>
              <a:r>
                <a:rPr i="1" err="1">
                  <a:solidFill>
                    <a:schemeClr val="accent1"/>
                  </a:solidFill>
                  <a:latin typeface="Montserrat" pitchFamily="2" charset="0"/>
                </a:rPr>
                <a:t>ut</a:t>
              </a:r>
              <a:r>
                <a:rPr i="1">
                  <a:solidFill>
                    <a:schemeClr val="accent1"/>
                  </a:solidFill>
                  <a:latin typeface="Montserrat" pitchFamily="2" charset="0"/>
                </a:rPr>
                <a:t> </a:t>
              </a:r>
              <a:r>
                <a:rPr i="1" err="1">
                  <a:solidFill>
                    <a:schemeClr val="accent1"/>
                  </a:solidFill>
                  <a:latin typeface="Montserrat" pitchFamily="2" charset="0"/>
                </a:rPr>
                <a:t>labore</a:t>
              </a:r>
              <a:r>
                <a:rPr i="1">
                  <a:solidFill>
                    <a:schemeClr val="accent1"/>
                  </a:solidFill>
                  <a:latin typeface="Montserrat" pitchFamily="2" charset="0"/>
                </a:rPr>
                <a:t> et dolore magna </a:t>
              </a:r>
              <a:r>
                <a:rPr i="1" err="1">
                  <a:solidFill>
                    <a:schemeClr val="accent1"/>
                  </a:solidFill>
                  <a:latin typeface="Montserrat" pitchFamily="2" charset="0"/>
                </a:rPr>
                <a:t>aliqua</a:t>
              </a:r>
              <a:r>
                <a:rPr i="1">
                  <a:solidFill>
                    <a:schemeClr val="accent1"/>
                  </a:solidFill>
                  <a:latin typeface="Montserrat" pitchFamily="2" charset="0"/>
                </a:rPr>
                <a:t>. Ut </a:t>
              </a:r>
              <a:r>
                <a:rPr i="1" err="1">
                  <a:solidFill>
                    <a:schemeClr val="accent1"/>
                  </a:solidFill>
                  <a:latin typeface="Montserrat" pitchFamily="2" charset="0"/>
                </a:rPr>
                <a:t>enim</a:t>
              </a:r>
              <a:r>
                <a:rPr i="1">
                  <a:solidFill>
                    <a:schemeClr val="accent1"/>
                  </a:solidFill>
                  <a:latin typeface="Montserrat" pitchFamily="2" charset="0"/>
                </a:rPr>
                <a:t> ad minim </a:t>
              </a:r>
              <a:r>
                <a:rPr i="1" err="1">
                  <a:solidFill>
                    <a:schemeClr val="accent1"/>
                  </a:solidFill>
                  <a:latin typeface="Montserrat" pitchFamily="2" charset="0"/>
                </a:rPr>
                <a:t>veniam</a:t>
              </a:r>
              <a:r>
                <a:rPr i="1">
                  <a:solidFill>
                    <a:schemeClr val="accent1"/>
                  </a:solidFill>
                  <a:latin typeface="Montserrat" pitchFamily="2" charset="0"/>
                </a:rPr>
                <a:t>, </a:t>
              </a:r>
              <a:r>
                <a:rPr i="1" err="1">
                  <a:solidFill>
                    <a:schemeClr val="accent1"/>
                  </a:solidFill>
                  <a:latin typeface="Montserrat" pitchFamily="2" charset="0"/>
                </a:rPr>
                <a:t>quis</a:t>
              </a:r>
              <a:r>
                <a:rPr i="1">
                  <a:solidFill>
                    <a:schemeClr val="accent1"/>
                  </a:solidFill>
                  <a:latin typeface="Montserrat" pitchFamily="2" charset="0"/>
                </a:rPr>
                <a:t> </a:t>
              </a:r>
              <a:r>
                <a:rPr i="1" err="1">
                  <a:solidFill>
                    <a:schemeClr val="accent1"/>
                  </a:solidFill>
                  <a:latin typeface="Montserrat" pitchFamily="2" charset="0"/>
                </a:rPr>
                <a:t>nostrud</a:t>
              </a:r>
              <a:r>
                <a:rPr i="1">
                  <a:solidFill>
                    <a:schemeClr val="accent1"/>
                  </a:solidFill>
                  <a:latin typeface="Montserrat" pitchFamily="2" charset="0"/>
                </a:rPr>
                <a:t> </a:t>
              </a:r>
              <a:r>
                <a:rPr i="1" err="1">
                  <a:solidFill>
                    <a:schemeClr val="accent1"/>
                  </a:solidFill>
                  <a:latin typeface="Montserrat" pitchFamily="2" charset="0"/>
                </a:rPr>
                <a:t>reprehenderit</a:t>
              </a:r>
              <a:r>
                <a:rPr i="1">
                  <a:solidFill>
                    <a:schemeClr val="accent1"/>
                  </a:solidFill>
                  <a:latin typeface="Montserrat" pitchFamily="2" charset="0"/>
                </a:rPr>
                <a:t> in </a:t>
              </a:r>
              <a:r>
                <a:rPr i="1" err="1">
                  <a:solidFill>
                    <a:schemeClr val="accent1"/>
                  </a:solidFill>
                  <a:latin typeface="Montserrat" pitchFamily="2" charset="0"/>
                </a:rPr>
                <a:t>voluptate</a:t>
              </a:r>
              <a:r>
                <a:rPr i="1">
                  <a:solidFill>
                    <a:schemeClr val="accent1"/>
                  </a:solidFill>
                  <a:latin typeface="Montserrat" pitchFamily="2" charset="0"/>
                </a:rPr>
                <a:t> </a:t>
              </a:r>
              <a:r>
                <a:rPr i="1" err="1">
                  <a:solidFill>
                    <a:schemeClr val="accent1"/>
                  </a:solidFill>
                  <a:latin typeface="Montserrat" pitchFamily="2" charset="0"/>
                </a:rPr>
                <a:t>velit</a:t>
              </a:r>
              <a:r>
                <a:rPr i="1">
                  <a:solidFill>
                    <a:schemeClr val="accent1"/>
                  </a:solidFill>
                  <a:latin typeface="Montserrat" pitchFamily="2" charset="0"/>
                </a:rPr>
                <a:t> </a:t>
              </a:r>
              <a:r>
                <a:rPr i="1" err="1">
                  <a:solidFill>
                    <a:schemeClr val="accent1"/>
                  </a:solidFill>
                  <a:latin typeface="Montserrat" pitchFamily="2" charset="0"/>
                </a:rPr>
                <a:t>esse</a:t>
              </a:r>
              <a:r>
                <a:rPr i="1">
                  <a:solidFill>
                    <a:schemeClr val="accent1"/>
                  </a:solidFill>
                  <a:latin typeface="Montserrat" pitchFamily="2" charset="0"/>
                </a:rPr>
                <a:t> </a:t>
              </a:r>
              <a:r>
                <a:rPr i="1" err="1">
                  <a:solidFill>
                    <a:schemeClr val="accent1"/>
                  </a:solidFill>
                  <a:latin typeface="Montserrat" pitchFamily="2" charset="0"/>
                </a:rPr>
                <a:t>cillum</a:t>
              </a:r>
              <a:r>
                <a:rPr i="1">
                  <a:solidFill>
                    <a:schemeClr val="accent1"/>
                  </a:solidFill>
                  <a:latin typeface="Montserrat" pitchFamily="2" charset="0"/>
                </a:rPr>
                <a:t> dolore </a:t>
              </a:r>
              <a:r>
                <a:rPr i="1" err="1">
                  <a:solidFill>
                    <a:schemeClr val="accent1"/>
                  </a:solidFill>
                  <a:latin typeface="Montserrat" pitchFamily="2" charset="0"/>
                </a:rPr>
                <a:t>eu</a:t>
              </a:r>
              <a:endParaRPr i="1">
                <a:solidFill>
                  <a:schemeClr val="accent1"/>
                </a:solidFill>
                <a:latin typeface="Montserrat" pitchFamily="2" charset="0"/>
              </a:endParaRPr>
            </a:p>
          </p:txBody>
        </p:sp>
      </p:grpSp>
    </p:spTree>
    <p:extLst>
      <p:ext uri="{BB962C8B-B14F-4D97-AF65-F5344CB8AC3E}">
        <p14:creationId xmlns:p14="http://schemas.microsoft.com/office/powerpoint/2010/main" val="2501072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3"/>
                                        </p:tgtEl>
                                        <p:attrNameLst>
                                          <p:attrName>style.visibility</p:attrName>
                                        </p:attrNameLst>
                                      </p:cBhvr>
                                      <p:to>
                                        <p:strVal val="visible"/>
                                      </p:to>
                                    </p:set>
                                    <p:anim calcmode="lin" valueType="num">
                                      <p:cBhvr additive="base">
                                        <p:cTn id="12" dur="500" fill="hold"/>
                                        <p:tgtEl>
                                          <p:spTgt spid="73"/>
                                        </p:tgtEl>
                                        <p:attrNameLst>
                                          <p:attrName>ppt_x</p:attrName>
                                        </p:attrNameLst>
                                      </p:cBhvr>
                                      <p:tavLst>
                                        <p:tav tm="0">
                                          <p:val>
                                            <p:strVal val="#ppt_x"/>
                                          </p:val>
                                        </p:tav>
                                        <p:tav tm="100000">
                                          <p:val>
                                            <p:strVal val="#ppt_x"/>
                                          </p:val>
                                        </p:tav>
                                      </p:tavLst>
                                    </p:anim>
                                    <p:anim calcmode="lin" valueType="num">
                                      <p:cBhvr additive="base">
                                        <p:cTn id="13"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758" y="6827447"/>
            <a:ext cx="7604262" cy="463441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incididunt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magna </a:t>
            </a:r>
            <a:r>
              <a:rPr err="1">
                <a:latin typeface="Montserrat" pitchFamily="2" charset="0"/>
              </a:rPr>
              <a:t>aliqua</a:t>
            </a:r>
            <a:r>
              <a:rPr>
                <a:latin typeface="Montserrat" pitchFamily="2" charset="0"/>
              </a:rPr>
              <a:t>. Ut </a:t>
            </a:r>
            <a:r>
              <a:rPr err="1">
                <a:latin typeface="Montserrat" pitchFamily="2" charset="0"/>
              </a:rPr>
              <a:t>enim</a:t>
            </a:r>
            <a:r>
              <a:rPr>
                <a:latin typeface="Montserrat" pitchFamily="2" charset="0"/>
              </a:rPr>
              <a:t> ad minim </a:t>
            </a:r>
            <a:r>
              <a:rPr err="1">
                <a:latin typeface="Montserrat" pitchFamily="2" charset="0"/>
              </a:rPr>
              <a:t>veniam</a:t>
            </a:r>
            <a:r>
              <a:rPr>
                <a:latin typeface="Montserrat" pitchFamily="2" charset="0"/>
              </a:rPr>
              <a:t>, </a:t>
            </a:r>
            <a:r>
              <a:rPr err="1">
                <a:latin typeface="Montserrat" pitchFamily="2" charset="0"/>
              </a:rPr>
              <a:t>quis</a:t>
            </a:r>
            <a:r>
              <a:rPr>
                <a:latin typeface="Montserrat" pitchFamily="2" charset="0"/>
              </a:rPr>
              <a:t> </a:t>
            </a:r>
            <a:r>
              <a:rPr err="1">
                <a:latin typeface="Montserrat" pitchFamily="2" charset="0"/>
              </a:rPr>
              <a:t>nostrud</a:t>
            </a:r>
            <a:r>
              <a:rPr>
                <a:latin typeface="Montserrat" pitchFamily="2" charset="0"/>
              </a:rPr>
              <a:t> exercitation </a:t>
            </a:r>
            <a:r>
              <a:rPr err="1">
                <a:latin typeface="Montserrat" pitchFamily="2" charset="0"/>
              </a:rPr>
              <a:t>ullamco</a:t>
            </a:r>
            <a:r>
              <a:rPr>
                <a:latin typeface="Montserrat" pitchFamily="2" charset="0"/>
              </a:rPr>
              <a:t> </a:t>
            </a:r>
            <a:r>
              <a:rPr err="1">
                <a:latin typeface="Montserrat" pitchFamily="2" charset="0"/>
              </a:rPr>
              <a:t>laboris</a:t>
            </a:r>
            <a:r>
              <a:rPr>
                <a:latin typeface="Montserrat" pitchFamily="2" charset="0"/>
              </a:rPr>
              <a:t> nisi </a:t>
            </a:r>
            <a:r>
              <a:rPr err="1">
                <a:latin typeface="Montserrat" pitchFamily="2" charset="0"/>
              </a:rPr>
              <a:t>ut</a:t>
            </a:r>
            <a:r>
              <a:rPr>
                <a:latin typeface="Montserrat" pitchFamily="2" charset="0"/>
              </a:rPr>
              <a:t> </a:t>
            </a:r>
            <a:r>
              <a:rPr err="1">
                <a:latin typeface="Montserrat" pitchFamily="2" charset="0"/>
              </a:rPr>
              <a:t>aliquip</a:t>
            </a:r>
            <a:r>
              <a:rPr>
                <a:latin typeface="Montserrat" pitchFamily="2" charset="0"/>
              </a:rPr>
              <a:t> ex </a:t>
            </a:r>
            <a:r>
              <a:rPr err="1">
                <a:latin typeface="Montserrat" pitchFamily="2" charset="0"/>
              </a:rPr>
              <a:t>ea</a:t>
            </a:r>
            <a:r>
              <a:rPr>
                <a:latin typeface="Montserrat" pitchFamily="2" charset="0"/>
              </a:rPr>
              <a:t> </a:t>
            </a:r>
            <a:r>
              <a:rPr err="1">
                <a:latin typeface="Montserrat" pitchFamily="2" charset="0"/>
              </a:rPr>
              <a:t>commodo</a:t>
            </a:r>
            <a:r>
              <a:rPr>
                <a:latin typeface="Montserrat" pitchFamily="2" charset="0"/>
              </a:rPr>
              <a:t> </a:t>
            </a:r>
            <a:r>
              <a:rPr err="1">
                <a:latin typeface="Montserrat" pitchFamily="2" charset="0"/>
              </a:rPr>
              <a:t>consequat</a:t>
            </a:r>
            <a:r>
              <a:rPr>
                <a:latin typeface="Montserrat" pitchFamily="2" charset="0"/>
              </a:rPr>
              <a:t>. Duis </a:t>
            </a:r>
            <a:r>
              <a:rPr err="1">
                <a:latin typeface="Montserrat" pitchFamily="2" charset="0"/>
              </a:rPr>
              <a:t>aute</a:t>
            </a:r>
            <a:r>
              <a:rPr>
                <a:latin typeface="Montserrat" pitchFamily="2" charset="0"/>
              </a:rPr>
              <a:t> </a:t>
            </a:r>
            <a:r>
              <a:rPr err="1">
                <a:latin typeface="Montserrat" pitchFamily="2" charset="0"/>
              </a:rPr>
              <a:t>irure</a:t>
            </a:r>
            <a:r>
              <a:rPr>
                <a:latin typeface="Montserrat" pitchFamily="2" charset="0"/>
              </a:rPr>
              <a:t> dolor in </a:t>
            </a:r>
            <a:r>
              <a:rPr err="1">
                <a:latin typeface="Montserrat" pitchFamily="2" charset="0"/>
              </a:rPr>
              <a:t>reprehenderit</a:t>
            </a:r>
            <a:r>
              <a:rPr>
                <a:latin typeface="Montserrat" pitchFamily="2" charset="0"/>
              </a:rPr>
              <a:t> in </a:t>
            </a:r>
            <a:r>
              <a:rPr err="1">
                <a:latin typeface="Montserrat" pitchFamily="2" charset="0"/>
              </a:rPr>
              <a:t>voluptate</a:t>
            </a:r>
            <a:r>
              <a:rPr>
                <a:latin typeface="Montserrat" pitchFamily="2" charset="0"/>
              </a:rPr>
              <a:t> </a:t>
            </a:r>
            <a:r>
              <a:rPr err="1">
                <a:latin typeface="Montserrat" pitchFamily="2" charset="0"/>
              </a:rPr>
              <a:t>velit</a:t>
            </a:r>
            <a:r>
              <a:rPr>
                <a:latin typeface="Montserrat" pitchFamily="2" charset="0"/>
              </a:rPr>
              <a:t> </a:t>
            </a:r>
            <a:r>
              <a:rPr err="1">
                <a:latin typeface="Montserrat" pitchFamily="2" charset="0"/>
              </a:rPr>
              <a:t>esse</a:t>
            </a:r>
            <a:r>
              <a:rPr>
                <a:latin typeface="Montserrat" pitchFamily="2" charset="0"/>
              </a:rPr>
              <a:t> </a:t>
            </a:r>
            <a:r>
              <a:rPr err="1">
                <a:latin typeface="Montserrat" pitchFamily="2" charset="0"/>
              </a:rPr>
              <a:t>cillum</a:t>
            </a:r>
            <a:r>
              <a:rPr>
                <a:latin typeface="Montserrat" pitchFamily="2" charset="0"/>
              </a:rPr>
              <a:t> dolore </a:t>
            </a:r>
            <a:r>
              <a:rPr err="1">
                <a:latin typeface="Montserrat" pitchFamily="2" charset="0"/>
              </a:rPr>
              <a:t>eu</a:t>
            </a:r>
            <a:r>
              <a:rPr>
                <a:latin typeface="Montserrat" pitchFamily="2" charset="0"/>
              </a:rPr>
              <a:t> </a:t>
            </a:r>
            <a:r>
              <a:rPr err="1">
                <a:latin typeface="Montserrat" pitchFamily="2" charset="0"/>
              </a:rPr>
              <a:t>cupidatat</a:t>
            </a:r>
            <a:r>
              <a:rPr>
                <a:latin typeface="Montserrat" pitchFamily="2" charset="0"/>
              </a:rPr>
              <a:t> non </a:t>
            </a:r>
            <a:r>
              <a:rPr err="1">
                <a:latin typeface="Montserrat" pitchFamily="2" charset="0"/>
              </a:rPr>
              <a:t>proident</a:t>
            </a:r>
            <a:r>
              <a:rPr>
                <a:latin typeface="Montserrat" pitchFamily="2" charset="0"/>
              </a:rPr>
              <a:t>, </a:t>
            </a:r>
            <a:r>
              <a:rPr err="1">
                <a:latin typeface="Montserrat" pitchFamily="2" charset="0"/>
              </a:rPr>
              <a:t>sunt</a:t>
            </a:r>
            <a:r>
              <a:rPr>
                <a:latin typeface="Montserrat" pitchFamily="2" charset="0"/>
              </a:rPr>
              <a:t> in culpa qui </a:t>
            </a:r>
            <a:r>
              <a:rPr err="1">
                <a:latin typeface="Montserrat" pitchFamily="2" charset="0"/>
              </a:rPr>
              <a:t>officia</a:t>
            </a:r>
            <a:r>
              <a:rPr>
                <a:latin typeface="Montserrat" pitchFamily="2" charset="0"/>
              </a:rPr>
              <a:t> </a:t>
            </a:r>
            <a:r>
              <a:rPr err="1">
                <a:latin typeface="Montserrat" pitchFamily="2" charset="0"/>
              </a:rPr>
              <a:t>deserunt</a:t>
            </a:r>
            <a:r>
              <a:rPr>
                <a:latin typeface="Montserrat" pitchFamily="2" charset="0"/>
              </a:rPr>
              <a:t> </a:t>
            </a:r>
            <a:r>
              <a:rPr err="1">
                <a:latin typeface="Montserrat" pitchFamily="2" charset="0"/>
              </a:rPr>
              <a:t>mollit</a:t>
            </a:r>
            <a:r>
              <a:rPr>
                <a:latin typeface="Montserrat" pitchFamily="2" charset="0"/>
              </a:rPr>
              <a:t> </a:t>
            </a:r>
            <a:r>
              <a:rPr err="1">
                <a:latin typeface="Montserrat" pitchFamily="2" charset="0"/>
              </a:rPr>
              <a:t>anim</a:t>
            </a:r>
            <a:r>
              <a:rPr>
                <a:latin typeface="Montserrat" pitchFamily="2" charset="0"/>
              </a:rPr>
              <a:t> id </a:t>
            </a:r>
            <a:r>
              <a:rPr err="1">
                <a:latin typeface="Montserrat" pitchFamily="2" charset="0"/>
              </a:rPr>
              <a:t>est</a:t>
            </a:r>
            <a:r>
              <a:rPr>
                <a:latin typeface="Montserrat" pitchFamily="2" charset="0"/>
              </a:rPr>
              <a:t> </a:t>
            </a:r>
            <a:r>
              <a:rPr err="1">
                <a:latin typeface="Montserrat" pitchFamily="2" charset="0"/>
              </a:rPr>
              <a:t>laborum</a:t>
            </a:r>
            <a:r>
              <a:rPr>
                <a:latin typeface="Montserrat" pitchFamily="2" charset="0"/>
              </a:rPr>
              <a:t>.</a:t>
            </a:r>
            <a:r>
              <a:rPr lang="en-US">
                <a:latin typeface="Montserrat" pitchFamily="2" charset="0"/>
              </a:rPr>
              <a:t> </a:t>
            </a:r>
            <a:r>
              <a:rPr>
                <a:latin typeface="Montserrat" pitchFamily="2" charset="0"/>
              </a:rPr>
              <a:t>But I must</a:t>
            </a:r>
          </a:p>
        </p:txBody>
      </p:sp>
      <p:sp>
        <p:nvSpPr>
          <p:cNvPr id="2" name="Рисунок 1">
            <a:extLst>
              <a:ext uri="{FF2B5EF4-FFF2-40B4-BE49-F238E27FC236}">
                <a16:creationId xmlns:a16="http://schemas.microsoft.com/office/drawing/2014/main" id="{EC5009ED-AD0C-4941-A204-FDF8C0105DCF}"/>
              </a:ext>
            </a:extLst>
          </p:cNvPr>
          <p:cNvSpPr>
            <a:spLocks noGrp="1"/>
          </p:cNvSpPr>
          <p:nvPr>
            <p:ph type="pic" sz="quarter" idx="13"/>
          </p:nvPr>
        </p:nvSpPr>
        <p:spPr>
          <a:xfrm>
            <a:off x="12192000" y="0"/>
            <a:ext cx="12192000" cy="13715996"/>
          </a:xfrm>
          <a:solidFill>
            <a:srgbClr val="E0DCE2"/>
          </a:solidFill>
        </p:spPr>
      </p:sp>
      <p:grpSp>
        <p:nvGrpSpPr>
          <p:cNvPr id="3" name="Группа 2">
            <a:extLst>
              <a:ext uri="{FF2B5EF4-FFF2-40B4-BE49-F238E27FC236}">
                <a16:creationId xmlns:a16="http://schemas.microsoft.com/office/drawing/2014/main" id="{0E42042B-6E46-0042-BA66-6DA5A50FB7A8}"/>
              </a:ext>
            </a:extLst>
          </p:cNvPr>
          <p:cNvGrpSpPr/>
          <p:nvPr/>
        </p:nvGrpSpPr>
        <p:grpSpPr>
          <a:xfrm>
            <a:off x="1653701" y="2389396"/>
            <a:ext cx="9057317" cy="3313571"/>
            <a:chOff x="1653701" y="2389396"/>
            <a:chExt cx="9057317" cy="3313571"/>
          </a:xfrm>
        </p:grpSpPr>
        <p:sp>
          <p:nvSpPr>
            <p:cNvPr id="5" name="Investor Pitch Deck Template">
              <a:extLst>
                <a:ext uri="{FF2B5EF4-FFF2-40B4-BE49-F238E27FC236}">
                  <a16:creationId xmlns:a16="http://schemas.microsoft.com/office/drawing/2014/main" id="{A498DAFE-F8F4-6D4C-867B-94CC3912E226}"/>
                </a:ext>
              </a:extLst>
            </p:cNvPr>
            <p:cNvSpPr txBox="1"/>
            <p:nvPr/>
          </p:nvSpPr>
          <p:spPr>
            <a:xfrm>
              <a:off x="1719464" y="2389396"/>
              <a:ext cx="8991554" cy="132343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tIns="45720" rIns="45719" bIns="45720" anchor="t">
              <a:spAutoFit/>
            </a:bodyPr>
            <a:lstStyle>
              <a:lvl1pPr>
                <a:defRPr sz="8000" b="1">
                  <a:solidFill>
                    <a:srgbClr val="000001"/>
                  </a:solidFill>
                  <a:latin typeface="Aller"/>
                  <a:ea typeface="Aller"/>
                  <a:cs typeface="Aller"/>
                  <a:sym typeface="Aller"/>
                </a:defRPr>
              </a:lvl1pPr>
            </a:lstStyle>
            <a:p>
              <a:r>
                <a:rPr lang="en-US">
                  <a:solidFill>
                    <a:schemeClr val="accent1"/>
                  </a:solidFill>
                  <a:latin typeface="Montserrat"/>
                </a:rPr>
                <a:t>Yordan Hristov</a:t>
              </a:r>
              <a:endParaRPr lang="en-US">
                <a:solidFill>
                  <a:schemeClr val="accent1"/>
                </a:solidFill>
              </a:endParaRPr>
            </a:p>
          </p:txBody>
        </p:sp>
        <p:cxnSp>
          <p:nvCxnSpPr>
            <p:cNvPr id="6" name="Прямая соединительная линия 5">
              <a:extLst>
                <a:ext uri="{FF2B5EF4-FFF2-40B4-BE49-F238E27FC236}">
                  <a16:creationId xmlns:a16="http://schemas.microsoft.com/office/drawing/2014/main" id="{7B89333D-A52E-D945-8E95-ED80DFB13516}"/>
                </a:ext>
              </a:extLst>
            </p:cNvPr>
            <p:cNvCxnSpPr/>
            <p:nvPr/>
          </p:nvCxnSpPr>
          <p:spPr>
            <a:xfrm>
              <a:off x="1745477" y="5702967"/>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
          <p:nvSpPr>
            <p:cNvPr id="19" name="Investor Pitch Deck Template">
              <a:extLst>
                <a:ext uri="{FF2B5EF4-FFF2-40B4-BE49-F238E27FC236}">
                  <a16:creationId xmlns:a16="http://schemas.microsoft.com/office/drawing/2014/main" id="{B9B59B58-D9B6-5043-BBC6-801C537C54F9}"/>
                </a:ext>
              </a:extLst>
            </p:cNvPr>
            <p:cNvSpPr txBox="1"/>
            <p:nvPr/>
          </p:nvSpPr>
          <p:spPr>
            <a:xfrm>
              <a:off x="1653701" y="3996564"/>
              <a:ext cx="5775799" cy="40011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r>
                <a:rPr lang="en-US" sz="2000">
                  <a:solidFill>
                    <a:schemeClr val="accent5"/>
                  </a:solidFill>
                  <a:latin typeface="Montserrat"/>
                </a:rPr>
                <a:t>PRODUCT MANAGER “POPUPTEAM”</a:t>
              </a:r>
            </a:p>
          </p:txBody>
        </p:sp>
      </p:grpSp>
      <p:grpSp>
        <p:nvGrpSpPr>
          <p:cNvPr id="4" name="Группа 3">
            <a:extLst>
              <a:ext uri="{FF2B5EF4-FFF2-40B4-BE49-F238E27FC236}">
                <a16:creationId xmlns:a16="http://schemas.microsoft.com/office/drawing/2014/main" id="{4E85D9FF-DFC3-E740-8616-7C7D8BBC10A9}"/>
              </a:ext>
            </a:extLst>
          </p:cNvPr>
          <p:cNvGrpSpPr/>
          <p:nvPr/>
        </p:nvGrpSpPr>
        <p:grpSpPr>
          <a:xfrm>
            <a:off x="10785002" y="7459290"/>
            <a:ext cx="9276197" cy="4002567"/>
            <a:chOff x="10785002" y="7459290"/>
            <a:chExt cx="9276197" cy="4002567"/>
          </a:xfrm>
        </p:grpSpPr>
        <p:sp>
          <p:nvSpPr>
            <p:cNvPr id="17" name="Скругленный прямоугольник 16">
              <a:extLst>
                <a:ext uri="{FF2B5EF4-FFF2-40B4-BE49-F238E27FC236}">
                  <a16:creationId xmlns:a16="http://schemas.microsoft.com/office/drawing/2014/main" id="{CA692435-FCB3-3F4C-A069-5FEA48F32311}"/>
                </a:ext>
              </a:extLst>
            </p:cNvPr>
            <p:cNvSpPr/>
            <p:nvPr/>
          </p:nvSpPr>
          <p:spPr>
            <a:xfrm>
              <a:off x="10785002" y="7459290"/>
              <a:ext cx="9276197" cy="4002567"/>
            </a:xfrm>
            <a:prstGeom prst="roundRect">
              <a:avLst>
                <a:gd name="adj" fmla="val 2147"/>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0" name="Полилиния 19">
              <a:extLst>
                <a:ext uri="{FF2B5EF4-FFF2-40B4-BE49-F238E27FC236}">
                  <a16:creationId xmlns:a16="http://schemas.microsoft.com/office/drawing/2014/main" id="{B4637C7B-958E-5E48-B485-BB5E38F82BE1}"/>
                </a:ext>
              </a:extLst>
            </p:cNvPr>
            <p:cNvSpPr/>
            <p:nvPr/>
          </p:nvSpPr>
          <p:spPr>
            <a:xfrm>
              <a:off x="11322835" y="7978231"/>
              <a:ext cx="1607633" cy="1092223"/>
            </a:xfrm>
            <a:custGeom>
              <a:avLst/>
              <a:gdLst>
                <a:gd name="connsiteX0" fmla="*/ 2136689 w 2608886"/>
                <a:gd name="connsiteY0" fmla="*/ 0 h 1772473"/>
                <a:gd name="connsiteX1" fmla="*/ 2190263 w 2608886"/>
                <a:gd name="connsiteY1" fmla="*/ 105159 h 1772473"/>
                <a:gd name="connsiteX2" fmla="*/ 1802119 w 2608886"/>
                <a:gd name="connsiteY2" fmla="*/ 475806 h 1772473"/>
                <a:gd name="connsiteX3" fmla="*/ 1728713 w 2608886"/>
                <a:gd name="connsiteY3" fmla="*/ 913222 h 1772473"/>
                <a:gd name="connsiteX4" fmla="*/ 1731060 w 2608886"/>
                <a:gd name="connsiteY4" fmla="*/ 910059 h 1772473"/>
                <a:gd name="connsiteX5" fmla="*/ 2452601 w 2608886"/>
                <a:gd name="connsiteY5" fmla="*/ 910059 h 1772473"/>
                <a:gd name="connsiteX6" fmla="*/ 2452601 w 2608886"/>
                <a:gd name="connsiteY6" fmla="*/ 1631500 h 1772473"/>
                <a:gd name="connsiteX7" fmla="*/ 1516262 w 2608886"/>
                <a:gd name="connsiteY7" fmla="*/ 1331221 h 1772473"/>
                <a:gd name="connsiteX8" fmla="*/ 1543356 w 2608886"/>
                <a:gd name="connsiteY8" fmla="*/ 619884 h 1772473"/>
                <a:gd name="connsiteX9" fmla="*/ 2136689 w 2608886"/>
                <a:gd name="connsiteY9" fmla="*/ 0 h 1772473"/>
                <a:gd name="connsiteX10" fmla="*/ 660315 w 2608886"/>
                <a:gd name="connsiteY10" fmla="*/ 0 h 1772473"/>
                <a:gd name="connsiteX11" fmla="*/ 713888 w 2608886"/>
                <a:gd name="connsiteY11" fmla="*/ 105159 h 1772473"/>
                <a:gd name="connsiteX12" fmla="*/ 325744 w 2608886"/>
                <a:gd name="connsiteY12" fmla="*/ 475806 h 1772473"/>
                <a:gd name="connsiteX13" fmla="*/ 252339 w 2608886"/>
                <a:gd name="connsiteY13" fmla="*/ 913222 h 1772473"/>
                <a:gd name="connsiteX14" fmla="*/ 254685 w 2608886"/>
                <a:gd name="connsiteY14" fmla="*/ 910059 h 1772473"/>
                <a:gd name="connsiteX15" fmla="*/ 976226 w 2608886"/>
                <a:gd name="connsiteY15" fmla="*/ 910059 h 1772473"/>
                <a:gd name="connsiteX16" fmla="*/ 976226 w 2608886"/>
                <a:gd name="connsiteY16" fmla="*/ 1631500 h 1772473"/>
                <a:gd name="connsiteX17" fmla="*/ 39887 w 2608886"/>
                <a:gd name="connsiteY17" fmla="*/ 1331221 h 1772473"/>
                <a:gd name="connsiteX18" fmla="*/ 66981 w 2608886"/>
                <a:gd name="connsiteY18" fmla="*/ 619884 h 1772473"/>
                <a:gd name="connsiteX19" fmla="*/ 660315 w 2608886"/>
                <a:gd name="connsiteY19" fmla="*/ 0 h 177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8886" h="1772473">
                  <a:moveTo>
                    <a:pt x="2136689" y="0"/>
                  </a:moveTo>
                  <a:lnTo>
                    <a:pt x="2190263" y="105159"/>
                  </a:lnTo>
                  <a:cubicBezTo>
                    <a:pt x="2021330" y="179306"/>
                    <a:pt x="1883848" y="310469"/>
                    <a:pt x="1802119" y="475806"/>
                  </a:cubicBezTo>
                  <a:cubicBezTo>
                    <a:pt x="1734914" y="611801"/>
                    <a:pt x="1711340" y="763698"/>
                    <a:pt x="1728713" y="913222"/>
                  </a:cubicBezTo>
                  <a:cubicBezTo>
                    <a:pt x="1729607" y="912255"/>
                    <a:pt x="1730110" y="910938"/>
                    <a:pt x="1731060" y="910059"/>
                  </a:cubicBezTo>
                  <a:cubicBezTo>
                    <a:pt x="1928372" y="711865"/>
                    <a:pt x="2251490" y="712743"/>
                    <a:pt x="2452601" y="910059"/>
                  </a:cubicBezTo>
                  <a:cubicBezTo>
                    <a:pt x="2658460" y="1112031"/>
                    <a:pt x="2663488" y="1443760"/>
                    <a:pt x="2452601" y="1631500"/>
                  </a:cubicBezTo>
                  <a:cubicBezTo>
                    <a:pt x="2153728" y="1897603"/>
                    <a:pt x="1631845" y="1781200"/>
                    <a:pt x="1516262" y="1331221"/>
                  </a:cubicBezTo>
                  <a:cubicBezTo>
                    <a:pt x="1456823" y="1099907"/>
                    <a:pt x="1462186" y="839602"/>
                    <a:pt x="1543356" y="619884"/>
                  </a:cubicBezTo>
                  <a:cubicBezTo>
                    <a:pt x="1647040" y="339197"/>
                    <a:pt x="1859994" y="113944"/>
                    <a:pt x="2136689" y="0"/>
                  </a:cubicBezTo>
                  <a:close/>
                  <a:moveTo>
                    <a:pt x="660315" y="0"/>
                  </a:moveTo>
                  <a:lnTo>
                    <a:pt x="713888" y="105159"/>
                  </a:lnTo>
                  <a:cubicBezTo>
                    <a:pt x="544955" y="179306"/>
                    <a:pt x="407473" y="310469"/>
                    <a:pt x="325744" y="475806"/>
                  </a:cubicBezTo>
                  <a:cubicBezTo>
                    <a:pt x="258540" y="611801"/>
                    <a:pt x="234965" y="763698"/>
                    <a:pt x="252339" y="913222"/>
                  </a:cubicBezTo>
                  <a:cubicBezTo>
                    <a:pt x="253232" y="912255"/>
                    <a:pt x="253735" y="910938"/>
                    <a:pt x="254685" y="910059"/>
                  </a:cubicBezTo>
                  <a:cubicBezTo>
                    <a:pt x="451997" y="711865"/>
                    <a:pt x="775115" y="712743"/>
                    <a:pt x="976226" y="910059"/>
                  </a:cubicBezTo>
                  <a:cubicBezTo>
                    <a:pt x="1182086" y="1112031"/>
                    <a:pt x="1187113" y="1443760"/>
                    <a:pt x="976226" y="1631500"/>
                  </a:cubicBezTo>
                  <a:cubicBezTo>
                    <a:pt x="677353" y="1897603"/>
                    <a:pt x="155470" y="1781200"/>
                    <a:pt x="39887" y="1331221"/>
                  </a:cubicBezTo>
                  <a:cubicBezTo>
                    <a:pt x="-19553" y="1099907"/>
                    <a:pt x="-14190" y="839602"/>
                    <a:pt x="66981" y="619884"/>
                  </a:cubicBezTo>
                  <a:cubicBezTo>
                    <a:pt x="170665" y="339197"/>
                    <a:pt x="383619" y="113944"/>
                    <a:pt x="660315" y="0"/>
                  </a:cubicBezTo>
                  <a:close/>
                </a:path>
              </a:pathLst>
            </a:custGeom>
            <a:solidFill>
              <a:schemeClr val="bg1">
                <a:alpha val="46000"/>
              </a:schemeClr>
            </a:solidFill>
            <a:ln>
              <a:noFill/>
              <a:miter lim="400000"/>
            </a:ln>
          </p:spPr>
          <p:txBody>
            <a:bodyPr wrap="square" lIns="0" tIns="0" rIns="0" bIns="0" anchor="ctr">
              <a:noAutofit/>
            </a:bodyPr>
            <a:lstStyle/>
            <a:p>
              <a:pPr>
                <a:defRPr sz="3200" b="0">
                  <a:solidFill>
                    <a:srgbClr val="FFFFFF"/>
                  </a:solidFill>
                  <a:latin typeface="+mn-lt"/>
                  <a:ea typeface="+mn-ea"/>
                  <a:cs typeface="+mn-cs"/>
                  <a:sym typeface="Helvetica Neue Medium"/>
                </a:defRPr>
              </a:pPr>
              <a:endParaRPr sz="3200"/>
            </a:p>
          </p:txBody>
        </p:sp>
        <p:sp>
          <p:nvSpPr>
            <p:cNvPr id="18"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019477B0-58B9-004A-B291-BF3CCB356C53}"/>
                </a:ext>
              </a:extLst>
            </p:cNvPr>
            <p:cNvSpPr txBox="1"/>
            <p:nvPr/>
          </p:nvSpPr>
          <p:spPr>
            <a:xfrm>
              <a:off x="11521938" y="8260007"/>
              <a:ext cx="7954782" cy="23260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i="1">
                  <a:solidFill>
                    <a:schemeClr val="accent1"/>
                  </a:solidFill>
                  <a:latin typeface="Montserrat" pitchFamily="2" charset="0"/>
                </a:rPr>
                <a:t>Lorem ipsum dolor sit </a:t>
              </a:r>
              <a:r>
                <a:rPr i="1" err="1">
                  <a:solidFill>
                    <a:schemeClr val="accent1"/>
                  </a:solidFill>
                  <a:latin typeface="Montserrat" pitchFamily="2" charset="0"/>
                </a:rPr>
                <a:t>amet</a:t>
              </a:r>
              <a:r>
                <a:rPr i="1">
                  <a:solidFill>
                    <a:schemeClr val="accent1"/>
                  </a:solidFill>
                  <a:latin typeface="Montserrat" pitchFamily="2" charset="0"/>
                </a:rPr>
                <a:t>, </a:t>
              </a:r>
              <a:r>
                <a:rPr i="1" err="1">
                  <a:solidFill>
                    <a:schemeClr val="accent1"/>
                  </a:solidFill>
                  <a:latin typeface="Montserrat" pitchFamily="2" charset="0"/>
                </a:rPr>
                <a:t>consectetur</a:t>
              </a:r>
              <a:r>
                <a:rPr i="1">
                  <a:solidFill>
                    <a:schemeClr val="accent1"/>
                  </a:solidFill>
                  <a:latin typeface="Montserrat" pitchFamily="2" charset="0"/>
                </a:rPr>
                <a:t> </a:t>
              </a:r>
              <a:r>
                <a:rPr i="1" err="1">
                  <a:solidFill>
                    <a:schemeClr val="accent1"/>
                  </a:solidFill>
                  <a:latin typeface="Montserrat" pitchFamily="2" charset="0"/>
                </a:rPr>
                <a:t>adipiscing</a:t>
              </a:r>
              <a:r>
                <a:rPr i="1">
                  <a:solidFill>
                    <a:schemeClr val="accent1"/>
                  </a:solidFill>
                  <a:latin typeface="Montserrat" pitchFamily="2" charset="0"/>
                </a:rPr>
                <a:t> </a:t>
              </a:r>
              <a:r>
                <a:rPr i="1" err="1">
                  <a:solidFill>
                    <a:schemeClr val="accent1"/>
                  </a:solidFill>
                  <a:latin typeface="Montserrat" pitchFamily="2" charset="0"/>
                </a:rPr>
                <a:t>elit</a:t>
              </a:r>
              <a:r>
                <a:rPr i="1">
                  <a:solidFill>
                    <a:schemeClr val="accent1"/>
                  </a:solidFill>
                  <a:latin typeface="Montserrat" pitchFamily="2" charset="0"/>
                </a:rPr>
                <a:t>, </a:t>
              </a:r>
              <a:r>
                <a:rPr i="1" err="1">
                  <a:solidFill>
                    <a:schemeClr val="accent1"/>
                  </a:solidFill>
                  <a:latin typeface="Montserrat" pitchFamily="2" charset="0"/>
                </a:rPr>
                <a:t>sed</a:t>
              </a:r>
              <a:r>
                <a:rPr i="1">
                  <a:solidFill>
                    <a:schemeClr val="accent1"/>
                  </a:solidFill>
                  <a:latin typeface="Montserrat" pitchFamily="2" charset="0"/>
                </a:rPr>
                <a:t> do </a:t>
              </a:r>
              <a:r>
                <a:rPr i="1" err="1">
                  <a:solidFill>
                    <a:schemeClr val="accent1"/>
                  </a:solidFill>
                  <a:latin typeface="Montserrat" pitchFamily="2" charset="0"/>
                </a:rPr>
                <a:t>eiusmod</a:t>
              </a:r>
              <a:r>
                <a:rPr i="1">
                  <a:solidFill>
                    <a:schemeClr val="accent1"/>
                  </a:solidFill>
                  <a:latin typeface="Montserrat" pitchFamily="2" charset="0"/>
                </a:rPr>
                <a:t> </a:t>
              </a:r>
              <a:r>
                <a:rPr i="1" err="1">
                  <a:solidFill>
                    <a:schemeClr val="accent1"/>
                  </a:solidFill>
                  <a:latin typeface="Montserrat" pitchFamily="2" charset="0"/>
                </a:rPr>
                <a:t>tempor</a:t>
              </a:r>
              <a:r>
                <a:rPr i="1">
                  <a:solidFill>
                    <a:schemeClr val="accent1"/>
                  </a:solidFill>
                  <a:latin typeface="Montserrat" pitchFamily="2" charset="0"/>
                </a:rPr>
                <a:t> </a:t>
              </a:r>
              <a:r>
                <a:rPr i="1" err="1">
                  <a:solidFill>
                    <a:schemeClr val="accent1"/>
                  </a:solidFill>
                  <a:latin typeface="Montserrat" pitchFamily="2" charset="0"/>
                </a:rPr>
                <a:t>incididunt</a:t>
              </a:r>
              <a:r>
                <a:rPr i="1">
                  <a:solidFill>
                    <a:schemeClr val="accent1"/>
                  </a:solidFill>
                  <a:latin typeface="Montserrat" pitchFamily="2" charset="0"/>
                </a:rPr>
                <a:t> </a:t>
              </a:r>
              <a:r>
                <a:rPr i="1" err="1">
                  <a:solidFill>
                    <a:schemeClr val="accent1"/>
                  </a:solidFill>
                  <a:latin typeface="Montserrat" pitchFamily="2" charset="0"/>
                </a:rPr>
                <a:t>ut</a:t>
              </a:r>
              <a:r>
                <a:rPr i="1">
                  <a:solidFill>
                    <a:schemeClr val="accent1"/>
                  </a:solidFill>
                  <a:latin typeface="Montserrat" pitchFamily="2" charset="0"/>
                </a:rPr>
                <a:t> </a:t>
              </a:r>
              <a:r>
                <a:rPr i="1" err="1">
                  <a:solidFill>
                    <a:schemeClr val="accent1"/>
                  </a:solidFill>
                  <a:latin typeface="Montserrat" pitchFamily="2" charset="0"/>
                </a:rPr>
                <a:t>labore</a:t>
              </a:r>
              <a:r>
                <a:rPr i="1">
                  <a:solidFill>
                    <a:schemeClr val="accent1"/>
                  </a:solidFill>
                  <a:latin typeface="Montserrat" pitchFamily="2" charset="0"/>
                </a:rPr>
                <a:t> et dolore magna </a:t>
              </a:r>
              <a:r>
                <a:rPr i="1" err="1">
                  <a:solidFill>
                    <a:schemeClr val="accent1"/>
                  </a:solidFill>
                  <a:latin typeface="Montserrat" pitchFamily="2" charset="0"/>
                </a:rPr>
                <a:t>aliqua</a:t>
              </a:r>
              <a:r>
                <a:rPr i="1">
                  <a:solidFill>
                    <a:schemeClr val="accent1"/>
                  </a:solidFill>
                  <a:latin typeface="Montserrat" pitchFamily="2" charset="0"/>
                </a:rPr>
                <a:t>. Ut </a:t>
              </a:r>
              <a:r>
                <a:rPr i="1" err="1">
                  <a:solidFill>
                    <a:schemeClr val="accent1"/>
                  </a:solidFill>
                  <a:latin typeface="Montserrat" pitchFamily="2" charset="0"/>
                </a:rPr>
                <a:t>enim</a:t>
              </a:r>
              <a:r>
                <a:rPr i="1">
                  <a:solidFill>
                    <a:schemeClr val="accent1"/>
                  </a:solidFill>
                  <a:latin typeface="Montserrat" pitchFamily="2" charset="0"/>
                </a:rPr>
                <a:t> ad minim </a:t>
              </a:r>
              <a:r>
                <a:rPr i="1" err="1">
                  <a:solidFill>
                    <a:schemeClr val="accent1"/>
                  </a:solidFill>
                  <a:latin typeface="Montserrat" pitchFamily="2" charset="0"/>
                </a:rPr>
                <a:t>veniam</a:t>
              </a:r>
              <a:r>
                <a:rPr i="1">
                  <a:solidFill>
                    <a:schemeClr val="accent1"/>
                  </a:solidFill>
                  <a:latin typeface="Montserrat" pitchFamily="2" charset="0"/>
                </a:rPr>
                <a:t>, </a:t>
              </a:r>
              <a:r>
                <a:rPr i="1" err="1">
                  <a:solidFill>
                    <a:schemeClr val="accent1"/>
                  </a:solidFill>
                  <a:latin typeface="Montserrat" pitchFamily="2" charset="0"/>
                </a:rPr>
                <a:t>quis</a:t>
              </a:r>
              <a:r>
                <a:rPr i="1">
                  <a:solidFill>
                    <a:schemeClr val="accent1"/>
                  </a:solidFill>
                  <a:latin typeface="Montserrat" pitchFamily="2" charset="0"/>
                </a:rPr>
                <a:t> </a:t>
              </a:r>
              <a:r>
                <a:rPr i="1" err="1">
                  <a:solidFill>
                    <a:schemeClr val="accent1"/>
                  </a:solidFill>
                  <a:latin typeface="Montserrat" pitchFamily="2" charset="0"/>
                </a:rPr>
                <a:t>nostrud</a:t>
              </a:r>
              <a:r>
                <a:rPr i="1">
                  <a:solidFill>
                    <a:schemeClr val="accent1"/>
                  </a:solidFill>
                  <a:latin typeface="Montserrat" pitchFamily="2" charset="0"/>
                </a:rPr>
                <a:t> </a:t>
              </a:r>
              <a:r>
                <a:rPr i="1" err="1">
                  <a:solidFill>
                    <a:schemeClr val="accent1"/>
                  </a:solidFill>
                  <a:latin typeface="Montserrat" pitchFamily="2" charset="0"/>
                </a:rPr>
                <a:t>reprehenderit</a:t>
              </a:r>
              <a:r>
                <a:rPr i="1">
                  <a:solidFill>
                    <a:schemeClr val="accent1"/>
                  </a:solidFill>
                  <a:latin typeface="Montserrat" pitchFamily="2" charset="0"/>
                </a:rPr>
                <a:t> in </a:t>
              </a:r>
              <a:r>
                <a:rPr i="1" err="1">
                  <a:solidFill>
                    <a:schemeClr val="accent1"/>
                  </a:solidFill>
                  <a:latin typeface="Montserrat" pitchFamily="2" charset="0"/>
                </a:rPr>
                <a:t>voluptate</a:t>
              </a:r>
              <a:r>
                <a:rPr i="1">
                  <a:solidFill>
                    <a:schemeClr val="accent1"/>
                  </a:solidFill>
                  <a:latin typeface="Montserrat" pitchFamily="2" charset="0"/>
                </a:rPr>
                <a:t> </a:t>
              </a:r>
              <a:r>
                <a:rPr i="1" err="1">
                  <a:solidFill>
                    <a:schemeClr val="accent1"/>
                  </a:solidFill>
                  <a:latin typeface="Montserrat" pitchFamily="2" charset="0"/>
                </a:rPr>
                <a:t>velit</a:t>
              </a:r>
              <a:r>
                <a:rPr i="1">
                  <a:solidFill>
                    <a:schemeClr val="accent1"/>
                  </a:solidFill>
                  <a:latin typeface="Montserrat" pitchFamily="2" charset="0"/>
                </a:rPr>
                <a:t> </a:t>
              </a:r>
              <a:r>
                <a:rPr i="1" err="1">
                  <a:solidFill>
                    <a:schemeClr val="accent1"/>
                  </a:solidFill>
                  <a:latin typeface="Montserrat" pitchFamily="2" charset="0"/>
                </a:rPr>
                <a:t>esse</a:t>
              </a:r>
              <a:r>
                <a:rPr i="1">
                  <a:solidFill>
                    <a:schemeClr val="accent1"/>
                  </a:solidFill>
                  <a:latin typeface="Montserrat" pitchFamily="2" charset="0"/>
                </a:rPr>
                <a:t> </a:t>
              </a:r>
              <a:r>
                <a:rPr i="1" err="1">
                  <a:solidFill>
                    <a:schemeClr val="accent1"/>
                  </a:solidFill>
                  <a:latin typeface="Montserrat" pitchFamily="2" charset="0"/>
                </a:rPr>
                <a:t>cillum</a:t>
              </a:r>
              <a:r>
                <a:rPr i="1">
                  <a:solidFill>
                    <a:schemeClr val="accent1"/>
                  </a:solidFill>
                  <a:latin typeface="Montserrat" pitchFamily="2" charset="0"/>
                </a:rPr>
                <a:t> dolore </a:t>
              </a:r>
              <a:r>
                <a:rPr i="1" err="1">
                  <a:solidFill>
                    <a:schemeClr val="accent1"/>
                  </a:solidFill>
                  <a:latin typeface="Montserrat" pitchFamily="2" charset="0"/>
                </a:rPr>
                <a:t>eu</a:t>
              </a:r>
              <a:endParaRPr i="1">
                <a:solidFill>
                  <a:schemeClr val="accent1"/>
                </a:solidFill>
                <a:latin typeface="Montserrat" pitchFamily="2" charset="0"/>
              </a:endParaRPr>
            </a:p>
          </p:txBody>
        </p:sp>
      </p:grpSp>
    </p:spTree>
    <p:extLst>
      <p:ext uri="{BB962C8B-B14F-4D97-AF65-F5344CB8AC3E}">
        <p14:creationId xmlns:p14="http://schemas.microsoft.com/office/powerpoint/2010/main" val="4827466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3"/>
                                        </p:tgtEl>
                                        <p:attrNameLst>
                                          <p:attrName>style.visibility</p:attrName>
                                        </p:attrNameLst>
                                      </p:cBhvr>
                                      <p:to>
                                        <p:strVal val="visible"/>
                                      </p:to>
                                    </p:set>
                                    <p:anim calcmode="lin" valueType="num">
                                      <p:cBhvr additive="base">
                                        <p:cTn id="12" dur="500" fill="hold"/>
                                        <p:tgtEl>
                                          <p:spTgt spid="73"/>
                                        </p:tgtEl>
                                        <p:attrNameLst>
                                          <p:attrName>ppt_x</p:attrName>
                                        </p:attrNameLst>
                                      </p:cBhvr>
                                      <p:tavLst>
                                        <p:tav tm="0">
                                          <p:val>
                                            <p:strVal val="#ppt_x"/>
                                          </p:val>
                                        </p:tav>
                                        <p:tav tm="100000">
                                          <p:val>
                                            <p:strVal val="#ppt_x"/>
                                          </p:val>
                                        </p:tav>
                                      </p:tavLst>
                                    </p:anim>
                                    <p:anim calcmode="lin" valueType="num">
                                      <p:cBhvr additive="base">
                                        <p:cTn id="13"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Группа 8">
            <a:extLst>
              <a:ext uri="{FF2B5EF4-FFF2-40B4-BE49-F238E27FC236}">
                <a16:creationId xmlns:a16="http://schemas.microsoft.com/office/drawing/2014/main" id="{DD13258C-B072-4F42-AAFB-DB23C670AEC6}"/>
              </a:ext>
            </a:extLst>
          </p:cNvPr>
          <p:cNvGrpSpPr/>
          <p:nvPr/>
        </p:nvGrpSpPr>
        <p:grpSpPr>
          <a:xfrm>
            <a:off x="1247446" y="8984080"/>
            <a:ext cx="14876474" cy="3170099"/>
            <a:chOff x="2070406" y="9045040"/>
            <a:chExt cx="14876474" cy="3170099"/>
          </a:xfrm>
        </p:grpSpPr>
        <p:sp>
          <p:nvSpPr>
            <p:cNvPr id="48" name="Investor Pitch Deck Template">
              <a:extLst>
                <a:ext uri="{FF2B5EF4-FFF2-40B4-BE49-F238E27FC236}">
                  <a16:creationId xmlns:a16="http://schemas.microsoft.com/office/drawing/2014/main" id="{40CDAE95-E321-BE42-915A-194563DFDB51}"/>
                </a:ext>
              </a:extLst>
            </p:cNvPr>
            <p:cNvSpPr txBox="1"/>
            <p:nvPr/>
          </p:nvSpPr>
          <p:spPr>
            <a:xfrm>
              <a:off x="2070406" y="9045040"/>
              <a:ext cx="3202634" cy="31700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r"/>
              <a:r>
                <a:rPr lang="ru-RU" sz="20000">
                  <a:solidFill>
                    <a:schemeClr val="accent1"/>
                  </a:solidFill>
                  <a:latin typeface="Montserrat" pitchFamily="2" charset="0"/>
                </a:rPr>
                <a:t>01</a:t>
              </a:r>
              <a:endParaRPr sz="20000">
                <a:solidFill>
                  <a:schemeClr val="accent1"/>
                </a:solidFill>
                <a:latin typeface="Montserrat" pitchFamily="2" charset="0"/>
              </a:endParaRPr>
            </a:p>
          </p:txBody>
        </p:sp>
        <p:cxnSp>
          <p:nvCxnSpPr>
            <p:cNvPr id="55" name="Прямая соединительная линия 54">
              <a:extLst>
                <a:ext uri="{FF2B5EF4-FFF2-40B4-BE49-F238E27FC236}">
                  <a16:creationId xmlns:a16="http://schemas.microsoft.com/office/drawing/2014/main" id="{4FE549DB-43E4-9446-B8F5-0E1773A51F00}"/>
                </a:ext>
              </a:extLst>
            </p:cNvPr>
            <p:cNvCxnSpPr>
              <a:cxnSpLocks/>
            </p:cNvCxnSpPr>
            <p:nvPr/>
          </p:nvCxnSpPr>
          <p:spPr>
            <a:xfrm flipV="1">
              <a:off x="5922917" y="9177688"/>
              <a:ext cx="0" cy="286470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nvGrpSpPr>
            <p:cNvPr id="8" name="Группа 7">
              <a:extLst>
                <a:ext uri="{FF2B5EF4-FFF2-40B4-BE49-F238E27FC236}">
                  <a16:creationId xmlns:a16="http://schemas.microsoft.com/office/drawing/2014/main" id="{CEA24370-028A-D84E-B5EC-3AA056E7F9D7}"/>
                </a:ext>
              </a:extLst>
            </p:cNvPr>
            <p:cNvGrpSpPr/>
            <p:nvPr/>
          </p:nvGrpSpPr>
          <p:grpSpPr>
            <a:xfrm>
              <a:off x="6546078" y="9480080"/>
              <a:ext cx="10400802" cy="2220430"/>
              <a:chOff x="6576558" y="9602000"/>
              <a:chExt cx="10400802" cy="2220430"/>
            </a:xfrm>
          </p:grpSpPr>
          <p:sp>
            <p:nvSpPr>
              <p:cNvPr id="56"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4573FF9C-44B3-0948-AE6C-C41305779E05}"/>
                  </a:ext>
                </a:extLst>
              </p:cNvPr>
              <p:cNvSpPr txBox="1"/>
              <p:nvPr/>
            </p:nvSpPr>
            <p:spPr>
              <a:xfrm>
                <a:off x="6576558" y="10073425"/>
                <a:ext cx="10400802" cy="17490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incididunt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magna </a:t>
                </a:r>
                <a:r>
                  <a:rPr err="1">
                    <a:latin typeface="Montserrat" pitchFamily="2" charset="0"/>
                  </a:rPr>
                  <a:t>aliqua</a:t>
                </a:r>
                <a:r>
                  <a:rPr>
                    <a:latin typeface="Montserrat" pitchFamily="2" charset="0"/>
                  </a:rPr>
                  <a:t>. Ut </a:t>
                </a:r>
                <a:r>
                  <a:rPr err="1">
                    <a:latin typeface="Montserrat" pitchFamily="2" charset="0"/>
                  </a:rPr>
                  <a:t>enim</a:t>
                </a:r>
                <a:r>
                  <a:rPr>
                    <a:latin typeface="Montserrat" pitchFamily="2" charset="0"/>
                  </a:rPr>
                  <a:t> ad minim </a:t>
                </a:r>
                <a:r>
                  <a:rPr err="1">
                    <a:latin typeface="Montserrat" pitchFamily="2" charset="0"/>
                  </a:rPr>
                  <a:t>commodo</a:t>
                </a:r>
                <a:r>
                  <a:rPr>
                    <a:latin typeface="Montserrat" pitchFamily="2" charset="0"/>
                  </a:rPr>
                  <a:t> </a:t>
                </a:r>
                <a:r>
                  <a:rPr err="1">
                    <a:latin typeface="Montserrat" pitchFamily="2" charset="0"/>
                  </a:rPr>
                  <a:t>consequat</a:t>
                </a:r>
                <a:r>
                  <a:rPr>
                    <a:latin typeface="Montserrat" pitchFamily="2" charset="0"/>
                  </a:rPr>
                  <a:t>. Duis </a:t>
                </a:r>
                <a:r>
                  <a:rPr err="1">
                    <a:latin typeface="Montserrat" pitchFamily="2" charset="0"/>
                  </a:rPr>
                  <a:t>aute</a:t>
                </a:r>
                <a:r>
                  <a:rPr>
                    <a:latin typeface="Montserrat" pitchFamily="2" charset="0"/>
                  </a:rPr>
                  <a:t> </a:t>
                </a:r>
                <a:r>
                  <a:rPr err="1">
                    <a:latin typeface="Montserrat" pitchFamily="2" charset="0"/>
                  </a:rPr>
                  <a:t>irure</a:t>
                </a:r>
                <a:r>
                  <a:rPr>
                    <a:latin typeface="Montserrat" pitchFamily="2" charset="0"/>
                  </a:rPr>
                  <a:t> dolor in </a:t>
                </a:r>
                <a:r>
                  <a:rPr err="1">
                    <a:latin typeface="Montserrat" pitchFamily="2" charset="0"/>
                  </a:rPr>
                  <a:t>reprehenderit</a:t>
                </a:r>
                <a:r>
                  <a:rPr>
                    <a:latin typeface="Montserrat" pitchFamily="2" charset="0"/>
                  </a:rPr>
                  <a:t> in </a:t>
                </a:r>
                <a:r>
                  <a:rPr err="1">
                    <a:latin typeface="Montserrat" pitchFamily="2" charset="0"/>
                  </a:rPr>
                  <a:t>voluptate</a:t>
                </a:r>
                <a:endParaRPr lang="ru-RU">
                  <a:latin typeface="Montserrat" pitchFamily="2" charset="0"/>
                </a:endParaRPr>
              </a:p>
            </p:txBody>
          </p:sp>
          <p:sp>
            <p:nvSpPr>
              <p:cNvPr id="57" name="Investor Pitch Deck Template">
                <a:extLst>
                  <a:ext uri="{FF2B5EF4-FFF2-40B4-BE49-F238E27FC236}">
                    <a16:creationId xmlns:a16="http://schemas.microsoft.com/office/drawing/2014/main" id="{40211026-2C4B-4A41-9C02-7F288B4F067C}"/>
                  </a:ext>
                </a:extLst>
              </p:cNvPr>
              <p:cNvSpPr txBox="1"/>
              <p:nvPr/>
            </p:nvSpPr>
            <p:spPr>
              <a:xfrm>
                <a:off x="6581493" y="9602000"/>
                <a:ext cx="5732425"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r>
                  <a:rPr lang="en-US" sz="2200">
                    <a:solidFill>
                      <a:schemeClr val="tx1"/>
                    </a:solidFill>
                    <a:latin typeface="Montserrat"/>
                  </a:rPr>
                  <a:t>Prototype &amp; Competitor Analysis</a:t>
                </a:r>
                <a:endParaRPr lang="en-US"/>
              </a:p>
            </p:txBody>
          </p:sp>
        </p:grpSp>
      </p:grpSp>
      <p:grpSp>
        <p:nvGrpSpPr>
          <p:cNvPr id="58" name="Группа 57">
            <a:extLst>
              <a:ext uri="{FF2B5EF4-FFF2-40B4-BE49-F238E27FC236}">
                <a16:creationId xmlns:a16="http://schemas.microsoft.com/office/drawing/2014/main" id="{70FA045A-7C13-C246-948F-E367AEF42240}"/>
              </a:ext>
            </a:extLst>
          </p:cNvPr>
          <p:cNvGrpSpPr/>
          <p:nvPr/>
        </p:nvGrpSpPr>
        <p:grpSpPr>
          <a:xfrm>
            <a:off x="4348470" y="5338952"/>
            <a:ext cx="15258755" cy="3170099"/>
            <a:chOff x="1688125" y="9045040"/>
            <a:chExt cx="15258755" cy="3170099"/>
          </a:xfrm>
        </p:grpSpPr>
        <p:sp>
          <p:nvSpPr>
            <p:cNvPr id="59" name="Investor Pitch Deck Template">
              <a:extLst>
                <a:ext uri="{FF2B5EF4-FFF2-40B4-BE49-F238E27FC236}">
                  <a16:creationId xmlns:a16="http://schemas.microsoft.com/office/drawing/2014/main" id="{28CB1AE5-CED3-3F4C-BFF1-4E0FFB17BC26}"/>
                </a:ext>
              </a:extLst>
            </p:cNvPr>
            <p:cNvSpPr txBox="1"/>
            <p:nvPr/>
          </p:nvSpPr>
          <p:spPr>
            <a:xfrm>
              <a:off x="1688125" y="9045040"/>
              <a:ext cx="3584915" cy="31700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r"/>
              <a:r>
                <a:rPr lang="ru-RU" sz="20000">
                  <a:solidFill>
                    <a:schemeClr val="accent1"/>
                  </a:solidFill>
                  <a:latin typeface="Montserrat" pitchFamily="2" charset="0"/>
                </a:rPr>
                <a:t>0</a:t>
              </a:r>
              <a:r>
                <a:rPr lang="en-US" sz="20000">
                  <a:solidFill>
                    <a:schemeClr val="accent1"/>
                  </a:solidFill>
                  <a:latin typeface="Montserrat" pitchFamily="2" charset="0"/>
                </a:rPr>
                <a:t>2</a:t>
              </a:r>
              <a:endParaRPr sz="20000">
                <a:solidFill>
                  <a:schemeClr val="accent1"/>
                </a:solidFill>
                <a:latin typeface="Montserrat" pitchFamily="2" charset="0"/>
              </a:endParaRPr>
            </a:p>
          </p:txBody>
        </p:sp>
        <p:cxnSp>
          <p:nvCxnSpPr>
            <p:cNvPr id="60" name="Прямая соединительная линия 59">
              <a:extLst>
                <a:ext uri="{FF2B5EF4-FFF2-40B4-BE49-F238E27FC236}">
                  <a16:creationId xmlns:a16="http://schemas.microsoft.com/office/drawing/2014/main" id="{94BA6FAE-33E7-274D-930D-6B0BCF050530}"/>
                </a:ext>
              </a:extLst>
            </p:cNvPr>
            <p:cNvCxnSpPr>
              <a:cxnSpLocks/>
            </p:cNvCxnSpPr>
            <p:nvPr/>
          </p:nvCxnSpPr>
          <p:spPr>
            <a:xfrm flipV="1">
              <a:off x="5922917" y="9177688"/>
              <a:ext cx="0" cy="286470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nvGrpSpPr>
            <p:cNvPr id="61" name="Группа 60">
              <a:extLst>
                <a:ext uri="{FF2B5EF4-FFF2-40B4-BE49-F238E27FC236}">
                  <a16:creationId xmlns:a16="http://schemas.microsoft.com/office/drawing/2014/main" id="{7B377CF0-DE8B-BE49-98FF-E2D87B8A3BDD}"/>
                </a:ext>
              </a:extLst>
            </p:cNvPr>
            <p:cNvGrpSpPr/>
            <p:nvPr/>
          </p:nvGrpSpPr>
          <p:grpSpPr>
            <a:xfrm>
              <a:off x="6546078" y="9480080"/>
              <a:ext cx="10400802" cy="2220430"/>
              <a:chOff x="6576558" y="9602000"/>
              <a:chExt cx="10400802" cy="2220430"/>
            </a:xfrm>
          </p:grpSpPr>
          <p:sp>
            <p:nvSpPr>
              <p:cNvPr id="62"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8119B862-0E3B-8442-BD6B-F6F915E94A35}"/>
                  </a:ext>
                </a:extLst>
              </p:cNvPr>
              <p:cNvSpPr txBox="1"/>
              <p:nvPr/>
            </p:nvSpPr>
            <p:spPr>
              <a:xfrm>
                <a:off x="6576558" y="10073425"/>
                <a:ext cx="10400802" cy="17490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incididunt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magna </a:t>
                </a:r>
                <a:r>
                  <a:rPr err="1">
                    <a:latin typeface="Montserrat" pitchFamily="2" charset="0"/>
                  </a:rPr>
                  <a:t>aliqua</a:t>
                </a:r>
                <a:r>
                  <a:rPr>
                    <a:latin typeface="Montserrat" pitchFamily="2" charset="0"/>
                  </a:rPr>
                  <a:t>. Ut </a:t>
                </a:r>
                <a:r>
                  <a:rPr err="1">
                    <a:latin typeface="Montserrat" pitchFamily="2" charset="0"/>
                  </a:rPr>
                  <a:t>enim</a:t>
                </a:r>
                <a:r>
                  <a:rPr>
                    <a:latin typeface="Montserrat" pitchFamily="2" charset="0"/>
                  </a:rPr>
                  <a:t> ad minim </a:t>
                </a:r>
                <a:r>
                  <a:rPr err="1">
                    <a:latin typeface="Montserrat" pitchFamily="2" charset="0"/>
                  </a:rPr>
                  <a:t>commodo</a:t>
                </a:r>
                <a:r>
                  <a:rPr>
                    <a:latin typeface="Montserrat" pitchFamily="2" charset="0"/>
                  </a:rPr>
                  <a:t> </a:t>
                </a:r>
                <a:r>
                  <a:rPr err="1">
                    <a:latin typeface="Montserrat" pitchFamily="2" charset="0"/>
                  </a:rPr>
                  <a:t>consequat</a:t>
                </a:r>
                <a:r>
                  <a:rPr>
                    <a:latin typeface="Montserrat" pitchFamily="2" charset="0"/>
                  </a:rPr>
                  <a:t>. Duis </a:t>
                </a:r>
                <a:r>
                  <a:rPr err="1">
                    <a:latin typeface="Montserrat" pitchFamily="2" charset="0"/>
                  </a:rPr>
                  <a:t>aute</a:t>
                </a:r>
                <a:r>
                  <a:rPr>
                    <a:latin typeface="Montserrat" pitchFamily="2" charset="0"/>
                  </a:rPr>
                  <a:t> </a:t>
                </a:r>
                <a:r>
                  <a:rPr err="1">
                    <a:latin typeface="Montserrat" pitchFamily="2" charset="0"/>
                  </a:rPr>
                  <a:t>irure</a:t>
                </a:r>
                <a:r>
                  <a:rPr>
                    <a:latin typeface="Montserrat" pitchFamily="2" charset="0"/>
                  </a:rPr>
                  <a:t> dolor in </a:t>
                </a:r>
                <a:r>
                  <a:rPr err="1">
                    <a:latin typeface="Montserrat" pitchFamily="2" charset="0"/>
                  </a:rPr>
                  <a:t>reprehenderit</a:t>
                </a:r>
                <a:r>
                  <a:rPr>
                    <a:latin typeface="Montserrat" pitchFamily="2" charset="0"/>
                  </a:rPr>
                  <a:t> in </a:t>
                </a:r>
                <a:r>
                  <a:rPr err="1">
                    <a:latin typeface="Montserrat" pitchFamily="2" charset="0"/>
                  </a:rPr>
                  <a:t>voluptate</a:t>
                </a:r>
                <a:endParaRPr lang="ru-RU">
                  <a:latin typeface="Montserrat" pitchFamily="2" charset="0"/>
                </a:endParaRPr>
              </a:p>
            </p:txBody>
          </p:sp>
          <p:sp>
            <p:nvSpPr>
              <p:cNvPr id="63" name="Investor Pitch Deck Template">
                <a:extLst>
                  <a:ext uri="{FF2B5EF4-FFF2-40B4-BE49-F238E27FC236}">
                    <a16:creationId xmlns:a16="http://schemas.microsoft.com/office/drawing/2014/main" id="{7643C80E-B50D-C446-B6AB-8EB219DF7C4C}"/>
                  </a:ext>
                </a:extLst>
              </p:cNvPr>
              <p:cNvSpPr txBox="1"/>
              <p:nvPr/>
            </p:nvSpPr>
            <p:spPr>
              <a:xfrm>
                <a:off x="6581493" y="9602000"/>
                <a:ext cx="5732425"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r>
                  <a:rPr lang="en-US" sz="2200">
                    <a:solidFill>
                      <a:schemeClr val="tx1"/>
                    </a:solidFill>
                    <a:latin typeface="Montserrat"/>
                  </a:rPr>
                  <a:t>Design &amp; Development</a:t>
                </a:r>
                <a:endParaRPr lang="en-US">
                  <a:solidFill>
                    <a:schemeClr val="tx1"/>
                  </a:solidFill>
                </a:endParaRPr>
              </a:p>
            </p:txBody>
          </p:sp>
        </p:grpSp>
      </p:grpSp>
      <p:grpSp>
        <p:nvGrpSpPr>
          <p:cNvPr id="64" name="Группа 63">
            <a:extLst>
              <a:ext uri="{FF2B5EF4-FFF2-40B4-BE49-F238E27FC236}">
                <a16:creationId xmlns:a16="http://schemas.microsoft.com/office/drawing/2014/main" id="{65FD68FE-B216-5C41-8179-F7F3AF34FFD9}"/>
              </a:ext>
            </a:extLst>
          </p:cNvPr>
          <p:cNvGrpSpPr/>
          <p:nvPr/>
        </p:nvGrpSpPr>
        <p:grpSpPr>
          <a:xfrm>
            <a:off x="7831775" y="1693824"/>
            <a:ext cx="15258755" cy="3170099"/>
            <a:chOff x="1688125" y="9045040"/>
            <a:chExt cx="15258755" cy="3170099"/>
          </a:xfrm>
        </p:grpSpPr>
        <p:sp>
          <p:nvSpPr>
            <p:cNvPr id="65" name="Investor Pitch Deck Template">
              <a:extLst>
                <a:ext uri="{FF2B5EF4-FFF2-40B4-BE49-F238E27FC236}">
                  <a16:creationId xmlns:a16="http://schemas.microsoft.com/office/drawing/2014/main" id="{331B4600-B069-2842-A1EA-1B13089C3C17}"/>
                </a:ext>
              </a:extLst>
            </p:cNvPr>
            <p:cNvSpPr txBox="1"/>
            <p:nvPr/>
          </p:nvSpPr>
          <p:spPr>
            <a:xfrm>
              <a:off x="1688125" y="9045040"/>
              <a:ext cx="3584915" cy="31700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r"/>
              <a:r>
                <a:rPr lang="ru-RU" sz="20000">
                  <a:solidFill>
                    <a:schemeClr val="accent1"/>
                  </a:solidFill>
                  <a:latin typeface="Montserrat" pitchFamily="2" charset="0"/>
                </a:rPr>
                <a:t>0</a:t>
              </a:r>
              <a:r>
                <a:rPr lang="en-US" sz="20000">
                  <a:solidFill>
                    <a:schemeClr val="accent1"/>
                  </a:solidFill>
                  <a:latin typeface="Montserrat" pitchFamily="2" charset="0"/>
                </a:rPr>
                <a:t>3</a:t>
              </a:r>
              <a:endParaRPr sz="20000">
                <a:solidFill>
                  <a:schemeClr val="accent1"/>
                </a:solidFill>
                <a:latin typeface="Montserrat" pitchFamily="2" charset="0"/>
              </a:endParaRPr>
            </a:p>
          </p:txBody>
        </p:sp>
        <p:cxnSp>
          <p:nvCxnSpPr>
            <p:cNvPr id="66" name="Прямая соединительная линия 65">
              <a:extLst>
                <a:ext uri="{FF2B5EF4-FFF2-40B4-BE49-F238E27FC236}">
                  <a16:creationId xmlns:a16="http://schemas.microsoft.com/office/drawing/2014/main" id="{80A3B5DB-20D7-1542-BD14-3AA554875FC3}"/>
                </a:ext>
              </a:extLst>
            </p:cNvPr>
            <p:cNvCxnSpPr>
              <a:cxnSpLocks/>
            </p:cNvCxnSpPr>
            <p:nvPr/>
          </p:nvCxnSpPr>
          <p:spPr>
            <a:xfrm flipV="1">
              <a:off x="5922917" y="9177688"/>
              <a:ext cx="0" cy="286470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nvGrpSpPr>
            <p:cNvPr id="67" name="Группа 66">
              <a:extLst>
                <a:ext uri="{FF2B5EF4-FFF2-40B4-BE49-F238E27FC236}">
                  <a16:creationId xmlns:a16="http://schemas.microsoft.com/office/drawing/2014/main" id="{C8D42825-20D4-EC46-B295-1843E17CE073}"/>
                </a:ext>
              </a:extLst>
            </p:cNvPr>
            <p:cNvGrpSpPr/>
            <p:nvPr/>
          </p:nvGrpSpPr>
          <p:grpSpPr>
            <a:xfrm>
              <a:off x="6546078" y="9480080"/>
              <a:ext cx="10400802" cy="2220430"/>
              <a:chOff x="6576558" y="9602000"/>
              <a:chExt cx="10400802" cy="2220430"/>
            </a:xfrm>
          </p:grpSpPr>
          <p:sp>
            <p:nvSpPr>
              <p:cNvPr id="68"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97924C55-B5F3-C14D-9398-9DBA033459DC}"/>
                  </a:ext>
                </a:extLst>
              </p:cNvPr>
              <p:cNvSpPr txBox="1"/>
              <p:nvPr/>
            </p:nvSpPr>
            <p:spPr>
              <a:xfrm>
                <a:off x="6576558" y="10073425"/>
                <a:ext cx="10400802" cy="17490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incididunt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magna </a:t>
                </a:r>
                <a:r>
                  <a:rPr err="1">
                    <a:latin typeface="Montserrat" pitchFamily="2" charset="0"/>
                  </a:rPr>
                  <a:t>aliqua</a:t>
                </a:r>
                <a:r>
                  <a:rPr>
                    <a:latin typeface="Montserrat" pitchFamily="2" charset="0"/>
                  </a:rPr>
                  <a:t>. Ut </a:t>
                </a:r>
                <a:r>
                  <a:rPr err="1">
                    <a:latin typeface="Montserrat" pitchFamily="2" charset="0"/>
                  </a:rPr>
                  <a:t>enim</a:t>
                </a:r>
                <a:r>
                  <a:rPr>
                    <a:latin typeface="Montserrat" pitchFamily="2" charset="0"/>
                  </a:rPr>
                  <a:t> ad minim </a:t>
                </a:r>
                <a:r>
                  <a:rPr err="1">
                    <a:latin typeface="Montserrat" pitchFamily="2" charset="0"/>
                  </a:rPr>
                  <a:t>commodo</a:t>
                </a:r>
                <a:r>
                  <a:rPr>
                    <a:latin typeface="Montserrat" pitchFamily="2" charset="0"/>
                  </a:rPr>
                  <a:t> </a:t>
                </a:r>
                <a:r>
                  <a:rPr err="1">
                    <a:latin typeface="Montserrat" pitchFamily="2" charset="0"/>
                  </a:rPr>
                  <a:t>consequat</a:t>
                </a:r>
                <a:r>
                  <a:rPr>
                    <a:latin typeface="Montserrat" pitchFamily="2" charset="0"/>
                  </a:rPr>
                  <a:t>. Duis </a:t>
                </a:r>
                <a:r>
                  <a:rPr err="1">
                    <a:latin typeface="Montserrat" pitchFamily="2" charset="0"/>
                  </a:rPr>
                  <a:t>aute</a:t>
                </a:r>
                <a:r>
                  <a:rPr>
                    <a:latin typeface="Montserrat" pitchFamily="2" charset="0"/>
                  </a:rPr>
                  <a:t> </a:t>
                </a:r>
                <a:r>
                  <a:rPr err="1">
                    <a:latin typeface="Montserrat" pitchFamily="2" charset="0"/>
                  </a:rPr>
                  <a:t>irure</a:t>
                </a:r>
                <a:r>
                  <a:rPr>
                    <a:latin typeface="Montserrat" pitchFamily="2" charset="0"/>
                  </a:rPr>
                  <a:t> dolor in </a:t>
                </a:r>
                <a:r>
                  <a:rPr err="1">
                    <a:latin typeface="Montserrat" pitchFamily="2" charset="0"/>
                  </a:rPr>
                  <a:t>reprehenderit</a:t>
                </a:r>
                <a:r>
                  <a:rPr>
                    <a:latin typeface="Montserrat" pitchFamily="2" charset="0"/>
                  </a:rPr>
                  <a:t> in </a:t>
                </a:r>
                <a:r>
                  <a:rPr err="1">
                    <a:latin typeface="Montserrat" pitchFamily="2" charset="0"/>
                  </a:rPr>
                  <a:t>voluptate</a:t>
                </a:r>
                <a:endParaRPr lang="ru-RU">
                  <a:latin typeface="Montserrat" pitchFamily="2" charset="0"/>
                </a:endParaRPr>
              </a:p>
            </p:txBody>
          </p:sp>
          <p:sp>
            <p:nvSpPr>
              <p:cNvPr id="69" name="Investor Pitch Deck Template">
                <a:extLst>
                  <a:ext uri="{FF2B5EF4-FFF2-40B4-BE49-F238E27FC236}">
                    <a16:creationId xmlns:a16="http://schemas.microsoft.com/office/drawing/2014/main" id="{5C04331A-C027-194E-B4CF-C0D562E9DA93}"/>
                  </a:ext>
                </a:extLst>
              </p:cNvPr>
              <p:cNvSpPr txBox="1"/>
              <p:nvPr/>
            </p:nvSpPr>
            <p:spPr>
              <a:xfrm>
                <a:off x="6581493" y="9602000"/>
                <a:ext cx="5732425"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r>
                  <a:rPr lang="en-US" sz="2200">
                    <a:solidFill>
                      <a:schemeClr val="tx1"/>
                    </a:solidFill>
                    <a:latin typeface="Montserrat"/>
                  </a:rPr>
                  <a:t>Deployment &amp; Dev Testing</a:t>
                </a:r>
                <a:endParaRPr lang="en-US">
                  <a:solidFill>
                    <a:schemeClr val="tx1"/>
                  </a:solidFill>
                </a:endParaRPr>
              </a:p>
            </p:txBody>
          </p:sp>
        </p:grpSp>
      </p:grpSp>
    </p:spTree>
    <p:extLst>
      <p:ext uri="{BB962C8B-B14F-4D97-AF65-F5344CB8AC3E}">
        <p14:creationId xmlns:p14="http://schemas.microsoft.com/office/powerpoint/2010/main" val="6788130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additive="base">
                                        <p:cTn id="13" dur="500" fill="hold"/>
                                        <p:tgtEl>
                                          <p:spTgt spid="58"/>
                                        </p:tgtEl>
                                        <p:attrNameLst>
                                          <p:attrName>ppt_x</p:attrName>
                                        </p:attrNameLst>
                                      </p:cBhvr>
                                      <p:tavLst>
                                        <p:tav tm="0">
                                          <p:val>
                                            <p:strVal val="1+#ppt_w/2"/>
                                          </p:val>
                                        </p:tav>
                                        <p:tav tm="100000">
                                          <p:val>
                                            <p:strVal val="#ppt_x"/>
                                          </p:val>
                                        </p:tav>
                                      </p:tavLst>
                                    </p:anim>
                                    <p:anim calcmode="lin" valueType="num">
                                      <p:cBhvr additive="base">
                                        <p:cTn id="14"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4"/>
                                        </p:tgtEl>
                                        <p:attrNameLst>
                                          <p:attrName>style.visibility</p:attrName>
                                        </p:attrNameLst>
                                      </p:cBhvr>
                                      <p:to>
                                        <p:strVal val="visible"/>
                                      </p:to>
                                    </p:set>
                                    <p:anim calcmode="lin" valueType="num">
                                      <p:cBhvr additive="base">
                                        <p:cTn id="19" dur="500" fill="hold"/>
                                        <p:tgtEl>
                                          <p:spTgt spid="64"/>
                                        </p:tgtEl>
                                        <p:attrNameLst>
                                          <p:attrName>ppt_x</p:attrName>
                                        </p:attrNameLst>
                                      </p:cBhvr>
                                      <p:tavLst>
                                        <p:tav tm="0">
                                          <p:val>
                                            <p:strVal val="1+#ppt_w/2"/>
                                          </p:val>
                                        </p:tav>
                                        <p:tav tm="100000">
                                          <p:val>
                                            <p:strVal val="#ppt_x"/>
                                          </p:val>
                                        </p:tav>
                                      </p:tavLst>
                                    </p:anim>
                                    <p:anim calcmode="lin" valueType="num">
                                      <p:cBhvr additive="base">
                                        <p:cTn id="20" dur="500" fill="hold"/>
                                        <p:tgtEl>
                                          <p:spTgt spid="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Группа 58">
            <a:extLst>
              <a:ext uri="{FF2B5EF4-FFF2-40B4-BE49-F238E27FC236}">
                <a16:creationId xmlns:a16="http://schemas.microsoft.com/office/drawing/2014/main" id="{A87FC5C9-B073-A54B-97DF-96392DD69E4C}"/>
              </a:ext>
            </a:extLst>
          </p:cNvPr>
          <p:cNvGrpSpPr/>
          <p:nvPr/>
        </p:nvGrpSpPr>
        <p:grpSpPr>
          <a:xfrm>
            <a:off x="2201430" y="1692000"/>
            <a:ext cx="20079002" cy="10350155"/>
            <a:chOff x="2201430" y="1692000"/>
            <a:chExt cx="20079002" cy="10350155"/>
          </a:xfrm>
        </p:grpSpPr>
        <p:sp>
          <p:nvSpPr>
            <p:cNvPr id="7" name="Скругленный прямоугольник 6">
              <a:extLst>
                <a:ext uri="{FF2B5EF4-FFF2-40B4-BE49-F238E27FC236}">
                  <a16:creationId xmlns:a16="http://schemas.microsoft.com/office/drawing/2014/main" id="{827088F2-36DB-6446-BF61-62976F5A9D0D}"/>
                </a:ext>
              </a:extLst>
            </p:cNvPr>
            <p:cNvSpPr/>
            <p:nvPr/>
          </p:nvSpPr>
          <p:spPr>
            <a:xfrm>
              <a:off x="7163954" y="1692000"/>
              <a:ext cx="10076297" cy="2818800"/>
            </a:xfrm>
            <a:prstGeom prst="roundRect">
              <a:avLst>
                <a:gd name="adj" fmla="val 8229"/>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5" name="Investor Pitch Deck Template">
              <a:extLst>
                <a:ext uri="{FF2B5EF4-FFF2-40B4-BE49-F238E27FC236}">
                  <a16:creationId xmlns:a16="http://schemas.microsoft.com/office/drawing/2014/main" id="{8657DD2B-E2EC-7E42-966A-2AA2E9CF559C}"/>
                </a:ext>
              </a:extLst>
            </p:cNvPr>
            <p:cNvSpPr txBox="1"/>
            <p:nvPr/>
          </p:nvSpPr>
          <p:spPr>
            <a:xfrm>
              <a:off x="8574765" y="2029419"/>
              <a:ext cx="7254675" cy="8617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5000">
                  <a:solidFill>
                    <a:schemeClr val="accent1"/>
                  </a:solidFill>
                  <a:latin typeface="Montserrat" pitchFamily="2" charset="0"/>
                </a:rPr>
                <a:t>Structure</a:t>
              </a:r>
            </a:p>
          </p:txBody>
        </p:sp>
        <p:sp>
          <p:nvSpPr>
            <p:cNvPr id="16"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89A5BC8F-7DFC-724F-81CF-4BCCA03ACAE1}"/>
                </a:ext>
              </a:extLst>
            </p:cNvPr>
            <p:cNvSpPr txBox="1"/>
            <p:nvPr/>
          </p:nvSpPr>
          <p:spPr>
            <a:xfrm>
              <a:off x="7783705" y="2740769"/>
              <a:ext cx="8836794" cy="5986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p>
              <a:pPr algn="ctr" defTabSz="457200">
                <a:lnSpc>
                  <a:spcPts val="4500"/>
                </a:lnSpc>
                <a:defRPr sz="2200">
                  <a:solidFill>
                    <a:srgbClr val="7B7B7C"/>
                  </a:solidFill>
                  <a:latin typeface="Aller"/>
                  <a:ea typeface="Aller"/>
                  <a:cs typeface="Aller"/>
                  <a:sym typeface="Aller"/>
                </a:defRPr>
              </a:pPr>
              <a:r>
                <a:rPr lang="en-US">
                  <a:solidFill>
                    <a:schemeClr val="accent1"/>
                  </a:solidFill>
                  <a:latin typeface="Montserrat"/>
                </a:rPr>
                <a:t>Technical specification of lead software</a:t>
              </a:r>
              <a:endParaRPr lang="en-US">
                <a:solidFill>
                  <a:schemeClr val="accent1"/>
                </a:solidFill>
              </a:endParaRPr>
            </a:p>
          </p:txBody>
        </p:sp>
        <p:sp>
          <p:nvSpPr>
            <p:cNvPr id="23" name="Скругленный прямоугольник 22">
              <a:extLst>
                <a:ext uri="{FF2B5EF4-FFF2-40B4-BE49-F238E27FC236}">
                  <a16:creationId xmlns:a16="http://schemas.microsoft.com/office/drawing/2014/main" id="{15D8EED9-2066-2241-ABE7-C79B2BD319F1}"/>
                </a:ext>
              </a:extLst>
            </p:cNvPr>
            <p:cNvSpPr/>
            <p:nvPr/>
          </p:nvSpPr>
          <p:spPr>
            <a:xfrm>
              <a:off x="2201430" y="6858155"/>
              <a:ext cx="3999346" cy="5184000"/>
            </a:xfrm>
            <a:prstGeom prst="roundRect">
              <a:avLst>
                <a:gd name="adj" fmla="val 5371"/>
              </a:avLst>
            </a:pr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5"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C9CCCD13-094E-E64E-9C2A-6AAA87FDD2AA}"/>
                </a:ext>
              </a:extLst>
            </p:cNvPr>
            <p:cNvSpPr txBox="1"/>
            <p:nvPr/>
          </p:nvSpPr>
          <p:spPr>
            <a:xfrm>
              <a:off x="2514693" y="8496576"/>
              <a:ext cx="3372821" cy="29031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incididunt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magna </a:t>
              </a:r>
              <a:r>
                <a:rPr err="1">
                  <a:latin typeface="Montserrat" pitchFamily="2" charset="0"/>
                </a:rPr>
                <a:t>aliqua</a:t>
              </a:r>
              <a:r>
                <a:rPr>
                  <a:latin typeface="Montserrat" pitchFamily="2" charset="0"/>
                </a:rPr>
                <a:t>. </a:t>
              </a:r>
              <a:endParaRPr lang="ru-RU">
                <a:latin typeface="Montserrat" pitchFamily="2" charset="0"/>
              </a:endParaRPr>
            </a:p>
          </p:txBody>
        </p:sp>
        <p:sp>
          <p:nvSpPr>
            <p:cNvPr id="26" name="Investor Pitch Deck Template">
              <a:extLst>
                <a:ext uri="{FF2B5EF4-FFF2-40B4-BE49-F238E27FC236}">
                  <a16:creationId xmlns:a16="http://schemas.microsoft.com/office/drawing/2014/main" id="{0B5FA400-7543-D145-A4F8-B5E5E43EE063}"/>
                </a:ext>
              </a:extLst>
            </p:cNvPr>
            <p:cNvSpPr txBox="1"/>
            <p:nvPr/>
          </p:nvSpPr>
          <p:spPr>
            <a:xfrm>
              <a:off x="2514693" y="7902023"/>
              <a:ext cx="3372821"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pPr algn="ctr"/>
              <a:r>
                <a:rPr lang="en-US" sz="2200" err="1">
                  <a:solidFill>
                    <a:schemeClr val="tx1"/>
                  </a:solidFill>
                  <a:latin typeface="Montserrat"/>
                </a:rPr>
                <a:t>ReactJs</a:t>
              </a:r>
              <a:endParaRPr lang="en-US" err="1"/>
            </a:p>
          </p:txBody>
        </p:sp>
        <p:sp>
          <p:nvSpPr>
            <p:cNvPr id="29" name="Скругленный прямоугольник 28">
              <a:extLst>
                <a:ext uri="{FF2B5EF4-FFF2-40B4-BE49-F238E27FC236}">
                  <a16:creationId xmlns:a16="http://schemas.microsoft.com/office/drawing/2014/main" id="{1E6F1632-3F0C-FB41-AFC6-4ADEA8497E77}"/>
                </a:ext>
              </a:extLst>
            </p:cNvPr>
            <p:cNvSpPr/>
            <p:nvPr/>
          </p:nvSpPr>
          <p:spPr>
            <a:xfrm>
              <a:off x="7561315" y="6858155"/>
              <a:ext cx="3999346" cy="5184000"/>
            </a:xfrm>
            <a:prstGeom prst="roundRect">
              <a:avLst>
                <a:gd name="adj" fmla="val 5371"/>
              </a:avLst>
            </a:pr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5F9E3AD9-9A17-0340-B4AD-C4FB307F0393}"/>
                </a:ext>
              </a:extLst>
            </p:cNvPr>
            <p:cNvSpPr txBox="1"/>
            <p:nvPr/>
          </p:nvSpPr>
          <p:spPr>
            <a:xfrm>
              <a:off x="7874578" y="8496576"/>
              <a:ext cx="3372821" cy="29031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incididunt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magna </a:t>
              </a:r>
              <a:r>
                <a:rPr err="1">
                  <a:latin typeface="Montserrat" pitchFamily="2" charset="0"/>
                </a:rPr>
                <a:t>aliqua</a:t>
              </a:r>
              <a:r>
                <a:rPr>
                  <a:latin typeface="Montserrat" pitchFamily="2" charset="0"/>
                </a:rPr>
                <a:t>. </a:t>
              </a:r>
              <a:endParaRPr lang="ru-RU">
                <a:latin typeface="Montserrat" pitchFamily="2" charset="0"/>
              </a:endParaRPr>
            </a:p>
          </p:txBody>
        </p:sp>
        <p:sp>
          <p:nvSpPr>
            <p:cNvPr id="32" name="Investor Pitch Deck Template">
              <a:extLst>
                <a:ext uri="{FF2B5EF4-FFF2-40B4-BE49-F238E27FC236}">
                  <a16:creationId xmlns:a16="http://schemas.microsoft.com/office/drawing/2014/main" id="{89DD6F17-1D54-2946-84B9-F2C6A50A69BE}"/>
                </a:ext>
              </a:extLst>
            </p:cNvPr>
            <p:cNvSpPr txBox="1"/>
            <p:nvPr/>
          </p:nvSpPr>
          <p:spPr>
            <a:xfrm>
              <a:off x="7874578" y="7902023"/>
              <a:ext cx="3372821"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pPr algn="ctr"/>
              <a:r>
                <a:rPr lang="en-US" sz="2200">
                  <a:solidFill>
                    <a:schemeClr val="tx1"/>
                  </a:solidFill>
                  <a:latin typeface="Montserrat"/>
                </a:rPr>
                <a:t>Express</a:t>
              </a:r>
              <a:endParaRPr lang="en-US"/>
            </a:p>
          </p:txBody>
        </p:sp>
        <p:sp>
          <p:nvSpPr>
            <p:cNvPr id="34" name="Скругленный прямоугольник 33">
              <a:extLst>
                <a:ext uri="{FF2B5EF4-FFF2-40B4-BE49-F238E27FC236}">
                  <a16:creationId xmlns:a16="http://schemas.microsoft.com/office/drawing/2014/main" id="{5BB60D56-ACE8-D344-875D-C23F539AF85C}"/>
                </a:ext>
              </a:extLst>
            </p:cNvPr>
            <p:cNvSpPr/>
            <p:nvPr/>
          </p:nvSpPr>
          <p:spPr>
            <a:xfrm>
              <a:off x="12921200" y="6858155"/>
              <a:ext cx="3999346" cy="5184000"/>
            </a:xfrm>
            <a:prstGeom prst="roundRect">
              <a:avLst>
                <a:gd name="adj" fmla="val 5371"/>
              </a:avLst>
            </a:pr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5E550665-90BE-DF44-B7BA-02C6C06EC2CC}"/>
                </a:ext>
              </a:extLst>
            </p:cNvPr>
            <p:cNvSpPr txBox="1"/>
            <p:nvPr/>
          </p:nvSpPr>
          <p:spPr>
            <a:xfrm>
              <a:off x="13234463" y="8496576"/>
              <a:ext cx="3372821" cy="29031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incididunt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magna </a:t>
              </a:r>
              <a:r>
                <a:rPr err="1">
                  <a:latin typeface="Montserrat" pitchFamily="2" charset="0"/>
                </a:rPr>
                <a:t>aliqua</a:t>
              </a:r>
              <a:r>
                <a:rPr>
                  <a:latin typeface="Montserrat" pitchFamily="2" charset="0"/>
                </a:rPr>
                <a:t>. </a:t>
              </a:r>
              <a:endParaRPr lang="ru-RU">
                <a:latin typeface="Montserrat" pitchFamily="2" charset="0"/>
              </a:endParaRPr>
            </a:p>
          </p:txBody>
        </p:sp>
        <p:sp>
          <p:nvSpPr>
            <p:cNvPr id="37" name="Investor Pitch Deck Template">
              <a:extLst>
                <a:ext uri="{FF2B5EF4-FFF2-40B4-BE49-F238E27FC236}">
                  <a16:creationId xmlns:a16="http://schemas.microsoft.com/office/drawing/2014/main" id="{4E7905BE-8FF7-FC4D-BAB3-A126F10EADB6}"/>
                </a:ext>
              </a:extLst>
            </p:cNvPr>
            <p:cNvSpPr txBox="1"/>
            <p:nvPr/>
          </p:nvSpPr>
          <p:spPr>
            <a:xfrm>
              <a:off x="13234463" y="7902023"/>
              <a:ext cx="3372821"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pPr algn="ctr"/>
              <a:r>
                <a:rPr lang="en-US" sz="2200">
                  <a:solidFill>
                    <a:schemeClr val="tx1"/>
                  </a:solidFill>
                  <a:latin typeface="Montserrat"/>
                </a:rPr>
                <a:t>MySQL</a:t>
              </a:r>
              <a:endParaRPr lang="en-US"/>
            </a:p>
          </p:txBody>
        </p:sp>
        <p:sp>
          <p:nvSpPr>
            <p:cNvPr id="39" name="Скругленный прямоугольник 38">
              <a:extLst>
                <a:ext uri="{FF2B5EF4-FFF2-40B4-BE49-F238E27FC236}">
                  <a16:creationId xmlns:a16="http://schemas.microsoft.com/office/drawing/2014/main" id="{A2411BD9-FDC3-034C-B6D6-7CA8128EEE05}"/>
                </a:ext>
              </a:extLst>
            </p:cNvPr>
            <p:cNvSpPr/>
            <p:nvPr/>
          </p:nvSpPr>
          <p:spPr>
            <a:xfrm>
              <a:off x="18281086" y="6858155"/>
              <a:ext cx="3999346" cy="5184000"/>
            </a:xfrm>
            <a:prstGeom prst="roundRect">
              <a:avLst>
                <a:gd name="adj" fmla="val 5371"/>
              </a:avLst>
            </a:pr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B4DA5AD7-7726-2340-8C9C-2E51AE0F72F6}"/>
                </a:ext>
              </a:extLst>
            </p:cNvPr>
            <p:cNvSpPr txBox="1"/>
            <p:nvPr/>
          </p:nvSpPr>
          <p:spPr>
            <a:xfrm>
              <a:off x="18594349" y="8496576"/>
              <a:ext cx="3372821" cy="29031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incididunt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magna </a:t>
              </a:r>
              <a:r>
                <a:rPr err="1">
                  <a:latin typeface="Montserrat" pitchFamily="2" charset="0"/>
                </a:rPr>
                <a:t>aliqua</a:t>
              </a:r>
              <a:r>
                <a:rPr>
                  <a:latin typeface="Montserrat" pitchFamily="2" charset="0"/>
                </a:rPr>
                <a:t>. </a:t>
              </a:r>
              <a:endParaRPr lang="ru-RU">
                <a:latin typeface="Montserrat" pitchFamily="2" charset="0"/>
              </a:endParaRPr>
            </a:p>
          </p:txBody>
        </p:sp>
        <p:sp>
          <p:nvSpPr>
            <p:cNvPr id="42" name="Investor Pitch Deck Template">
              <a:extLst>
                <a:ext uri="{FF2B5EF4-FFF2-40B4-BE49-F238E27FC236}">
                  <a16:creationId xmlns:a16="http://schemas.microsoft.com/office/drawing/2014/main" id="{8EDA80AA-0355-5445-B01D-2BC74E635A55}"/>
                </a:ext>
              </a:extLst>
            </p:cNvPr>
            <p:cNvSpPr txBox="1"/>
            <p:nvPr/>
          </p:nvSpPr>
          <p:spPr>
            <a:xfrm>
              <a:off x="18594349" y="7902023"/>
              <a:ext cx="3372821"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pPr algn="ctr"/>
              <a:r>
                <a:rPr lang="en-US" sz="2200">
                  <a:solidFill>
                    <a:schemeClr val="tx1"/>
                  </a:solidFill>
                  <a:latin typeface="Montserrat"/>
                </a:rPr>
                <a:t>MUI Elements</a:t>
              </a:r>
              <a:endParaRPr lang="en-US"/>
            </a:p>
          </p:txBody>
        </p:sp>
        <p:cxnSp>
          <p:nvCxnSpPr>
            <p:cNvPr id="50" name="Соединительная линия уступом 49">
              <a:extLst>
                <a:ext uri="{FF2B5EF4-FFF2-40B4-BE49-F238E27FC236}">
                  <a16:creationId xmlns:a16="http://schemas.microsoft.com/office/drawing/2014/main" id="{C8FA2864-2211-124C-9BD8-E80CD7EF8361}"/>
                </a:ext>
              </a:extLst>
            </p:cNvPr>
            <p:cNvCxnSpPr>
              <a:stCxn id="7" idx="2"/>
              <a:endCxn id="29" idx="0"/>
            </p:cNvCxnSpPr>
            <p:nvPr/>
          </p:nvCxnSpPr>
          <p:spPr>
            <a:xfrm rot="5400000">
              <a:off x="9707869" y="4363920"/>
              <a:ext cx="2347355" cy="2641115"/>
            </a:xfrm>
            <a:prstGeom prst="bentConnector3">
              <a:avLst/>
            </a:prstGeom>
            <a:noFill/>
            <a:ln w="38100" cap="flat">
              <a:solidFill>
                <a:schemeClr val="bg2">
                  <a:lumMod val="20000"/>
                  <a:lumOff val="80000"/>
                </a:schemeClr>
              </a:solidFill>
              <a:prstDash val="solid"/>
              <a:miter lim="800000"/>
            </a:ln>
            <a:effectLst/>
            <a:sp3d/>
          </p:spPr>
          <p:style>
            <a:lnRef idx="0">
              <a:scrgbClr r="0" g="0" b="0"/>
            </a:lnRef>
            <a:fillRef idx="0">
              <a:scrgbClr r="0" g="0" b="0"/>
            </a:fillRef>
            <a:effectRef idx="0">
              <a:scrgbClr r="0" g="0" b="0"/>
            </a:effectRef>
            <a:fontRef idx="none"/>
          </p:style>
        </p:cxnSp>
        <p:cxnSp>
          <p:nvCxnSpPr>
            <p:cNvPr id="52" name="Соединительная линия уступом 51">
              <a:extLst>
                <a:ext uri="{FF2B5EF4-FFF2-40B4-BE49-F238E27FC236}">
                  <a16:creationId xmlns:a16="http://schemas.microsoft.com/office/drawing/2014/main" id="{EFBBB7F9-8B50-814B-A5F8-880C97E8EF57}"/>
                </a:ext>
              </a:extLst>
            </p:cNvPr>
            <p:cNvCxnSpPr>
              <a:stCxn id="7" idx="2"/>
              <a:endCxn id="34" idx="0"/>
            </p:cNvCxnSpPr>
            <p:nvPr/>
          </p:nvCxnSpPr>
          <p:spPr>
            <a:xfrm rot="16200000" flipH="1">
              <a:off x="12387811" y="4325092"/>
              <a:ext cx="2347355" cy="2718770"/>
            </a:xfrm>
            <a:prstGeom prst="bentConnector3">
              <a:avLst/>
            </a:prstGeom>
            <a:noFill/>
            <a:ln w="38100" cap="flat">
              <a:solidFill>
                <a:schemeClr val="bg2">
                  <a:lumMod val="20000"/>
                  <a:lumOff val="80000"/>
                </a:schemeClr>
              </a:solidFill>
              <a:prstDash val="solid"/>
              <a:miter lim="800000"/>
            </a:ln>
            <a:effectLst/>
            <a:sp3d/>
          </p:spPr>
          <p:style>
            <a:lnRef idx="0">
              <a:scrgbClr r="0" g="0" b="0"/>
            </a:lnRef>
            <a:fillRef idx="0">
              <a:scrgbClr r="0" g="0" b="0"/>
            </a:fillRef>
            <a:effectRef idx="0">
              <a:scrgbClr r="0" g="0" b="0"/>
            </a:effectRef>
            <a:fontRef idx="none"/>
          </p:style>
        </p:cxnSp>
        <p:cxnSp>
          <p:nvCxnSpPr>
            <p:cNvPr id="54" name="Соединительная линия уступом 53">
              <a:extLst>
                <a:ext uri="{FF2B5EF4-FFF2-40B4-BE49-F238E27FC236}">
                  <a16:creationId xmlns:a16="http://schemas.microsoft.com/office/drawing/2014/main" id="{00885DFB-3C27-DE46-9292-E9DFC18EDFDF}"/>
                </a:ext>
              </a:extLst>
            </p:cNvPr>
            <p:cNvCxnSpPr>
              <a:stCxn id="7" idx="2"/>
              <a:endCxn id="39" idx="0"/>
            </p:cNvCxnSpPr>
            <p:nvPr/>
          </p:nvCxnSpPr>
          <p:spPr>
            <a:xfrm rot="16200000" flipH="1">
              <a:off x="15067754" y="1645149"/>
              <a:ext cx="2347355" cy="8078656"/>
            </a:xfrm>
            <a:prstGeom prst="bentConnector3">
              <a:avLst/>
            </a:prstGeom>
            <a:noFill/>
            <a:ln w="38100" cap="flat">
              <a:solidFill>
                <a:schemeClr val="bg2">
                  <a:lumMod val="20000"/>
                  <a:lumOff val="80000"/>
                </a:schemeClr>
              </a:solidFill>
              <a:prstDash val="solid"/>
              <a:miter lim="800000"/>
            </a:ln>
            <a:effectLst/>
            <a:sp3d/>
          </p:spPr>
          <p:style>
            <a:lnRef idx="0">
              <a:scrgbClr r="0" g="0" b="0"/>
            </a:lnRef>
            <a:fillRef idx="0">
              <a:scrgbClr r="0" g="0" b="0"/>
            </a:fillRef>
            <a:effectRef idx="0">
              <a:scrgbClr r="0" g="0" b="0"/>
            </a:effectRef>
            <a:fontRef idx="none"/>
          </p:style>
        </p:cxnSp>
        <p:cxnSp>
          <p:nvCxnSpPr>
            <p:cNvPr id="58" name="Соединительная линия уступом 57">
              <a:extLst>
                <a:ext uri="{FF2B5EF4-FFF2-40B4-BE49-F238E27FC236}">
                  <a16:creationId xmlns:a16="http://schemas.microsoft.com/office/drawing/2014/main" id="{9C9A4EC8-5EE5-AA4B-AFC3-C3F9B1DFF18D}"/>
                </a:ext>
              </a:extLst>
            </p:cNvPr>
            <p:cNvCxnSpPr>
              <a:stCxn id="7" idx="2"/>
              <a:endCxn id="23" idx="0"/>
            </p:cNvCxnSpPr>
            <p:nvPr/>
          </p:nvCxnSpPr>
          <p:spPr>
            <a:xfrm rot="5400000">
              <a:off x="7027926" y="1683977"/>
              <a:ext cx="2347355" cy="8001000"/>
            </a:xfrm>
            <a:prstGeom prst="bentConnector3">
              <a:avLst/>
            </a:prstGeom>
            <a:noFill/>
            <a:ln w="38100" cap="flat">
              <a:solidFill>
                <a:schemeClr val="bg2">
                  <a:lumMod val="20000"/>
                  <a:lumOff val="80000"/>
                </a:schemeClr>
              </a:solidFill>
              <a:prstDash val="solid"/>
              <a:miter lim="800000"/>
            </a:ln>
            <a:effectLst/>
            <a:sp3d/>
          </p:spPr>
          <p:style>
            <a:lnRef idx="0">
              <a:scrgbClr r="0" g="0" b="0"/>
            </a:lnRef>
            <a:fillRef idx="0">
              <a:scrgbClr r="0" g="0" b="0"/>
            </a:fillRef>
            <a:effectRef idx="0">
              <a:scrgbClr r="0" g="0" b="0"/>
            </a:effectRef>
            <a:fontRef idx="none"/>
          </p:style>
        </p:cxnSp>
        <p:sp>
          <p:nvSpPr>
            <p:cNvPr id="24" name="Полилиния 23">
              <a:extLst>
                <a:ext uri="{FF2B5EF4-FFF2-40B4-BE49-F238E27FC236}">
                  <a16:creationId xmlns:a16="http://schemas.microsoft.com/office/drawing/2014/main" id="{F39F0A9D-5868-444A-A032-4B6EE9EB51E7}"/>
                </a:ext>
              </a:extLst>
            </p:cNvPr>
            <p:cNvSpPr/>
            <p:nvPr/>
          </p:nvSpPr>
          <p:spPr>
            <a:xfrm rot="8100000">
              <a:off x="3680756" y="6355238"/>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gradFill>
              <a:gsLst>
                <a:gs pos="27000">
                  <a:schemeClr val="accent3"/>
                </a:gs>
                <a:gs pos="78000">
                  <a:schemeClr val="accent1"/>
                </a:gs>
                <a:gs pos="100000">
                  <a:schemeClr val="accent2"/>
                </a:gs>
              </a:gsLst>
              <a:path path="circle">
                <a:fillToRect l="100000" t="100000"/>
              </a:path>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E375751A-194E-AB4A-B350-548813F39AC9}"/>
                </a:ext>
              </a:extLst>
            </p:cNvPr>
            <p:cNvSpPr/>
            <p:nvPr/>
          </p:nvSpPr>
          <p:spPr>
            <a:xfrm rot="8100000">
              <a:off x="9040641" y="6355238"/>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gradFill>
              <a:gsLst>
                <a:gs pos="27000">
                  <a:schemeClr val="accent3"/>
                </a:gs>
                <a:gs pos="78000">
                  <a:schemeClr val="accent1"/>
                </a:gs>
                <a:gs pos="100000">
                  <a:schemeClr val="accent2"/>
                </a:gs>
              </a:gsLst>
              <a:path path="circle">
                <a:fillToRect l="100000" t="100000"/>
              </a:path>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258F598F-7B41-DA41-8213-D117E0602031}"/>
                </a:ext>
              </a:extLst>
            </p:cNvPr>
            <p:cNvSpPr/>
            <p:nvPr/>
          </p:nvSpPr>
          <p:spPr>
            <a:xfrm rot="8100000">
              <a:off x="14400526" y="6355238"/>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gradFill>
              <a:gsLst>
                <a:gs pos="27000">
                  <a:schemeClr val="accent3"/>
                </a:gs>
                <a:gs pos="78000">
                  <a:schemeClr val="accent1"/>
                </a:gs>
                <a:gs pos="100000">
                  <a:schemeClr val="accent2"/>
                </a:gs>
              </a:gsLst>
              <a:path path="circle">
                <a:fillToRect l="100000" t="100000"/>
              </a:path>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0" name="Полилиния 39">
              <a:extLst>
                <a:ext uri="{FF2B5EF4-FFF2-40B4-BE49-F238E27FC236}">
                  <a16:creationId xmlns:a16="http://schemas.microsoft.com/office/drawing/2014/main" id="{8FE55C85-CA96-7D40-AD78-C7365896FA8A}"/>
                </a:ext>
              </a:extLst>
            </p:cNvPr>
            <p:cNvSpPr/>
            <p:nvPr/>
          </p:nvSpPr>
          <p:spPr>
            <a:xfrm rot="8100000">
              <a:off x="19760412" y="6355238"/>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gradFill>
              <a:gsLst>
                <a:gs pos="27000">
                  <a:schemeClr val="accent3"/>
                </a:gs>
                <a:gs pos="78000">
                  <a:schemeClr val="accent1"/>
                </a:gs>
                <a:gs pos="100000">
                  <a:schemeClr val="accent2"/>
                </a:gs>
              </a:gsLst>
              <a:path path="circle">
                <a:fillToRect l="100000" t="100000"/>
              </a:path>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spTree>
    <p:extLst>
      <p:ext uri="{BB962C8B-B14F-4D97-AF65-F5344CB8AC3E}">
        <p14:creationId xmlns:p14="http://schemas.microsoft.com/office/powerpoint/2010/main" val="3042932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ppt_x"/>
                                          </p:val>
                                        </p:tav>
                                        <p:tav tm="100000">
                                          <p:val>
                                            <p:strVal val="#ppt_x"/>
                                          </p:val>
                                        </p:tav>
                                      </p:tavLst>
                                    </p:anim>
                                    <p:anim calcmode="lin" valueType="num">
                                      <p:cBhvr additive="base">
                                        <p:cTn id="8"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Скругленный прямоугольник 6">
            <a:extLst>
              <a:ext uri="{FF2B5EF4-FFF2-40B4-BE49-F238E27FC236}">
                <a16:creationId xmlns:a16="http://schemas.microsoft.com/office/drawing/2014/main" id="{827088F2-36DB-6446-BF61-62976F5A9D0D}"/>
              </a:ext>
            </a:extLst>
          </p:cNvPr>
          <p:cNvSpPr/>
          <p:nvPr/>
        </p:nvSpPr>
        <p:spPr>
          <a:xfrm>
            <a:off x="2671966" y="3443716"/>
            <a:ext cx="19073603" cy="7308000"/>
          </a:xfrm>
          <a:prstGeom prst="roundRect">
            <a:avLst>
              <a:gd name="adj" fmla="val 5494"/>
            </a:avLst>
          </a:prstGeom>
          <a:noFill/>
          <a:ln w="76200" cap="flat">
            <a:solidFill>
              <a:schemeClr val="bg2">
                <a:lumMod val="20000"/>
                <a:lumOff val="80000"/>
              </a:schemeClr>
            </a:solidFill>
            <a:prstDash val="sys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 name="Двойная стрелка влево/вправо 2">
            <a:extLst>
              <a:ext uri="{FF2B5EF4-FFF2-40B4-BE49-F238E27FC236}">
                <a16:creationId xmlns:a16="http://schemas.microsoft.com/office/drawing/2014/main" id="{E89775A4-1920-9C44-A342-B69133EB4966}"/>
              </a:ext>
            </a:extLst>
          </p:cNvPr>
          <p:cNvSpPr/>
          <p:nvPr/>
        </p:nvSpPr>
        <p:spPr>
          <a:xfrm>
            <a:off x="8379719" y="10148600"/>
            <a:ext cx="7658097" cy="1206230"/>
          </a:xfrm>
          <a:prstGeom prst="leftRightArrow">
            <a:avLst>
              <a:gd name="adj1" fmla="val 100000"/>
              <a:gd name="adj2" fmla="val 53125"/>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7" name="Investor Pitch Deck Template">
            <a:extLst>
              <a:ext uri="{FF2B5EF4-FFF2-40B4-BE49-F238E27FC236}">
                <a16:creationId xmlns:a16="http://schemas.microsoft.com/office/drawing/2014/main" id="{ED7AC505-7501-5640-B74E-4A32883C6DD9}"/>
              </a:ext>
            </a:extLst>
          </p:cNvPr>
          <p:cNvSpPr txBox="1"/>
          <p:nvPr/>
        </p:nvSpPr>
        <p:spPr>
          <a:xfrm>
            <a:off x="9585815" y="10536272"/>
            <a:ext cx="5245905"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pPr algn="ctr"/>
            <a:r>
              <a:rPr lang="en-US" sz="2200">
                <a:solidFill>
                  <a:schemeClr val="accent1"/>
                </a:solidFill>
                <a:latin typeface="Montserrat"/>
              </a:rPr>
              <a:t>POPUPTEAM</a:t>
            </a:r>
            <a:endParaRPr lang="en-US"/>
          </a:p>
        </p:txBody>
      </p:sp>
      <p:sp>
        <p:nvSpPr>
          <p:cNvPr id="6" name="Треугольник 5">
            <a:extLst>
              <a:ext uri="{FF2B5EF4-FFF2-40B4-BE49-F238E27FC236}">
                <a16:creationId xmlns:a16="http://schemas.microsoft.com/office/drawing/2014/main" id="{C3B41113-5E07-B248-8DDF-1A56A6F34FC9}"/>
              </a:ext>
            </a:extLst>
          </p:cNvPr>
          <p:cNvSpPr/>
          <p:nvPr/>
        </p:nvSpPr>
        <p:spPr>
          <a:xfrm rot="5400000">
            <a:off x="7258050" y="3228976"/>
            <a:ext cx="514350" cy="443405"/>
          </a:xfrm>
          <a:prstGeom prst="triangle">
            <a:avLst/>
          </a:prstGeom>
          <a:solidFill>
            <a:schemeClr val="bg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73" name="Треугольник 72">
            <a:extLst>
              <a:ext uri="{FF2B5EF4-FFF2-40B4-BE49-F238E27FC236}">
                <a16:creationId xmlns:a16="http://schemas.microsoft.com/office/drawing/2014/main" id="{7B860162-3470-CE44-A62C-D818D24268B4}"/>
              </a:ext>
            </a:extLst>
          </p:cNvPr>
          <p:cNvSpPr/>
          <p:nvPr/>
        </p:nvSpPr>
        <p:spPr>
          <a:xfrm rot="5400000">
            <a:off x="12039602" y="3238501"/>
            <a:ext cx="514350" cy="443405"/>
          </a:xfrm>
          <a:prstGeom prst="triangle">
            <a:avLst/>
          </a:prstGeom>
          <a:solidFill>
            <a:schemeClr val="bg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75" name="Треугольник 74">
            <a:extLst>
              <a:ext uri="{FF2B5EF4-FFF2-40B4-BE49-F238E27FC236}">
                <a16:creationId xmlns:a16="http://schemas.microsoft.com/office/drawing/2014/main" id="{B39BDC0E-ECD8-1749-9302-18D27EA29BAE}"/>
              </a:ext>
            </a:extLst>
          </p:cNvPr>
          <p:cNvSpPr/>
          <p:nvPr/>
        </p:nvSpPr>
        <p:spPr>
          <a:xfrm rot="16200000">
            <a:off x="18059401" y="10515602"/>
            <a:ext cx="514350" cy="443405"/>
          </a:xfrm>
          <a:prstGeom prst="triangle">
            <a:avLst/>
          </a:prstGeom>
          <a:solidFill>
            <a:schemeClr val="bg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76" name="Треугольник 75">
            <a:extLst>
              <a:ext uri="{FF2B5EF4-FFF2-40B4-BE49-F238E27FC236}">
                <a16:creationId xmlns:a16="http://schemas.microsoft.com/office/drawing/2014/main" id="{54F1E90E-EF41-4549-B979-D8B1B40D7B33}"/>
              </a:ext>
            </a:extLst>
          </p:cNvPr>
          <p:cNvSpPr/>
          <p:nvPr/>
        </p:nvSpPr>
        <p:spPr>
          <a:xfrm rot="5400000">
            <a:off x="16611602" y="3238501"/>
            <a:ext cx="514350" cy="443405"/>
          </a:xfrm>
          <a:prstGeom prst="triangle">
            <a:avLst/>
          </a:prstGeom>
          <a:solidFill>
            <a:schemeClr val="bg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1A9FC56D-701B-0F48-8604-4A2124375FCE}"/>
              </a:ext>
            </a:extLst>
          </p:cNvPr>
          <p:cNvSpPr/>
          <p:nvPr/>
        </p:nvSpPr>
        <p:spPr>
          <a:xfrm>
            <a:off x="8780487" y="2414650"/>
            <a:ext cx="2100691" cy="2100691"/>
          </a:xfrm>
          <a:prstGeom prst="ellipse">
            <a:avLst/>
          </a:prstGeom>
          <a:gradFill>
            <a:gsLst>
              <a:gs pos="27000">
                <a:schemeClr val="accent3"/>
              </a:gs>
              <a:gs pos="78000">
                <a:schemeClr val="accent1"/>
              </a:gs>
              <a:gs pos="100000">
                <a:schemeClr val="accent2"/>
              </a:gs>
            </a:gsLst>
            <a:path path="circle">
              <a:fillToRect l="100000" t="100000"/>
            </a:path>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77" name="Shape">
            <a:extLst>
              <a:ext uri="{FF2B5EF4-FFF2-40B4-BE49-F238E27FC236}">
                <a16:creationId xmlns:a16="http://schemas.microsoft.com/office/drawing/2014/main" id="{20737458-A1FD-7443-901C-977DF16F2D1A}"/>
              </a:ext>
            </a:extLst>
          </p:cNvPr>
          <p:cNvSpPr/>
          <p:nvPr/>
        </p:nvSpPr>
        <p:spPr>
          <a:xfrm>
            <a:off x="9379748" y="2982947"/>
            <a:ext cx="917575" cy="9159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7096"/>
                </a:lnTo>
                <a:lnTo>
                  <a:pt x="5426" y="17096"/>
                </a:lnTo>
                <a:lnTo>
                  <a:pt x="5426" y="21600"/>
                </a:lnTo>
                <a:lnTo>
                  <a:pt x="8981" y="17096"/>
                </a:lnTo>
                <a:lnTo>
                  <a:pt x="21600" y="17096"/>
                </a:lnTo>
                <a:lnTo>
                  <a:pt x="21600" y="0"/>
                </a:lnTo>
                <a:lnTo>
                  <a:pt x="0" y="0"/>
                </a:lnTo>
                <a:close/>
                <a:moveTo>
                  <a:pt x="882" y="864"/>
                </a:moveTo>
                <a:lnTo>
                  <a:pt x="20717" y="864"/>
                </a:lnTo>
                <a:lnTo>
                  <a:pt x="20717" y="16231"/>
                </a:lnTo>
                <a:lnTo>
                  <a:pt x="8598" y="16231"/>
                </a:lnTo>
                <a:lnTo>
                  <a:pt x="6257" y="19470"/>
                </a:lnTo>
                <a:lnTo>
                  <a:pt x="6261" y="16231"/>
                </a:lnTo>
                <a:lnTo>
                  <a:pt x="882" y="16231"/>
                </a:lnTo>
                <a:lnTo>
                  <a:pt x="882" y="864"/>
                </a:lnTo>
                <a:close/>
                <a:moveTo>
                  <a:pt x="5853" y="6321"/>
                </a:moveTo>
                <a:cubicBezTo>
                  <a:pt x="5399" y="6321"/>
                  <a:pt x="4945" y="6494"/>
                  <a:pt x="4598" y="6841"/>
                </a:cubicBezTo>
                <a:cubicBezTo>
                  <a:pt x="3906" y="7535"/>
                  <a:pt x="3906" y="8660"/>
                  <a:pt x="4598" y="9354"/>
                </a:cubicBezTo>
                <a:cubicBezTo>
                  <a:pt x="5291" y="10048"/>
                  <a:pt x="6415" y="10048"/>
                  <a:pt x="7107" y="9354"/>
                </a:cubicBezTo>
                <a:cubicBezTo>
                  <a:pt x="7800" y="8660"/>
                  <a:pt x="7800" y="7535"/>
                  <a:pt x="7107" y="6841"/>
                </a:cubicBezTo>
                <a:cubicBezTo>
                  <a:pt x="6761" y="6494"/>
                  <a:pt x="6307" y="6321"/>
                  <a:pt x="5853" y="6321"/>
                </a:cubicBezTo>
                <a:close/>
                <a:moveTo>
                  <a:pt x="10789" y="6321"/>
                </a:moveTo>
                <a:cubicBezTo>
                  <a:pt x="10335" y="6321"/>
                  <a:pt x="9881" y="6494"/>
                  <a:pt x="9535" y="6841"/>
                </a:cubicBezTo>
                <a:cubicBezTo>
                  <a:pt x="8842" y="7535"/>
                  <a:pt x="8842" y="8660"/>
                  <a:pt x="9535" y="9354"/>
                </a:cubicBezTo>
                <a:cubicBezTo>
                  <a:pt x="10228" y="10048"/>
                  <a:pt x="11351" y="10048"/>
                  <a:pt x="12044" y="9354"/>
                </a:cubicBezTo>
                <a:cubicBezTo>
                  <a:pt x="12737" y="8660"/>
                  <a:pt x="12737" y="7535"/>
                  <a:pt x="12044" y="6841"/>
                </a:cubicBezTo>
                <a:cubicBezTo>
                  <a:pt x="11698" y="6494"/>
                  <a:pt x="11243" y="6321"/>
                  <a:pt x="10789" y="6321"/>
                </a:cubicBezTo>
                <a:close/>
                <a:moveTo>
                  <a:pt x="15726" y="6321"/>
                </a:moveTo>
                <a:cubicBezTo>
                  <a:pt x="15272" y="6321"/>
                  <a:pt x="14818" y="6494"/>
                  <a:pt x="14471" y="6841"/>
                </a:cubicBezTo>
                <a:cubicBezTo>
                  <a:pt x="13779" y="7535"/>
                  <a:pt x="13779" y="8660"/>
                  <a:pt x="14471" y="9354"/>
                </a:cubicBezTo>
                <a:cubicBezTo>
                  <a:pt x="15164" y="10048"/>
                  <a:pt x="16288" y="10048"/>
                  <a:pt x="16981" y="9354"/>
                </a:cubicBezTo>
                <a:cubicBezTo>
                  <a:pt x="17673" y="8660"/>
                  <a:pt x="17673" y="7535"/>
                  <a:pt x="16981" y="6841"/>
                </a:cubicBezTo>
                <a:cubicBezTo>
                  <a:pt x="16634" y="6494"/>
                  <a:pt x="16180" y="6321"/>
                  <a:pt x="15726" y="6321"/>
                </a:cubicBezTo>
                <a:close/>
                <a:moveTo>
                  <a:pt x="5853" y="7220"/>
                </a:moveTo>
                <a:cubicBezTo>
                  <a:pt x="6077" y="7220"/>
                  <a:pt x="6301" y="7306"/>
                  <a:pt x="6472" y="7477"/>
                </a:cubicBezTo>
                <a:cubicBezTo>
                  <a:pt x="6815" y="7820"/>
                  <a:pt x="6815" y="8376"/>
                  <a:pt x="6472" y="8719"/>
                </a:cubicBezTo>
                <a:cubicBezTo>
                  <a:pt x="6130" y="9062"/>
                  <a:pt x="5576" y="9062"/>
                  <a:pt x="5233" y="8719"/>
                </a:cubicBezTo>
                <a:cubicBezTo>
                  <a:pt x="4891" y="8376"/>
                  <a:pt x="4891" y="7820"/>
                  <a:pt x="5233" y="7477"/>
                </a:cubicBezTo>
                <a:cubicBezTo>
                  <a:pt x="5404" y="7306"/>
                  <a:pt x="5628" y="7220"/>
                  <a:pt x="5853" y="7220"/>
                </a:cubicBezTo>
                <a:close/>
                <a:moveTo>
                  <a:pt x="10789" y="7220"/>
                </a:moveTo>
                <a:cubicBezTo>
                  <a:pt x="11014" y="7220"/>
                  <a:pt x="11238" y="7306"/>
                  <a:pt x="11409" y="7477"/>
                </a:cubicBezTo>
                <a:cubicBezTo>
                  <a:pt x="11751" y="7820"/>
                  <a:pt x="11751" y="8376"/>
                  <a:pt x="11409" y="8719"/>
                </a:cubicBezTo>
                <a:cubicBezTo>
                  <a:pt x="11067" y="9062"/>
                  <a:pt x="10512" y="9062"/>
                  <a:pt x="10170" y="8719"/>
                </a:cubicBezTo>
                <a:cubicBezTo>
                  <a:pt x="9827" y="8376"/>
                  <a:pt x="9827" y="7820"/>
                  <a:pt x="10170" y="7477"/>
                </a:cubicBezTo>
                <a:cubicBezTo>
                  <a:pt x="10341" y="7306"/>
                  <a:pt x="10565" y="7220"/>
                  <a:pt x="10789" y="7220"/>
                </a:cubicBezTo>
                <a:close/>
                <a:moveTo>
                  <a:pt x="15726" y="7220"/>
                </a:moveTo>
                <a:cubicBezTo>
                  <a:pt x="15950" y="7220"/>
                  <a:pt x="16174" y="7306"/>
                  <a:pt x="16346" y="7477"/>
                </a:cubicBezTo>
                <a:cubicBezTo>
                  <a:pt x="16688" y="7820"/>
                  <a:pt x="16688" y="8376"/>
                  <a:pt x="16346" y="8719"/>
                </a:cubicBezTo>
                <a:cubicBezTo>
                  <a:pt x="16003" y="9062"/>
                  <a:pt x="15449" y="9062"/>
                  <a:pt x="15106" y="8719"/>
                </a:cubicBezTo>
                <a:cubicBezTo>
                  <a:pt x="14764" y="8376"/>
                  <a:pt x="14764" y="7820"/>
                  <a:pt x="15106" y="7477"/>
                </a:cubicBezTo>
                <a:cubicBezTo>
                  <a:pt x="15278" y="7306"/>
                  <a:pt x="15502" y="7220"/>
                  <a:pt x="15726" y="7220"/>
                </a:cubicBezTo>
                <a:close/>
              </a:path>
            </a:pathLst>
          </a:custGeom>
          <a:solidFill>
            <a:schemeClr val="accent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grpSp>
        <p:nvGrpSpPr>
          <p:cNvPr id="10" name="Группа 9">
            <a:extLst>
              <a:ext uri="{FF2B5EF4-FFF2-40B4-BE49-F238E27FC236}">
                <a16:creationId xmlns:a16="http://schemas.microsoft.com/office/drawing/2014/main" id="{1CC95EAA-DBFA-9A44-B20C-0B97745CE8E0}"/>
              </a:ext>
            </a:extLst>
          </p:cNvPr>
          <p:cNvGrpSpPr/>
          <p:nvPr/>
        </p:nvGrpSpPr>
        <p:grpSpPr>
          <a:xfrm>
            <a:off x="12781335" y="2414650"/>
            <a:ext cx="3372821" cy="5696415"/>
            <a:chOff x="12781335" y="2414650"/>
            <a:chExt cx="3372821" cy="5696415"/>
          </a:xfrm>
        </p:grpSpPr>
        <p:grpSp>
          <p:nvGrpSpPr>
            <p:cNvPr id="63" name="Группа 62">
              <a:extLst>
                <a:ext uri="{FF2B5EF4-FFF2-40B4-BE49-F238E27FC236}">
                  <a16:creationId xmlns:a16="http://schemas.microsoft.com/office/drawing/2014/main" id="{808FF64B-9A5F-AE46-9BA9-485B39D4E056}"/>
                </a:ext>
              </a:extLst>
            </p:cNvPr>
            <p:cNvGrpSpPr/>
            <p:nvPr/>
          </p:nvGrpSpPr>
          <p:grpSpPr>
            <a:xfrm>
              <a:off x="12781335" y="2414650"/>
              <a:ext cx="3372821" cy="5696415"/>
              <a:chOff x="4086318" y="2409824"/>
              <a:chExt cx="3372821" cy="5696415"/>
            </a:xfrm>
          </p:grpSpPr>
          <p:sp>
            <p:nvSpPr>
              <p:cNvPr id="64" name="Овал 63">
                <a:extLst>
                  <a:ext uri="{FF2B5EF4-FFF2-40B4-BE49-F238E27FC236}">
                    <a16:creationId xmlns:a16="http://schemas.microsoft.com/office/drawing/2014/main" id="{666FE255-0EC5-A34B-AE18-57A7DB0EE59F}"/>
                  </a:ext>
                </a:extLst>
              </p:cNvPr>
              <p:cNvSpPr/>
              <p:nvPr/>
            </p:nvSpPr>
            <p:spPr>
              <a:xfrm>
                <a:off x="4722383" y="2409824"/>
                <a:ext cx="2100691" cy="2100691"/>
              </a:xfrm>
              <a:prstGeom prst="ellipse">
                <a:avLst/>
              </a:prstGeom>
              <a:gradFill>
                <a:gsLst>
                  <a:gs pos="27000">
                    <a:schemeClr val="accent3"/>
                  </a:gs>
                  <a:gs pos="78000">
                    <a:schemeClr val="accent1"/>
                  </a:gs>
                  <a:gs pos="100000">
                    <a:schemeClr val="accent2"/>
                  </a:gs>
                </a:gsLst>
                <a:path path="circle">
                  <a:fillToRect l="100000" t="100000"/>
                </a:path>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65" name="Группа 64">
                <a:extLst>
                  <a:ext uri="{FF2B5EF4-FFF2-40B4-BE49-F238E27FC236}">
                    <a16:creationId xmlns:a16="http://schemas.microsoft.com/office/drawing/2014/main" id="{4858B000-1F9A-A64B-AA17-E7845351B0CA}"/>
                  </a:ext>
                </a:extLst>
              </p:cNvPr>
              <p:cNvGrpSpPr/>
              <p:nvPr/>
            </p:nvGrpSpPr>
            <p:grpSpPr>
              <a:xfrm>
                <a:off x="4086318" y="5758898"/>
                <a:ext cx="3372821" cy="2347341"/>
                <a:chOff x="4086318" y="5758898"/>
                <a:chExt cx="3372821" cy="2347341"/>
              </a:xfrm>
            </p:grpSpPr>
            <p:sp>
              <p:nvSpPr>
                <p:cNvPr id="66"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6A7678FF-BAAD-9844-BEA4-4DF8351C19F6}"/>
                    </a:ext>
                  </a:extLst>
                </p:cNvPr>
                <p:cNvSpPr txBox="1"/>
                <p:nvPr/>
              </p:nvSpPr>
              <p:spPr>
                <a:xfrm>
                  <a:off x="4086318" y="6353451"/>
                  <a:ext cx="3372821" cy="1752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p>
                  <a:pPr algn="ctr" defTabSz="457200">
                    <a:lnSpc>
                      <a:spcPts val="4500"/>
                    </a:lnSpc>
                    <a:defRPr sz="2200">
                      <a:solidFill>
                        <a:srgbClr val="7B7B7C"/>
                      </a:solidFill>
                      <a:latin typeface="Aller"/>
                      <a:ea typeface="Aller"/>
                      <a:cs typeface="Aller"/>
                      <a:sym typeface="Aller"/>
                    </a:defRPr>
                  </a:pPr>
                  <a:r>
                    <a:rPr lang="en-US">
                      <a:latin typeface="Montserrat"/>
                    </a:rPr>
                    <a:t>Receive a proposal from the freelancer and accept or decline</a:t>
                  </a:r>
                  <a:endParaRPr lang="en-US"/>
                </a:p>
              </p:txBody>
            </p:sp>
            <p:sp>
              <p:nvSpPr>
                <p:cNvPr id="67" name="Investor Pitch Deck Template">
                  <a:extLst>
                    <a:ext uri="{FF2B5EF4-FFF2-40B4-BE49-F238E27FC236}">
                      <a16:creationId xmlns:a16="http://schemas.microsoft.com/office/drawing/2014/main" id="{11190E61-07A6-EF43-8E14-7B6479E14D45}"/>
                    </a:ext>
                  </a:extLst>
                </p:cNvPr>
                <p:cNvSpPr txBox="1"/>
                <p:nvPr/>
              </p:nvSpPr>
              <p:spPr>
                <a:xfrm>
                  <a:off x="4086318" y="5758898"/>
                  <a:ext cx="3372821"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pPr algn="ctr"/>
                  <a:r>
                    <a:rPr lang="en-US" sz="2200">
                      <a:solidFill>
                        <a:schemeClr val="tx1"/>
                      </a:solidFill>
                      <a:latin typeface="Montserrat"/>
                    </a:rPr>
                    <a:t>Proposal</a:t>
                  </a:r>
                  <a:endParaRPr lang="en-US"/>
                </a:p>
              </p:txBody>
            </p:sp>
          </p:grpSp>
        </p:grpSp>
        <p:sp>
          <p:nvSpPr>
            <p:cNvPr id="79" name="Shape">
              <a:extLst>
                <a:ext uri="{FF2B5EF4-FFF2-40B4-BE49-F238E27FC236}">
                  <a16:creationId xmlns:a16="http://schemas.microsoft.com/office/drawing/2014/main" id="{10C8C3B7-C9B9-0C4E-85BC-6495EE25BB81}"/>
                </a:ext>
              </a:extLst>
            </p:cNvPr>
            <p:cNvSpPr/>
            <p:nvPr/>
          </p:nvSpPr>
          <p:spPr>
            <a:xfrm>
              <a:off x="14062075" y="3164840"/>
              <a:ext cx="893763" cy="5984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1905" y="1369"/>
                  </a:moveTo>
                  <a:lnTo>
                    <a:pt x="20138" y="1369"/>
                  </a:lnTo>
                  <a:lnTo>
                    <a:pt x="10806" y="10703"/>
                  </a:lnTo>
                  <a:lnTo>
                    <a:pt x="1905" y="1369"/>
                  </a:lnTo>
                  <a:close/>
                  <a:moveTo>
                    <a:pt x="874" y="2005"/>
                  </a:moveTo>
                  <a:lnTo>
                    <a:pt x="10808" y="12268"/>
                  </a:lnTo>
                  <a:lnTo>
                    <a:pt x="20726" y="2480"/>
                  </a:lnTo>
                  <a:lnTo>
                    <a:pt x="20726" y="20231"/>
                  </a:lnTo>
                  <a:lnTo>
                    <a:pt x="874" y="20231"/>
                  </a:lnTo>
                  <a:lnTo>
                    <a:pt x="874" y="2005"/>
                  </a:lnTo>
                  <a:close/>
                </a:path>
              </a:pathLst>
            </a:custGeom>
            <a:solidFill>
              <a:schemeClr val="accent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grpSp>
      <p:grpSp>
        <p:nvGrpSpPr>
          <p:cNvPr id="9" name="Группа 8">
            <a:extLst>
              <a:ext uri="{FF2B5EF4-FFF2-40B4-BE49-F238E27FC236}">
                <a16:creationId xmlns:a16="http://schemas.microsoft.com/office/drawing/2014/main" id="{3B13EA49-EDB3-194C-BBFC-D471020E4773}"/>
              </a:ext>
            </a:extLst>
          </p:cNvPr>
          <p:cNvGrpSpPr/>
          <p:nvPr/>
        </p:nvGrpSpPr>
        <p:grpSpPr>
          <a:xfrm>
            <a:off x="17418247" y="2414650"/>
            <a:ext cx="3372821" cy="6269713"/>
            <a:chOff x="17418247" y="2414650"/>
            <a:chExt cx="3372821" cy="6269713"/>
          </a:xfrm>
        </p:grpSpPr>
        <p:grpSp>
          <p:nvGrpSpPr>
            <p:cNvPr id="68" name="Группа 67">
              <a:extLst>
                <a:ext uri="{FF2B5EF4-FFF2-40B4-BE49-F238E27FC236}">
                  <a16:creationId xmlns:a16="http://schemas.microsoft.com/office/drawing/2014/main" id="{D4652C5A-E20B-0F4D-807C-04A42F83816D}"/>
                </a:ext>
              </a:extLst>
            </p:cNvPr>
            <p:cNvGrpSpPr/>
            <p:nvPr/>
          </p:nvGrpSpPr>
          <p:grpSpPr>
            <a:xfrm>
              <a:off x="17418247" y="2414650"/>
              <a:ext cx="3372821" cy="6269713"/>
              <a:chOff x="4086318" y="2409824"/>
              <a:chExt cx="3372821" cy="6269713"/>
            </a:xfrm>
          </p:grpSpPr>
          <p:sp>
            <p:nvSpPr>
              <p:cNvPr id="69" name="Овал 68">
                <a:extLst>
                  <a:ext uri="{FF2B5EF4-FFF2-40B4-BE49-F238E27FC236}">
                    <a16:creationId xmlns:a16="http://schemas.microsoft.com/office/drawing/2014/main" id="{451CD8C4-8E2A-E545-92A6-42C99993D8AF}"/>
                  </a:ext>
                </a:extLst>
              </p:cNvPr>
              <p:cNvSpPr/>
              <p:nvPr/>
            </p:nvSpPr>
            <p:spPr>
              <a:xfrm>
                <a:off x="4722383" y="2409824"/>
                <a:ext cx="2100691" cy="2100691"/>
              </a:xfrm>
              <a:prstGeom prst="ellipse">
                <a:avLst/>
              </a:prstGeom>
              <a:gradFill>
                <a:gsLst>
                  <a:gs pos="27000">
                    <a:schemeClr val="accent3"/>
                  </a:gs>
                  <a:gs pos="78000">
                    <a:schemeClr val="accent1"/>
                  </a:gs>
                  <a:gs pos="100000">
                    <a:schemeClr val="accent2"/>
                  </a:gs>
                </a:gsLst>
                <a:path path="circle">
                  <a:fillToRect l="100000" t="100000"/>
                </a:path>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70" name="Группа 69">
                <a:extLst>
                  <a:ext uri="{FF2B5EF4-FFF2-40B4-BE49-F238E27FC236}">
                    <a16:creationId xmlns:a16="http://schemas.microsoft.com/office/drawing/2014/main" id="{884F4BA6-B9F1-B847-8060-73C4B272A9DE}"/>
                  </a:ext>
                </a:extLst>
              </p:cNvPr>
              <p:cNvGrpSpPr/>
              <p:nvPr/>
            </p:nvGrpSpPr>
            <p:grpSpPr>
              <a:xfrm>
                <a:off x="4086318" y="5758898"/>
                <a:ext cx="3372821" cy="2920639"/>
                <a:chOff x="4086318" y="5758898"/>
                <a:chExt cx="3372821" cy="2920639"/>
              </a:xfrm>
            </p:grpSpPr>
            <p:sp>
              <p:nvSpPr>
                <p:cNvPr id="7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907F327F-1FA2-5C46-90C5-D7B38C35994E}"/>
                    </a:ext>
                  </a:extLst>
                </p:cNvPr>
                <p:cNvSpPr txBox="1"/>
                <p:nvPr/>
              </p:nvSpPr>
              <p:spPr>
                <a:xfrm>
                  <a:off x="4086318" y="6353451"/>
                  <a:ext cx="3372821" cy="23260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p>
                  <a:pPr algn="ctr" defTabSz="457200">
                    <a:lnSpc>
                      <a:spcPts val="4500"/>
                    </a:lnSpc>
                    <a:defRPr sz="2200">
                      <a:solidFill>
                        <a:srgbClr val="7B7B7C"/>
                      </a:solidFill>
                      <a:latin typeface="Aller"/>
                      <a:ea typeface="Aller"/>
                      <a:cs typeface="Aller"/>
                      <a:sym typeface="Aller"/>
                    </a:defRPr>
                  </a:pPr>
                  <a:r>
                    <a:rPr lang="en-US">
                      <a:latin typeface="Montserrat"/>
                    </a:rPr>
                    <a:t>Agree a timeframe for the project while the funds are held in escrow</a:t>
                  </a:r>
                </a:p>
              </p:txBody>
            </p:sp>
            <p:sp>
              <p:nvSpPr>
                <p:cNvPr id="72" name="Investor Pitch Deck Template">
                  <a:extLst>
                    <a:ext uri="{FF2B5EF4-FFF2-40B4-BE49-F238E27FC236}">
                      <a16:creationId xmlns:a16="http://schemas.microsoft.com/office/drawing/2014/main" id="{8C45A25A-7234-8242-AC2E-0BEE65D1ACE5}"/>
                    </a:ext>
                  </a:extLst>
                </p:cNvPr>
                <p:cNvSpPr txBox="1"/>
                <p:nvPr/>
              </p:nvSpPr>
              <p:spPr>
                <a:xfrm>
                  <a:off x="4086318" y="5758898"/>
                  <a:ext cx="3372821"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pPr algn="ctr"/>
                  <a:r>
                    <a:rPr lang="en-US" sz="2200">
                      <a:solidFill>
                        <a:schemeClr val="tx1"/>
                      </a:solidFill>
                      <a:latin typeface="Montserrat"/>
                    </a:rPr>
                    <a:t>Timeframe</a:t>
                  </a:r>
                  <a:endParaRPr lang="en-US"/>
                </a:p>
              </p:txBody>
            </p:sp>
          </p:grpSp>
        </p:grpSp>
        <p:sp>
          <p:nvSpPr>
            <p:cNvPr id="80" name="Shape">
              <a:extLst>
                <a:ext uri="{FF2B5EF4-FFF2-40B4-BE49-F238E27FC236}">
                  <a16:creationId xmlns:a16="http://schemas.microsoft.com/office/drawing/2014/main" id="{DFA6738A-5EA0-B143-AFEC-18B995CEB2C7}"/>
                </a:ext>
              </a:extLst>
            </p:cNvPr>
            <p:cNvSpPr/>
            <p:nvPr/>
          </p:nvSpPr>
          <p:spPr>
            <a:xfrm>
              <a:off x="18676938" y="2987040"/>
              <a:ext cx="892175" cy="895350"/>
            </a:xfrm>
            <a:custGeom>
              <a:avLst/>
              <a:gdLst/>
              <a:ahLst/>
              <a:cxnLst>
                <a:cxn ang="0">
                  <a:pos x="wd2" y="hd2"/>
                </a:cxn>
                <a:cxn ang="5400000">
                  <a:pos x="wd2" y="hd2"/>
                </a:cxn>
                <a:cxn ang="10800000">
                  <a:pos x="wd2" y="hd2"/>
                </a:cxn>
                <a:cxn ang="16200000">
                  <a:pos x="wd2" y="hd2"/>
                </a:cxn>
              </a:cxnLst>
              <a:rect l="0" t="0" r="r" b="b"/>
              <a:pathLst>
                <a:path w="21600" h="21600" extrusionOk="0">
                  <a:moveTo>
                    <a:pt x="4031" y="0"/>
                  </a:moveTo>
                  <a:lnTo>
                    <a:pt x="4031" y="1824"/>
                  </a:lnTo>
                  <a:lnTo>
                    <a:pt x="0" y="1824"/>
                  </a:lnTo>
                  <a:lnTo>
                    <a:pt x="0" y="21600"/>
                  </a:lnTo>
                  <a:lnTo>
                    <a:pt x="21600" y="21600"/>
                  </a:lnTo>
                  <a:lnTo>
                    <a:pt x="21600" y="1824"/>
                  </a:lnTo>
                  <a:lnTo>
                    <a:pt x="17562" y="1824"/>
                  </a:lnTo>
                  <a:lnTo>
                    <a:pt x="17562" y="0"/>
                  </a:lnTo>
                  <a:lnTo>
                    <a:pt x="16658" y="0"/>
                  </a:lnTo>
                  <a:lnTo>
                    <a:pt x="16658" y="1824"/>
                  </a:lnTo>
                  <a:lnTo>
                    <a:pt x="4934" y="1824"/>
                  </a:lnTo>
                  <a:lnTo>
                    <a:pt x="4934" y="0"/>
                  </a:lnTo>
                  <a:lnTo>
                    <a:pt x="4031" y="0"/>
                  </a:lnTo>
                  <a:close/>
                  <a:moveTo>
                    <a:pt x="857" y="2709"/>
                  </a:moveTo>
                  <a:lnTo>
                    <a:pt x="4031" y="2709"/>
                  </a:lnTo>
                  <a:lnTo>
                    <a:pt x="4031" y="3641"/>
                  </a:lnTo>
                  <a:lnTo>
                    <a:pt x="4934" y="3641"/>
                  </a:lnTo>
                  <a:lnTo>
                    <a:pt x="4934" y="2709"/>
                  </a:lnTo>
                  <a:lnTo>
                    <a:pt x="16658" y="2709"/>
                  </a:lnTo>
                  <a:lnTo>
                    <a:pt x="16658" y="3641"/>
                  </a:lnTo>
                  <a:lnTo>
                    <a:pt x="17562" y="3641"/>
                  </a:lnTo>
                  <a:lnTo>
                    <a:pt x="17562" y="2709"/>
                  </a:lnTo>
                  <a:lnTo>
                    <a:pt x="20734" y="2709"/>
                  </a:lnTo>
                  <a:lnTo>
                    <a:pt x="20734" y="6334"/>
                  </a:lnTo>
                  <a:lnTo>
                    <a:pt x="857" y="6334"/>
                  </a:lnTo>
                  <a:lnTo>
                    <a:pt x="857" y="2709"/>
                  </a:lnTo>
                  <a:close/>
                  <a:moveTo>
                    <a:pt x="857" y="7235"/>
                  </a:moveTo>
                  <a:lnTo>
                    <a:pt x="20734" y="7235"/>
                  </a:lnTo>
                  <a:lnTo>
                    <a:pt x="20734" y="20715"/>
                  </a:lnTo>
                  <a:lnTo>
                    <a:pt x="857" y="20715"/>
                  </a:lnTo>
                  <a:lnTo>
                    <a:pt x="857" y="7235"/>
                  </a:lnTo>
                  <a:close/>
                  <a:moveTo>
                    <a:pt x="6752" y="9482"/>
                  </a:moveTo>
                  <a:lnTo>
                    <a:pt x="6752" y="11243"/>
                  </a:lnTo>
                  <a:lnTo>
                    <a:pt x="8525" y="11243"/>
                  </a:lnTo>
                  <a:lnTo>
                    <a:pt x="8525" y="9482"/>
                  </a:lnTo>
                  <a:lnTo>
                    <a:pt x="6752" y="9482"/>
                  </a:lnTo>
                  <a:close/>
                  <a:moveTo>
                    <a:pt x="9908" y="9482"/>
                  </a:moveTo>
                  <a:lnTo>
                    <a:pt x="9908" y="11243"/>
                  </a:lnTo>
                  <a:lnTo>
                    <a:pt x="11681" y="11243"/>
                  </a:lnTo>
                  <a:lnTo>
                    <a:pt x="11681" y="9482"/>
                  </a:lnTo>
                  <a:lnTo>
                    <a:pt x="9908" y="9482"/>
                  </a:lnTo>
                  <a:close/>
                  <a:moveTo>
                    <a:pt x="13065" y="9482"/>
                  </a:moveTo>
                  <a:lnTo>
                    <a:pt x="13065" y="11243"/>
                  </a:lnTo>
                  <a:lnTo>
                    <a:pt x="14839" y="11243"/>
                  </a:lnTo>
                  <a:lnTo>
                    <a:pt x="14839" y="9482"/>
                  </a:lnTo>
                  <a:lnTo>
                    <a:pt x="13065" y="9482"/>
                  </a:lnTo>
                  <a:close/>
                  <a:moveTo>
                    <a:pt x="16222" y="9482"/>
                  </a:moveTo>
                  <a:lnTo>
                    <a:pt x="16222" y="11243"/>
                  </a:lnTo>
                  <a:lnTo>
                    <a:pt x="17995" y="11243"/>
                  </a:lnTo>
                  <a:lnTo>
                    <a:pt x="17995" y="9482"/>
                  </a:lnTo>
                  <a:lnTo>
                    <a:pt x="16222" y="9482"/>
                  </a:lnTo>
                  <a:close/>
                  <a:moveTo>
                    <a:pt x="3595" y="12612"/>
                  </a:moveTo>
                  <a:lnTo>
                    <a:pt x="3595" y="14373"/>
                  </a:lnTo>
                  <a:lnTo>
                    <a:pt x="5368" y="14373"/>
                  </a:lnTo>
                  <a:lnTo>
                    <a:pt x="5368" y="12612"/>
                  </a:lnTo>
                  <a:lnTo>
                    <a:pt x="3595" y="12612"/>
                  </a:lnTo>
                  <a:close/>
                  <a:moveTo>
                    <a:pt x="6752" y="12612"/>
                  </a:moveTo>
                  <a:lnTo>
                    <a:pt x="6752" y="14373"/>
                  </a:lnTo>
                  <a:lnTo>
                    <a:pt x="8525" y="14373"/>
                  </a:lnTo>
                  <a:lnTo>
                    <a:pt x="8525" y="12612"/>
                  </a:lnTo>
                  <a:lnTo>
                    <a:pt x="6752" y="12612"/>
                  </a:lnTo>
                  <a:close/>
                  <a:moveTo>
                    <a:pt x="9908" y="12612"/>
                  </a:moveTo>
                  <a:lnTo>
                    <a:pt x="9908" y="14373"/>
                  </a:lnTo>
                  <a:lnTo>
                    <a:pt x="11681" y="14373"/>
                  </a:lnTo>
                  <a:lnTo>
                    <a:pt x="11681" y="12612"/>
                  </a:lnTo>
                  <a:lnTo>
                    <a:pt x="9908" y="12612"/>
                  </a:lnTo>
                  <a:close/>
                  <a:moveTo>
                    <a:pt x="13065" y="12612"/>
                  </a:moveTo>
                  <a:lnTo>
                    <a:pt x="13065" y="14373"/>
                  </a:lnTo>
                  <a:lnTo>
                    <a:pt x="14839" y="14373"/>
                  </a:lnTo>
                  <a:lnTo>
                    <a:pt x="14839" y="12612"/>
                  </a:lnTo>
                  <a:lnTo>
                    <a:pt x="13065" y="12612"/>
                  </a:lnTo>
                  <a:close/>
                  <a:moveTo>
                    <a:pt x="16222" y="12612"/>
                  </a:moveTo>
                  <a:lnTo>
                    <a:pt x="16222" y="14373"/>
                  </a:lnTo>
                  <a:lnTo>
                    <a:pt x="17995" y="14373"/>
                  </a:lnTo>
                  <a:lnTo>
                    <a:pt x="17995" y="12612"/>
                  </a:lnTo>
                  <a:lnTo>
                    <a:pt x="16222" y="12612"/>
                  </a:lnTo>
                  <a:close/>
                  <a:moveTo>
                    <a:pt x="3595" y="15742"/>
                  </a:moveTo>
                  <a:lnTo>
                    <a:pt x="3595" y="17503"/>
                  </a:lnTo>
                  <a:lnTo>
                    <a:pt x="5368" y="17503"/>
                  </a:lnTo>
                  <a:lnTo>
                    <a:pt x="5368" y="15742"/>
                  </a:lnTo>
                  <a:lnTo>
                    <a:pt x="3595" y="15742"/>
                  </a:lnTo>
                  <a:close/>
                  <a:moveTo>
                    <a:pt x="6752" y="15742"/>
                  </a:moveTo>
                  <a:lnTo>
                    <a:pt x="6752" y="17503"/>
                  </a:lnTo>
                  <a:lnTo>
                    <a:pt x="8525" y="17503"/>
                  </a:lnTo>
                  <a:lnTo>
                    <a:pt x="8525" y="15742"/>
                  </a:lnTo>
                  <a:lnTo>
                    <a:pt x="6752" y="15742"/>
                  </a:lnTo>
                  <a:close/>
                  <a:moveTo>
                    <a:pt x="9908" y="15742"/>
                  </a:moveTo>
                  <a:lnTo>
                    <a:pt x="9908" y="17503"/>
                  </a:lnTo>
                  <a:lnTo>
                    <a:pt x="11681" y="17503"/>
                  </a:lnTo>
                  <a:lnTo>
                    <a:pt x="11681" y="15742"/>
                  </a:lnTo>
                  <a:lnTo>
                    <a:pt x="9908" y="15742"/>
                  </a:lnTo>
                  <a:close/>
                  <a:moveTo>
                    <a:pt x="13065" y="15742"/>
                  </a:moveTo>
                  <a:lnTo>
                    <a:pt x="13065" y="17503"/>
                  </a:lnTo>
                  <a:lnTo>
                    <a:pt x="14839" y="17503"/>
                  </a:lnTo>
                  <a:lnTo>
                    <a:pt x="14839" y="15742"/>
                  </a:lnTo>
                  <a:lnTo>
                    <a:pt x="13065" y="15742"/>
                  </a:lnTo>
                  <a:close/>
                </a:path>
              </a:pathLst>
            </a:custGeom>
            <a:solidFill>
              <a:schemeClr val="accent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grpSp>
      <p:grpSp>
        <p:nvGrpSpPr>
          <p:cNvPr id="5" name="Группа 4">
            <a:extLst>
              <a:ext uri="{FF2B5EF4-FFF2-40B4-BE49-F238E27FC236}">
                <a16:creationId xmlns:a16="http://schemas.microsoft.com/office/drawing/2014/main" id="{31D291E9-6084-2B41-A996-BB1C6B0BF141}"/>
              </a:ext>
            </a:extLst>
          </p:cNvPr>
          <p:cNvGrpSpPr/>
          <p:nvPr/>
        </p:nvGrpSpPr>
        <p:grpSpPr>
          <a:xfrm>
            <a:off x="3507509" y="2414650"/>
            <a:ext cx="3372821" cy="5119333"/>
            <a:chOff x="4086318" y="2409824"/>
            <a:chExt cx="3372821" cy="5119333"/>
          </a:xfrm>
        </p:grpSpPr>
        <p:grpSp>
          <p:nvGrpSpPr>
            <p:cNvPr id="4" name="Группа 3">
              <a:extLst>
                <a:ext uri="{FF2B5EF4-FFF2-40B4-BE49-F238E27FC236}">
                  <a16:creationId xmlns:a16="http://schemas.microsoft.com/office/drawing/2014/main" id="{2FB86619-D6B7-7745-A04B-60F40FA3D805}"/>
                </a:ext>
              </a:extLst>
            </p:cNvPr>
            <p:cNvGrpSpPr/>
            <p:nvPr/>
          </p:nvGrpSpPr>
          <p:grpSpPr>
            <a:xfrm>
              <a:off x="4086318" y="5758898"/>
              <a:ext cx="3372821" cy="1770259"/>
              <a:chOff x="4086318" y="5758898"/>
              <a:chExt cx="3372821" cy="1770259"/>
            </a:xfrm>
          </p:grpSpPr>
          <p:sp>
            <p:nvSpPr>
              <p:cNvPr id="53"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C1668342-D792-F14A-95F6-652EEC0E1A0F}"/>
                  </a:ext>
                </a:extLst>
              </p:cNvPr>
              <p:cNvSpPr txBox="1"/>
              <p:nvPr/>
            </p:nvSpPr>
            <p:spPr>
              <a:xfrm>
                <a:off x="4086318" y="6353451"/>
                <a:ext cx="3372821" cy="11757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p>
                <a:pPr algn="ctr" defTabSz="457200">
                  <a:lnSpc>
                    <a:spcPts val="4500"/>
                  </a:lnSpc>
                  <a:defRPr sz="2200">
                    <a:solidFill>
                      <a:srgbClr val="7B7B7C"/>
                    </a:solidFill>
                    <a:latin typeface="Aller"/>
                    <a:ea typeface="Aller"/>
                    <a:cs typeface="Aller"/>
                    <a:sym typeface="Aller"/>
                  </a:defRPr>
                </a:pPr>
                <a:r>
                  <a:rPr lang="en-US">
                    <a:latin typeface="Montserrat"/>
                  </a:rPr>
                  <a:t>Search for your new freelance developer</a:t>
                </a:r>
                <a:endParaRPr lang="en-US"/>
              </a:p>
            </p:txBody>
          </p:sp>
          <p:sp>
            <p:nvSpPr>
              <p:cNvPr id="55" name="Investor Pitch Deck Template">
                <a:extLst>
                  <a:ext uri="{FF2B5EF4-FFF2-40B4-BE49-F238E27FC236}">
                    <a16:creationId xmlns:a16="http://schemas.microsoft.com/office/drawing/2014/main" id="{7AA23823-55F8-0449-940E-BCB27DA5EC70}"/>
                  </a:ext>
                </a:extLst>
              </p:cNvPr>
              <p:cNvSpPr txBox="1"/>
              <p:nvPr/>
            </p:nvSpPr>
            <p:spPr>
              <a:xfrm>
                <a:off x="4086318" y="5758898"/>
                <a:ext cx="3372821"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pPr algn="ctr"/>
                <a:r>
                  <a:rPr lang="en-US" sz="2200">
                    <a:solidFill>
                      <a:schemeClr val="tx1"/>
                    </a:solidFill>
                    <a:latin typeface="Montserrat"/>
                  </a:rPr>
                  <a:t>Search</a:t>
                </a:r>
              </a:p>
            </p:txBody>
          </p:sp>
        </p:grpSp>
        <p:sp>
          <p:nvSpPr>
            <p:cNvPr id="2" name="Овал 1">
              <a:extLst>
                <a:ext uri="{FF2B5EF4-FFF2-40B4-BE49-F238E27FC236}">
                  <a16:creationId xmlns:a16="http://schemas.microsoft.com/office/drawing/2014/main" id="{149DEFB0-B95F-C042-BA46-293A2D5802BB}"/>
                </a:ext>
              </a:extLst>
            </p:cNvPr>
            <p:cNvSpPr/>
            <p:nvPr/>
          </p:nvSpPr>
          <p:spPr>
            <a:xfrm>
              <a:off x="4722383" y="2409824"/>
              <a:ext cx="2100691" cy="2100691"/>
            </a:xfrm>
            <a:prstGeom prst="ellipse">
              <a:avLst/>
            </a:prstGeom>
            <a:gradFill>
              <a:gsLst>
                <a:gs pos="27000">
                  <a:schemeClr val="accent3"/>
                </a:gs>
                <a:gs pos="78000">
                  <a:schemeClr val="accent1"/>
                </a:gs>
                <a:gs pos="100000">
                  <a:schemeClr val="accent2"/>
                </a:gs>
              </a:gsLst>
              <a:path path="circle">
                <a:fillToRect l="100000" t="100000"/>
              </a:path>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grpSp>
        <p:nvGrpSpPr>
          <p:cNvPr id="60" name="Группа 59">
            <a:extLst>
              <a:ext uri="{FF2B5EF4-FFF2-40B4-BE49-F238E27FC236}">
                <a16:creationId xmlns:a16="http://schemas.microsoft.com/office/drawing/2014/main" id="{A86C9CB5-8D14-5E4E-B80D-2A7C16CF135C}"/>
              </a:ext>
            </a:extLst>
          </p:cNvPr>
          <p:cNvGrpSpPr/>
          <p:nvPr/>
        </p:nvGrpSpPr>
        <p:grpSpPr>
          <a:xfrm>
            <a:off x="8144422" y="5763724"/>
            <a:ext cx="3372821" cy="2347341"/>
            <a:chOff x="4086318" y="5758898"/>
            <a:chExt cx="3372821" cy="2347341"/>
          </a:xfrm>
        </p:grpSpPr>
        <p:sp>
          <p:nvSpPr>
            <p:cNvPr id="6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F9B85C9F-7CEE-4640-B217-093B65CD0B0F}"/>
                </a:ext>
              </a:extLst>
            </p:cNvPr>
            <p:cNvSpPr txBox="1"/>
            <p:nvPr/>
          </p:nvSpPr>
          <p:spPr>
            <a:xfrm>
              <a:off x="4086318" y="6353451"/>
              <a:ext cx="3372821" cy="1752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p>
              <a:pPr algn="ctr" defTabSz="457200">
                <a:lnSpc>
                  <a:spcPts val="4500"/>
                </a:lnSpc>
                <a:defRPr sz="2200">
                  <a:solidFill>
                    <a:srgbClr val="7B7B7C"/>
                  </a:solidFill>
                  <a:latin typeface="Aller"/>
                  <a:ea typeface="Aller"/>
                  <a:cs typeface="Aller"/>
                  <a:sym typeface="Aller"/>
                </a:defRPr>
              </a:pPr>
              <a:r>
                <a:rPr lang="en-US">
                  <a:latin typeface="Montserrat"/>
                </a:rPr>
                <a:t>Explain your requirements and objectives</a:t>
              </a:r>
              <a:endParaRPr lang="en-US"/>
            </a:p>
          </p:txBody>
        </p:sp>
        <p:sp>
          <p:nvSpPr>
            <p:cNvPr id="62" name="Investor Pitch Deck Template">
              <a:extLst>
                <a:ext uri="{FF2B5EF4-FFF2-40B4-BE49-F238E27FC236}">
                  <a16:creationId xmlns:a16="http://schemas.microsoft.com/office/drawing/2014/main" id="{C46A5376-C480-354B-84A9-E04DC6F681DC}"/>
                </a:ext>
              </a:extLst>
            </p:cNvPr>
            <p:cNvSpPr txBox="1"/>
            <p:nvPr/>
          </p:nvSpPr>
          <p:spPr>
            <a:xfrm>
              <a:off x="4086318" y="5758898"/>
              <a:ext cx="3372821"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pPr algn="ctr"/>
              <a:r>
                <a:rPr lang="en-US" sz="2200">
                  <a:solidFill>
                    <a:schemeClr val="tx1"/>
                  </a:solidFill>
                  <a:latin typeface="Montserrat"/>
                </a:rPr>
                <a:t>Reach Out</a:t>
              </a:r>
              <a:endParaRPr lang="en-US"/>
            </a:p>
          </p:txBody>
        </p:sp>
      </p:grpSp>
      <p:sp>
        <p:nvSpPr>
          <p:cNvPr id="78" name="Shape">
            <a:extLst>
              <a:ext uri="{FF2B5EF4-FFF2-40B4-BE49-F238E27FC236}">
                <a16:creationId xmlns:a16="http://schemas.microsoft.com/office/drawing/2014/main" id="{69EB57D1-8BA1-AF47-AB72-2D861722302A}"/>
              </a:ext>
            </a:extLst>
          </p:cNvPr>
          <p:cNvSpPr/>
          <p:nvPr/>
        </p:nvSpPr>
        <p:spPr>
          <a:xfrm>
            <a:off x="4704691" y="2948922"/>
            <a:ext cx="893763" cy="889000"/>
          </a:xfrm>
          <a:custGeom>
            <a:avLst/>
            <a:gdLst/>
            <a:ahLst/>
            <a:cxnLst>
              <a:cxn ang="0">
                <a:pos x="wd2" y="hd2"/>
              </a:cxn>
              <a:cxn ang="5400000">
                <a:pos x="wd2" y="hd2"/>
              </a:cxn>
              <a:cxn ang="10800000">
                <a:pos x="wd2" y="hd2"/>
              </a:cxn>
              <a:cxn ang="16200000">
                <a:pos x="wd2" y="hd2"/>
              </a:cxn>
            </a:cxnLst>
            <a:rect l="0" t="0" r="r" b="b"/>
            <a:pathLst>
              <a:path w="20743" h="21600" extrusionOk="0">
                <a:moveTo>
                  <a:pt x="8778" y="0"/>
                </a:moveTo>
                <a:cubicBezTo>
                  <a:pt x="6532" y="0"/>
                  <a:pt x="4285" y="897"/>
                  <a:pt x="2571" y="2690"/>
                </a:cubicBezTo>
                <a:cubicBezTo>
                  <a:pt x="-857" y="6277"/>
                  <a:pt x="-857" y="12093"/>
                  <a:pt x="2571" y="15680"/>
                </a:cubicBezTo>
                <a:cubicBezTo>
                  <a:pt x="5849" y="19109"/>
                  <a:pt x="11073" y="19258"/>
                  <a:pt x="14521" y="16128"/>
                </a:cubicBezTo>
                <a:lnTo>
                  <a:pt x="19750" y="21600"/>
                </a:lnTo>
                <a:lnTo>
                  <a:pt x="20743" y="20561"/>
                </a:lnTo>
                <a:lnTo>
                  <a:pt x="15506" y="15082"/>
                </a:lnTo>
                <a:cubicBezTo>
                  <a:pt x="18401" y="11473"/>
                  <a:pt x="18229" y="6084"/>
                  <a:pt x="14985" y="2690"/>
                </a:cubicBezTo>
                <a:cubicBezTo>
                  <a:pt x="13271" y="897"/>
                  <a:pt x="11024" y="0"/>
                  <a:pt x="8778" y="0"/>
                </a:cubicBezTo>
                <a:close/>
                <a:moveTo>
                  <a:pt x="8778" y="958"/>
                </a:moveTo>
                <a:cubicBezTo>
                  <a:pt x="10790" y="958"/>
                  <a:pt x="12802" y="1762"/>
                  <a:pt x="14337" y="3368"/>
                </a:cubicBezTo>
                <a:cubicBezTo>
                  <a:pt x="17408" y="6581"/>
                  <a:pt x="17408" y="11790"/>
                  <a:pt x="14337" y="15002"/>
                </a:cubicBezTo>
                <a:cubicBezTo>
                  <a:pt x="11267" y="18215"/>
                  <a:pt x="6289" y="18215"/>
                  <a:pt x="3218" y="15002"/>
                </a:cubicBezTo>
                <a:cubicBezTo>
                  <a:pt x="148" y="11790"/>
                  <a:pt x="148" y="6581"/>
                  <a:pt x="3218" y="3368"/>
                </a:cubicBezTo>
                <a:cubicBezTo>
                  <a:pt x="4753" y="1762"/>
                  <a:pt x="6766" y="958"/>
                  <a:pt x="8778" y="958"/>
                </a:cubicBezTo>
                <a:close/>
              </a:path>
            </a:pathLst>
          </a:custGeom>
          <a:solidFill>
            <a:schemeClr val="accent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Tree>
    <p:extLst>
      <p:ext uri="{BB962C8B-B14F-4D97-AF65-F5344CB8AC3E}">
        <p14:creationId xmlns:p14="http://schemas.microsoft.com/office/powerpoint/2010/main" val="16396859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Рисунок 3">
            <a:extLst>
              <a:ext uri="{FF2B5EF4-FFF2-40B4-BE49-F238E27FC236}">
                <a16:creationId xmlns:a16="http://schemas.microsoft.com/office/drawing/2014/main" id="{7DE4BFED-2868-7941-9120-7BD1D0D4C38B}"/>
              </a:ext>
            </a:extLst>
          </p:cNvPr>
          <p:cNvSpPr>
            <a:spLocks noGrp="1"/>
          </p:cNvSpPr>
          <p:nvPr>
            <p:ph type="pic" sz="quarter" idx="15"/>
          </p:nvPr>
        </p:nvSpPr>
        <p:spPr>
          <a:xfrm>
            <a:off x="12689958" y="2911357"/>
            <a:ext cx="9685948" cy="5533396"/>
          </a:xfrm>
          <a:solidFill>
            <a:schemeClr val="bg2">
              <a:lumMod val="20000"/>
              <a:lumOff val="80000"/>
            </a:schemeClr>
          </a:solidFill>
        </p:spPr>
      </p:sp>
      <p:sp>
        <p:nvSpPr>
          <p:cNvPr id="73"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759" y="6827447"/>
            <a:ext cx="8735160" cy="4057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incididunt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magna </a:t>
            </a:r>
            <a:r>
              <a:rPr err="1">
                <a:latin typeface="Montserrat" pitchFamily="2" charset="0"/>
              </a:rPr>
              <a:t>aliqua</a:t>
            </a:r>
            <a:r>
              <a:rPr>
                <a:latin typeface="Montserrat" pitchFamily="2" charset="0"/>
              </a:rPr>
              <a:t>. Ut </a:t>
            </a:r>
            <a:r>
              <a:rPr err="1">
                <a:latin typeface="Montserrat" pitchFamily="2" charset="0"/>
              </a:rPr>
              <a:t>enim</a:t>
            </a:r>
            <a:r>
              <a:rPr>
                <a:latin typeface="Montserrat" pitchFamily="2" charset="0"/>
              </a:rPr>
              <a:t> ad minim </a:t>
            </a:r>
            <a:r>
              <a:rPr err="1">
                <a:latin typeface="Montserrat" pitchFamily="2" charset="0"/>
              </a:rPr>
              <a:t>veniam</a:t>
            </a:r>
            <a:r>
              <a:rPr>
                <a:latin typeface="Montserrat" pitchFamily="2" charset="0"/>
              </a:rPr>
              <a:t>, </a:t>
            </a:r>
            <a:r>
              <a:rPr err="1">
                <a:latin typeface="Montserrat" pitchFamily="2" charset="0"/>
              </a:rPr>
              <a:t>quis</a:t>
            </a:r>
            <a:r>
              <a:rPr>
                <a:latin typeface="Montserrat" pitchFamily="2" charset="0"/>
              </a:rPr>
              <a:t> </a:t>
            </a:r>
            <a:r>
              <a:rPr err="1">
                <a:latin typeface="Montserrat" pitchFamily="2" charset="0"/>
              </a:rPr>
              <a:t>nostrud</a:t>
            </a:r>
            <a:r>
              <a:rPr>
                <a:latin typeface="Montserrat" pitchFamily="2" charset="0"/>
              </a:rPr>
              <a:t> exercitation </a:t>
            </a:r>
            <a:r>
              <a:rPr err="1">
                <a:latin typeface="Montserrat" pitchFamily="2" charset="0"/>
              </a:rPr>
              <a:t>ullamco</a:t>
            </a:r>
            <a:r>
              <a:rPr>
                <a:latin typeface="Montserrat" pitchFamily="2" charset="0"/>
              </a:rPr>
              <a:t> </a:t>
            </a:r>
            <a:r>
              <a:rPr err="1">
                <a:latin typeface="Montserrat" pitchFamily="2" charset="0"/>
              </a:rPr>
              <a:t>laboris</a:t>
            </a:r>
            <a:r>
              <a:rPr>
                <a:latin typeface="Montserrat" pitchFamily="2" charset="0"/>
              </a:rPr>
              <a:t> nisi </a:t>
            </a:r>
            <a:r>
              <a:rPr err="1">
                <a:latin typeface="Montserrat" pitchFamily="2" charset="0"/>
              </a:rPr>
              <a:t>ut</a:t>
            </a:r>
            <a:r>
              <a:rPr>
                <a:latin typeface="Montserrat" pitchFamily="2" charset="0"/>
              </a:rPr>
              <a:t> </a:t>
            </a:r>
            <a:r>
              <a:rPr err="1">
                <a:latin typeface="Montserrat" pitchFamily="2" charset="0"/>
              </a:rPr>
              <a:t>aliquip</a:t>
            </a:r>
            <a:r>
              <a:rPr>
                <a:latin typeface="Montserrat" pitchFamily="2" charset="0"/>
              </a:rPr>
              <a:t> ex </a:t>
            </a:r>
            <a:r>
              <a:rPr err="1">
                <a:latin typeface="Montserrat" pitchFamily="2" charset="0"/>
              </a:rPr>
              <a:t>ea</a:t>
            </a:r>
            <a:r>
              <a:rPr>
                <a:latin typeface="Montserrat" pitchFamily="2" charset="0"/>
              </a:rPr>
              <a:t> </a:t>
            </a:r>
            <a:r>
              <a:rPr err="1">
                <a:latin typeface="Montserrat" pitchFamily="2" charset="0"/>
              </a:rPr>
              <a:t>commodo</a:t>
            </a:r>
            <a:r>
              <a:rPr>
                <a:latin typeface="Montserrat" pitchFamily="2" charset="0"/>
              </a:rPr>
              <a:t> </a:t>
            </a:r>
            <a:r>
              <a:rPr err="1">
                <a:latin typeface="Montserrat" pitchFamily="2" charset="0"/>
              </a:rPr>
              <a:t>consequat</a:t>
            </a:r>
            <a:r>
              <a:rPr>
                <a:latin typeface="Montserrat" pitchFamily="2" charset="0"/>
              </a:rPr>
              <a:t>. Duis </a:t>
            </a:r>
            <a:r>
              <a:rPr err="1">
                <a:latin typeface="Montserrat" pitchFamily="2" charset="0"/>
              </a:rPr>
              <a:t>aute</a:t>
            </a:r>
            <a:r>
              <a:rPr>
                <a:latin typeface="Montserrat" pitchFamily="2" charset="0"/>
              </a:rPr>
              <a:t> </a:t>
            </a:r>
            <a:r>
              <a:rPr err="1">
                <a:latin typeface="Montserrat" pitchFamily="2" charset="0"/>
              </a:rPr>
              <a:t>irure</a:t>
            </a:r>
            <a:r>
              <a:rPr>
                <a:latin typeface="Montserrat" pitchFamily="2" charset="0"/>
              </a:rPr>
              <a:t> dolor in </a:t>
            </a:r>
            <a:r>
              <a:rPr err="1">
                <a:latin typeface="Montserrat" pitchFamily="2" charset="0"/>
              </a:rPr>
              <a:t>reprehenderit</a:t>
            </a:r>
            <a:r>
              <a:rPr>
                <a:latin typeface="Montserrat" pitchFamily="2" charset="0"/>
              </a:rPr>
              <a:t> in </a:t>
            </a:r>
            <a:r>
              <a:rPr err="1">
                <a:latin typeface="Montserrat" pitchFamily="2" charset="0"/>
              </a:rPr>
              <a:t>voluptate</a:t>
            </a:r>
            <a:r>
              <a:rPr>
                <a:latin typeface="Montserrat" pitchFamily="2" charset="0"/>
              </a:rPr>
              <a:t> </a:t>
            </a:r>
            <a:r>
              <a:rPr err="1">
                <a:latin typeface="Montserrat" pitchFamily="2" charset="0"/>
              </a:rPr>
              <a:t>velit</a:t>
            </a:r>
            <a:r>
              <a:rPr>
                <a:latin typeface="Montserrat" pitchFamily="2" charset="0"/>
              </a:rPr>
              <a:t> </a:t>
            </a:r>
            <a:r>
              <a:rPr err="1">
                <a:latin typeface="Montserrat" pitchFamily="2" charset="0"/>
              </a:rPr>
              <a:t>esse</a:t>
            </a:r>
            <a:r>
              <a:rPr>
                <a:latin typeface="Montserrat" pitchFamily="2" charset="0"/>
              </a:rPr>
              <a:t> </a:t>
            </a:r>
            <a:r>
              <a:rPr err="1">
                <a:latin typeface="Montserrat" pitchFamily="2" charset="0"/>
              </a:rPr>
              <a:t>cillum</a:t>
            </a:r>
            <a:r>
              <a:rPr>
                <a:latin typeface="Montserrat" pitchFamily="2" charset="0"/>
              </a:rPr>
              <a:t> dole </a:t>
            </a:r>
            <a:r>
              <a:rPr err="1">
                <a:latin typeface="Montserrat" pitchFamily="2" charset="0"/>
              </a:rPr>
              <a:t>eu</a:t>
            </a:r>
            <a:r>
              <a:rPr>
                <a:latin typeface="Montserrat" pitchFamily="2" charset="0"/>
              </a:rPr>
              <a:t> </a:t>
            </a:r>
            <a:r>
              <a:rPr err="1">
                <a:latin typeface="Montserrat" pitchFamily="2" charset="0"/>
              </a:rPr>
              <a:t>fugiat</a:t>
            </a:r>
            <a:r>
              <a:rPr>
                <a:latin typeface="Montserrat" pitchFamily="2" charset="0"/>
              </a:rPr>
              <a:t> </a:t>
            </a:r>
            <a:r>
              <a:rPr err="1">
                <a:latin typeface="Montserrat" pitchFamily="2" charset="0"/>
              </a:rPr>
              <a:t>nulla</a:t>
            </a:r>
            <a:r>
              <a:rPr>
                <a:latin typeface="Montserrat" pitchFamily="2" charset="0"/>
              </a:rPr>
              <a:t> </a:t>
            </a:r>
            <a:r>
              <a:rPr err="1">
                <a:latin typeface="Montserrat" pitchFamily="2" charset="0"/>
              </a:rPr>
              <a:t>pariatur</a:t>
            </a:r>
            <a:r>
              <a:rPr>
                <a:latin typeface="Montserrat" pitchFamily="2" charset="0"/>
              </a:rPr>
              <a:t>. </a:t>
            </a:r>
            <a:r>
              <a:rPr err="1">
                <a:latin typeface="Montserrat" pitchFamily="2" charset="0"/>
              </a:rPr>
              <a:t>Excepteur</a:t>
            </a:r>
            <a:r>
              <a:rPr>
                <a:latin typeface="Montserrat" pitchFamily="2" charset="0"/>
              </a:rPr>
              <a:t> </a:t>
            </a:r>
            <a:r>
              <a:rPr err="1">
                <a:latin typeface="Montserrat" pitchFamily="2" charset="0"/>
              </a:rPr>
              <a:t>sint</a:t>
            </a:r>
            <a:r>
              <a:rPr>
                <a:latin typeface="Montserrat" pitchFamily="2" charset="0"/>
              </a:rPr>
              <a:t> </a:t>
            </a:r>
            <a:r>
              <a:rPr err="1">
                <a:latin typeface="Montserrat" pitchFamily="2" charset="0"/>
              </a:rPr>
              <a:t>occaecat</a:t>
            </a:r>
            <a:r>
              <a:rPr>
                <a:latin typeface="Montserrat" pitchFamily="2" charset="0"/>
              </a:rPr>
              <a:t> </a:t>
            </a:r>
            <a:r>
              <a:rPr err="1">
                <a:latin typeface="Montserrat" pitchFamily="2" charset="0"/>
              </a:rPr>
              <a:t>cupidatat</a:t>
            </a:r>
            <a:r>
              <a:rPr>
                <a:latin typeface="Montserrat" pitchFamily="2" charset="0"/>
              </a:rPr>
              <a:t> n </a:t>
            </a:r>
            <a:r>
              <a:rPr err="1">
                <a:latin typeface="Montserrat" pitchFamily="2" charset="0"/>
              </a:rPr>
              <a:t>proident</a:t>
            </a:r>
            <a:r>
              <a:rPr>
                <a:latin typeface="Montserrat" pitchFamily="2" charset="0"/>
              </a:rPr>
              <a:t>, </a:t>
            </a:r>
            <a:r>
              <a:rPr err="1">
                <a:latin typeface="Montserrat" pitchFamily="2" charset="0"/>
              </a:rPr>
              <a:t>sunt</a:t>
            </a:r>
            <a:r>
              <a:rPr>
                <a:latin typeface="Montserrat" pitchFamily="2" charset="0"/>
              </a:rPr>
              <a:t> in culpa qui </a:t>
            </a:r>
            <a:r>
              <a:rPr err="1">
                <a:latin typeface="Montserrat" pitchFamily="2" charset="0"/>
              </a:rPr>
              <a:t>officia</a:t>
            </a:r>
            <a:r>
              <a:rPr>
                <a:latin typeface="Montserrat" pitchFamily="2" charset="0"/>
              </a:rPr>
              <a:t> </a:t>
            </a:r>
            <a:r>
              <a:rPr err="1">
                <a:latin typeface="Montserrat" pitchFamily="2" charset="0"/>
              </a:rPr>
              <a:t>deserunt</a:t>
            </a:r>
            <a:r>
              <a:rPr>
                <a:latin typeface="Montserrat" pitchFamily="2" charset="0"/>
              </a:rPr>
              <a:t> </a:t>
            </a:r>
            <a:r>
              <a:rPr err="1">
                <a:latin typeface="Montserrat" pitchFamily="2" charset="0"/>
              </a:rPr>
              <a:t>mollit</a:t>
            </a:r>
            <a:r>
              <a:rPr>
                <a:latin typeface="Montserrat" pitchFamily="2" charset="0"/>
              </a:rPr>
              <a:t> </a:t>
            </a:r>
            <a:r>
              <a:rPr err="1">
                <a:latin typeface="Montserrat" pitchFamily="2" charset="0"/>
              </a:rPr>
              <a:t>anim</a:t>
            </a:r>
            <a:r>
              <a:rPr>
                <a:latin typeface="Montserrat" pitchFamily="2" charset="0"/>
              </a:rPr>
              <a:t> id </a:t>
            </a:r>
            <a:r>
              <a:rPr err="1">
                <a:latin typeface="Montserrat" pitchFamily="2" charset="0"/>
              </a:rPr>
              <a:t>est</a:t>
            </a:r>
            <a:endParaRPr>
              <a:latin typeface="Montserrat" pitchFamily="2" charset="0"/>
            </a:endParaRPr>
          </a:p>
        </p:txBody>
      </p:sp>
      <p:grpSp>
        <p:nvGrpSpPr>
          <p:cNvPr id="2" name="Группа 1">
            <a:extLst>
              <a:ext uri="{FF2B5EF4-FFF2-40B4-BE49-F238E27FC236}">
                <a16:creationId xmlns:a16="http://schemas.microsoft.com/office/drawing/2014/main" id="{E357D5CB-4DBE-4241-B0E5-1C0AA4706D20}"/>
              </a:ext>
            </a:extLst>
          </p:cNvPr>
          <p:cNvGrpSpPr/>
          <p:nvPr/>
        </p:nvGrpSpPr>
        <p:grpSpPr>
          <a:xfrm>
            <a:off x="1719464" y="2389396"/>
            <a:ext cx="8991554" cy="3313571"/>
            <a:chOff x="1719464" y="2389396"/>
            <a:chExt cx="8991554" cy="3313571"/>
          </a:xfrm>
        </p:grpSpPr>
        <p:sp>
          <p:nvSpPr>
            <p:cNvPr id="5" name="Investor Pitch Deck Template">
              <a:extLst>
                <a:ext uri="{FF2B5EF4-FFF2-40B4-BE49-F238E27FC236}">
                  <a16:creationId xmlns:a16="http://schemas.microsoft.com/office/drawing/2014/main" id="{A498DAFE-F8F4-6D4C-867B-94CC3912E226}"/>
                </a:ext>
              </a:extLst>
            </p:cNvPr>
            <p:cNvSpPr txBox="1"/>
            <p:nvPr/>
          </p:nvSpPr>
          <p:spPr>
            <a:xfrm>
              <a:off x="1719464" y="2389396"/>
              <a:ext cx="8991554"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spAutoFit/>
            </a:bodyPr>
            <a:lstStyle>
              <a:lvl1pPr>
                <a:defRPr sz="8000" b="1">
                  <a:solidFill>
                    <a:srgbClr val="000001"/>
                  </a:solidFill>
                  <a:latin typeface="Aller"/>
                  <a:ea typeface="Aller"/>
                  <a:cs typeface="Aller"/>
                  <a:sym typeface="Aller"/>
                </a:defRPr>
              </a:lvl1pPr>
            </a:lstStyle>
            <a:p>
              <a:r>
                <a:rPr lang="en-US">
                  <a:solidFill>
                    <a:schemeClr val="accent1"/>
                  </a:solidFill>
                  <a:latin typeface="Montserrat"/>
                </a:rPr>
                <a:t>Desktop</a:t>
              </a:r>
            </a:p>
          </p:txBody>
        </p:sp>
        <p:cxnSp>
          <p:nvCxnSpPr>
            <p:cNvPr id="6" name="Прямая соединительная линия 5">
              <a:extLst>
                <a:ext uri="{FF2B5EF4-FFF2-40B4-BE49-F238E27FC236}">
                  <a16:creationId xmlns:a16="http://schemas.microsoft.com/office/drawing/2014/main" id="{7B89333D-A52E-D945-8E95-ED80DFB13516}"/>
                </a:ext>
              </a:extLst>
            </p:cNvPr>
            <p:cNvCxnSpPr/>
            <p:nvPr/>
          </p:nvCxnSpPr>
          <p:spPr>
            <a:xfrm>
              <a:off x="1745477" y="5702967"/>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grpSp>
        <p:nvGrpSpPr>
          <p:cNvPr id="13" name="Группа">
            <a:extLst>
              <a:ext uri="{FF2B5EF4-FFF2-40B4-BE49-F238E27FC236}">
                <a16:creationId xmlns:a16="http://schemas.microsoft.com/office/drawing/2014/main" id="{3CD09F15-1E66-6640-885E-A5B94DE7EF5C}"/>
              </a:ext>
            </a:extLst>
          </p:cNvPr>
          <p:cNvGrpSpPr/>
          <p:nvPr/>
        </p:nvGrpSpPr>
        <p:grpSpPr>
          <a:xfrm>
            <a:off x="12369392" y="2617050"/>
            <a:ext cx="10326504" cy="8259006"/>
            <a:chOff x="0" y="0"/>
            <a:chExt cx="12401672" cy="9918699"/>
          </a:xfrm>
        </p:grpSpPr>
        <p:sp>
          <p:nvSpPr>
            <p:cNvPr id="14" name="Фигура">
              <a:extLst>
                <a:ext uri="{FF2B5EF4-FFF2-40B4-BE49-F238E27FC236}">
                  <a16:creationId xmlns:a16="http://schemas.microsoft.com/office/drawing/2014/main" id="{0AF1E4BF-9534-F447-BF25-445322D9197A}"/>
                </a:ext>
              </a:extLst>
            </p:cNvPr>
            <p:cNvSpPr/>
            <p:nvPr/>
          </p:nvSpPr>
          <p:spPr>
            <a:xfrm>
              <a:off x="4333206" y="9863042"/>
              <a:ext cx="3744368" cy="55658"/>
            </a:xfrm>
            <a:custGeom>
              <a:avLst/>
              <a:gdLst/>
              <a:ahLst/>
              <a:cxnLst>
                <a:cxn ang="0">
                  <a:pos x="wd2" y="hd2"/>
                </a:cxn>
                <a:cxn ang="5400000">
                  <a:pos x="wd2" y="hd2"/>
                </a:cxn>
                <a:cxn ang="10800000">
                  <a:pos x="wd2" y="hd2"/>
                </a:cxn>
                <a:cxn ang="16200000">
                  <a:pos x="wd2" y="hd2"/>
                </a:cxn>
              </a:cxnLst>
              <a:rect l="0" t="0" r="r" b="b"/>
              <a:pathLst>
                <a:path w="21600" h="21600" extrusionOk="0">
                  <a:moveTo>
                    <a:pt x="98" y="0"/>
                  </a:moveTo>
                  <a:lnTo>
                    <a:pt x="0" y="5478"/>
                  </a:lnTo>
                  <a:cubicBezTo>
                    <a:pt x="21" y="8389"/>
                    <a:pt x="49" y="11036"/>
                    <a:pt x="84" y="13304"/>
                  </a:cubicBezTo>
                  <a:cubicBezTo>
                    <a:pt x="164" y="18597"/>
                    <a:pt x="272" y="21500"/>
                    <a:pt x="384" y="21600"/>
                  </a:cubicBezTo>
                  <a:lnTo>
                    <a:pt x="21216" y="21600"/>
                  </a:lnTo>
                  <a:cubicBezTo>
                    <a:pt x="21327" y="21457"/>
                    <a:pt x="21434" y="18545"/>
                    <a:pt x="21514" y="13304"/>
                  </a:cubicBezTo>
                  <a:cubicBezTo>
                    <a:pt x="21549" y="11028"/>
                    <a:pt x="21578" y="8393"/>
                    <a:pt x="21600" y="5478"/>
                  </a:cubicBezTo>
                  <a:lnTo>
                    <a:pt x="21502" y="0"/>
                  </a:lnTo>
                  <a:lnTo>
                    <a:pt x="98" y="0"/>
                  </a:lnTo>
                  <a:close/>
                </a:path>
              </a:pathLst>
            </a:custGeom>
            <a:solidFill>
              <a:srgbClr val="919191"/>
            </a:solidFill>
            <a:ln w="12700" cap="flat">
              <a:noFill/>
              <a:miter lim="400000"/>
            </a:ln>
            <a:effectLst/>
          </p:spPr>
          <p:txBody>
            <a:bodyPr wrap="square" lIns="38100" tIns="38100" rIns="38100" bIns="38100" numCol="1" anchor="ctr">
              <a:noAutofit/>
            </a:bodyPr>
            <a:lstStyle/>
            <a:p>
              <a:pPr>
                <a:defRPr sz="3200">
                  <a:solidFill>
                    <a:schemeClr val="accent1">
                      <a:hueOff val="-12342858"/>
                      <a:satOff val="-30434"/>
                      <a:lumOff val="4509"/>
                    </a:schemeClr>
                  </a:solidFill>
                </a:defRPr>
              </a:pPr>
              <a:endParaRPr/>
            </a:p>
          </p:txBody>
        </p:sp>
        <p:sp>
          <p:nvSpPr>
            <p:cNvPr id="15" name="Фигура">
              <a:extLst>
                <a:ext uri="{FF2B5EF4-FFF2-40B4-BE49-F238E27FC236}">
                  <a16:creationId xmlns:a16="http://schemas.microsoft.com/office/drawing/2014/main" id="{0F9F49EF-0330-164D-B7C0-830C24A9EE03}"/>
                </a:ext>
              </a:extLst>
            </p:cNvPr>
            <p:cNvSpPr/>
            <p:nvPr/>
          </p:nvSpPr>
          <p:spPr>
            <a:xfrm>
              <a:off x="4331726" y="8359891"/>
              <a:ext cx="3749573" cy="1526141"/>
            </a:xfrm>
            <a:custGeom>
              <a:avLst/>
              <a:gdLst/>
              <a:ahLst/>
              <a:cxnLst>
                <a:cxn ang="0">
                  <a:pos x="wd2" y="hd2"/>
                </a:cxn>
                <a:cxn ang="5400000">
                  <a:pos x="wd2" y="hd2"/>
                </a:cxn>
                <a:cxn ang="10800000">
                  <a:pos x="wd2" y="hd2"/>
                </a:cxn>
                <a:cxn ang="16200000">
                  <a:pos x="wd2" y="hd2"/>
                </a:cxn>
              </a:cxnLst>
              <a:rect l="0" t="0" r="r" b="b"/>
              <a:pathLst>
                <a:path w="21567" h="21600" extrusionOk="0">
                  <a:moveTo>
                    <a:pt x="3643" y="0"/>
                  </a:moveTo>
                  <a:lnTo>
                    <a:pt x="3371" y="14510"/>
                  </a:lnTo>
                  <a:cubicBezTo>
                    <a:pt x="3361" y="15415"/>
                    <a:pt x="3288" y="16304"/>
                    <a:pt x="3160" y="17142"/>
                  </a:cubicBezTo>
                  <a:cubicBezTo>
                    <a:pt x="3074" y="17707"/>
                    <a:pt x="2963" y="18253"/>
                    <a:pt x="2798" y="18712"/>
                  </a:cubicBezTo>
                  <a:cubicBezTo>
                    <a:pt x="2623" y="19200"/>
                    <a:pt x="2397" y="19566"/>
                    <a:pt x="2144" y="19762"/>
                  </a:cubicBezTo>
                  <a:cubicBezTo>
                    <a:pt x="1813" y="20018"/>
                    <a:pt x="1481" y="20260"/>
                    <a:pt x="1147" y="20493"/>
                  </a:cubicBezTo>
                  <a:cubicBezTo>
                    <a:pt x="785" y="20744"/>
                    <a:pt x="423" y="20985"/>
                    <a:pt x="59" y="21212"/>
                  </a:cubicBezTo>
                  <a:cubicBezTo>
                    <a:pt x="7" y="21232"/>
                    <a:pt x="-17" y="21374"/>
                    <a:pt x="12" y="21480"/>
                  </a:cubicBezTo>
                  <a:cubicBezTo>
                    <a:pt x="25" y="21527"/>
                    <a:pt x="47" y="21554"/>
                    <a:pt x="70" y="21549"/>
                  </a:cubicBezTo>
                  <a:lnTo>
                    <a:pt x="10096" y="21594"/>
                  </a:lnTo>
                  <a:lnTo>
                    <a:pt x="10096" y="21600"/>
                  </a:lnTo>
                  <a:lnTo>
                    <a:pt x="10783" y="21594"/>
                  </a:lnTo>
                  <a:lnTo>
                    <a:pt x="11470" y="21600"/>
                  </a:lnTo>
                  <a:lnTo>
                    <a:pt x="11470" y="21594"/>
                  </a:lnTo>
                  <a:lnTo>
                    <a:pt x="21496" y="21549"/>
                  </a:lnTo>
                  <a:cubicBezTo>
                    <a:pt x="21519" y="21554"/>
                    <a:pt x="21541" y="21527"/>
                    <a:pt x="21554" y="21480"/>
                  </a:cubicBezTo>
                  <a:cubicBezTo>
                    <a:pt x="21583" y="21374"/>
                    <a:pt x="21559" y="21232"/>
                    <a:pt x="21507" y="21212"/>
                  </a:cubicBezTo>
                  <a:cubicBezTo>
                    <a:pt x="21143" y="20985"/>
                    <a:pt x="20778" y="20744"/>
                    <a:pt x="20417" y="20493"/>
                  </a:cubicBezTo>
                  <a:cubicBezTo>
                    <a:pt x="20083" y="20260"/>
                    <a:pt x="19750" y="20018"/>
                    <a:pt x="19419" y="19762"/>
                  </a:cubicBezTo>
                  <a:cubicBezTo>
                    <a:pt x="19167" y="19566"/>
                    <a:pt x="18943" y="19200"/>
                    <a:pt x="18768" y="18712"/>
                  </a:cubicBezTo>
                  <a:cubicBezTo>
                    <a:pt x="18603" y="18253"/>
                    <a:pt x="18489" y="17707"/>
                    <a:pt x="18403" y="17142"/>
                  </a:cubicBezTo>
                  <a:cubicBezTo>
                    <a:pt x="18276" y="16304"/>
                    <a:pt x="18205" y="15415"/>
                    <a:pt x="18195" y="14510"/>
                  </a:cubicBezTo>
                  <a:lnTo>
                    <a:pt x="17921" y="0"/>
                  </a:lnTo>
                  <a:lnTo>
                    <a:pt x="3643" y="0"/>
                  </a:lnTo>
                  <a:close/>
                </a:path>
              </a:pathLst>
            </a:custGeom>
            <a:solidFill>
              <a:srgbClr val="C6C7CA"/>
            </a:solidFill>
            <a:ln w="12700" cap="flat">
              <a:noFill/>
              <a:miter lim="400000"/>
            </a:ln>
            <a:effectLst/>
          </p:spPr>
          <p:txBody>
            <a:bodyPr wrap="square" lIns="38100" tIns="38100" rIns="38100" bIns="38100" numCol="1" anchor="ctr">
              <a:noAutofit/>
            </a:bodyPr>
            <a:lstStyle/>
            <a:p>
              <a:pPr>
                <a:defRPr sz="3200">
                  <a:solidFill>
                    <a:schemeClr val="accent1">
                      <a:hueOff val="-12342858"/>
                      <a:satOff val="-30434"/>
                      <a:lumOff val="4509"/>
                    </a:schemeClr>
                  </a:solidFill>
                </a:defRPr>
              </a:pPr>
              <a:endParaRPr/>
            </a:p>
          </p:txBody>
        </p:sp>
        <p:sp>
          <p:nvSpPr>
            <p:cNvPr id="16" name="Фигура">
              <a:extLst>
                <a:ext uri="{FF2B5EF4-FFF2-40B4-BE49-F238E27FC236}">
                  <a16:creationId xmlns:a16="http://schemas.microsoft.com/office/drawing/2014/main" id="{2B7AC8E2-96C4-8C40-B50F-316D2A145C70}"/>
                </a:ext>
              </a:extLst>
            </p:cNvPr>
            <p:cNvSpPr/>
            <p:nvPr/>
          </p:nvSpPr>
          <p:spPr>
            <a:xfrm>
              <a:off x="4945033" y="8359891"/>
              <a:ext cx="2523134" cy="438807"/>
            </a:xfrm>
            <a:custGeom>
              <a:avLst/>
              <a:gdLst/>
              <a:ahLst/>
              <a:cxnLst>
                <a:cxn ang="0">
                  <a:pos x="wd2" y="hd2"/>
                </a:cxn>
                <a:cxn ang="5400000">
                  <a:pos x="wd2" y="hd2"/>
                </a:cxn>
                <a:cxn ang="10800000">
                  <a:pos x="wd2" y="hd2"/>
                </a:cxn>
                <a:cxn ang="16200000">
                  <a:pos x="wd2" y="hd2"/>
                </a:cxn>
              </a:cxnLst>
              <a:rect l="0" t="0" r="r" b="b"/>
              <a:pathLst>
                <a:path w="21600" h="21600" extrusionOk="0">
                  <a:moveTo>
                    <a:pt x="173" y="0"/>
                  </a:moveTo>
                  <a:lnTo>
                    <a:pt x="0" y="21600"/>
                  </a:lnTo>
                  <a:lnTo>
                    <a:pt x="21600" y="21600"/>
                  </a:lnTo>
                  <a:lnTo>
                    <a:pt x="21424" y="0"/>
                  </a:lnTo>
                  <a:lnTo>
                    <a:pt x="173" y="0"/>
                  </a:lnTo>
                  <a:close/>
                </a:path>
              </a:pathLst>
            </a:custGeom>
            <a:solidFill>
              <a:srgbClr val="A9A9A9"/>
            </a:solidFill>
            <a:ln w="12700" cap="flat">
              <a:noFill/>
              <a:miter lim="400000"/>
            </a:ln>
            <a:effectLst/>
          </p:spPr>
          <p:txBody>
            <a:bodyPr wrap="square" lIns="38100" tIns="38100" rIns="38100" bIns="38100" numCol="1" anchor="ctr">
              <a:noAutofit/>
            </a:bodyPr>
            <a:lstStyle/>
            <a:p>
              <a:pPr>
                <a:defRPr sz="3200">
                  <a:solidFill>
                    <a:schemeClr val="accent1">
                      <a:hueOff val="-12342858"/>
                      <a:satOff val="-30434"/>
                      <a:lumOff val="4509"/>
                    </a:schemeClr>
                  </a:solidFill>
                </a:defRPr>
              </a:pPr>
              <a:endParaRPr/>
            </a:p>
          </p:txBody>
        </p:sp>
        <p:sp>
          <p:nvSpPr>
            <p:cNvPr id="17" name="Фигура">
              <a:extLst>
                <a:ext uri="{FF2B5EF4-FFF2-40B4-BE49-F238E27FC236}">
                  <a16:creationId xmlns:a16="http://schemas.microsoft.com/office/drawing/2014/main" id="{D1C50BCD-2332-654F-B55E-AB3D2896E619}"/>
                </a:ext>
              </a:extLst>
            </p:cNvPr>
            <p:cNvSpPr/>
            <p:nvPr/>
          </p:nvSpPr>
          <p:spPr>
            <a:xfrm>
              <a:off x="0" y="0"/>
              <a:ext cx="12401673" cy="7418154"/>
            </a:xfrm>
            <a:custGeom>
              <a:avLst/>
              <a:gdLst/>
              <a:ahLst/>
              <a:cxnLst>
                <a:cxn ang="0">
                  <a:pos x="wd2" y="hd2"/>
                </a:cxn>
                <a:cxn ang="5400000">
                  <a:pos x="wd2" y="hd2"/>
                </a:cxn>
                <a:cxn ang="10800000">
                  <a:pos x="wd2" y="hd2"/>
                </a:cxn>
                <a:cxn ang="16200000">
                  <a:pos x="wd2" y="hd2"/>
                </a:cxn>
              </a:cxnLst>
              <a:rect l="0" t="0" r="r" b="b"/>
              <a:pathLst>
                <a:path w="21600" h="21600" extrusionOk="0">
                  <a:moveTo>
                    <a:pt x="768" y="0"/>
                  </a:moveTo>
                  <a:cubicBezTo>
                    <a:pt x="547" y="0"/>
                    <a:pt x="436" y="1"/>
                    <a:pt x="318" y="63"/>
                  </a:cubicBezTo>
                  <a:cubicBezTo>
                    <a:pt x="188" y="143"/>
                    <a:pt x="85" y="314"/>
                    <a:pt x="38" y="531"/>
                  </a:cubicBezTo>
                  <a:cubicBezTo>
                    <a:pt x="0" y="729"/>
                    <a:pt x="0" y="917"/>
                    <a:pt x="0" y="1285"/>
                  </a:cubicBezTo>
                  <a:lnTo>
                    <a:pt x="0" y="21600"/>
                  </a:lnTo>
                  <a:lnTo>
                    <a:pt x="21600" y="21600"/>
                  </a:lnTo>
                  <a:lnTo>
                    <a:pt x="21600" y="1291"/>
                  </a:lnTo>
                  <a:cubicBezTo>
                    <a:pt x="21600" y="917"/>
                    <a:pt x="21600" y="729"/>
                    <a:pt x="21562" y="531"/>
                  </a:cubicBezTo>
                  <a:cubicBezTo>
                    <a:pt x="21515" y="314"/>
                    <a:pt x="21412" y="143"/>
                    <a:pt x="21282" y="63"/>
                  </a:cubicBezTo>
                  <a:cubicBezTo>
                    <a:pt x="21163" y="0"/>
                    <a:pt x="21052" y="0"/>
                    <a:pt x="20832" y="0"/>
                  </a:cubicBezTo>
                  <a:lnTo>
                    <a:pt x="768" y="0"/>
                  </a:lnTo>
                  <a:close/>
                  <a:moveTo>
                    <a:pt x="930" y="1457"/>
                  </a:moveTo>
                  <a:lnTo>
                    <a:pt x="20670" y="1457"/>
                  </a:lnTo>
                  <a:cubicBezTo>
                    <a:pt x="20685" y="1457"/>
                    <a:pt x="20693" y="1458"/>
                    <a:pt x="20700" y="1462"/>
                  </a:cubicBezTo>
                  <a:cubicBezTo>
                    <a:pt x="20709" y="1467"/>
                    <a:pt x="20716" y="1479"/>
                    <a:pt x="20719" y="1494"/>
                  </a:cubicBezTo>
                  <a:cubicBezTo>
                    <a:pt x="20722" y="1507"/>
                    <a:pt x="20722" y="1519"/>
                    <a:pt x="20722" y="1544"/>
                  </a:cubicBezTo>
                  <a:lnTo>
                    <a:pt x="20722" y="20006"/>
                  </a:lnTo>
                  <a:cubicBezTo>
                    <a:pt x="20722" y="20031"/>
                    <a:pt x="20722" y="20044"/>
                    <a:pt x="20719" y="20057"/>
                  </a:cubicBezTo>
                  <a:cubicBezTo>
                    <a:pt x="20716" y="20071"/>
                    <a:pt x="20709" y="20083"/>
                    <a:pt x="20700" y="20089"/>
                  </a:cubicBezTo>
                  <a:cubicBezTo>
                    <a:pt x="20693" y="20093"/>
                    <a:pt x="20685" y="20092"/>
                    <a:pt x="20670" y="20092"/>
                  </a:cubicBezTo>
                  <a:lnTo>
                    <a:pt x="930" y="20092"/>
                  </a:lnTo>
                  <a:cubicBezTo>
                    <a:pt x="915" y="20092"/>
                    <a:pt x="907" y="20093"/>
                    <a:pt x="900" y="20089"/>
                  </a:cubicBezTo>
                  <a:cubicBezTo>
                    <a:pt x="891" y="20083"/>
                    <a:pt x="884" y="20071"/>
                    <a:pt x="881" y="20057"/>
                  </a:cubicBezTo>
                  <a:cubicBezTo>
                    <a:pt x="878" y="20044"/>
                    <a:pt x="878" y="20031"/>
                    <a:pt x="878" y="20006"/>
                  </a:cubicBezTo>
                  <a:lnTo>
                    <a:pt x="878" y="1543"/>
                  </a:lnTo>
                  <a:cubicBezTo>
                    <a:pt x="878" y="1518"/>
                    <a:pt x="878" y="1507"/>
                    <a:pt x="881" y="1494"/>
                  </a:cubicBezTo>
                  <a:cubicBezTo>
                    <a:pt x="884" y="1479"/>
                    <a:pt x="891" y="1467"/>
                    <a:pt x="900" y="1462"/>
                  </a:cubicBezTo>
                  <a:cubicBezTo>
                    <a:pt x="907" y="1458"/>
                    <a:pt x="915" y="1457"/>
                    <a:pt x="930" y="1457"/>
                  </a:cubicBezTo>
                  <a:close/>
                </a:path>
              </a:pathLst>
            </a:custGeom>
            <a:solidFill>
              <a:srgbClr val="131313"/>
            </a:solidFill>
            <a:ln w="12700" cap="flat">
              <a:noFill/>
              <a:miter lim="400000"/>
            </a:ln>
            <a:effectLst/>
          </p:spPr>
          <p:txBody>
            <a:bodyPr wrap="square" lIns="38100" tIns="38100" rIns="38100" bIns="38100" numCol="1" anchor="ctr">
              <a:noAutofit/>
            </a:bodyPr>
            <a:lstStyle/>
            <a:p>
              <a:pPr>
                <a:defRPr sz="3200">
                  <a:solidFill>
                    <a:schemeClr val="accent1">
                      <a:hueOff val="-12342858"/>
                      <a:satOff val="-30434"/>
                      <a:lumOff val="4509"/>
                    </a:schemeClr>
                  </a:solidFill>
                </a:defRPr>
              </a:pPr>
              <a:endParaRPr/>
            </a:p>
          </p:txBody>
        </p:sp>
        <p:sp>
          <p:nvSpPr>
            <p:cNvPr id="18" name="Кружок">
              <a:extLst>
                <a:ext uri="{FF2B5EF4-FFF2-40B4-BE49-F238E27FC236}">
                  <a16:creationId xmlns:a16="http://schemas.microsoft.com/office/drawing/2014/main" id="{BE328514-B7CE-0940-84AA-52BE0DB04BD0}"/>
                </a:ext>
              </a:extLst>
            </p:cNvPr>
            <p:cNvSpPr/>
            <p:nvPr/>
          </p:nvSpPr>
          <p:spPr>
            <a:xfrm>
              <a:off x="6143291" y="156900"/>
              <a:ext cx="121777" cy="121779"/>
            </a:xfrm>
            <a:prstGeom prst="ellipse">
              <a:avLst/>
            </a:prstGeom>
            <a:solidFill>
              <a:srgbClr val="414041"/>
            </a:solidFill>
            <a:ln w="12700" cap="flat">
              <a:noFill/>
              <a:miter lim="400000"/>
            </a:ln>
            <a:effectLst/>
          </p:spPr>
          <p:txBody>
            <a:bodyPr wrap="square" lIns="38100" tIns="38100" rIns="38100" bIns="38100" numCol="1" anchor="ctr">
              <a:noAutofit/>
            </a:bodyPr>
            <a:lstStyle/>
            <a:p>
              <a:pPr>
                <a:defRPr sz="3200">
                  <a:solidFill>
                    <a:schemeClr val="accent1">
                      <a:hueOff val="-12342858"/>
                      <a:satOff val="-30434"/>
                      <a:lumOff val="4509"/>
                    </a:schemeClr>
                  </a:solidFill>
                </a:defRPr>
              </a:pPr>
              <a:endParaRPr/>
            </a:p>
          </p:txBody>
        </p:sp>
        <p:sp>
          <p:nvSpPr>
            <p:cNvPr id="19" name="Фигура">
              <a:extLst>
                <a:ext uri="{FF2B5EF4-FFF2-40B4-BE49-F238E27FC236}">
                  <a16:creationId xmlns:a16="http://schemas.microsoft.com/office/drawing/2014/main" id="{D12AD261-F1CB-3344-9F20-700C1EF88AD7}"/>
                </a:ext>
              </a:extLst>
            </p:cNvPr>
            <p:cNvSpPr/>
            <p:nvPr/>
          </p:nvSpPr>
          <p:spPr>
            <a:xfrm>
              <a:off x="1" y="7366528"/>
              <a:ext cx="12401099" cy="1155900"/>
            </a:xfrm>
            <a:custGeom>
              <a:avLst/>
              <a:gdLst/>
              <a:ahLst/>
              <a:cxnLst>
                <a:cxn ang="0">
                  <a:pos x="wd2" y="hd2"/>
                </a:cxn>
                <a:cxn ang="5400000">
                  <a:pos x="wd2" y="hd2"/>
                </a:cxn>
                <a:cxn ang="10800000">
                  <a:pos x="wd2" y="hd2"/>
                </a:cxn>
                <a:cxn ang="16200000">
                  <a:pos x="wd2" y="hd2"/>
                </a:cxn>
              </a:cxnLst>
              <a:rect l="0" t="0" r="r" b="b"/>
              <a:pathLst>
                <a:path w="21600" h="21596" extrusionOk="0">
                  <a:moveTo>
                    <a:pt x="0" y="0"/>
                  </a:moveTo>
                  <a:lnTo>
                    <a:pt x="0" y="13322"/>
                  </a:lnTo>
                  <a:cubicBezTo>
                    <a:pt x="0" y="15721"/>
                    <a:pt x="0" y="16916"/>
                    <a:pt x="38" y="18190"/>
                  </a:cubicBezTo>
                  <a:cubicBezTo>
                    <a:pt x="85" y="19584"/>
                    <a:pt x="188" y="20689"/>
                    <a:pt x="318" y="21196"/>
                  </a:cubicBezTo>
                  <a:cubicBezTo>
                    <a:pt x="436" y="21600"/>
                    <a:pt x="548" y="21596"/>
                    <a:pt x="769" y="21596"/>
                  </a:cubicBezTo>
                  <a:lnTo>
                    <a:pt x="20828" y="21596"/>
                  </a:lnTo>
                  <a:cubicBezTo>
                    <a:pt x="21052" y="21596"/>
                    <a:pt x="21164" y="21600"/>
                    <a:pt x="21283" y="21196"/>
                  </a:cubicBezTo>
                  <a:cubicBezTo>
                    <a:pt x="21413" y="20689"/>
                    <a:pt x="21515" y="19584"/>
                    <a:pt x="21562" y="18190"/>
                  </a:cubicBezTo>
                  <a:cubicBezTo>
                    <a:pt x="21600" y="16916"/>
                    <a:pt x="21600" y="15722"/>
                    <a:pt x="21600" y="13360"/>
                  </a:cubicBezTo>
                  <a:lnTo>
                    <a:pt x="21600" y="0"/>
                  </a:lnTo>
                  <a:lnTo>
                    <a:pt x="0" y="0"/>
                  </a:lnTo>
                  <a:close/>
                </a:path>
              </a:pathLst>
            </a:custGeom>
            <a:solidFill>
              <a:srgbClr val="C6C7CA"/>
            </a:solidFill>
            <a:ln w="12700" cap="flat">
              <a:noFill/>
              <a:miter lim="400000"/>
            </a:ln>
            <a:effectLst/>
          </p:spPr>
          <p:txBody>
            <a:bodyPr wrap="square" lIns="38100" tIns="38100" rIns="38100" bIns="38100" numCol="1" anchor="ctr">
              <a:noAutofit/>
            </a:bodyPr>
            <a:lstStyle/>
            <a:p>
              <a:pPr>
                <a:defRPr sz="3200">
                  <a:solidFill>
                    <a:schemeClr val="accent1">
                      <a:hueOff val="-12342858"/>
                      <a:satOff val="-30434"/>
                      <a:lumOff val="4509"/>
                    </a:schemeClr>
                  </a:solidFill>
                </a:defRPr>
              </a:pPr>
              <a:endParaRPr/>
            </a:p>
          </p:txBody>
        </p:sp>
      </p:grpSp>
    </p:spTree>
    <p:extLst>
      <p:ext uri="{BB962C8B-B14F-4D97-AF65-F5344CB8AC3E}">
        <p14:creationId xmlns:p14="http://schemas.microsoft.com/office/powerpoint/2010/main" val="23004636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3"/>
                                        </p:tgtEl>
                                        <p:attrNameLst>
                                          <p:attrName>style.visibility</p:attrName>
                                        </p:attrNameLst>
                                      </p:cBhvr>
                                      <p:to>
                                        <p:strVal val="visible"/>
                                      </p:to>
                                    </p:set>
                                    <p:anim calcmode="lin" valueType="num">
                                      <p:cBhvr additive="base">
                                        <p:cTn id="12" dur="500" fill="hold"/>
                                        <p:tgtEl>
                                          <p:spTgt spid="73"/>
                                        </p:tgtEl>
                                        <p:attrNameLst>
                                          <p:attrName>ppt_x</p:attrName>
                                        </p:attrNameLst>
                                      </p:cBhvr>
                                      <p:tavLst>
                                        <p:tav tm="0">
                                          <p:val>
                                            <p:strVal val="#ppt_x"/>
                                          </p:val>
                                        </p:tav>
                                        <p:tav tm="100000">
                                          <p:val>
                                            <p:strVal val="#ppt_x"/>
                                          </p:val>
                                        </p:tav>
                                      </p:tavLst>
                                    </p:anim>
                                    <p:anim calcmode="lin" valueType="num">
                                      <p:cBhvr additive="base">
                                        <p:cTn id="13"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Рисунок 3">
            <a:extLst>
              <a:ext uri="{FF2B5EF4-FFF2-40B4-BE49-F238E27FC236}">
                <a16:creationId xmlns:a16="http://schemas.microsoft.com/office/drawing/2014/main" id="{18F6E88C-32D1-504E-BC43-2A72830A0732}"/>
              </a:ext>
            </a:extLst>
          </p:cNvPr>
          <p:cNvSpPr>
            <a:spLocks noGrp="1"/>
          </p:cNvSpPr>
          <p:nvPr>
            <p:ph type="pic" sz="quarter" idx="13"/>
          </p:nvPr>
        </p:nvSpPr>
        <p:spPr>
          <a:xfrm>
            <a:off x="9859563" y="1943168"/>
            <a:ext cx="4609471" cy="9836456"/>
          </a:xfrm>
          <a:prstGeom prst="roundRect">
            <a:avLst>
              <a:gd name="adj" fmla="val 9666"/>
            </a:avLst>
          </a:prstGeom>
          <a:solidFill>
            <a:schemeClr val="bg2">
              <a:lumMod val="20000"/>
              <a:lumOff val="80000"/>
            </a:schemeClr>
          </a:solidFill>
        </p:spPr>
      </p:sp>
      <p:grpSp>
        <p:nvGrpSpPr>
          <p:cNvPr id="39" name="Группа">
            <a:extLst>
              <a:ext uri="{FF2B5EF4-FFF2-40B4-BE49-F238E27FC236}">
                <a16:creationId xmlns:a16="http://schemas.microsoft.com/office/drawing/2014/main" id="{16A70E09-2ED5-3440-ACAD-D664964C1BF4}"/>
              </a:ext>
            </a:extLst>
          </p:cNvPr>
          <p:cNvGrpSpPr/>
          <p:nvPr/>
        </p:nvGrpSpPr>
        <p:grpSpPr>
          <a:xfrm>
            <a:off x="9560752" y="1694043"/>
            <a:ext cx="5239636" cy="10408310"/>
            <a:chOff x="0" y="0"/>
            <a:chExt cx="4993161" cy="9918700"/>
          </a:xfrm>
        </p:grpSpPr>
        <p:sp>
          <p:nvSpPr>
            <p:cNvPr id="40" name="Фигура">
              <a:extLst>
                <a:ext uri="{FF2B5EF4-FFF2-40B4-BE49-F238E27FC236}">
                  <a16:creationId xmlns:a16="http://schemas.microsoft.com/office/drawing/2014/main" id="{F92E563F-E9BB-FD4F-A91E-0AD8DE0CF44B}"/>
                </a:ext>
              </a:extLst>
            </p:cNvPr>
            <p:cNvSpPr/>
            <p:nvPr/>
          </p:nvSpPr>
          <p:spPr>
            <a:xfrm>
              <a:off x="0" y="2044737"/>
              <a:ext cx="88798" cy="728483"/>
            </a:xfrm>
            <a:custGeom>
              <a:avLst/>
              <a:gdLst/>
              <a:ahLst/>
              <a:cxnLst>
                <a:cxn ang="0">
                  <a:pos x="wd2" y="hd2"/>
                </a:cxn>
                <a:cxn ang="5400000">
                  <a:pos x="wd2" y="hd2"/>
                </a:cxn>
                <a:cxn ang="10800000">
                  <a:pos x="wd2" y="hd2"/>
                </a:cxn>
                <a:cxn ang="16200000">
                  <a:pos x="wd2" y="hd2"/>
                </a:cxn>
              </a:cxnLst>
              <a:rect l="0" t="0" r="r" b="b"/>
              <a:pathLst>
                <a:path w="21583" h="21597" extrusionOk="0">
                  <a:moveTo>
                    <a:pt x="13863" y="0"/>
                  </a:moveTo>
                  <a:cubicBezTo>
                    <a:pt x="9898" y="0"/>
                    <a:pt x="7855" y="-1"/>
                    <a:pt x="5728" y="81"/>
                  </a:cubicBezTo>
                  <a:cubicBezTo>
                    <a:pt x="3376" y="186"/>
                    <a:pt x="1520" y="412"/>
                    <a:pt x="664" y="699"/>
                  </a:cubicBezTo>
                  <a:cubicBezTo>
                    <a:pt x="-17" y="961"/>
                    <a:pt x="0" y="1205"/>
                    <a:pt x="0" y="1691"/>
                  </a:cubicBezTo>
                  <a:lnTo>
                    <a:pt x="0" y="19896"/>
                  </a:lnTo>
                  <a:cubicBezTo>
                    <a:pt x="0" y="20389"/>
                    <a:pt x="-17" y="20636"/>
                    <a:pt x="664" y="20898"/>
                  </a:cubicBezTo>
                  <a:cubicBezTo>
                    <a:pt x="1520" y="21185"/>
                    <a:pt x="3376" y="21412"/>
                    <a:pt x="5728" y="21516"/>
                  </a:cubicBezTo>
                  <a:cubicBezTo>
                    <a:pt x="7876" y="21599"/>
                    <a:pt x="9879" y="21597"/>
                    <a:pt x="13863" y="21597"/>
                  </a:cubicBezTo>
                  <a:lnTo>
                    <a:pt x="21583" y="21597"/>
                  </a:lnTo>
                  <a:lnTo>
                    <a:pt x="21583" y="0"/>
                  </a:lnTo>
                  <a:lnTo>
                    <a:pt x="13946" y="0"/>
                  </a:lnTo>
                  <a:lnTo>
                    <a:pt x="13863" y="0"/>
                  </a:lnTo>
                  <a:close/>
                </a:path>
              </a:pathLst>
            </a:custGeom>
            <a:solidFill>
              <a:srgbClr val="919191"/>
            </a:solidFill>
            <a:ln w="12700" cap="flat">
              <a:noFill/>
              <a:miter lim="400000"/>
            </a:ln>
            <a:effectLst/>
          </p:spPr>
          <p:txBody>
            <a:bodyPr wrap="square" lIns="38100" tIns="38100" rIns="38100" bIns="38100" numCol="1" anchor="ctr">
              <a:noAutofit/>
            </a:bodyPr>
            <a:lstStyle/>
            <a:p>
              <a:endParaRPr/>
            </a:p>
          </p:txBody>
        </p:sp>
        <p:sp>
          <p:nvSpPr>
            <p:cNvPr id="41" name="Фигура">
              <a:extLst>
                <a:ext uri="{FF2B5EF4-FFF2-40B4-BE49-F238E27FC236}">
                  <a16:creationId xmlns:a16="http://schemas.microsoft.com/office/drawing/2014/main" id="{5C21BFD7-981F-CA4D-ACE6-57E70884B9E7}"/>
                </a:ext>
              </a:extLst>
            </p:cNvPr>
            <p:cNvSpPr/>
            <p:nvPr/>
          </p:nvSpPr>
          <p:spPr>
            <a:xfrm>
              <a:off x="0" y="2946375"/>
              <a:ext cx="88798" cy="728483"/>
            </a:xfrm>
            <a:custGeom>
              <a:avLst/>
              <a:gdLst/>
              <a:ahLst/>
              <a:cxnLst>
                <a:cxn ang="0">
                  <a:pos x="wd2" y="hd2"/>
                </a:cxn>
                <a:cxn ang="5400000">
                  <a:pos x="wd2" y="hd2"/>
                </a:cxn>
                <a:cxn ang="10800000">
                  <a:pos x="wd2" y="hd2"/>
                </a:cxn>
                <a:cxn ang="16200000">
                  <a:pos x="wd2" y="hd2"/>
                </a:cxn>
              </a:cxnLst>
              <a:rect l="0" t="0" r="r" b="b"/>
              <a:pathLst>
                <a:path w="21583" h="21597" extrusionOk="0">
                  <a:moveTo>
                    <a:pt x="13863" y="0"/>
                  </a:moveTo>
                  <a:cubicBezTo>
                    <a:pt x="9898" y="0"/>
                    <a:pt x="7855" y="-1"/>
                    <a:pt x="5728" y="81"/>
                  </a:cubicBezTo>
                  <a:cubicBezTo>
                    <a:pt x="3376" y="186"/>
                    <a:pt x="1520" y="412"/>
                    <a:pt x="664" y="699"/>
                  </a:cubicBezTo>
                  <a:cubicBezTo>
                    <a:pt x="-17" y="961"/>
                    <a:pt x="0" y="1205"/>
                    <a:pt x="0" y="1691"/>
                  </a:cubicBezTo>
                  <a:lnTo>
                    <a:pt x="0" y="19896"/>
                  </a:lnTo>
                  <a:cubicBezTo>
                    <a:pt x="0" y="20389"/>
                    <a:pt x="-17" y="20636"/>
                    <a:pt x="664" y="20898"/>
                  </a:cubicBezTo>
                  <a:cubicBezTo>
                    <a:pt x="1520" y="21185"/>
                    <a:pt x="3376" y="21412"/>
                    <a:pt x="5728" y="21516"/>
                  </a:cubicBezTo>
                  <a:cubicBezTo>
                    <a:pt x="7876" y="21599"/>
                    <a:pt x="9879" y="21597"/>
                    <a:pt x="13863" y="21597"/>
                  </a:cubicBezTo>
                  <a:lnTo>
                    <a:pt x="21583" y="21597"/>
                  </a:lnTo>
                  <a:lnTo>
                    <a:pt x="21583" y="0"/>
                  </a:lnTo>
                  <a:lnTo>
                    <a:pt x="13946" y="0"/>
                  </a:lnTo>
                  <a:lnTo>
                    <a:pt x="13863" y="0"/>
                  </a:lnTo>
                  <a:close/>
                </a:path>
              </a:pathLst>
            </a:custGeom>
            <a:solidFill>
              <a:srgbClr val="919191"/>
            </a:solidFill>
            <a:ln w="12700" cap="flat">
              <a:noFill/>
              <a:miter lim="400000"/>
            </a:ln>
            <a:effectLst/>
          </p:spPr>
          <p:txBody>
            <a:bodyPr wrap="square" lIns="38100" tIns="38100" rIns="38100" bIns="38100" numCol="1" anchor="ctr">
              <a:noAutofit/>
            </a:bodyPr>
            <a:lstStyle/>
            <a:p>
              <a:endParaRPr/>
            </a:p>
          </p:txBody>
        </p:sp>
        <p:sp>
          <p:nvSpPr>
            <p:cNvPr id="42" name="Фигура">
              <a:extLst>
                <a:ext uri="{FF2B5EF4-FFF2-40B4-BE49-F238E27FC236}">
                  <a16:creationId xmlns:a16="http://schemas.microsoft.com/office/drawing/2014/main" id="{81F7BB26-443E-E747-87C9-B43D5853A7A9}"/>
                </a:ext>
              </a:extLst>
            </p:cNvPr>
            <p:cNvSpPr/>
            <p:nvPr/>
          </p:nvSpPr>
          <p:spPr>
            <a:xfrm>
              <a:off x="0" y="1328891"/>
              <a:ext cx="88798" cy="378757"/>
            </a:xfrm>
            <a:custGeom>
              <a:avLst/>
              <a:gdLst/>
              <a:ahLst/>
              <a:cxnLst>
                <a:cxn ang="0">
                  <a:pos x="wd2" y="hd2"/>
                </a:cxn>
                <a:cxn ang="5400000">
                  <a:pos x="wd2" y="hd2"/>
                </a:cxn>
                <a:cxn ang="10800000">
                  <a:pos x="wd2" y="hd2"/>
                </a:cxn>
                <a:cxn ang="16200000">
                  <a:pos x="wd2" y="hd2"/>
                </a:cxn>
              </a:cxnLst>
              <a:rect l="0" t="0" r="r" b="b"/>
              <a:pathLst>
                <a:path w="21596" h="21598" extrusionOk="0">
                  <a:moveTo>
                    <a:pt x="13871" y="0"/>
                  </a:moveTo>
                  <a:cubicBezTo>
                    <a:pt x="11888" y="0"/>
                    <a:pt x="10385" y="-1"/>
                    <a:pt x="9112" y="18"/>
                  </a:cubicBezTo>
                  <a:cubicBezTo>
                    <a:pt x="7839" y="37"/>
                    <a:pt x="6796" y="76"/>
                    <a:pt x="5731" y="155"/>
                  </a:cubicBezTo>
                  <a:cubicBezTo>
                    <a:pt x="4568" y="255"/>
                    <a:pt x="3512" y="413"/>
                    <a:pt x="2637" y="618"/>
                  </a:cubicBezTo>
                  <a:cubicBezTo>
                    <a:pt x="1762" y="823"/>
                    <a:pt x="1089" y="1071"/>
                    <a:pt x="665" y="1343"/>
                  </a:cubicBezTo>
                  <a:cubicBezTo>
                    <a:pt x="324" y="1595"/>
                    <a:pt x="158" y="1839"/>
                    <a:pt x="77" y="2136"/>
                  </a:cubicBezTo>
                  <a:cubicBezTo>
                    <a:pt x="-4" y="2434"/>
                    <a:pt x="0" y="2785"/>
                    <a:pt x="0" y="3252"/>
                  </a:cubicBezTo>
                  <a:lnTo>
                    <a:pt x="0" y="18326"/>
                  </a:lnTo>
                  <a:cubicBezTo>
                    <a:pt x="0" y="18801"/>
                    <a:pt x="-4" y="19157"/>
                    <a:pt x="77" y="19457"/>
                  </a:cubicBezTo>
                  <a:cubicBezTo>
                    <a:pt x="158" y="19757"/>
                    <a:pt x="324" y="20002"/>
                    <a:pt x="665" y="20254"/>
                  </a:cubicBezTo>
                  <a:cubicBezTo>
                    <a:pt x="1089" y="20527"/>
                    <a:pt x="1762" y="20775"/>
                    <a:pt x="2637" y="20980"/>
                  </a:cubicBezTo>
                  <a:cubicBezTo>
                    <a:pt x="3512" y="21185"/>
                    <a:pt x="4568" y="21343"/>
                    <a:pt x="5731" y="21442"/>
                  </a:cubicBezTo>
                  <a:cubicBezTo>
                    <a:pt x="6806" y="21522"/>
                    <a:pt x="7845" y="21561"/>
                    <a:pt x="9113" y="21580"/>
                  </a:cubicBezTo>
                  <a:cubicBezTo>
                    <a:pt x="10381" y="21599"/>
                    <a:pt x="11878" y="21598"/>
                    <a:pt x="13871" y="21598"/>
                  </a:cubicBezTo>
                  <a:lnTo>
                    <a:pt x="21596" y="21598"/>
                  </a:lnTo>
                  <a:lnTo>
                    <a:pt x="21596" y="0"/>
                  </a:lnTo>
                  <a:lnTo>
                    <a:pt x="13954" y="0"/>
                  </a:lnTo>
                  <a:lnTo>
                    <a:pt x="13871" y="0"/>
                  </a:lnTo>
                  <a:close/>
                </a:path>
              </a:pathLst>
            </a:custGeom>
            <a:solidFill>
              <a:srgbClr val="919191"/>
            </a:solidFill>
            <a:ln w="12700" cap="flat">
              <a:noFill/>
              <a:miter lim="400000"/>
            </a:ln>
            <a:effectLst/>
          </p:spPr>
          <p:txBody>
            <a:bodyPr wrap="square" lIns="38100" tIns="38100" rIns="38100" bIns="38100" numCol="1" anchor="ctr">
              <a:noAutofit/>
            </a:bodyPr>
            <a:lstStyle/>
            <a:p>
              <a:endParaRPr/>
            </a:p>
          </p:txBody>
        </p:sp>
        <p:sp>
          <p:nvSpPr>
            <p:cNvPr id="43" name="Фигура">
              <a:extLst>
                <a:ext uri="{FF2B5EF4-FFF2-40B4-BE49-F238E27FC236}">
                  <a16:creationId xmlns:a16="http://schemas.microsoft.com/office/drawing/2014/main" id="{BBAE4A01-45EE-0A46-9856-0A4815DBD91D}"/>
                </a:ext>
              </a:extLst>
            </p:cNvPr>
            <p:cNvSpPr/>
            <p:nvPr/>
          </p:nvSpPr>
          <p:spPr>
            <a:xfrm rot="10800000">
              <a:off x="4904363" y="2301567"/>
              <a:ext cx="88799" cy="1121925"/>
            </a:xfrm>
            <a:custGeom>
              <a:avLst/>
              <a:gdLst/>
              <a:ahLst/>
              <a:cxnLst>
                <a:cxn ang="0">
                  <a:pos x="wd2" y="hd2"/>
                </a:cxn>
                <a:cxn ang="5400000">
                  <a:pos x="wd2" y="hd2"/>
                </a:cxn>
                <a:cxn ang="10800000">
                  <a:pos x="wd2" y="hd2"/>
                </a:cxn>
                <a:cxn ang="16200000">
                  <a:pos x="wd2" y="hd2"/>
                </a:cxn>
              </a:cxnLst>
              <a:rect l="0" t="0" r="r" b="b"/>
              <a:pathLst>
                <a:path w="21596" h="21599" extrusionOk="0">
                  <a:moveTo>
                    <a:pt x="13871" y="0"/>
                  </a:moveTo>
                  <a:cubicBezTo>
                    <a:pt x="11888" y="0"/>
                    <a:pt x="10385" y="0"/>
                    <a:pt x="9112" y="6"/>
                  </a:cubicBezTo>
                  <a:cubicBezTo>
                    <a:pt x="7839" y="13"/>
                    <a:pt x="6796" y="26"/>
                    <a:pt x="5731" y="53"/>
                  </a:cubicBezTo>
                  <a:cubicBezTo>
                    <a:pt x="4568" y="86"/>
                    <a:pt x="3512" y="140"/>
                    <a:pt x="2637" y="209"/>
                  </a:cubicBezTo>
                  <a:cubicBezTo>
                    <a:pt x="1762" y="278"/>
                    <a:pt x="1089" y="362"/>
                    <a:pt x="665" y="454"/>
                  </a:cubicBezTo>
                  <a:cubicBezTo>
                    <a:pt x="324" y="539"/>
                    <a:pt x="158" y="621"/>
                    <a:pt x="77" y="722"/>
                  </a:cubicBezTo>
                  <a:cubicBezTo>
                    <a:pt x="-4" y="822"/>
                    <a:pt x="0" y="940"/>
                    <a:pt x="0" y="1098"/>
                  </a:cubicBezTo>
                  <a:lnTo>
                    <a:pt x="0" y="20495"/>
                  </a:lnTo>
                  <a:cubicBezTo>
                    <a:pt x="0" y="20655"/>
                    <a:pt x="-4" y="20775"/>
                    <a:pt x="77" y="20877"/>
                  </a:cubicBezTo>
                  <a:cubicBezTo>
                    <a:pt x="158" y="20978"/>
                    <a:pt x="324" y="21061"/>
                    <a:pt x="665" y="21146"/>
                  </a:cubicBezTo>
                  <a:cubicBezTo>
                    <a:pt x="1089" y="21238"/>
                    <a:pt x="1762" y="21322"/>
                    <a:pt x="2637" y="21391"/>
                  </a:cubicBezTo>
                  <a:cubicBezTo>
                    <a:pt x="3512" y="21460"/>
                    <a:pt x="4568" y="21514"/>
                    <a:pt x="5731" y="21547"/>
                  </a:cubicBezTo>
                  <a:cubicBezTo>
                    <a:pt x="6806" y="21574"/>
                    <a:pt x="7845" y="21587"/>
                    <a:pt x="9113" y="21594"/>
                  </a:cubicBezTo>
                  <a:cubicBezTo>
                    <a:pt x="10381" y="21600"/>
                    <a:pt x="11878" y="21600"/>
                    <a:pt x="13871" y="21600"/>
                  </a:cubicBezTo>
                  <a:lnTo>
                    <a:pt x="21596" y="21600"/>
                  </a:lnTo>
                  <a:lnTo>
                    <a:pt x="21596" y="0"/>
                  </a:lnTo>
                  <a:lnTo>
                    <a:pt x="13954" y="0"/>
                  </a:lnTo>
                  <a:lnTo>
                    <a:pt x="13871" y="0"/>
                  </a:lnTo>
                  <a:close/>
                </a:path>
              </a:pathLst>
            </a:custGeom>
            <a:solidFill>
              <a:srgbClr val="919191"/>
            </a:solidFill>
            <a:ln w="12700" cap="flat">
              <a:noFill/>
              <a:miter lim="400000"/>
            </a:ln>
            <a:effectLst/>
          </p:spPr>
          <p:txBody>
            <a:bodyPr wrap="square" lIns="38100" tIns="38100" rIns="38100" bIns="38100" numCol="1" anchor="ctr">
              <a:noAutofit/>
            </a:bodyPr>
            <a:lstStyle/>
            <a:p>
              <a:endParaRPr/>
            </a:p>
          </p:txBody>
        </p:sp>
        <p:sp>
          <p:nvSpPr>
            <p:cNvPr id="44" name="Фигура">
              <a:extLst>
                <a:ext uri="{FF2B5EF4-FFF2-40B4-BE49-F238E27FC236}">
                  <a16:creationId xmlns:a16="http://schemas.microsoft.com/office/drawing/2014/main" id="{2E7B755A-9931-9748-A005-EF0BEEAE6F95}"/>
                </a:ext>
              </a:extLst>
            </p:cNvPr>
            <p:cNvSpPr/>
            <p:nvPr/>
          </p:nvSpPr>
          <p:spPr>
            <a:xfrm>
              <a:off x="47131" y="0"/>
              <a:ext cx="4899241" cy="9918700"/>
            </a:xfrm>
            <a:custGeom>
              <a:avLst/>
              <a:gdLst/>
              <a:ahLst/>
              <a:cxnLst>
                <a:cxn ang="0">
                  <a:pos x="wd2" y="hd2"/>
                </a:cxn>
                <a:cxn ang="5400000">
                  <a:pos x="wd2" y="hd2"/>
                </a:cxn>
                <a:cxn ang="10800000">
                  <a:pos x="wd2" y="hd2"/>
                </a:cxn>
                <a:cxn ang="16200000">
                  <a:pos x="wd2" y="hd2"/>
                </a:cxn>
              </a:cxnLst>
              <a:rect l="0" t="0" r="r" b="b"/>
              <a:pathLst>
                <a:path w="21600" h="21600" extrusionOk="0">
                  <a:moveTo>
                    <a:pt x="4913" y="0"/>
                  </a:moveTo>
                  <a:cubicBezTo>
                    <a:pt x="3500" y="0"/>
                    <a:pt x="2785" y="1"/>
                    <a:pt x="2030" y="119"/>
                  </a:cubicBezTo>
                  <a:cubicBezTo>
                    <a:pt x="1198" y="268"/>
                    <a:pt x="544" y="592"/>
                    <a:pt x="241" y="1003"/>
                  </a:cubicBezTo>
                  <a:cubicBezTo>
                    <a:pt x="0" y="1378"/>
                    <a:pt x="0" y="1732"/>
                    <a:pt x="0" y="2428"/>
                  </a:cubicBezTo>
                  <a:lnTo>
                    <a:pt x="0" y="19162"/>
                  </a:lnTo>
                  <a:cubicBezTo>
                    <a:pt x="0" y="19869"/>
                    <a:pt x="0" y="20222"/>
                    <a:pt x="241" y="20597"/>
                  </a:cubicBezTo>
                  <a:cubicBezTo>
                    <a:pt x="544" y="21008"/>
                    <a:pt x="1198" y="21332"/>
                    <a:pt x="2030" y="21481"/>
                  </a:cubicBezTo>
                  <a:cubicBezTo>
                    <a:pt x="2790" y="21600"/>
                    <a:pt x="3505" y="21600"/>
                    <a:pt x="4913" y="21600"/>
                  </a:cubicBezTo>
                  <a:lnTo>
                    <a:pt x="16664" y="21600"/>
                  </a:lnTo>
                  <a:cubicBezTo>
                    <a:pt x="18095" y="21600"/>
                    <a:pt x="18810" y="21600"/>
                    <a:pt x="19570" y="21481"/>
                  </a:cubicBezTo>
                  <a:cubicBezTo>
                    <a:pt x="20402" y="21332"/>
                    <a:pt x="21056" y="21008"/>
                    <a:pt x="21359" y="20597"/>
                  </a:cubicBezTo>
                  <a:cubicBezTo>
                    <a:pt x="21600" y="20222"/>
                    <a:pt x="21600" y="19869"/>
                    <a:pt x="21600" y="19173"/>
                  </a:cubicBezTo>
                  <a:lnTo>
                    <a:pt x="21600" y="2438"/>
                  </a:lnTo>
                  <a:cubicBezTo>
                    <a:pt x="21600" y="1731"/>
                    <a:pt x="21600" y="1378"/>
                    <a:pt x="21359" y="1003"/>
                  </a:cubicBezTo>
                  <a:cubicBezTo>
                    <a:pt x="21056" y="592"/>
                    <a:pt x="20402" y="268"/>
                    <a:pt x="19570" y="119"/>
                  </a:cubicBezTo>
                  <a:cubicBezTo>
                    <a:pt x="18810" y="0"/>
                    <a:pt x="18094" y="0"/>
                    <a:pt x="16685" y="0"/>
                  </a:cubicBezTo>
                  <a:lnTo>
                    <a:pt x="4936" y="0"/>
                  </a:lnTo>
                  <a:lnTo>
                    <a:pt x="4913" y="0"/>
                  </a:lnTo>
                  <a:close/>
                  <a:moveTo>
                    <a:pt x="4707" y="442"/>
                  </a:moveTo>
                  <a:lnTo>
                    <a:pt x="4724" y="442"/>
                  </a:lnTo>
                  <a:lnTo>
                    <a:pt x="16858" y="442"/>
                  </a:lnTo>
                  <a:cubicBezTo>
                    <a:pt x="17987" y="442"/>
                    <a:pt x="18559" y="442"/>
                    <a:pt x="19168" y="537"/>
                  </a:cubicBezTo>
                  <a:cubicBezTo>
                    <a:pt x="19834" y="657"/>
                    <a:pt x="20359" y="916"/>
                    <a:pt x="20602" y="1245"/>
                  </a:cubicBezTo>
                  <a:cubicBezTo>
                    <a:pt x="20795" y="1546"/>
                    <a:pt x="20794" y="1829"/>
                    <a:pt x="20794" y="2395"/>
                  </a:cubicBezTo>
                  <a:lnTo>
                    <a:pt x="20794" y="19214"/>
                  </a:lnTo>
                  <a:cubicBezTo>
                    <a:pt x="20794" y="19772"/>
                    <a:pt x="20795" y="20054"/>
                    <a:pt x="20602" y="20355"/>
                  </a:cubicBezTo>
                  <a:cubicBezTo>
                    <a:pt x="20359" y="20684"/>
                    <a:pt x="19834" y="20943"/>
                    <a:pt x="19168" y="21063"/>
                  </a:cubicBezTo>
                  <a:cubicBezTo>
                    <a:pt x="18559" y="21158"/>
                    <a:pt x="17986" y="21158"/>
                    <a:pt x="16840" y="21158"/>
                  </a:cubicBezTo>
                  <a:lnTo>
                    <a:pt x="4707" y="21158"/>
                  </a:lnTo>
                  <a:cubicBezTo>
                    <a:pt x="3578" y="21158"/>
                    <a:pt x="3004" y="21158"/>
                    <a:pt x="2396" y="21063"/>
                  </a:cubicBezTo>
                  <a:cubicBezTo>
                    <a:pt x="1729" y="20943"/>
                    <a:pt x="1205" y="20684"/>
                    <a:pt x="962" y="20355"/>
                  </a:cubicBezTo>
                  <a:cubicBezTo>
                    <a:pt x="769" y="20054"/>
                    <a:pt x="769" y="19771"/>
                    <a:pt x="769" y="19205"/>
                  </a:cubicBezTo>
                  <a:lnTo>
                    <a:pt x="769" y="2387"/>
                  </a:lnTo>
                  <a:cubicBezTo>
                    <a:pt x="769" y="1829"/>
                    <a:pt x="769" y="1546"/>
                    <a:pt x="962" y="1245"/>
                  </a:cubicBezTo>
                  <a:cubicBezTo>
                    <a:pt x="1205" y="916"/>
                    <a:pt x="1729" y="657"/>
                    <a:pt x="2396" y="537"/>
                  </a:cubicBezTo>
                  <a:cubicBezTo>
                    <a:pt x="3001" y="442"/>
                    <a:pt x="3573" y="442"/>
                    <a:pt x="4707" y="442"/>
                  </a:cubicBezTo>
                  <a:close/>
                </a:path>
              </a:pathLst>
            </a:custGeom>
            <a:solidFill>
              <a:srgbClr val="414041"/>
            </a:solidFill>
            <a:ln w="12700" cap="flat">
              <a:noFill/>
              <a:miter lim="400000"/>
            </a:ln>
            <a:effectLst/>
          </p:spPr>
          <p:txBody>
            <a:bodyPr wrap="square" lIns="38100" tIns="38100" rIns="38100" bIns="38100" numCol="1" anchor="ctr">
              <a:noAutofit/>
            </a:bodyPr>
            <a:lstStyle/>
            <a:p>
              <a:endParaRPr/>
            </a:p>
          </p:txBody>
        </p:sp>
        <p:sp>
          <p:nvSpPr>
            <p:cNvPr id="45" name="Фигура">
              <a:extLst>
                <a:ext uri="{FF2B5EF4-FFF2-40B4-BE49-F238E27FC236}">
                  <a16:creationId xmlns:a16="http://schemas.microsoft.com/office/drawing/2014/main" id="{37BA995E-BCCE-9D4E-B65C-F263DD0E0F69}"/>
                </a:ext>
              </a:extLst>
            </p:cNvPr>
            <p:cNvSpPr/>
            <p:nvPr/>
          </p:nvSpPr>
          <p:spPr>
            <a:xfrm>
              <a:off x="115436" y="79576"/>
              <a:ext cx="4754434" cy="9759548"/>
            </a:xfrm>
            <a:custGeom>
              <a:avLst/>
              <a:gdLst/>
              <a:ahLst/>
              <a:cxnLst>
                <a:cxn ang="0">
                  <a:pos x="wd2" y="hd2"/>
                </a:cxn>
                <a:cxn ang="5400000">
                  <a:pos x="wd2" y="hd2"/>
                </a:cxn>
                <a:cxn ang="10800000">
                  <a:pos x="wd2" y="hd2"/>
                </a:cxn>
                <a:cxn ang="16200000">
                  <a:pos x="wd2" y="hd2"/>
                </a:cxn>
              </a:cxnLst>
              <a:rect l="0" t="0" r="r" b="b"/>
              <a:pathLst>
                <a:path w="21600" h="21600" extrusionOk="0">
                  <a:moveTo>
                    <a:pt x="4624" y="0"/>
                  </a:moveTo>
                  <a:cubicBezTo>
                    <a:pt x="3294" y="0"/>
                    <a:pt x="2621" y="1"/>
                    <a:pt x="1910" y="110"/>
                  </a:cubicBezTo>
                  <a:cubicBezTo>
                    <a:pt x="1128" y="249"/>
                    <a:pt x="511" y="549"/>
                    <a:pt x="227" y="931"/>
                  </a:cubicBezTo>
                  <a:cubicBezTo>
                    <a:pt x="0" y="1279"/>
                    <a:pt x="0" y="1607"/>
                    <a:pt x="0" y="2253"/>
                  </a:cubicBezTo>
                  <a:lnTo>
                    <a:pt x="0" y="19338"/>
                  </a:lnTo>
                  <a:cubicBezTo>
                    <a:pt x="0" y="19993"/>
                    <a:pt x="0" y="20321"/>
                    <a:pt x="227" y="20669"/>
                  </a:cubicBezTo>
                  <a:cubicBezTo>
                    <a:pt x="511" y="21051"/>
                    <a:pt x="1128" y="21351"/>
                    <a:pt x="1910" y="21490"/>
                  </a:cubicBezTo>
                  <a:cubicBezTo>
                    <a:pt x="2625" y="21600"/>
                    <a:pt x="3298" y="21600"/>
                    <a:pt x="4624" y="21600"/>
                  </a:cubicBezTo>
                  <a:lnTo>
                    <a:pt x="16956" y="21600"/>
                  </a:lnTo>
                  <a:cubicBezTo>
                    <a:pt x="18302" y="21600"/>
                    <a:pt x="18975" y="21600"/>
                    <a:pt x="19690" y="21490"/>
                  </a:cubicBezTo>
                  <a:cubicBezTo>
                    <a:pt x="20472" y="21351"/>
                    <a:pt x="21089" y="21051"/>
                    <a:pt x="21373" y="20669"/>
                  </a:cubicBezTo>
                  <a:cubicBezTo>
                    <a:pt x="21600" y="20321"/>
                    <a:pt x="21600" y="19993"/>
                    <a:pt x="21600" y="19347"/>
                  </a:cubicBezTo>
                  <a:lnTo>
                    <a:pt x="21600" y="2263"/>
                  </a:lnTo>
                  <a:cubicBezTo>
                    <a:pt x="21600" y="1607"/>
                    <a:pt x="21600" y="1279"/>
                    <a:pt x="21373" y="931"/>
                  </a:cubicBezTo>
                  <a:cubicBezTo>
                    <a:pt x="21089" y="549"/>
                    <a:pt x="20472" y="249"/>
                    <a:pt x="19690" y="110"/>
                  </a:cubicBezTo>
                  <a:cubicBezTo>
                    <a:pt x="18975" y="0"/>
                    <a:pt x="18302" y="0"/>
                    <a:pt x="16976" y="0"/>
                  </a:cubicBezTo>
                  <a:lnTo>
                    <a:pt x="4646" y="0"/>
                  </a:lnTo>
                  <a:lnTo>
                    <a:pt x="4624" y="0"/>
                  </a:lnTo>
                  <a:close/>
                  <a:moveTo>
                    <a:pt x="4615" y="154"/>
                  </a:moveTo>
                  <a:lnTo>
                    <a:pt x="4635" y="154"/>
                  </a:lnTo>
                  <a:lnTo>
                    <a:pt x="16985" y="154"/>
                  </a:lnTo>
                  <a:cubicBezTo>
                    <a:pt x="18212" y="154"/>
                    <a:pt x="18835" y="154"/>
                    <a:pt x="19496" y="256"/>
                  </a:cubicBezTo>
                  <a:cubicBezTo>
                    <a:pt x="20220" y="385"/>
                    <a:pt x="20790" y="663"/>
                    <a:pt x="21054" y="1015"/>
                  </a:cubicBezTo>
                  <a:cubicBezTo>
                    <a:pt x="21263" y="1337"/>
                    <a:pt x="21263" y="1641"/>
                    <a:pt x="21263" y="2247"/>
                  </a:cubicBezTo>
                  <a:lnTo>
                    <a:pt x="21263" y="19363"/>
                  </a:lnTo>
                  <a:cubicBezTo>
                    <a:pt x="21263" y="19960"/>
                    <a:pt x="21263" y="20263"/>
                    <a:pt x="21054" y="20585"/>
                  </a:cubicBezTo>
                  <a:cubicBezTo>
                    <a:pt x="20790" y="20937"/>
                    <a:pt x="20220" y="21215"/>
                    <a:pt x="19496" y="21344"/>
                  </a:cubicBezTo>
                  <a:cubicBezTo>
                    <a:pt x="18835" y="21446"/>
                    <a:pt x="18212" y="21446"/>
                    <a:pt x="16967" y="21446"/>
                  </a:cubicBezTo>
                  <a:lnTo>
                    <a:pt x="4615" y="21446"/>
                  </a:lnTo>
                  <a:cubicBezTo>
                    <a:pt x="3388" y="21446"/>
                    <a:pt x="2767" y="21446"/>
                    <a:pt x="2106" y="21344"/>
                  </a:cubicBezTo>
                  <a:cubicBezTo>
                    <a:pt x="1382" y="21215"/>
                    <a:pt x="811" y="20937"/>
                    <a:pt x="548" y="20585"/>
                  </a:cubicBezTo>
                  <a:cubicBezTo>
                    <a:pt x="338" y="20263"/>
                    <a:pt x="338" y="19959"/>
                    <a:pt x="338" y="19353"/>
                  </a:cubicBezTo>
                  <a:lnTo>
                    <a:pt x="338" y="2238"/>
                  </a:lnTo>
                  <a:cubicBezTo>
                    <a:pt x="338" y="1641"/>
                    <a:pt x="338" y="1337"/>
                    <a:pt x="548" y="1015"/>
                  </a:cubicBezTo>
                  <a:cubicBezTo>
                    <a:pt x="811" y="663"/>
                    <a:pt x="1382" y="385"/>
                    <a:pt x="2106" y="256"/>
                  </a:cubicBezTo>
                  <a:cubicBezTo>
                    <a:pt x="2763" y="155"/>
                    <a:pt x="3384" y="154"/>
                    <a:pt x="4615" y="154"/>
                  </a:cubicBezTo>
                  <a:close/>
                </a:path>
              </a:pathLst>
            </a:custGeom>
            <a:solidFill>
              <a:srgbClr val="2C2B2C"/>
            </a:solidFill>
            <a:ln w="12700" cap="flat">
              <a:noFill/>
              <a:miter lim="400000"/>
            </a:ln>
            <a:effectLst/>
          </p:spPr>
          <p:txBody>
            <a:bodyPr wrap="square" lIns="38100" tIns="38100" rIns="38100" bIns="38100" numCol="1" anchor="ctr">
              <a:noAutofit/>
            </a:bodyPr>
            <a:lstStyle/>
            <a:p>
              <a:endParaRPr/>
            </a:p>
          </p:txBody>
        </p:sp>
        <p:sp>
          <p:nvSpPr>
            <p:cNvPr id="46" name="Фигура">
              <a:extLst>
                <a:ext uri="{FF2B5EF4-FFF2-40B4-BE49-F238E27FC236}">
                  <a16:creationId xmlns:a16="http://schemas.microsoft.com/office/drawing/2014/main" id="{E159F7B4-E347-4941-9A44-3E53571D0DF7}"/>
                </a:ext>
              </a:extLst>
            </p:cNvPr>
            <p:cNvSpPr/>
            <p:nvPr/>
          </p:nvSpPr>
          <p:spPr>
            <a:xfrm>
              <a:off x="153346" y="115095"/>
              <a:ext cx="4686469" cy="9688168"/>
            </a:xfrm>
            <a:custGeom>
              <a:avLst/>
              <a:gdLst/>
              <a:ahLst/>
              <a:cxnLst>
                <a:cxn ang="0">
                  <a:pos x="wd2" y="hd2"/>
                </a:cxn>
                <a:cxn ang="5400000">
                  <a:pos x="wd2" y="hd2"/>
                </a:cxn>
                <a:cxn ang="10800000">
                  <a:pos x="wd2" y="hd2"/>
                </a:cxn>
                <a:cxn ang="16200000">
                  <a:pos x="wd2" y="hd2"/>
                </a:cxn>
              </a:cxnLst>
              <a:rect l="0" t="0" r="r" b="b"/>
              <a:pathLst>
                <a:path w="21599" h="21600" extrusionOk="0">
                  <a:moveTo>
                    <a:pt x="4537" y="0"/>
                  </a:moveTo>
                  <a:cubicBezTo>
                    <a:pt x="3231" y="0"/>
                    <a:pt x="2572" y="1"/>
                    <a:pt x="1875" y="108"/>
                  </a:cubicBezTo>
                  <a:cubicBezTo>
                    <a:pt x="1107" y="243"/>
                    <a:pt x="502" y="535"/>
                    <a:pt x="222" y="906"/>
                  </a:cubicBezTo>
                  <a:cubicBezTo>
                    <a:pt x="0" y="1246"/>
                    <a:pt x="0" y="1565"/>
                    <a:pt x="0" y="2195"/>
                  </a:cubicBezTo>
                  <a:lnTo>
                    <a:pt x="0" y="19395"/>
                  </a:lnTo>
                  <a:cubicBezTo>
                    <a:pt x="0" y="20034"/>
                    <a:pt x="0" y="20354"/>
                    <a:pt x="222" y="20694"/>
                  </a:cubicBezTo>
                  <a:cubicBezTo>
                    <a:pt x="502" y="21065"/>
                    <a:pt x="1107" y="21357"/>
                    <a:pt x="1875" y="21492"/>
                  </a:cubicBezTo>
                  <a:cubicBezTo>
                    <a:pt x="2577" y="21600"/>
                    <a:pt x="3236" y="21600"/>
                    <a:pt x="4537" y="21600"/>
                  </a:cubicBezTo>
                  <a:lnTo>
                    <a:pt x="17043" y="21600"/>
                  </a:lnTo>
                  <a:cubicBezTo>
                    <a:pt x="18364" y="21600"/>
                    <a:pt x="19025" y="21600"/>
                    <a:pt x="19727" y="21492"/>
                  </a:cubicBezTo>
                  <a:cubicBezTo>
                    <a:pt x="20494" y="21357"/>
                    <a:pt x="21098" y="21065"/>
                    <a:pt x="21378" y="20694"/>
                  </a:cubicBezTo>
                  <a:cubicBezTo>
                    <a:pt x="21600" y="20354"/>
                    <a:pt x="21600" y="20035"/>
                    <a:pt x="21600" y="19405"/>
                  </a:cubicBezTo>
                  <a:lnTo>
                    <a:pt x="21600" y="2205"/>
                  </a:lnTo>
                  <a:cubicBezTo>
                    <a:pt x="21600" y="1566"/>
                    <a:pt x="21600" y="1246"/>
                    <a:pt x="21378" y="906"/>
                  </a:cubicBezTo>
                  <a:cubicBezTo>
                    <a:pt x="21098" y="535"/>
                    <a:pt x="20494" y="243"/>
                    <a:pt x="19727" y="108"/>
                  </a:cubicBezTo>
                  <a:cubicBezTo>
                    <a:pt x="19025" y="0"/>
                    <a:pt x="18364" y="0"/>
                    <a:pt x="17063" y="0"/>
                  </a:cubicBezTo>
                  <a:lnTo>
                    <a:pt x="4557" y="0"/>
                  </a:lnTo>
                  <a:lnTo>
                    <a:pt x="4537" y="0"/>
                  </a:lnTo>
                  <a:close/>
                  <a:moveTo>
                    <a:pt x="4058" y="391"/>
                  </a:moveTo>
                  <a:lnTo>
                    <a:pt x="4072" y="391"/>
                  </a:lnTo>
                  <a:lnTo>
                    <a:pt x="4837" y="391"/>
                  </a:lnTo>
                  <a:cubicBezTo>
                    <a:pt x="4959" y="388"/>
                    <a:pt x="5075" y="417"/>
                    <a:pt x="5141" y="466"/>
                  </a:cubicBezTo>
                  <a:cubicBezTo>
                    <a:pt x="5202" y="512"/>
                    <a:pt x="5211" y="567"/>
                    <a:pt x="5223" y="621"/>
                  </a:cubicBezTo>
                  <a:cubicBezTo>
                    <a:pt x="5239" y="691"/>
                    <a:pt x="5260" y="756"/>
                    <a:pt x="5296" y="820"/>
                  </a:cubicBezTo>
                  <a:cubicBezTo>
                    <a:pt x="5347" y="889"/>
                    <a:pt x="5429" y="951"/>
                    <a:pt x="5533" y="1001"/>
                  </a:cubicBezTo>
                  <a:cubicBezTo>
                    <a:pt x="5638" y="1052"/>
                    <a:pt x="5765" y="1092"/>
                    <a:pt x="5908" y="1117"/>
                  </a:cubicBezTo>
                  <a:cubicBezTo>
                    <a:pt x="6038" y="1137"/>
                    <a:pt x="6164" y="1147"/>
                    <a:pt x="6319" y="1152"/>
                  </a:cubicBezTo>
                  <a:cubicBezTo>
                    <a:pt x="6473" y="1157"/>
                    <a:pt x="6656" y="1157"/>
                    <a:pt x="6898" y="1157"/>
                  </a:cubicBezTo>
                  <a:lnTo>
                    <a:pt x="10309" y="1157"/>
                  </a:lnTo>
                  <a:lnTo>
                    <a:pt x="11253" y="1157"/>
                  </a:lnTo>
                  <a:lnTo>
                    <a:pt x="14664" y="1157"/>
                  </a:lnTo>
                  <a:cubicBezTo>
                    <a:pt x="14906" y="1157"/>
                    <a:pt x="15089" y="1157"/>
                    <a:pt x="15244" y="1152"/>
                  </a:cubicBezTo>
                  <a:cubicBezTo>
                    <a:pt x="15398" y="1147"/>
                    <a:pt x="15524" y="1137"/>
                    <a:pt x="15654" y="1117"/>
                  </a:cubicBezTo>
                  <a:cubicBezTo>
                    <a:pt x="15797" y="1092"/>
                    <a:pt x="15925" y="1052"/>
                    <a:pt x="16029" y="1001"/>
                  </a:cubicBezTo>
                  <a:cubicBezTo>
                    <a:pt x="16133" y="951"/>
                    <a:pt x="16215" y="889"/>
                    <a:pt x="16267" y="820"/>
                  </a:cubicBezTo>
                  <a:cubicBezTo>
                    <a:pt x="16302" y="755"/>
                    <a:pt x="16323" y="691"/>
                    <a:pt x="16339" y="621"/>
                  </a:cubicBezTo>
                  <a:cubicBezTo>
                    <a:pt x="16351" y="567"/>
                    <a:pt x="16360" y="512"/>
                    <a:pt x="16421" y="466"/>
                  </a:cubicBezTo>
                  <a:cubicBezTo>
                    <a:pt x="16487" y="416"/>
                    <a:pt x="16604" y="388"/>
                    <a:pt x="16726" y="391"/>
                  </a:cubicBezTo>
                  <a:lnTo>
                    <a:pt x="17506" y="391"/>
                  </a:lnTo>
                  <a:cubicBezTo>
                    <a:pt x="17972" y="391"/>
                    <a:pt x="18324" y="390"/>
                    <a:pt x="18622" y="400"/>
                  </a:cubicBezTo>
                  <a:cubicBezTo>
                    <a:pt x="18919" y="410"/>
                    <a:pt x="19163" y="429"/>
                    <a:pt x="19415" y="468"/>
                  </a:cubicBezTo>
                  <a:cubicBezTo>
                    <a:pt x="19690" y="516"/>
                    <a:pt x="19936" y="592"/>
                    <a:pt x="20139" y="690"/>
                  </a:cubicBezTo>
                  <a:cubicBezTo>
                    <a:pt x="20341" y="788"/>
                    <a:pt x="20500" y="907"/>
                    <a:pt x="20600" y="1040"/>
                  </a:cubicBezTo>
                  <a:cubicBezTo>
                    <a:pt x="20680" y="1162"/>
                    <a:pt x="20719" y="1280"/>
                    <a:pt x="20739" y="1425"/>
                  </a:cubicBezTo>
                  <a:cubicBezTo>
                    <a:pt x="20758" y="1570"/>
                    <a:pt x="20759" y="1742"/>
                    <a:pt x="20759" y="1971"/>
                  </a:cubicBezTo>
                  <a:lnTo>
                    <a:pt x="20759" y="19637"/>
                  </a:lnTo>
                  <a:cubicBezTo>
                    <a:pt x="20759" y="19862"/>
                    <a:pt x="20758" y="20033"/>
                    <a:pt x="20739" y="20177"/>
                  </a:cubicBezTo>
                  <a:cubicBezTo>
                    <a:pt x="20719" y="20321"/>
                    <a:pt x="20680" y="20439"/>
                    <a:pt x="20600" y="20560"/>
                  </a:cubicBezTo>
                  <a:cubicBezTo>
                    <a:pt x="20500" y="20694"/>
                    <a:pt x="20341" y="20813"/>
                    <a:pt x="20139" y="20911"/>
                  </a:cubicBezTo>
                  <a:cubicBezTo>
                    <a:pt x="19936" y="21009"/>
                    <a:pt x="19690" y="21085"/>
                    <a:pt x="19415" y="21134"/>
                  </a:cubicBezTo>
                  <a:cubicBezTo>
                    <a:pt x="19163" y="21172"/>
                    <a:pt x="18920" y="21191"/>
                    <a:pt x="18620" y="21201"/>
                  </a:cubicBezTo>
                  <a:cubicBezTo>
                    <a:pt x="18320" y="21210"/>
                    <a:pt x="17965" y="21211"/>
                    <a:pt x="17491" y="21211"/>
                  </a:cubicBezTo>
                  <a:lnTo>
                    <a:pt x="4058" y="21211"/>
                  </a:lnTo>
                  <a:cubicBezTo>
                    <a:pt x="3592" y="21211"/>
                    <a:pt x="3240" y="21210"/>
                    <a:pt x="2942" y="21201"/>
                  </a:cubicBezTo>
                  <a:cubicBezTo>
                    <a:pt x="2644" y="21191"/>
                    <a:pt x="2400" y="21172"/>
                    <a:pt x="2149" y="21134"/>
                  </a:cubicBezTo>
                  <a:cubicBezTo>
                    <a:pt x="1874" y="21085"/>
                    <a:pt x="1629" y="21009"/>
                    <a:pt x="1426" y="20911"/>
                  </a:cubicBezTo>
                  <a:cubicBezTo>
                    <a:pt x="1224" y="20813"/>
                    <a:pt x="1065" y="20694"/>
                    <a:pt x="965" y="20560"/>
                  </a:cubicBezTo>
                  <a:cubicBezTo>
                    <a:pt x="886" y="20439"/>
                    <a:pt x="847" y="20321"/>
                    <a:pt x="827" y="20176"/>
                  </a:cubicBezTo>
                  <a:cubicBezTo>
                    <a:pt x="807" y="20031"/>
                    <a:pt x="806" y="19859"/>
                    <a:pt x="806" y="19630"/>
                  </a:cubicBezTo>
                  <a:lnTo>
                    <a:pt x="806" y="1964"/>
                  </a:lnTo>
                  <a:cubicBezTo>
                    <a:pt x="806" y="1738"/>
                    <a:pt x="807" y="1568"/>
                    <a:pt x="827" y="1424"/>
                  </a:cubicBezTo>
                  <a:cubicBezTo>
                    <a:pt x="847" y="1280"/>
                    <a:pt x="886" y="1162"/>
                    <a:pt x="965" y="1040"/>
                  </a:cubicBezTo>
                  <a:cubicBezTo>
                    <a:pt x="1065" y="907"/>
                    <a:pt x="1224" y="788"/>
                    <a:pt x="1426" y="690"/>
                  </a:cubicBezTo>
                  <a:cubicBezTo>
                    <a:pt x="1629" y="592"/>
                    <a:pt x="1874" y="516"/>
                    <a:pt x="2149" y="468"/>
                  </a:cubicBezTo>
                  <a:cubicBezTo>
                    <a:pt x="2399" y="429"/>
                    <a:pt x="2643" y="410"/>
                    <a:pt x="2941" y="400"/>
                  </a:cubicBezTo>
                  <a:cubicBezTo>
                    <a:pt x="3239" y="390"/>
                    <a:pt x="3591" y="391"/>
                    <a:pt x="4058" y="391"/>
                  </a:cubicBezTo>
                  <a:close/>
                </a:path>
              </a:pathLst>
            </a:custGeom>
            <a:solidFill>
              <a:srgbClr val="131313"/>
            </a:solidFill>
            <a:ln w="12700" cap="flat">
              <a:noFill/>
              <a:miter lim="400000"/>
            </a:ln>
            <a:effectLst/>
          </p:spPr>
          <p:txBody>
            <a:bodyPr wrap="square" lIns="38100" tIns="38100" rIns="38100" bIns="38100" numCol="1" anchor="ctr">
              <a:noAutofit/>
            </a:bodyPr>
            <a:lstStyle/>
            <a:p>
              <a:endParaRPr/>
            </a:p>
          </p:txBody>
        </p:sp>
        <p:sp>
          <p:nvSpPr>
            <p:cNvPr id="47" name="Фигура">
              <a:extLst>
                <a:ext uri="{FF2B5EF4-FFF2-40B4-BE49-F238E27FC236}">
                  <a16:creationId xmlns:a16="http://schemas.microsoft.com/office/drawing/2014/main" id="{012C012A-E45B-6D4B-8E95-8AFD82B318CF}"/>
                </a:ext>
              </a:extLst>
            </p:cNvPr>
            <p:cNvSpPr/>
            <p:nvPr/>
          </p:nvSpPr>
          <p:spPr>
            <a:xfrm>
              <a:off x="2184983" y="337089"/>
              <a:ext cx="615485" cy="97038"/>
            </a:xfrm>
            <a:custGeom>
              <a:avLst/>
              <a:gdLst/>
              <a:ahLst/>
              <a:cxnLst>
                <a:cxn ang="0">
                  <a:pos x="wd2" y="hd2"/>
                </a:cxn>
                <a:cxn ang="5400000">
                  <a:pos x="wd2" y="hd2"/>
                </a:cxn>
                <a:cxn ang="10800000">
                  <a:pos x="wd2" y="hd2"/>
                </a:cxn>
                <a:cxn ang="16200000">
                  <a:pos x="wd2" y="hd2"/>
                </a:cxn>
              </a:cxnLst>
              <a:rect l="0" t="0" r="r" b="b"/>
              <a:pathLst>
                <a:path w="21600" h="21600" extrusionOk="0">
                  <a:moveTo>
                    <a:pt x="1703" y="0"/>
                  </a:moveTo>
                  <a:lnTo>
                    <a:pt x="19897" y="0"/>
                  </a:lnTo>
                  <a:lnTo>
                    <a:pt x="19897" y="0"/>
                  </a:lnTo>
                  <a:cubicBezTo>
                    <a:pt x="20838" y="0"/>
                    <a:pt x="21600" y="4835"/>
                    <a:pt x="21600" y="10800"/>
                  </a:cubicBezTo>
                  <a:lnTo>
                    <a:pt x="21600" y="10800"/>
                  </a:lnTo>
                  <a:lnTo>
                    <a:pt x="21600" y="10800"/>
                  </a:lnTo>
                  <a:cubicBezTo>
                    <a:pt x="21600" y="13782"/>
                    <a:pt x="21409" y="16482"/>
                    <a:pt x="21101" y="18437"/>
                  </a:cubicBezTo>
                  <a:cubicBezTo>
                    <a:pt x="20793" y="20391"/>
                    <a:pt x="20367" y="21600"/>
                    <a:pt x="19897" y="21600"/>
                  </a:cubicBezTo>
                  <a:lnTo>
                    <a:pt x="19897" y="21600"/>
                  </a:lnTo>
                  <a:lnTo>
                    <a:pt x="1703" y="21600"/>
                  </a:lnTo>
                  <a:lnTo>
                    <a:pt x="1703" y="21600"/>
                  </a:lnTo>
                  <a:cubicBezTo>
                    <a:pt x="762" y="21600"/>
                    <a:pt x="0" y="16765"/>
                    <a:pt x="0" y="10800"/>
                  </a:cubicBezTo>
                  <a:lnTo>
                    <a:pt x="0" y="10800"/>
                  </a:lnTo>
                  <a:lnTo>
                    <a:pt x="0" y="10800"/>
                  </a:lnTo>
                  <a:cubicBezTo>
                    <a:pt x="0" y="4835"/>
                    <a:pt x="762" y="0"/>
                    <a:pt x="1703" y="0"/>
                  </a:cubicBezTo>
                  <a:lnTo>
                    <a:pt x="1703" y="0"/>
                  </a:lnTo>
                  <a:close/>
                </a:path>
              </a:pathLst>
            </a:custGeom>
            <a:solidFill>
              <a:srgbClr val="414041"/>
            </a:solidFill>
            <a:ln w="12700" cap="flat">
              <a:noFill/>
              <a:miter lim="400000"/>
            </a:ln>
            <a:effectLst/>
          </p:spPr>
          <p:txBody>
            <a:bodyPr wrap="square" lIns="38100" tIns="38100" rIns="38100" bIns="38100" numCol="1" anchor="ctr">
              <a:noAutofit/>
            </a:bodyPr>
            <a:lstStyle/>
            <a:p>
              <a:endParaRPr/>
            </a:p>
          </p:txBody>
        </p:sp>
        <p:sp>
          <p:nvSpPr>
            <p:cNvPr id="48" name="Кружок">
              <a:extLst>
                <a:ext uri="{FF2B5EF4-FFF2-40B4-BE49-F238E27FC236}">
                  <a16:creationId xmlns:a16="http://schemas.microsoft.com/office/drawing/2014/main" id="{12AE5294-F8CE-724F-A9FC-AD3F2B74DD6E}"/>
                </a:ext>
              </a:extLst>
            </p:cNvPr>
            <p:cNvSpPr/>
            <p:nvPr/>
          </p:nvSpPr>
          <p:spPr>
            <a:xfrm>
              <a:off x="2940601" y="302990"/>
              <a:ext cx="165237" cy="165237"/>
            </a:xfrm>
            <a:prstGeom prst="ellipse">
              <a:avLst/>
            </a:prstGeom>
            <a:solidFill>
              <a:srgbClr val="414041"/>
            </a:solidFill>
            <a:ln w="12700" cap="flat">
              <a:noFill/>
              <a:miter lim="400000"/>
            </a:ln>
            <a:effectLst/>
          </p:spPr>
          <p:txBody>
            <a:bodyPr wrap="square" lIns="38100" tIns="38100" rIns="38100" bIns="38100" numCol="1" anchor="ctr">
              <a:noAutofit/>
            </a:bodyPr>
            <a:lstStyle/>
            <a:p>
              <a:endParaRPr/>
            </a:p>
          </p:txBody>
        </p:sp>
      </p:grpSp>
      <p:grpSp>
        <p:nvGrpSpPr>
          <p:cNvPr id="2" name="Группа 1">
            <a:extLst>
              <a:ext uri="{FF2B5EF4-FFF2-40B4-BE49-F238E27FC236}">
                <a16:creationId xmlns:a16="http://schemas.microsoft.com/office/drawing/2014/main" id="{1FC429F9-3890-9341-9E8D-D3B7F4E1207A}"/>
              </a:ext>
            </a:extLst>
          </p:cNvPr>
          <p:cNvGrpSpPr/>
          <p:nvPr/>
        </p:nvGrpSpPr>
        <p:grpSpPr>
          <a:xfrm>
            <a:off x="1715646" y="1932197"/>
            <a:ext cx="7502101" cy="9465027"/>
            <a:chOff x="1715646" y="1932197"/>
            <a:chExt cx="7502101" cy="9465027"/>
          </a:xfrm>
        </p:grpSpPr>
        <p:sp>
          <p:nvSpPr>
            <p:cNvPr id="52" name="Investor Pitch Deck Template">
              <a:extLst>
                <a:ext uri="{FF2B5EF4-FFF2-40B4-BE49-F238E27FC236}">
                  <a16:creationId xmlns:a16="http://schemas.microsoft.com/office/drawing/2014/main" id="{B7622198-CA6A-3A45-A0AB-DDAB98CB915A}"/>
                </a:ext>
              </a:extLst>
            </p:cNvPr>
            <p:cNvSpPr txBox="1"/>
            <p:nvPr/>
          </p:nvSpPr>
          <p:spPr>
            <a:xfrm>
              <a:off x="1719464" y="1932197"/>
              <a:ext cx="7498283" cy="37856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r>
                <a:rPr lang="en-US">
                  <a:solidFill>
                    <a:schemeClr val="accent1"/>
                  </a:solidFill>
                  <a:latin typeface="Montserrat"/>
                </a:rPr>
                <a:t>Fully </a:t>
              </a:r>
              <a:r>
                <a:rPr lang="en-US" err="1">
                  <a:solidFill>
                    <a:schemeClr val="accent1"/>
                  </a:solidFill>
                  <a:latin typeface="Montserrat"/>
                </a:rPr>
                <a:t>Optimised</a:t>
              </a:r>
              <a:r>
                <a:rPr lang="en-US">
                  <a:solidFill>
                    <a:schemeClr val="accent1"/>
                  </a:solidFill>
                  <a:latin typeface="Montserrat"/>
                </a:rPr>
                <a:t> Mobile (PWA)</a:t>
              </a:r>
              <a:endParaRPr lang="en-US">
                <a:solidFill>
                  <a:schemeClr val="accent1"/>
                </a:solidFill>
              </a:endParaRPr>
            </a:p>
          </p:txBody>
        </p:sp>
        <p:cxnSp>
          <p:nvCxnSpPr>
            <p:cNvPr id="53" name="Прямая соединительная линия 52">
              <a:extLst>
                <a:ext uri="{FF2B5EF4-FFF2-40B4-BE49-F238E27FC236}">
                  <a16:creationId xmlns:a16="http://schemas.microsoft.com/office/drawing/2014/main" id="{568AA511-1C5D-254D-A281-2B46CD232B44}"/>
                </a:ext>
              </a:extLst>
            </p:cNvPr>
            <p:cNvCxnSpPr/>
            <p:nvPr/>
          </p:nvCxnSpPr>
          <p:spPr>
            <a:xfrm>
              <a:off x="1745477" y="6508377"/>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
          <p:nvSpPr>
            <p:cNvPr id="54"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73D21A-B369-E94D-96CB-10B1761428B6}"/>
                </a:ext>
              </a:extLst>
            </p:cNvPr>
            <p:cNvSpPr txBox="1"/>
            <p:nvPr/>
          </p:nvSpPr>
          <p:spPr>
            <a:xfrm>
              <a:off x="1715646" y="7339895"/>
              <a:ext cx="6299790" cy="4057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incididunt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magna </a:t>
              </a:r>
              <a:r>
                <a:rPr err="1">
                  <a:latin typeface="Montserrat" pitchFamily="2" charset="0"/>
                </a:rPr>
                <a:t>alua</a:t>
              </a:r>
              <a:r>
                <a:rPr>
                  <a:latin typeface="Montserrat" pitchFamily="2" charset="0"/>
                </a:rPr>
                <a:t>. Ut </a:t>
              </a:r>
              <a:r>
                <a:rPr err="1">
                  <a:latin typeface="Montserrat" pitchFamily="2" charset="0"/>
                </a:rPr>
                <a:t>enim</a:t>
              </a:r>
              <a:r>
                <a:rPr>
                  <a:latin typeface="Montserrat" pitchFamily="2" charset="0"/>
                </a:rPr>
                <a:t> ad minim </a:t>
              </a:r>
              <a:r>
                <a:rPr err="1">
                  <a:latin typeface="Montserrat" pitchFamily="2" charset="0"/>
                </a:rPr>
                <a:t>veniam</a:t>
              </a:r>
              <a:r>
                <a:rPr>
                  <a:latin typeface="Montserrat" pitchFamily="2" charset="0"/>
                </a:rPr>
                <a:t>, </a:t>
              </a:r>
              <a:r>
                <a:rPr err="1">
                  <a:latin typeface="Montserrat" pitchFamily="2" charset="0"/>
                </a:rPr>
                <a:t>quis</a:t>
              </a:r>
              <a:r>
                <a:rPr>
                  <a:latin typeface="Montserrat" pitchFamily="2" charset="0"/>
                </a:rPr>
                <a:t> </a:t>
              </a:r>
              <a:r>
                <a:rPr err="1">
                  <a:latin typeface="Montserrat" pitchFamily="2" charset="0"/>
                </a:rPr>
                <a:t>nostrud</a:t>
              </a:r>
              <a:r>
                <a:rPr>
                  <a:latin typeface="Montserrat" pitchFamily="2" charset="0"/>
                </a:rPr>
                <a:t> exercitation </a:t>
              </a:r>
              <a:r>
                <a:rPr err="1">
                  <a:latin typeface="Montserrat" pitchFamily="2" charset="0"/>
                </a:rPr>
                <a:t>ullamco</a:t>
              </a:r>
              <a:r>
                <a:rPr>
                  <a:latin typeface="Montserrat" pitchFamily="2" charset="0"/>
                </a:rPr>
                <a:t> </a:t>
              </a:r>
              <a:r>
                <a:rPr err="1">
                  <a:latin typeface="Montserrat" pitchFamily="2" charset="0"/>
                </a:rPr>
                <a:t>laboris</a:t>
              </a:r>
              <a:r>
                <a:rPr>
                  <a:latin typeface="Montserrat" pitchFamily="2" charset="0"/>
                </a:rPr>
                <a:t> nisi </a:t>
              </a:r>
              <a:r>
                <a:rPr err="1">
                  <a:latin typeface="Montserrat" pitchFamily="2" charset="0"/>
                </a:rPr>
                <a:t>ut</a:t>
              </a:r>
              <a:r>
                <a:rPr>
                  <a:latin typeface="Montserrat" pitchFamily="2" charset="0"/>
                </a:rPr>
                <a:t> </a:t>
              </a:r>
              <a:r>
                <a:rPr err="1">
                  <a:latin typeface="Montserrat" pitchFamily="2" charset="0"/>
                </a:rPr>
                <a:t>aliquip</a:t>
              </a:r>
              <a:r>
                <a:rPr>
                  <a:latin typeface="Montserrat" pitchFamily="2" charset="0"/>
                </a:rPr>
                <a:t> </a:t>
              </a:r>
              <a:r>
                <a:rPr err="1">
                  <a:latin typeface="Montserrat" pitchFamily="2" charset="0"/>
                </a:rPr>
                <a:t>ea</a:t>
              </a:r>
              <a:r>
                <a:rPr>
                  <a:latin typeface="Montserrat" pitchFamily="2" charset="0"/>
                </a:rPr>
                <a:t> </a:t>
              </a:r>
              <a:r>
                <a:rPr err="1">
                  <a:latin typeface="Montserrat" pitchFamily="2" charset="0"/>
                </a:rPr>
                <a:t>commodo</a:t>
              </a:r>
              <a:r>
                <a:rPr>
                  <a:latin typeface="Montserrat" pitchFamily="2" charset="0"/>
                </a:rPr>
                <a:t> </a:t>
              </a:r>
              <a:r>
                <a:rPr err="1">
                  <a:latin typeface="Montserrat" pitchFamily="2" charset="0"/>
                </a:rPr>
                <a:t>consequat</a:t>
              </a:r>
              <a:r>
                <a:rPr>
                  <a:latin typeface="Montserrat" pitchFamily="2" charset="0"/>
                </a:rPr>
                <a:t>. Duis </a:t>
              </a:r>
              <a:r>
                <a:rPr err="1">
                  <a:latin typeface="Montserrat" pitchFamily="2" charset="0"/>
                </a:rPr>
                <a:t>aute</a:t>
              </a:r>
              <a:r>
                <a:rPr>
                  <a:latin typeface="Montserrat" pitchFamily="2" charset="0"/>
                </a:rPr>
                <a:t> </a:t>
              </a:r>
              <a:r>
                <a:rPr err="1">
                  <a:latin typeface="Montserrat" pitchFamily="2" charset="0"/>
                </a:rPr>
                <a:t>irure</a:t>
              </a:r>
              <a:r>
                <a:rPr>
                  <a:latin typeface="Montserrat" pitchFamily="2" charset="0"/>
                </a:rPr>
                <a:t> dolor in </a:t>
              </a:r>
              <a:r>
                <a:rPr err="1">
                  <a:latin typeface="Montserrat" pitchFamily="2" charset="0"/>
                </a:rPr>
                <a:t>reprehenderit</a:t>
              </a:r>
              <a:r>
                <a:rPr>
                  <a:latin typeface="Montserrat" pitchFamily="2" charset="0"/>
                </a:rPr>
                <a:t> in </a:t>
              </a:r>
              <a:r>
                <a:rPr err="1">
                  <a:latin typeface="Montserrat" pitchFamily="2" charset="0"/>
                </a:rPr>
                <a:t>voluptate</a:t>
              </a:r>
              <a:r>
                <a:rPr>
                  <a:latin typeface="Montserrat" pitchFamily="2" charset="0"/>
                </a:rPr>
                <a:t> </a:t>
              </a:r>
              <a:r>
                <a:rPr err="1">
                  <a:latin typeface="Montserrat" pitchFamily="2" charset="0"/>
                </a:rPr>
                <a:t>velit</a:t>
              </a:r>
              <a:r>
                <a:rPr>
                  <a:latin typeface="Montserrat" pitchFamily="2" charset="0"/>
                </a:rPr>
                <a:t> </a:t>
              </a:r>
              <a:r>
                <a:rPr err="1">
                  <a:latin typeface="Montserrat" pitchFamily="2" charset="0"/>
                </a:rPr>
                <a:t>ee</a:t>
              </a:r>
              <a:r>
                <a:rPr>
                  <a:latin typeface="Montserrat" pitchFamily="2" charset="0"/>
                </a:rPr>
                <a:t> </a:t>
              </a:r>
              <a:r>
                <a:rPr err="1">
                  <a:latin typeface="Montserrat" pitchFamily="2" charset="0"/>
                </a:rPr>
                <a:t>cillum</a:t>
              </a:r>
              <a:r>
                <a:rPr>
                  <a:latin typeface="Montserrat" pitchFamily="2" charset="0"/>
                </a:rPr>
                <a:t> dole </a:t>
              </a:r>
              <a:r>
                <a:rPr err="1">
                  <a:latin typeface="Montserrat" pitchFamily="2" charset="0"/>
                </a:rPr>
                <a:t>eu</a:t>
              </a:r>
              <a:r>
                <a:rPr>
                  <a:latin typeface="Montserrat" pitchFamily="2" charset="0"/>
                </a:rPr>
                <a:t> </a:t>
              </a:r>
              <a:r>
                <a:rPr err="1">
                  <a:latin typeface="Montserrat" pitchFamily="2" charset="0"/>
                </a:rPr>
                <a:t>fugiat</a:t>
              </a:r>
              <a:r>
                <a:rPr>
                  <a:latin typeface="Montserrat" pitchFamily="2" charset="0"/>
                </a:rPr>
                <a:t> </a:t>
              </a:r>
              <a:r>
                <a:rPr err="1">
                  <a:latin typeface="Montserrat" pitchFamily="2" charset="0"/>
                </a:rPr>
                <a:t>nulla</a:t>
              </a:r>
              <a:r>
                <a:rPr>
                  <a:latin typeface="Montserrat" pitchFamily="2" charset="0"/>
                </a:rPr>
                <a:t> </a:t>
              </a:r>
              <a:r>
                <a:rPr err="1">
                  <a:latin typeface="Montserrat" pitchFamily="2" charset="0"/>
                </a:rPr>
                <a:t>pariatur</a:t>
              </a:r>
              <a:r>
                <a:rPr>
                  <a:latin typeface="Montserrat" pitchFamily="2" charset="0"/>
                </a:rPr>
                <a:t>. </a:t>
              </a:r>
              <a:r>
                <a:rPr err="1">
                  <a:latin typeface="Montserrat" pitchFamily="2" charset="0"/>
                </a:rPr>
                <a:t>Excepr</a:t>
              </a:r>
              <a:endParaRPr>
                <a:latin typeface="Montserrat" pitchFamily="2" charset="0"/>
              </a:endParaRPr>
            </a:p>
          </p:txBody>
        </p:sp>
      </p:grpSp>
      <p:grpSp>
        <p:nvGrpSpPr>
          <p:cNvPr id="3" name="Группа 2">
            <a:extLst>
              <a:ext uri="{FF2B5EF4-FFF2-40B4-BE49-F238E27FC236}">
                <a16:creationId xmlns:a16="http://schemas.microsoft.com/office/drawing/2014/main" id="{019364F6-B356-EF46-850D-242E4B25BBDE}"/>
              </a:ext>
            </a:extLst>
          </p:cNvPr>
          <p:cNvGrpSpPr/>
          <p:nvPr/>
        </p:nvGrpSpPr>
        <p:grpSpPr>
          <a:xfrm>
            <a:off x="12192001" y="7459291"/>
            <a:ext cx="10476354" cy="4002567"/>
            <a:chOff x="12192001" y="7459291"/>
            <a:chExt cx="10476354" cy="4002567"/>
          </a:xfrm>
        </p:grpSpPr>
        <p:sp>
          <p:nvSpPr>
            <p:cNvPr id="49" name="Скругленный прямоугольник 48">
              <a:extLst>
                <a:ext uri="{FF2B5EF4-FFF2-40B4-BE49-F238E27FC236}">
                  <a16:creationId xmlns:a16="http://schemas.microsoft.com/office/drawing/2014/main" id="{4DAD8257-1FAC-D04A-964B-03898584B37F}"/>
                </a:ext>
              </a:extLst>
            </p:cNvPr>
            <p:cNvSpPr/>
            <p:nvPr/>
          </p:nvSpPr>
          <p:spPr>
            <a:xfrm>
              <a:off x="12192001" y="7459291"/>
              <a:ext cx="10476354" cy="4002567"/>
            </a:xfrm>
            <a:prstGeom prst="roundRect">
              <a:avLst>
                <a:gd name="adj" fmla="val 2147"/>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55" name="Группа 54">
              <a:extLst>
                <a:ext uri="{FF2B5EF4-FFF2-40B4-BE49-F238E27FC236}">
                  <a16:creationId xmlns:a16="http://schemas.microsoft.com/office/drawing/2014/main" id="{82326940-25C5-FD47-94BD-6DDB85975E37}"/>
                </a:ext>
              </a:extLst>
            </p:cNvPr>
            <p:cNvGrpSpPr/>
            <p:nvPr/>
          </p:nvGrpSpPr>
          <p:grpSpPr>
            <a:xfrm>
              <a:off x="12664430" y="8207886"/>
              <a:ext cx="3014990" cy="2488296"/>
              <a:chOff x="12900652" y="8369251"/>
              <a:chExt cx="3014990" cy="2488296"/>
            </a:xfrm>
          </p:grpSpPr>
          <p:sp>
            <p:nvSpPr>
              <p:cNvPr id="56"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16B35A2A-2F3C-8747-81F2-42BA63C7C33E}"/>
                  </a:ext>
                </a:extLst>
              </p:cNvPr>
              <p:cNvSpPr txBox="1"/>
              <p:nvPr/>
            </p:nvSpPr>
            <p:spPr>
              <a:xfrm>
                <a:off x="12900652" y="9685623"/>
                <a:ext cx="3014990" cy="11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ts val="4500"/>
                  </a:lnSpc>
                  <a:defRPr sz="2200">
                    <a:solidFill>
                      <a:srgbClr val="7B7B7C"/>
                    </a:solidFill>
                    <a:latin typeface="Aller"/>
                    <a:ea typeface="Aller"/>
                    <a:cs typeface="Aller"/>
                    <a:sym typeface="Aller"/>
                  </a:defRPr>
                </a:pPr>
                <a:r>
                  <a:rPr>
                    <a:solidFill>
                      <a:schemeClr val="accent1"/>
                    </a:solidFill>
                    <a:latin typeface="Montserrat" pitchFamily="2" charset="0"/>
                  </a:rPr>
                  <a:t>Lorem ipsum dolor </a:t>
                </a:r>
                <a:r>
                  <a:rPr err="1">
                    <a:solidFill>
                      <a:schemeClr val="accent1"/>
                    </a:solidFill>
                    <a:latin typeface="Montserrat" pitchFamily="2" charset="0"/>
                  </a:rPr>
                  <a:t>adipiscing</a:t>
                </a:r>
                <a:r>
                  <a:rPr>
                    <a:solidFill>
                      <a:schemeClr val="accent1"/>
                    </a:solidFill>
                    <a:latin typeface="Montserrat" pitchFamily="2" charset="0"/>
                  </a:rPr>
                  <a:t> </a:t>
                </a:r>
                <a:r>
                  <a:rPr err="1">
                    <a:solidFill>
                      <a:schemeClr val="accent1"/>
                    </a:solidFill>
                    <a:latin typeface="Montserrat" pitchFamily="2" charset="0"/>
                  </a:rPr>
                  <a:t>elit</a:t>
                </a:r>
                <a:r>
                  <a:rPr>
                    <a:solidFill>
                      <a:schemeClr val="accent1"/>
                    </a:solidFill>
                    <a:latin typeface="Montserrat" pitchFamily="2" charset="0"/>
                  </a:rPr>
                  <a:t>, </a:t>
                </a:r>
                <a:r>
                  <a:rPr err="1">
                    <a:solidFill>
                      <a:schemeClr val="accent1"/>
                    </a:solidFill>
                    <a:latin typeface="Montserrat" pitchFamily="2" charset="0"/>
                  </a:rPr>
                  <a:t>sed</a:t>
                </a:r>
                <a:endParaRPr lang="ru-RU">
                  <a:solidFill>
                    <a:schemeClr val="accent1"/>
                  </a:solidFill>
                  <a:latin typeface="Montserrat" pitchFamily="2" charset="0"/>
                </a:endParaRPr>
              </a:p>
            </p:txBody>
          </p:sp>
          <p:sp>
            <p:nvSpPr>
              <p:cNvPr id="57" name="Investor Pitch Deck Template">
                <a:extLst>
                  <a:ext uri="{FF2B5EF4-FFF2-40B4-BE49-F238E27FC236}">
                    <a16:creationId xmlns:a16="http://schemas.microsoft.com/office/drawing/2014/main" id="{797075F9-21EB-5447-AFF7-C98957CCCD3B}"/>
                  </a:ext>
                </a:extLst>
              </p:cNvPr>
              <p:cNvSpPr txBox="1"/>
              <p:nvPr/>
            </p:nvSpPr>
            <p:spPr>
              <a:xfrm>
                <a:off x="12920124" y="9214198"/>
                <a:ext cx="2976047"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tx1"/>
                    </a:solidFill>
                    <a:latin typeface="Montserrat" pitchFamily="2" charset="0"/>
                  </a:rPr>
                  <a:t>Subtitle project</a:t>
                </a:r>
              </a:p>
            </p:txBody>
          </p:sp>
          <p:grpSp>
            <p:nvGrpSpPr>
              <p:cNvPr id="58" name="Группа 57">
                <a:extLst>
                  <a:ext uri="{FF2B5EF4-FFF2-40B4-BE49-F238E27FC236}">
                    <a16:creationId xmlns:a16="http://schemas.microsoft.com/office/drawing/2014/main" id="{DF9A94A9-6E48-D34A-9965-2BB2C33B59D4}"/>
                  </a:ext>
                </a:extLst>
              </p:cNvPr>
              <p:cNvGrpSpPr/>
              <p:nvPr/>
            </p:nvGrpSpPr>
            <p:grpSpPr>
              <a:xfrm>
                <a:off x="14102113" y="8369251"/>
                <a:ext cx="612068" cy="612068"/>
                <a:chOff x="14102113" y="8369251"/>
                <a:chExt cx="612068" cy="612068"/>
              </a:xfrm>
            </p:grpSpPr>
            <p:sp>
              <p:nvSpPr>
                <p:cNvPr id="59" name="Овал 58">
                  <a:extLst>
                    <a:ext uri="{FF2B5EF4-FFF2-40B4-BE49-F238E27FC236}">
                      <a16:creationId xmlns:a16="http://schemas.microsoft.com/office/drawing/2014/main" id="{9C2E6A8E-E92F-2C46-A9D1-6B8E64A75DAD}"/>
                    </a:ext>
                  </a:extLst>
                </p:cNvPr>
                <p:cNvSpPr/>
                <p:nvPr/>
              </p:nvSpPr>
              <p:spPr>
                <a:xfrm>
                  <a:off x="14102113" y="8369251"/>
                  <a:ext cx="612068" cy="612068"/>
                </a:xfrm>
                <a:prstGeom prst="ellipse">
                  <a:avLst/>
                </a:prstGeom>
                <a:gradFill>
                  <a:gsLst>
                    <a:gs pos="0">
                      <a:schemeClr val="accent3"/>
                    </a:gs>
                    <a:gs pos="100000">
                      <a:schemeClr val="accent1"/>
                    </a:gs>
                  </a:gsLst>
                  <a:lin ang="10800000" scaled="1"/>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60" name="Investor Pitch Deck Template">
                  <a:extLst>
                    <a:ext uri="{FF2B5EF4-FFF2-40B4-BE49-F238E27FC236}">
                      <a16:creationId xmlns:a16="http://schemas.microsoft.com/office/drawing/2014/main" id="{F466D41C-75DF-FA46-BA3E-23123338D2C9}"/>
                    </a:ext>
                  </a:extLst>
                </p:cNvPr>
                <p:cNvSpPr txBox="1"/>
                <p:nvPr/>
              </p:nvSpPr>
              <p:spPr>
                <a:xfrm>
                  <a:off x="14233527" y="8446256"/>
                  <a:ext cx="355475"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accent5"/>
                      </a:solidFill>
                      <a:latin typeface="Montserrat" pitchFamily="2" charset="0"/>
                    </a:rPr>
                    <a:t>A</a:t>
                  </a:r>
                </a:p>
              </p:txBody>
            </p:sp>
          </p:grpSp>
        </p:grpSp>
        <p:grpSp>
          <p:nvGrpSpPr>
            <p:cNvPr id="61" name="Группа 60">
              <a:extLst>
                <a:ext uri="{FF2B5EF4-FFF2-40B4-BE49-F238E27FC236}">
                  <a16:creationId xmlns:a16="http://schemas.microsoft.com/office/drawing/2014/main" id="{2E912C97-DB7F-0B4C-8453-47B016A77704}"/>
                </a:ext>
              </a:extLst>
            </p:cNvPr>
            <p:cNvGrpSpPr/>
            <p:nvPr/>
          </p:nvGrpSpPr>
          <p:grpSpPr>
            <a:xfrm>
              <a:off x="15949493" y="8207886"/>
              <a:ext cx="3014990" cy="2488296"/>
              <a:chOff x="12900652" y="8369251"/>
              <a:chExt cx="3014990" cy="2488296"/>
            </a:xfrm>
          </p:grpSpPr>
          <p:sp>
            <p:nvSpPr>
              <p:cNvPr id="62"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F0E6C7BE-50D8-014B-A670-50CA9DE93896}"/>
                  </a:ext>
                </a:extLst>
              </p:cNvPr>
              <p:cNvSpPr txBox="1"/>
              <p:nvPr/>
            </p:nvSpPr>
            <p:spPr>
              <a:xfrm>
                <a:off x="12900652" y="9685623"/>
                <a:ext cx="3014990" cy="11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ts val="4500"/>
                  </a:lnSpc>
                  <a:defRPr sz="2200">
                    <a:solidFill>
                      <a:srgbClr val="7B7B7C"/>
                    </a:solidFill>
                    <a:latin typeface="Aller"/>
                    <a:ea typeface="Aller"/>
                    <a:cs typeface="Aller"/>
                    <a:sym typeface="Aller"/>
                  </a:defRPr>
                </a:pPr>
                <a:r>
                  <a:rPr>
                    <a:solidFill>
                      <a:schemeClr val="accent1"/>
                    </a:solidFill>
                    <a:latin typeface="Montserrat" pitchFamily="2" charset="0"/>
                  </a:rPr>
                  <a:t>Lorem ipsum dolor </a:t>
                </a:r>
                <a:r>
                  <a:rPr err="1">
                    <a:solidFill>
                      <a:schemeClr val="accent1"/>
                    </a:solidFill>
                    <a:latin typeface="Montserrat" pitchFamily="2" charset="0"/>
                  </a:rPr>
                  <a:t>adipiscing</a:t>
                </a:r>
                <a:r>
                  <a:rPr>
                    <a:solidFill>
                      <a:schemeClr val="accent1"/>
                    </a:solidFill>
                    <a:latin typeface="Montserrat" pitchFamily="2" charset="0"/>
                  </a:rPr>
                  <a:t> </a:t>
                </a:r>
                <a:r>
                  <a:rPr err="1">
                    <a:solidFill>
                      <a:schemeClr val="accent1"/>
                    </a:solidFill>
                    <a:latin typeface="Montserrat" pitchFamily="2" charset="0"/>
                  </a:rPr>
                  <a:t>elit</a:t>
                </a:r>
                <a:r>
                  <a:rPr>
                    <a:solidFill>
                      <a:schemeClr val="accent1"/>
                    </a:solidFill>
                    <a:latin typeface="Montserrat" pitchFamily="2" charset="0"/>
                  </a:rPr>
                  <a:t>, </a:t>
                </a:r>
                <a:r>
                  <a:rPr err="1">
                    <a:solidFill>
                      <a:schemeClr val="accent1"/>
                    </a:solidFill>
                    <a:latin typeface="Montserrat" pitchFamily="2" charset="0"/>
                  </a:rPr>
                  <a:t>sed</a:t>
                </a:r>
                <a:endParaRPr lang="ru-RU">
                  <a:solidFill>
                    <a:schemeClr val="accent1"/>
                  </a:solidFill>
                  <a:latin typeface="Montserrat" pitchFamily="2" charset="0"/>
                </a:endParaRPr>
              </a:p>
            </p:txBody>
          </p:sp>
          <p:sp>
            <p:nvSpPr>
              <p:cNvPr id="63" name="Investor Pitch Deck Template">
                <a:extLst>
                  <a:ext uri="{FF2B5EF4-FFF2-40B4-BE49-F238E27FC236}">
                    <a16:creationId xmlns:a16="http://schemas.microsoft.com/office/drawing/2014/main" id="{0FD52F8C-32E3-3E48-AAA3-589C96732BB0}"/>
                  </a:ext>
                </a:extLst>
              </p:cNvPr>
              <p:cNvSpPr txBox="1"/>
              <p:nvPr/>
            </p:nvSpPr>
            <p:spPr>
              <a:xfrm>
                <a:off x="12920124" y="9214198"/>
                <a:ext cx="2976047"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tx1"/>
                    </a:solidFill>
                    <a:latin typeface="Montserrat" pitchFamily="2" charset="0"/>
                  </a:rPr>
                  <a:t>Subtitle project</a:t>
                </a:r>
              </a:p>
            </p:txBody>
          </p:sp>
          <p:grpSp>
            <p:nvGrpSpPr>
              <p:cNvPr id="64" name="Группа 63">
                <a:extLst>
                  <a:ext uri="{FF2B5EF4-FFF2-40B4-BE49-F238E27FC236}">
                    <a16:creationId xmlns:a16="http://schemas.microsoft.com/office/drawing/2014/main" id="{153EAE3A-A225-0544-9B57-FBAB364C23DA}"/>
                  </a:ext>
                </a:extLst>
              </p:cNvPr>
              <p:cNvGrpSpPr/>
              <p:nvPr/>
            </p:nvGrpSpPr>
            <p:grpSpPr>
              <a:xfrm>
                <a:off x="14102113" y="8369251"/>
                <a:ext cx="612068" cy="612068"/>
                <a:chOff x="14102113" y="8369251"/>
                <a:chExt cx="612068" cy="612068"/>
              </a:xfrm>
            </p:grpSpPr>
            <p:sp>
              <p:nvSpPr>
                <p:cNvPr id="65" name="Овал 64">
                  <a:extLst>
                    <a:ext uri="{FF2B5EF4-FFF2-40B4-BE49-F238E27FC236}">
                      <a16:creationId xmlns:a16="http://schemas.microsoft.com/office/drawing/2014/main" id="{7613E56F-1A8D-A848-8213-6D16A93CE865}"/>
                    </a:ext>
                  </a:extLst>
                </p:cNvPr>
                <p:cNvSpPr/>
                <p:nvPr/>
              </p:nvSpPr>
              <p:spPr>
                <a:xfrm>
                  <a:off x="14102113" y="8369251"/>
                  <a:ext cx="612068" cy="612068"/>
                </a:xfrm>
                <a:prstGeom prst="ellipse">
                  <a:avLst/>
                </a:prstGeom>
                <a:gradFill>
                  <a:gsLst>
                    <a:gs pos="0">
                      <a:schemeClr val="accent3"/>
                    </a:gs>
                    <a:gs pos="100000">
                      <a:schemeClr val="accent1"/>
                    </a:gs>
                  </a:gsLst>
                  <a:lin ang="10800000" scaled="1"/>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66" name="Investor Pitch Deck Template">
                  <a:extLst>
                    <a:ext uri="{FF2B5EF4-FFF2-40B4-BE49-F238E27FC236}">
                      <a16:creationId xmlns:a16="http://schemas.microsoft.com/office/drawing/2014/main" id="{C4CEC441-3FC9-5B4B-A6C8-DBB3E336C8F5}"/>
                    </a:ext>
                  </a:extLst>
                </p:cNvPr>
                <p:cNvSpPr txBox="1"/>
                <p:nvPr/>
              </p:nvSpPr>
              <p:spPr>
                <a:xfrm>
                  <a:off x="14233527" y="8446256"/>
                  <a:ext cx="355475"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accent5"/>
                      </a:solidFill>
                      <a:latin typeface="Montserrat" pitchFamily="2" charset="0"/>
                    </a:rPr>
                    <a:t>B</a:t>
                  </a:r>
                </a:p>
              </p:txBody>
            </p:sp>
          </p:grpSp>
        </p:grpSp>
        <p:grpSp>
          <p:nvGrpSpPr>
            <p:cNvPr id="67" name="Группа 66">
              <a:extLst>
                <a:ext uri="{FF2B5EF4-FFF2-40B4-BE49-F238E27FC236}">
                  <a16:creationId xmlns:a16="http://schemas.microsoft.com/office/drawing/2014/main" id="{02CE3CB5-43F0-0944-A0F4-14B5FC133AFC}"/>
                </a:ext>
              </a:extLst>
            </p:cNvPr>
            <p:cNvGrpSpPr/>
            <p:nvPr/>
          </p:nvGrpSpPr>
          <p:grpSpPr>
            <a:xfrm>
              <a:off x="19234557" y="8207886"/>
              <a:ext cx="3014990" cy="2488296"/>
              <a:chOff x="12900652" y="8369251"/>
              <a:chExt cx="3014990" cy="2488296"/>
            </a:xfrm>
          </p:grpSpPr>
          <p:sp>
            <p:nvSpPr>
              <p:cNvPr id="68"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26412990-A8C2-1443-92E1-A2F2AF96C9BF}"/>
                  </a:ext>
                </a:extLst>
              </p:cNvPr>
              <p:cNvSpPr txBox="1"/>
              <p:nvPr/>
            </p:nvSpPr>
            <p:spPr>
              <a:xfrm>
                <a:off x="12900652" y="9685623"/>
                <a:ext cx="3014990" cy="11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ts val="4500"/>
                  </a:lnSpc>
                  <a:defRPr sz="2200">
                    <a:solidFill>
                      <a:srgbClr val="7B7B7C"/>
                    </a:solidFill>
                    <a:latin typeface="Aller"/>
                    <a:ea typeface="Aller"/>
                    <a:cs typeface="Aller"/>
                    <a:sym typeface="Aller"/>
                  </a:defRPr>
                </a:pPr>
                <a:r>
                  <a:rPr>
                    <a:solidFill>
                      <a:schemeClr val="accent1"/>
                    </a:solidFill>
                    <a:latin typeface="Montserrat" pitchFamily="2" charset="0"/>
                  </a:rPr>
                  <a:t>Lorem ipsum dolor </a:t>
                </a:r>
                <a:r>
                  <a:rPr err="1">
                    <a:solidFill>
                      <a:schemeClr val="accent1"/>
                    </a:solidFill>
                    <a:latin typeface="Montserrat" pitchFamily="2" charset="0"/>
                  </a:rPr>
                  <a:t>adipiscing</a:t>
                </a:r>
                <a:r>
                  <a:rPr>
                    <a:solidFill>
                      <a:schemeClr val="accent1"/>
                    </a:solidFill>
                    <a:latin typeface="Montserrat" pitchFamily="2" charset="0"/>
                  </a:rPr>
                  <a:t> </a:t>
                </a:r>
                <a:r>
                  <a:rPr err="1">
                    <a:solidFill>
                      <a:schemeClr val="accent1"/>
                    </a:solidFill>
                    <a:latin typeface="Montserrat" pitchFamily="2" charset="0"/>
                  </a:rPr>
                  <a:t>elit</a:t>
                </a:r>
                <a:r>
                  <a:rPr>
                    <a:solidFill>
                      <a:schemeClr val="accent1"/>
                    </a:solidFill>
                    <a:latin typeface="Montserrat" pitchFamily="2" charset="0"/>
                  </a:rPr>
                  <a:t>, </a:t>
                </a:r>
                <a:r>
                  <a:rPr err="1">
                    <a:solidFill>
                      <a:schemeClr val="accent1"/>
                    </a:solidFill>
                    <a:latin typeface="Montserrat" pitchFamily="2" charset="0"/>
                  </a:rPr>
                  <a:t>sed</a:t>
                </a:r>
                <a:endParaRPr lang="ru-RU">
                  <a:solidFill>
                    <a:schemeClr val="accent1"/>
                  </a:solidFill>
                  <a:latin typeface="Montserrat" pitchFamily="2" charset="0"/>
                </a:endParaRPr>
              </a:p>
            </p:txBody>
          </p:sp>
          <p:sp>
            <p:nvSpPr>
              <p:cNvPr id="69" name="Investor Pitch Deck Template">
                <a:extLst>
                  <a:ext uri="{FF2B5EF4-FFF2-40B4-BE49-F238E27FC236}">
                    <a16:creationId xmlns:a16="http://schemas.microsoft.com/office/drawing/2014/main" id="{BECD9868-71E3-9E4F-A688-CB8EAAFEB4F9}"/>
                  </a:ext>
                </a:extLst>
              </p:cNvPr>
              <p:cNvSpPr txBox="1"/>
              <p:nvPr/>
            </p:nvSpPr>
            <p:spPr>
              <a:xfrm>
                <a:off x="12920124" y="9214198"/>
                <a:ext cx="2976047"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tx1"/>
                    </a:solidFill>
                    <a:latin typeface="Montserrat" pitchFamily="2" charset="0"/>
                  </a:rPr>
                  <a:t>Subtitle project</a:t>
                </a:r>
              </a:p>
            </p:txBody>
          </p:sp>
          <p:grpSp>
            <p:nvGrpSpPr>
              <p:cNvPr id="70" name="Группа 69">
                <a:extLst>
                  <a:ext uri="{FF2B5EF4-FFF2-40B4-BE49-F238E27FC236}">
                    <a16:creationId xmlns:a16="http://schemas.microsoft.com/office/drawing/2014/main" id="{EB594DEF-9683-D84B-A63E-72718987D130}"/>
                  </a:ext>
                </a:extLst>
              </p:cNvPr>
              <p:cNvGrpSpPr/>
              <p:nvPr/>
            </p:nvGrpSpPr>
            <p:grpSpPr>
              <a:xfrm>
                <a:off x="14102113" y="8369251"/>
                <a:ext cx="612068" cy="612068"/>
                <a:chOff x="14102113" y="8369251"/>
                <a:chExt cx="612068" cy="612068"/>
              </a:xfrm>
            </p:grpSpPr>
            <p:sp>
              <p:nvSpPr>
                <p:cNvPr id="71" name="Овал 70">
                  <a:extLst>
                    <a:ext uri="{FF2B5EF4-FFF2-40B4-BE49-F238E27FC236}">
                      <a16:creationId xmlns:a16="http://schemas.microsoft.com/office/drawing/2014/main" id="{8ACD80C3-75BA-D849-9946-E30652ED99A5}"/>
                    </a:ext>
                  </a:extLst>
                </p:cNvPr>
                <p:cNvSpPr/>
                <p:nvPr/>
              </p:nvSpPr>
              <p:spPr>
                <a:xfrm>
                  <a:off x="14102113" y="8369251"/>
                  <a:ext cx="612068" cy="612068"/>
                </a:xfrm>
                <a:prstGeom prst="ellipse">
                  <a:avLst/>
                </a:prstGeom>
                <a:gradFill>
                  <a:gsLst>
                    <a:gs pos="0">
                      <a:schemeClr val="accent3"/>
                    </a:gs>
                    <a:gs pos="100000">
                      <a:schemeClr val="accent1"/>
                    </a:gs>
                  </a:gsLst>
                  <a:lin ang="10800000" scaled="1"/>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72" name="Investor Pitch Deck Template">
                  <a:extLst>
                    <a:ext uri="{FF2B5EF4-FFF2-40B4-BE49-F238E27FC236}">
                      <a16:creationId xmlns:a16="http://schemas.microsoft.com/office/drawing/2014/main" id="{F003DDC1-6848-874A-904A-639BF32F5392}"/>
                    </a:ext>
                  </a:extLst>
                </p:cNvPr>
                <p:cNvSpPr txBox="1"/>
                <p:nvPr/>
              </p:nvSpPr>
              <p:spPr>
                <a:xfrm>
                  <a:off x="14233527" y="8446256"/>
                  <a:ext cx="355475"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accent5"/>
                      </a:solidFill>
                      <a:latin typeface="Montserrat" pitchFamily="2" charset="0"/>
                    </a:rPr>
                    <a:t>C</a:t>
                  </a:r>
                </a:p>
              </p:txBody>
            </p:sp>
          </p:grpSp>
        </p:grpSp>
      </p:grpSp>
      <p:sp>
        <p:nvSpPr>
          <p:cNvPr id="74"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53D1D1A5-A2B3-634A-9CEA-B5CF50781D60}"/>
              </a:ext>
            </a:extLst>
          </p:cNvPr>
          <p:cNvSpPr txBox="1"/>
          <p:nvPr/>
        </p:nvSpPr>
        <p:spPr>
          <a:xfrm>
            <a:off x="16355616" y="1896384"/>
            <a:ext cx="6299790" cy="29031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incididunt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magna </a:t>
            </a:r>
            <a:r>
              <a:rPr err="1">
                <a:latin typeface="Montserrat" pitchFamily="2" charset="0"/>
              </a:rPr>
              <a:t>alua</a:t>
            </a:r>
            <a:r>
              <a:rPr>
                <a:latin typeface="Montserrat" pitchFamily="2" charset="0"/>
              </a:rPr>
              <a:t>. exercitation </a:t>
            </a:r>
            <a:r>
              <a:rPr err="1">
                <a:latin typeface="Montserrat" pitchFamily="2" charset="0"/>
              </a:rPr>
              <a:t>ullamco</a:t>
            </a:r>
            <a:r>
              <a:rPr>
                <a:latin typeface="Montserrat" pitchFamily="2" charset="0"/>
              </a:rPr>
              <a:t> </a:t>
            </a:r>
            <a:r>
              <a:rPr err="1">
                <a:latin typeface="Montserrat" pitchFamily="2" charset="0"/>
              </a:rPr>
              <a:t>laboris</a:t>
            </a:r>
            <a:r>
              <a:rPr>
                <a:latin typeface="Montserrat" pitchFamily="2" charset="0"/>
              </a:rPr>
              <a:t> nisi </a:t>
            </a:r>
            <a:r>
              <a:rPr err="1">
                <a:latin typeface="Montserrat" pitchFamily="2" charset="0"/>
              </a:rPr>
              <a:t>ut</a:t>
            </a:r>
            <a:r>
              <a:rPr>
                <a:latin typeface="Montserrat" pitchFamily="2" charset="0"/>
              </a:rPr>
              <a:t> </a:t>
            </a:r>
            <a:r>
              <a:rPr err="1">
                <a:latin typeface="Montserrat" pitchFamily="2" charset="0"/>
              </a:rPr>
              <a:t>aliquip</a:t>
            </a:r>
            <a:r>
              <a:rPr>
                <a:latin typeface="Montserrat" pitchFamily="2" charset="0"/>
              </a:rPr>
              <a:t> dolor in </a:t>
            </a:r>
            <a:r>
              <a:rPr err="1">
                <a:latin typeface="Montserrat" pitchFamily="2" charset="0"/>
              </a:rPr>
              <a:t>reprehenderit</a:t>
            </a:r>
            <a:r>
              <a:rPr>
                <a:latin typeface="Montserrat" pitchFamily="2" charset="0"/>
              </a:rPr>
              <a:t> in </a:t>
            </a:r>
            <a:r>
              <a:rPr err="1">
                <a:latin typeface="Montserrat" pitchFamily="2" charset="0"/>
              </a:rPr>
              <a:t>voluptate</a:t>
            </a:r>
            <a:r>
              <a:rPr>
                <a:latin typeface="Montserrat" pitchFamily="2" charset="0"/>
              </a:rPr>
              <a:t> </a:t>
            </a:r>
            <a:r>
              <a:rPr err="1">
                <a:latin typeface="Montserrat" pitchFamily="2" charset="0"/>
              </a:rPr>
              <a:t>velit</a:t>
            </a:r>
            <a:r>
              <a:rPr>
                <a:latin typeface="Montserrat" pitchFamily="2" charset="0"/>
              </a:rPr>
              <a:t> </a:t>
            </a:r>
            <a:r>
              <a:rPr err="1">
                <a:latin typeface="Montserrat" pitchFamily="2" charset="0"/>
              </a:rPr>
              <a:t>ee</a:t>
            </a:r>
            <a:r>
              <a:rPr>
                <a:latin typeface="Montserrat" pitchFamily="2" charset="0"/>
              </a:rPr>
              <a:t> </a:t>
            </a:r>
            <a:r>
              <a:rPr err="1">
                <a:latin typeface="Montserrat" pitchFamily="2" charset="0"/>
              </a:rPr>
              <a:t>cillum</a:t>
            </a:r>
            <a:r>
              <a:rPr>
                <a:latin typeface="Montserrat" pitchFamily="2" charset="0"/>
              </a:rPr>
              <a:t> dole </a:t>
            </a:r>
            <a:r>
              <a:rPr err="1">
                <a:latin typeface="Montserrat" pitchFamily="2" charset="0"/>
              </a:rPr>
              <a:t>eu</a:t>
            </a:r>
            <a:r>
              <a:rPr>
                <a:latin typeface="Montserrat" pitchFamily="2" charset="0"/>
              </a:rPr>
              <a:t> </a:t>
            </a:r>
            <a:r>
              <a:rPr err="1">
                <a:latin typeface="Montserrat" pitchFamily="2" charset="0"/>
              </a:rPr>
              <a:t>fugiat</a:t>
            </a:r>
            <a:r>
              <a:rPr>
                <a:latin typeface="Montserrat" pitchFamily="2" charset="0"/>
              </a:rPr>
              <a:t> </a:t>
            </a:r>
            <a:r>
              <a:rPr err="1">
                <a:latin typeface="Montserrat" pitchFamily="2" charset="0"/>
              </a:rPr>
              <a:t>nulla</a:t>
            </a:r>
            <a:r>
              <a:rPr>
                <a:latin typeface="Montserrat" pitchFamily="2" charset="0"/>
              </a:rPr>
              <a:t> </a:t>
            </a:r>
            <a:r>
              <a:rPr err="1">
                <a:latin typeface="Montserrat" pitchFamily="2" charset="0"/>
              </a:rPr>
              <a:t>pariatur</a:t>
            </a:r>
            <a:r>
              <a:rPr>
                <a:latin typeface="Montserrat" pitchFamily="2" charset="0"/>
              </a:rPr>
              <a:t>. </a:t>
            </a:r>
            <a:r>
              <a:rPr err="1">
                <a:latin typeface="Montserrat" pitchFamily="2" charset="0"/>
              </a:rPr>
              <a:t>Excepr</a:t>
            </a:r>
            <a:endParaRPr>
              <a:latin typeface="Montserrat" pitchFamily="2" charset="0"/>
            </a:endParaRPr>
          </a:p>
        </p:txBody>
      </p:sp>
    </p:spTree>
    <p:extLst>
      <p:ext uri="{BB962C8B-B14F-4D97-AF65-F5344CB8AC3E}">
        <p14:creationId xmlns:p14="http://schemas.microsoft.com/office/powerpoint/2010/main" val="29353154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4"/>
                                        </p:tgtEl>
                                        <p:attrNameLst>
                                          <p:attrName>style.visibility</p:attrName>
                                        </p:attrNameLst>
                                      </p:cBhvr>
                                      <p:to>
                                        <p:strVal val="visible"/>
                                      </p:to>
                                    </p:set>
                                    <p:anim calcmode="lin" valueType="num">
                                      <p:cBhvr additive="base">
                                        <p:cTn id="13" dur="500" fill="hold"/>
                                        <p:tgtEl>
                                          <p:spTgt spid="74"/>
                                        </p:tgtEl>
                                        <p:attrNameLst>
                                          <p:attrName>ppt_x</p:attrName>
                                        </p:attrNameLst>
                                      </p:cBhvr>
                                      <p:tavLst>
                                        <p:tav tm="0">
                                          <p:val>
                                            <p:strVal val="1+#ppt_w/2"/>
                                          </p:val>
                                        </p:tav>
                                        <p:tav tm="100000">
                                          <p:val>
                                            <p:strVal val="#ppt_x"/>
                                          </p:val>
                                        </p:tav>
                                      </p:tavLst>
                                    </p:anim>
                                    <p:anim calcmode="lin" valueType="num">
                                      <p:cBhvr additive="base">
                                        <p:cTn id="14" dur="500" fill="hold"/>
                                        <p:tgtEl>
                                          <p:spTgt spid="7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1+#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758" y="6827447"/>
            <a:ext cx="9387342" cy="4057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incididunt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magna </a:t>
            </a:r>
            <a:r>
              <a:rPr err="1">
                <a:latin typeface="Montserrat" pitchFamily="2" charset="0"/>
              </a:rPr>
              <a:t>aliqua</a:t>
            </a:r>
            <a:r>
              <a:rPr>
                <a:latin typeface="Montserrat" pitchFamily="2" charset="0"/>
              </a:rPr>
              <a:t>. Ut </a:t>
            </a:r>
            <a:r>
              <a:rPr err="1">
                <a:latin typeface="Montserrat" pitchFamily="2" charset="0"/>
              </a:rPr>
              <a:t>enim</a:t>
            </a:r>
            <a:r>
              <a:rPr>
                <a:latin typeface="Montserrat" pitchFamily="2" charset="0"/>
              </a:rPr>
              <a:t> ad minim </a:t>
            </a:r>
            <a:r>
              <a:rPr err="1">
                <a:latin typeface="Montserrat" pitchFamily="2" charset="0"/>
              </a:rPr>
              <a:t>veniam</a:t>
            </a:r>
            <a:r>
              <a:rPr>
                <a:latin typeface="Montserrat" pitchFamily="2" charset="0"/>
              </a:rPr>
              <a:t>, </a:t>
            </a:r>
            <a:r>
              <a:rPr err="1">
                <a:latin typeface="Montserrat" pitchFamily="2" charset="0"/>
              </a:rPr>
              <a:t>quis</a:t>
            </a:r>
            <a:r>
              <a:rPr>
                <a:latin typeface="Montserrat" pitchFamily="2" charset="0"/>
              </a:rPr>
              <a:t> </a:t>
            </a:r>
            <a:r>
              <a:rPr err="1">
                <a:latin typeface="Montserrat" pitchFamily="2" charset="0"/>
              </a:rPr>
              <a:t>nostrud</a:t>
            </a:r>
            <a:r>
              <a:rPr>
                <a:latin typeface="Montserrat" pitchFamily="2" charset="0"/>
              </a:rPr>
              <a:t> exercitation </a:t>
            </a:r>
            <a:r>
              <a:rPr err="1">
                <a:latin typeface="Montserrat" pitchFamily="2" charset="0"/>
              </a:rPr>
              <a:t>ullamco</a:t>
            </a:r>
            <a:r>
              <a:rPr>
                <a:latin typeface="Montserrat" pitchFamily="2" charset="0"/>
              </a:rPr>
              <a:t> </a:t>
            </a:r>
            <a:r>
              <a:rPr err="1">
                <a:latin typeface="Montserrat" pitchFamily="2" charset="0"/>
              </a:rPr>
              <a:t>laboris</a:t>
            </a:r>
            <a:r>
              <a:rPr>
                <a:latin typeface="Montserrat" pitchFamily="2" charset="0"/>
              </a:rPr>
              <a:t> nisi </a:t>
            </a:r>
            <a:r>
              <a:rPr err="1">
                <a:latin typeface="Montserrat" pitchFamily="2" charset="0"/>
              </a:rPr>
              <a:t>ut</a:t>
            </a:r>
            <a:r>
              <a:rPr>
                <a:latin typeface="Montserrat" pitchFamily="2" charset="0"/>
              </a:rPr>
              <a:t> </a:t>
            </a:r>
            <a:r>
              <a:rPr err="1">
                <a:latin typeface="Montserrat" pitchFamily="2" charset="0"/>
              </a:rPr>
              <a:t>aliquip</a:t>
            </a:r>
            <a:r>
              <a:rPr>
                <a:latin typeface="Montserrat" pitchFamily="2" charset="0"/>
              </a:rPr>
              <a:t> ex </a:t>
            </a:r>
            <a:r>
              <a:rPr err="1">
                <a:latin typeface="Montserrat" pitchFamily="2" charset="0"/>
              </a:rPr>
              <a:t>ea</a:t>
            </a:r>
            <a:r>
              <a:rPr>
                <a:latin typeface="Montserrat" pitchFamily="2" charset="0"/>
              </a:rPr>
              <a:t> </a:t>
            </a:r>
            <a:r>
              <a:rPr err="1">
                <a:latin typeface="Montserrat" pitchFamily="2" charset="0"/>
              </a:rPr>
              <a:t>commodo</a:t>
            </a:r>
            <a:r>
              <a:rPr>
                <a:latin typeface="Montserrat" pitchFamily="2" charset="0"/>
              </a:rPr>
              <a:t> </a:t>
            </a:r>
            <a:r>
              <a:rPr err="1">
                <a:latin typeface="Montserrat" pitchFamily="2" charset="0"/>
              </a:rPr>
              <a:t>consequat</a:t>
            </a:r>
            <a:r>
              <a:rPr>
                <a:latin typeface="Montserrat" pitchFamily="2" charset="0"/>
              </a:rPr>
              <a:t>. Duis </a:t>
            </a:r>
            <a:r>
              <a:rPr err="1">
                <a:latin typeface="Montserrat" pitchFamily="2" charset="0"/>
              </a:rPr>
              <a:t>aute</a:t>
            </a:r>
            <a:r>
              <a:rPr>
                <a:latin typeface="Montserrat" pitchFamily="2" charset="0"/>
              </a:rPr>
              <a:t> </a:t>
            </a:r>
            <a:r>
              <a:rPr err="1">
                <a:latin typeface="Montserrat" pitchFamily="2" charset="0"/>
              </a:rPr>
              <a:t>irure</a:t>
            </a:r>
            <a:r>
              <a:rPr>
                <a:latin typeface="Montserrat" pitchFamily="2" charset="0"/>
              </a:rPr>
              <a:t> dolor in </a:t>
            </a:r>
            <a:r>
              <a:rPr err="1">
                <a:latin typeface="Montserrat" pitchFamily="2" charset="0"/>
              </a:rPr>
              <a:t>reprehenderit</a:t>
            </a:r>
            <a:r>
              <a:rPr>
                <a:latin typeface="Montserrat" pitchFamily="2" charset="0"/>
              </a:rPr>
              <a:t> in </a:t>
            </a:r>
            <a:r>
              <a:rPr err="1">
                <a:latin typeface="Montserrat" pitchFamily="2" charset="0"/>
              </a:rPr>
              <a:t>voluptate</a:t>
            </a:r>
            <a:r>
              <a:rPr>
                <a:latin typeface="Montserrat" pitchFamily="2" charset="0"/>
              </a:rPr>
              <a:t> </a:t>
            </a:r>
            <a:r>
              <a:rPr err="1">
                <a:latin typeface="Montserrat" pitchFamily="2" charset="0"/>
              </a:rPr>
              <a:t>velit</a:t>
            </a:r>
            <a:r>
              <a:rPr>
                <a:latin typeface="Montserrat" pitchFamily="2" charset="0"/>
              </a:rPr>
              <a:t> </a:t>
            </a:r>
            <a:r>
              <a:rPr err="1">
                <a:latin typeface="Montserrat" pitchFamily="2" charset="0"/>
              </a:rPr>
              <a:t>esse</a:t>
            </a:r>
            <a:r>
              <a:rPr>
                <a:latin typeface="Montserrat" pitchFamily="2" charset="0"/>
              </a:rPr>
              <a:t> </a:t>
            </a:r>
            <a:r>
              <a:rPr err="1">
                <a:latin typeface="Montserrat" pitchFamily="2" charset="0"/>
              </a:rPr>
              <a:t>cillum</a:t>
            </a:r>
            <a:r>
              <a:rPr>
                <a:latin typeface="Montserrat" pitchFamily="2" charset="0"/>
              </a:rPr>
              <a:t> dolore </a:t>
            </a:r>
            <a:r>
              <a:rPr err="1">
                <a:latin typeface="Montserrat" pitchFamily="2" charset="0"/>
              </a:rPr>
              <a:t>eu</a:t>
            </a:r>
            <a:r>
              <a:rPr>
                <a:latin typeface="Montserrat" pitchFamily="2" charset="0"/>
              </a:rPr>
              <a:t> </a:t>
            </a:r>
            <a:r>
              <a:rPr err="1">
                <a:latin typeface="Montserrat" pitchFamily="2" charset="0"/>
              </a:rPr>
              <a:t>fugiat</a:t>
            </a:r>
            <a:r>
              <a:rPr>
                <a:latin typeface="Montserrat" pitchFamily="2" charset="0"/>
              </a:rPr>
              <a:t> </a:t>
            </a:r>
            <a:r>
              <a:rPr err="1">
                <a:latin typeface="Montserrat" pitchFamily="2" charset="0"/>
              </a:rPr>
              <a:t>nulla</a:t>
            </a:r>
            <a:r>
              <a:rPr>
                <a:latin typeface="Montserrat" pitchFamily="2" charset="0"/>
              </a:rPr>
              <a:t> </a:t>
            </a:r>
            <a:r>
              <a:rPr err="1">
                <a:latin typeface="Montserrat" pitchFamily="2" charset="0"/>
              </a:rPr>
              <a:t>pariatur</a:t>
            </a:r>
            <a:r>
              <a:rPr>
                <a:latin typeface="Montserrat" pitchFamily="2" charset="0"/>
              </a:rPr>
              <a:t>. </a:t>
            </a:r>
            <a:r>
              <a:rPr err="1">
                <a:latin typeface="Montserrat" pitchFamily="2" charset="0"/>
              </a:rPr>
              <a:t>Excepteur</a:t>
            </a:r>
            <a:r>
              <a:rPr>
                <a:latin typeface="Montserrat" pitchFamily="2" charset="0"/>
              </a:rPr>
              <a:t> </a:t>
            </a:r>
            <a:r>
              <a:rPr err="1">
                <a:latin typeface="Montserrat" pitchFamily="2" charset="0"/>
              </a:rPr>
              <a:t>sint</a:t>
            </a:r>
            <a:r>
              <a:rPr>
                <a:latin typeface="Montserrat" pitchFamily="2" charset="0"/>
              </a:rPr>
              <a:t> </a:t>
            </a:r>
            <a:r>
              <a:rPr err="1">
                <a:latin typeface="Montserrat" pitchFamily="2" charset="0"/>
              </a:rPr>
              <a:t>occaecat</a:t>
            </a:r>
            <a:r>
              <a:rPr>
                <a:latin typeface="Montserrat" pitchFamily="2" charset="0"/>
              </a:rPr>
              <a:t> </a:t>
            </a:r>
            <a:r>
              <a:rPr err="1">
                <a:latin typeface="Montserrat" pitchFamily="2" charset="0"/>
              </a:rPr>
              <a:t>cupidatat</a:t>
            </a:r>
            <a:r>
              <a:rPr>
                <a:latin typeface="Montserrat" pitchFamily="2" charset="0"/>
              </a:rPr>
              <a:t> non </a:t>
            </a:r>
            <a:r>
              <a:rPr err="1">
                <a:latin typeface="Montserrat" pitchFamily="2" charset="0"/>
              </a:rPr>
              <a:t>proident</a:t>
            </a:r>
            <a:r>
              <a:rPr>
                <a:latin typeface="Montserrat" pitchFamily="2" charset="0"/>
              </a:rPr>
              <a:t>, </a:t>
            </a:r>
            <a:r>
              <a:rPr err="1">
                <a:latin typeface="Montserrat" pitchFamily="2" charset="0"/>
              </a:rPr>
              <a:t>sunt</a:t>
            </a:r>
            <a:r>
              <a:rPr>
                <a:latin typeface="Montserrat" pitchFamily="2" charset="0"/>
              </a:rPr>
              <a:t> in culpa qui </a:t>
            </a:r>
            <a:r>
              <a:rPr err="1">
                <a:latin typeface="Montserrat" pitchFamily="2" charset="0"/>
              </a:rPr>
              <a:t>officia</a:t>
            </a:r>
            <a:r>
              <a:rPr>
                <a:latin typeface="Montserrat" pitchFamily="2" charset="0"/>
              </a:rPr>
              <a:t> </a:t>
            </a:r>
            <a:r>
              <a:rPr err="1">
                <a:latin typeface="Montserrat" pitchFamily="2" charset="0"/>
              </a:rPr>
              <a:t>deserunt</a:t>
            </a:r>
            <a:r>
              <a:rPr>
                <a:latin typeface="Montserrat" pitchFamily="2" charset="0"/>
              </a:rPr>
              <a:t> </a:t>
            </a:r>
            <a:r>
              <a:rPr err="1">
                <a:latin typeface="Montserrat" pitchFamily="2" charset="0"/>
              </a:rPr>
              <a:t>mollit</a:t>
            </a:r>
            <a:r>
              <a:rPr>
                <a:latin typeface="Montserrat" pitchFamily="2" charset="0"/>
              </a:rPr>
              <a:t> </a:t>
            </a:r>
            <a:r>
              <a:rPr err="1">
                <a:latin typeface="Montserrat" pitchFamily="2" charset="0"/>
              </a:rPr>
              <a:t>anim</a:t>
            </a:r>
            <a:r>
              <a:rPr>
                <a:latin typeface="Montserrat" pitchFamily="2" charset="0"/>
              </a:rPr>
              <a:t> id </a:t>
            </a:r>
            <a:r>
              <a:rPr err="1">
                <a:latin typeface="Montserrat" pitchFamily="2" charset="0"/>
              </a:rPr>
              <a:t>est</a:t>
            </a:r>
            <a:r>
              <a:rPr>
                <a:latin typeface="Montserrat" pitchFamily="2" charset="0"/>
              </a:rPr>
              <a:t> </a:t>
            </a:r>
            <a:r>
              <a:rPr err="1">
                <a:latin typeface="Montserrat" pitchFamily="2" charset="0"/>
              </a:rPr>
              <a:t>laborum</a:t>
            </a:r>
            <a:r>
              <a:rPr>
                <a:latin typeface="Montserrat" pitchFamily="2" charset="0"/>
              </a:rPr>
              <a:t>.</a:t>
            </a:r>
            <a:r>
              <a:rPr lang="en-US">
                <a:latin typeface="Montserrat" pitchFamily="2" charset="0"/>
              </a:rPr>
              <a:t> </a:t>
            </a:r>
            <a:r>
              <a:rPr>
                <a:latin typeface="Montserrat" pitchFamily="2" charset="0"/>
              </a:rPr>
              <a:t>But I must</a:t>
            </a:r>
          </a:p>
        </p:txBody>
      </p:sp>
      <p:grpSp>
        <p:nvGrpSpPr>
          <p:cNvPr id="2" name="Группа 1">
            <a:extLst>
              <a:ext uri="{FF2B5EF4-FFF2-40B4-BE49-F238E27FC236}">
                <a16:creationId xmlns:a16="http://schemas.microsoft.com/office/drawing/2014/main" id="{D5C62609-4E26-2243-AB16-68F9B70A5F04}"/>
              </a:ext>
            </a:extLst>
          </p:cNvPr>
          <p:cNvGrpSpPr/>
          <p:nvPr/>
        </p:nvGrpSpPr>
        <p:grpSpPr>
          <a:xfrm>
            <a:off x="1719464" y="2389396"/>
            <a:ext cx="8991554" cy="3313571"/>
            <a:chOff x="1719464" y="2389396"/>
            <a:chExt cx="8991554" cy="3313571"/>
          </a:xfrm>
        </p:grpSpPr>
        <p:sp>
          <p:nvSpPr>
            <p:cNvPr id="5" name="Investor Pitch Deck Template">
              <a:extLst>
                <a:ext uri="{FF2B5EF4-FFF2-40B4-BE49-F238E27FC236}">
                  <a16:creationId xmlns:a16="http://schemas.microsoft.com/office/drawing/2014/main" id="{A498DAFE-F8F4-6D4C-867B-94CC3912E226}"/>
                </a:ext>
              </a:extLst>
            </p:cNvPr>
            <p:cNvSpPr txBox="1"/>
            <p:nvPr/>
          </p:nvSpPr>
          <p:spPr>
            <a:xfrm>
              <a:off x="1719464" y="2389396"/>
              <a:ext cx="8991554"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spAutoFit/>
            </a:bodyPr>
            <a:lstStyle>
              <a:lvl1pPr>
                <a:defRPr sz="8000" b="1">
                  <a:solidFill>
                    <a:srgbClr val="000001"/>
                  </a:solidFill>
                  <a:latin typeface="Aller"/>
                  <a:ea typeface="Aller"/>
                  <a:cs typeface="Aller"/>
                  <a:sym typeface="Aller"/>
                </a:defRPr>
              </a:lvl1pPr>
            </a:lstStyle>
            <a:p>
              <a:r>
                <a:rPr lang="en-US" dirty="0">
                  <a:solidFill>
                    <a:schemeClr val="accent1"/>
                  </a:solidFill>
                  <a:latin typeface="Montserrat"/>
                </a:rPr>
                <a:t>Core Web Vitals</a:t>
              </a:r>
              <a:endParaRPr lang="en-US" dirty="0">
                <a:solidFill>
                  <a:schemeClr val="accent1"/>
                </a:solidFill>
              </a:endParaRPr>
            </a:p>
          </p:txBody>
        </p:sp>
        <p:cxnSp>
          <p:nvCxnSpPr>
            <p:cNvPr id="6" name="Прямая соединительная линия 5">
              <a:extLst>
                <a:ext uri="{FF2B5EF4-FFF2-40B4-BE49-F238E27FC236}">
                  <a16:creationId xmlns:a16="http://schemas.microsoft.com/office/drawing/2014/main" id="{7B89333D-A52E-D945-8E95-ED80DFB13516}"/>
                </a:ext>
              </a:extLst>
            </p:cNvPr>
            <p:cNvCxnSpPr/>
            <p:nvPr/>
          </p:nvCxnSpPr>
          <p:spPr>
            <a:xfrm>
              <a:off x="1745477" y="5702967"/>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grpSp>
        <p:nvGrpSpPr>
          <p:cNvPr id="3" name="Группа 2">
            <a:extLst>
              <a:ext uri="{FF2B5EF4-FFF2-40B4-BE49-F238E27FC236}">
                <a16:creationId xmlns:a16="http://schemas.microsoft.com/office/drawing/2014/main" id="{1FCC3B89-46A3-5540-9DB9-7FA1A91A15F6}"/>
              </a:ext>
            </a:extLst>
          </p:cNvPr>
          <p:cNvGrpSpPr/>
          <p:nvPr/>
        </p:nvGrpSpPr>
        <p:grpSpPr>
          <a:xfrm>
            <a:off x="11473336" y="1781614"/>
            <a:ext cx="12125213" cy="9075933"/>
            <a:chOff x="11473336" y="1781614"/>
            <a:chExt cx="12125213" cy="9075933"/>
          </a:xfrm>
        </p:grpSpPr>
        <p:grpSp>
          <p:nvGrpSpPr>
            <p:cNvPr id="16" name="Группа 15">
              <a:extLst>
                <a:ext uri="{FF2B5EF4-FFF2-40B4-BE49-F238E27FC236}">
                  <a16:creationId xmlns:a16="http://schemas.microsoft.com/office/drawing/2014/main" id="{EBCE20C8-1C67-BB44-A972-E064C8894CCF}"/>
                </a:ext>
              </a:extLst>
            </p:cNvPr>
            <p:cNvGrpSpPr/>
            <p:nvPr/>
          </p:nvGrpSpPr>
          <p:grpSpPr>
            <a:xfrm>
              <a:off x="11473336" y="1781614"/>
              <a:ext cx="12125213" cy="7151370"/>
              <a:chOff x="12001189" y="1781614"/>
              <a:chExt cx="11632529" cy="6860788"/>
            </a:xfrm>
          </p:grpSpPr>
          <p:sp>
            <p:nvSpPr>
              <p:cNvPr id="15" name="Прямоугольник 14">
                <a:extLst>
                  <a:ext uri="{FF2B5EF4-FFF2-40B4-BE49-F238E27FC236}">
                    <a16:creationId xmlns:a16="http://schemas.microsoft.com/office/drawing/2014/main" id="{B91B4DB1-2C25-DE47-836D-7A4CF9D0632F}"/>
                  </a:ext>
                </a:extLst>
              </p:cNvPr>
              <p:cNvSpPr/>
              <p:nvPr/>
            </p:nvSpPr>
            <p:spPr>
              <a:xfrm>
                <a:off x="12731262" y="2086708"/>
                <a:ext cx="10199076" cy="5767754"/>
              </a:xfrm>
              <a:prstGeom prst="rect">
                <a:avLst/>
              </a:prstGeom>
              <a:solidFill>
                <a:schemeClr val="bg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 name="Прямоугольник 3">
                <a:extLst>
                  <a:ext uri="{FF2B5EF4-FFF2-40B4-BE49-F238E27FC236}">
                    <a16:creationId xmlns:a16="http://schemas.microsoft.com/office/drawing/2014/main" id="{579424F3-B443-8047-A355-20A5DA7C6D5B}"/>
                  </a:ext>
                </a:extLst>
              </p:cNvPr>
              <p:cNvSpPr/>
              <p:nvPr/>
            </p:nvSpPr>
            <p:spPr>
              <a:xfrm>
                <a:off x="12476202" y="2086708"/>
                <a:ext cx="7782499" cy="5087815"/>
              </a:xfrm>
              <a:custGeom>
                <a:avLst/>
                <a:gdLst>
                  <a:gd name="connsiteX0" fmla="*/ 0 w 4992407"/>
                  <a:gd name="connsiteY0" fmla="*/ 0 h 5087815"/>
                  <a:gd name="connsiteX1" fmla="*/ 4992407 w 4992407"/>
                  <a:gd name="connsiteY1" fmla="*/ 0 h 5087815"/>
                  <a:gd name="connsiteX2" fmla="*/ 4992407 w 4992407"/>
                  <a:gd name="connsiteY2" fmla="*/ 5087815 h 5087815"/>
                  <a:gd name="connsiteX3" fmla="*/ 0 w 4992407"/>
                  <a:gd name="connsiteY3" fmla="*/ 5087815 h 5087815"/>
                  <a:gd name="connsiteX4" fmla="*/ 0 w 4992407"/>
                  <a:gd name="connsiteY4" fmla="*/ 0 h 5087815"/>
                  <a:gd name="connsiteX0" fmla="*/ 0 w 7782499"/>
                  <a:gd name="connsiteY0" fmla="*/ 0 h 5087815"/>
                  <a:gd name="connsiteX1" fmla="*/ 7782499 w 7782499"/>
                  <a:gd name="connsiteY1" fmla="*/ 0 h 5087815"/>
                  <a:gd name="connsiteX2" fmla="*/ 4992407 w 7782499"/>
                  <a:gd name="connsiteY2" fmla="*/ 5087815 h 5087815"/>
                  <a:gd name="connsiteX3" fmla="*/ 0 w 7782499"/>
                  <a:gd name="connsiteY3" fmla="*/ 5087815 h 5087815"/>
                  <a:gd name="connsiteX4" fmla="*/ 0 w 7782499"/>
                  <a:gd name="connsiteY4" fmla="*/ 0 h 5087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2499" h="5087815">
                    <a:moveTo>
                      <a:pt x="0" y="0"/>
                    </a:moveTo>
                    <a:lnTo>
                      <a:pt x="7782499" y="0"/>
                    </a:lnTo>
                    <a:lnTo>
                      <a:pt x="4992407" y="5087815"/>
                    </a:lnTo>
                    <a:lnTo>
                      <a:pt x="0" y="5087815"/>
                    </a:lnTo>
                    <a:lnTo>
                      <a:pt x="0" y="0"/>
                    </a:lnTo>
                    <a:close/>
                  </a:path>
                </a:pathLst>
              </a:custGeom>
              <a:gradFill flip="none" rotWithShape="1">
                <a:gsLst>
                  <a:gs pos="0">
                    <a:schemeClr val="accent3"/>
                  </a:gs>
                  <a:gs pos="100000">
                    <a:schemeClr val="accent1"/>
                  </a:gs>
                </a:gsLst>
                <a:lin ang="10800000" scaled="1"/>
                <a:tileRect/>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3" name="Полилиния 12">
                <a:extLst>
                  <a:ext uri="{FF2B5EF4-FFF2-40B4-BE49-F238E27FC236}">
                    <a16:creationId xmlns:a16="http://schemas.microsoft.com/office/drawing/2014/main" id="{184AF9DB-8675-1D4C-9111-51F67907EBF2}"/>
                  </a:ext>
                </a:extLst>
              </p:cNvPr>
              <p:cNvSpPr/>
              <p:nvPr/>
            </p:nvSpPr>
            <p:spPr>
              <a:xfrm>
                <a:off x="12001189" y="1781614"/>
                <a:ext cx="11632529" cy="6860788"/>
              </a:xfrm>
              <a:custGeom>
                <a:avLst/>
                <a:gdLst>
                  <a:gd name="connsiteX0" fmla="*/ 0 w 11632529"/>
                  <a:gd name="connsiteY0" fmla="*/ 0 h 6860788"/>
                  <a:gd name="connsiteX1" fmla="*/ 11632529 w 11632529"/>
                  <a:gd name="connsiteY1" fmla="*/ 0 h 6860788"/>
                  <a:gd name="connsiteX2" fmla="*/ 11632529 w 11632529"/>
                  <a:gd name="connsiteY2" fmla="*/ 6860788 h 6860788"/>
                  <a:gd name="connsiteX3" fmla="*/ 0 w 11632529"/>
                  <a:gd name="connsiteY3" fmla="*/ 6860788 h 6860788"/>
                  <a:gd name="connsiteX4" fmla="*/ 0 w 11632529"/>
                  <a:gd name="connsiteY4" fmla="*/ 0 h 6860788"/>
                  <a:gd name="connsiteX5" fmla="*/ 5668831 w 11632529"/>
                  <a:gd name="connsiteY5" fmla="*/ 625196 h 6860788"/>
                  <a:gd name="connsiteX6" fmla="*/ 1053054 w 11632529"/>
                  <a:gd name="connsiteY6" fmla="*/ 5240972 h 6860788"/>
                  <a:gd name="connsiteX7" fmla="*/ 2188627 w 11632529"/>
                  <a:gd name="connsiteY7" fmla="*/ 5240972 h 6860788"/>
                  <a:gd name="connsiteX8" fmla="*/ 5668831 w 11632529"/>
                  <a:gd name="connsiteY8" fmla="*/ 1760769 h 6860788"/>
                  <a:gd name="connsiteX9" fmla="*/ 9149033 w 11632529"/>
                  <a:gd name="connsiteY9" fmla="*/ 5240972 h 6860788"/>
                  <a:gd name="connsiteX10" fmla="*/ 10284607 w 11632529"/>
                  <a:gd name="connsiteY10" fmla="*/ 5240972 h 6860788"/>
                  <a:gd name="connsiteX11" fmla="*/ 5668831 w 11632529"/>
                  <a:gd name="connsiteY11" fmla="*/ 625196 h 6860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32529" h="6860788">
                    <a:moveTo>
                      <a:pt x="0" y="0"/>
                    </a:moveTo>
                    <a:lnTo>
                      <a:pt x="11632529" y="0"/>
                    </a:lnTo>
                    <a:lnTo>
                      <a:pt x="11632529" y="6860788"/>
                    </a:lnTo>
                    <a:lnTo>
                      <a:pt x="0" y="6860788"/>
                    </a:lnTo>
                    <a:lnTo>
                      <a:pt x="0" y="0"/>
                    </a:lnTo>
                    <a:close/>
                    <a:moveTo>
                      <a:pt x="5668831" y="625196"/>
                    </a:moveTo>
                    <a:cubicBezTo>
                      <a:pt x="3119607" y="625196"/>
                      <a:pt x="1053054" y="2691749"/>
                      <a:pt x="1053054" y="5240972"/>
                    </a:cubicBezTo>
                    <a:lnTo>
                      <a:pt x="2188627" y="5240972"/>
                    </a:lnTo>
                    <a:cubicBezTo>
                      <a:pt x="2188627" y="3318909"/>
                      <a:pt x="3746767" y="1760769"/>
                      <a:pt x="5668831" y="1760769"/>
                    </a:cubicBezTo>
                    <a:cubicBezTo>
                      <a:pt x="7590893" y="1760769"/>
                      <a:pt x="9149033" y="3318909"/>
                      <a:pt x="9149033" y="5240972"/>
                    </a:cubicBezTo>
                    <a:lnTo>
                      <a:pt x="10284607" y="5240972"/>
                    </a:lnTo>
                    <a:cubicBezTo>
                      <a:pt x="10284607" y="2691749"/>
                      <a:pt x="8218053" y="625196"/>
                      <a:pt x="5668831" y="625196"/>
                    </a:cubicBezTo>
                    <a:close/>
                  </a:path>
                </a:pathLst>
              </a:cu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sp>
          <p:nvSpPr>
            <p:cNvPr id="18" name="Investor Pitch Deck Template">
              <a:extLst>
                <a:ext uri="{FF2B5EF4-FFF2-40B4-BE49-F238E27FC236}">
                  <a16:creationId xmlns:a16="http://schemas.microsoft.com/office/drawing/2014/main" id="{4145C36A-5645-A442-B7AD-BAC55DE246A9}"/>
                </a:ext>
              </a:extLst>
            </p:cNvPr>
            <p:cNvSpPr txBox="1"/>
            <p:nvPr/>
          </p:nvSpPr>
          <p:spPr>
            <a:xfrm>
              <a:off x="12555415" y="7448304"/>
              <a:ext cx="1219200" cy="5539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pPr algn="ctr"/>
              <a:r>
                <a:rPr lang="en-US" sz="3000" dirty="0">
                  <a:solidFill>
                    <a:schemeClr val="tx1"/>
                  </a:solidFill>
                  <a:latin typeface="Montserrat"/>
                </a:rPr>
                <a:t>0%</a:t>
              </a:r>
              <a:endParaRPr lang="en-US" sz="3000" dirty="0">
                <a:solidFill>
                  <a:schemeClr val="tx1"/>
                </a:solidFill>
                <a:latin typeface="Montserrat" pitchFamily="2" charset="0"/>
              </a:endParaRPr>
            </a:p>
          </p:txBody>
        </p:sp>
        <p:sp>
          <p:nvSpPr>
            <p:cNvPr id="19" name="Investor Pitch Deck Template">
              <a:extLst>
                <a:ext uri="{FF2B5EF4-FFF2-40B4-BE49-F238E27FC236}">
                  <a16:creationId xmlns:a16="http://schemas.microsoft.com/office/drawing/2014/main" id="{F5F9F7DD-F9F8-404F-AD9F-6F3FB617C166}"/>
                </a:ext>
              </a:extLst>
            </p:cNvPr>
            <p:cNvSpPr txBox="1"/>
            <p:nvPr/>
          </p:nvSpPr>
          <p:spPr>
            <a:xfrm>
              <a:off x="21007842" y="7448304"/>
              <a:ext cx="1219200" cy="5539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pPr algn="ctr"/>
              <a:r>
                <a:rPr lang="en-US" sz="3000" dirty="0">
                  <a:solidFill>
                    <a:schemeClr val="tx1"/>
                  </a:solidFill>
                  <a:latin typeface="Montserrat"/>
                </a:rPr>
                <a:t>100%</a:t>
              </a:r>
              <a:endParaRPr sz="3000" dirty="0">
                <a:solidFill>
                  <a:schemeClr val="tx1"/>
                </a:solidFill>
                <a:latin typeface="Montserrat" pitchFamily="2" charset="0"/>
              </a:endParaRPr>
            </a:p>
          </p:txBody>
        </p:sp>
        <p:sp>
          <p:nvSpPr>
            <p:cNvPr id="20" name="Investor Pitch Deck Template">
              <a:extLst>
                <a:ext uri="{FF2B5EF4-FFF2-40B4-BE49-F238E27FC236}">
                  <a16:creationId xmlns:a16="http://schemas.microsoft.com/office/drawing/2014/main" id="{19CC471A-F94A-2046-B023-BDBB28AE02C0}"/>
                </a:ext>
              </a:extLst>
            </p:cNvPr>
            <p:cNvSpPr txBox="1"/>
            <p:nvPr/>
          </p:nvSpPr>
          <p:spPr>
            <a:xfrm>
              <a:off x="14388007" y="4838535"/>
              <a:ext cx="5904638" cy="1169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pPr algn="ctr"/>
              <a:r>
                <a:rPr lang="en-US" sz="7000" dirty="0">
                  <a:solidFill>
                    <a:schemeClr val="tx1"/>
                  </a:solidFill>
                  <a:latin typeface="Montserrat"/>
                </a:rPr>
                <a:t>80%</a:t>
              </a:r>
              <a:endParaRPr sz="7000" dirty="0">
                <a:solidFill>
                  <a:schemeClr val="tx1"/>
                </a:solidFill>
                <a:latin typeface="Montserrat" pitchFamily="2" charset="0"/>
              </a:endParaRPr>
            </a:p>
          </p:txBody>
        </p:sp>
        <p:sp>
          <p:nvSpPr>
            <p:cNvPr id="2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0800DE9A-77B2-DC42-A8EB-4E20BCE30856}"/>
                </a:ext>
              </a:extLst>
            </p:cNvPr>
            <p:cNvSpPr txBox="1"/>
            <p:nvPr/>
          </p:nvSpPr>
          <p:spPr>
            <a:xfrm>
              <a:off x="14557684" y="6085774"/>
              <a:ext cx="5565285" cy="5996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p>
              <a:pPr algn="ctr" defTabSz="457200">
                <a:lnSpc>
                  <a:spcPts val="4500"/>
                </a:lnSpc>
                <a:defRPr sz="2200">
                  <a:solidFill>
                    <a:srgbClr val="7B7B7C"/>
                  </a:solidFill>
                  <a:latin typeface="Aller"/>
                  <a:ea typeface="Aller"/>
                  <a:cs typeface="Aller"/>
                  <a:sym typeface="Aller"/>
                </a:defRPr>
              </a:pPr>
              <a:r>
                <a:rPr lang="en-US" dirty="0">
                  <a:latin typeface="Aller"/>
                </a:rPr>
                <a:t>Core Web Vitals Development Report</a:t>
              </a:r>
            </a:p>
          </p:txBody>
        </p:sp>
        <p:cxnSp>
          <p:nvCxnSpPr>
            <p:cNvPr id="28" name="Прямая соединительная линия 27">
              <a:extLst>
                <a:ext uri="{FF2B5EF4-FFF2-40B4-BE49-F238E27FC236}">
                  <a16:creationId xmlns:a16="http://schemas.microsoft.com/office/drawing/2014/main" id="{73466138-0B56-E747-A09E-8A688E2A24B4}"/>
                </a:ext>
              </a:extLst>
            </p:cNvPr>
            <p:cNvCxnSpPr>
              <a:cxnSpLocks/>
            </p:cNvCxnSpPr>
            <p:nvPr/>
          </p:nvCxnSpPr>
          <p:spPr>
            <a:xfrm flipV="1">
              <a:off x="15414331" y="9296017"/>
              <a:ext cx="0" cy="1516515"/>
            </a:xfrm>
            <a:prstGeom prst="line">
              <a:avLst/>
            </a:prstGeom>
            <a:noFill/>
            <a:ln w="38100" cap="flat">
              <a:solidFill>
                <a:schemeClr val="bg2">
                  <a:lumMod val="20000"/>
                  <a:lumOff val="80000"/>
                </a:schemeClr>
              </a:solidFill>
              <a:prstDash val="sysDash"/>
              <a:miter lim="800000"/>
            </a:ln>
            <a:effectLst/>
            <a:sp3d/>
          </p:spPr>
          <p:style>
            <a:lnRef idx="0">
              <a:scrgbClr r="0" g="0" b="0"/>
            </a:lnRef>
            <a:fillRef idx="0">
              <a:scrgbClr r="0" g="0" b="0"/>
            </a:fillRef>
            <a:effectRef idx="0">
              <a:scrgbClr r="0" g="0" b="0"/>
            </a:effectRef>
            <a:fontRef idx="none"/>
          </p:style>
        </p:cxnSp>
        <p:grpSp>
          <p:nvGrpSpPr>
            <p:cNvPr id="31" name="Группа 30">
              <a:extLst>
                <a:ext uri="{FF2B5EF4-FFF2-40B4-BE49-F238E27FC236}">
                  <a16:creationId xmlns:a16="http://schemas.microsoft.com/office/drawing/2014/main" id="{E4750D88-C077-B140-915A-199BBC80225A}"/>
                </a:ext>
              </a:extLst>
            </p:cNvPr>
            <p:cNvGrpSpPr/>
            <p:nvPr/>
          </p:nvGrpSpPr>
          <p:grpSpPr>
            <a:xfrm>
              <a:off x="12016469" y="8369251"/>
              <a:ext cx="3014990" cy="2488296"/>
              <a:chOff x="12900652" y="8369251"/>
              <a:chExt cx="3014990" cy="2488296"/>
            </a:xfrm>
          </p:grpSpPr>
          <p:sp>
            <p:nvSpPr>
              <p:cNvPr id="26"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61C748AB-C713-7F4C-8AAA-BF9D29333F72}"/>
                  </a:ext>
                </a:extLst>
              </p:cNvPr>
              <p:cNvSpPr txBox="1"/>
              <p:nvPr/>
            </p:nvSpPr>
            <p:spPr>
              <a:xfrm>
                <a:off x="12900652" y="9685623"/>
                <a:ext cx="3014990" cy="11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ts val="4500"/>
                  </a:lnSpc>
                  <a:defRPr sz="2200">
                    <a:solidFill>
                      <a:srgbClr val="7B7B7C"/>
                    </a:solidFill>
                    <a:latin typeface="Aller"/>
                    <a:ea typeface="Aller"/>
                    <a:cs typeface="Aller"/>
                    <a:sym typeface="Aller"/>
                  </a:defRPr>
                </a:pPr>
                <a:r>
                  <a:rPr>
                    <a:latin typeface="Montserrat" pitchFamily="2" charset="0"/>
                  </a:rPr>
                  <a:t>Lorem ipsum dolor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endParaRPr lang="ru-RU">
                  <a:latin typeface="Montserrat" pitchFamily="2" charset="0"/>
                </a:endParaRPr>
              </a:p>
            </p:txBody>
          </p:sp>
          <p:sp>
            <p:nvSpPr>
              <p:cNvPr id="27" name="Investor Pitch Deck Template">
                <a:extLst>
                  <a:ext uri="{FF2B5EF4-FFF2-40B4-BE49-F238E27FC236}">
                    <a16:creationId xmlns:a16="http://schemas.microsoft.com/office/drawing/2014/main" id="{0A6483E8-6A9F-9C4D-B462-F9913F79DE5C}"/>
                  </a:ext>
                </a:extLst>
              </p:cNvPr>
              <p:cNvSpPr txBox="1"/>
              <p:nvPr/>
            </p:nvSpPr>
            <p:spPr>
              <a:xfrm>
                <a:off x="12920124" y="9214198"/>
                <a:ext cx="2976047"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pPr algn="ctr"/>
                <a:r>
                  <a:rPr lang="en-US" sz="2200" dirty="0">
                    <a:solidFill>
                      <a:schemeClr val="tx1"/>
                    </a:solidFill>
                    <a:latin typeface="Montserrat"/>
                  </a:rPr>
                  <a:t>Accessibility</a:t>
                </a:r>
                <a:endParaRPr lang="en-US" dirty="0" err="1">
                  <a:solidFill>
                    <a:schemeClr val="tx1"/>
                  </a:solidFill>
                </a:endParaRPr>
              </a:p>
            </p:txBody>
          </p:sp>
          <p:grpSp>
            <p:nvGrpSpPr>
              <p:cNvPr id="29" name="Группа 28">
                <a:extLst>
                  <a:ext uri="{FF2B5EF4-FFF2-40B4-BE49-F238E27FC236}">
                    <a16:creationId xmlns:a16="http://schemas.microsoft.com/office/drawing/2014/main" id="{BF623921-6948-0348-84B6-99FAD8D3534F}"/>
                  </a:ext>
                </a:extLst>
              </p:cNvPr>
              <p:cNvGrpSpPr/>
              <p:nvPr/>
            </p:nvGrpSpPr>
            <p:grpSpPr>
              <a:xfrm>
                <a:off x="14102113" y="8369251"/>
                <a:ext cx="612068" cy="612068"/>
                <a:chOff x="14102113" y="8369251"/>
                <a:chExt cx="612068" cy="612068"/>
              </a:xfrm>
            </p:grpSpPr>
            <p:sp>
              <p:nvSpPr>
                <p:cNvPr id="25" name="Овал 24">
                  <a:extLst>
                    <a:ext uri="{FF2B5EF4-FFF2-40B4-BE49-F238E27FC236}">
                      <a16:creationId xmlns:a16="http://schemas.microsoft.com/office/drawing/2014/main" id="{48DC436A-549C-9341-9D04-BC1752CE7837}"/>
                    </a:ext>
                  </a:extLst>
                </p:cNvPr>
                <p:cNvSpPr/>
                <p:nvPr/>
              </p:nvSpPr>
              <p:spPr>
                <a:xfrm>
                  <a:off x="14102113" y="8369251"/>
                  <a:ext cx="612068" cy="612068"/>
                </a:xfrm>
                <a:prstGeom prst="ellipse">
                  <a:avLst/>
                </a:prstGeom>
                <a:gradFill>
                  <a:gsLst>
                    <a:gs pos="0">
                      <a:schemeClr val="accent3"/>
                    </a:gs>
                    <a:gs pos="100000">
                      <a:schemeClr val="accent1"/>
                    </a:gs>
                  </a:gsLst>
                  <a:lin ang="10800000" scaled="1"/>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Investor Pitch Deck Template">
                  <a:extLst>
                    <a:ext uri="{FF2B5EF4-FFF2-40B4-BE49-F238E27FC236}">
                      <a16:creationId xmlns:a16="http://schemas.microsoft.com/office/drawing/2014/main" id="{8B8A4BC7-C04B-4E45-BC2F-9F61DF4F19AB}"/>
                    </a:ext>
                  </a:extLst>
                </p:cNvPr>
                <p:cNvSpPr txBox="1"/>
                <p:nvPr/>
              </p:nvSpPr>
              <p:spPr>
                <a:xfrm>
                  <a:off x="14233527" y="8446256"/>
                  <a:ext cx="355475"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accent5"/>
                      </a:solidFill>
                      <a:latin typeface="Montserrat" pitchFamily="2" charset="0"/>
                    </a:rPr>
                    <a:t>A</a:t>
                  </a:r>
                </a:p>
              </p:txBody>
            </p:sp>
          </p:grpSp>
        </p:grpSp>
        <p:grpSp>
          <p:nvGrpSpPr>
            <p:cNvPr id="33" name="Группа 32">
              <a:extLst>
                <a:ext uri="{FF2B5EF4-FFF2-40B4-BE49-F238E27FC236}">
                  <a16:creationId xmlns:a16="http://schemas.microsoft.com/office/drawing/2014/main" id="{2FC25A57-FA0D-3A47-A577-FE0DC2EED540}"/>
                </a:ext>
              </a:extLst>
            </p:cNvPr>
            <p:cNvGrpSpPr/>
            <p:nvPr/>
          </p:nvGrpSpPr>
          <p:grpSpPr>
            <a:xfrm>
              <a:off x="15855877" y="8369251"/>
              <a:ext cx="3014990" cy="2488296"/>
              <a:chOff x="12900652" y="8369251"/>
              <a:chExt cx="3014990" cy="2488296"/>
            </a:xfrm>
          </p:grpSpPr>
          <p:sp>
            <p:nvSpPr>
              <p:cNvPr id="34"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92586728-ACCB-E54D-9827-02797D9F8AFC}"/>
                  </a:ext>
                </a:extLst>
              </p:cNvPr>
              <p:cNvSpPr txBox="1"/>
              <p:nvPr/>
            </p:nvSpPr>
            <p:spPr>
              <a:xfrm>
                <a:off x="12900652" y="9685623"/>
                <a:ext cx="3014990" cy="11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ts val="4500"/>
                  </a:lnSpc>
                  <a:defRPr sz="2200">
                    <a:solidFill>
                      <a:srgbClr val="7B7B7C"/>
                    </a:solidFill>
                    <a:latin typeface="Aller"/>
                    <a:ea typeface="Aller"/>
                    <a:cs typeface="Aller"/>
                    <a:sym typeface="Aller"/>
                  </a:defRPr>
                </a:pPr>
                <a:r>
                  <a:rPr>
                    <a:latin typeface="Montserrat" pitchFamily="2" charset="0"/>
                  </a:rPr>
                  <a:t>Lorem ipsum dolor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endParaRPr lang="ru-RU">
                  <a:latin typeface="Montserrat" pitchFamily="2" charset="0"/>
                </a:endParaRPr>
              </a:p>
            </p:txBody>
          </p:sp>
          <p:sp>
            <p:nvSpPr>
              <p:cNvPr id="35" name="Investor Pitch Deck Template">
                <a:extLst>
                  <a:ext uri="{FF2B5EF4-FFF2-40B4-BE49-F238E27FC236}">
                    <a16:creationId xmlns:a16="http://schemas.microsoft.com/office/drawing/2014/main" id="{DB81A3A6-F472-9E42-B2D2-5660F6D858E8}"/>
                  </a:ext>
                </a:extLst>
              </p:cNvPr>
              <p:cNvSpPr txBox="1"/>
              <p:nvPr/>
            </p:nvSpPr>
            <p:spPr>
              <a:xfrm>
                <a:off x="12920124" y="9214198"/>
                <a:ext cx="2976047"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pPr algn="ctr"/>
                <a:r>
                  <a:rPr lang="en-US" sz="2200" dirty="0">
                    <a:solidFill>
                      <a:schemeClr val="tx1"/>
                    </a:solidFill>
                    <a:latin typeface="Montserrat"/>
                  </a:rPr>
                  <a:t>Best Practices</a:t>
                </a:r>
                <a:endParaRPr lang="en-US" dirty="0"/>
              </a:p>
            </p:txBody>
          </p:sp>
          <p:grpSp>
            <p:nvGrpSpPr>
              <p:cNvPr id="36" name="Группа 35">
                <a:extLst>
                  <a:ext uri="{FF2B5EF4-FFF2-40B4-BE49-F238E27FC236}">
                    <a16:creationId xmlns:a16="http://schemas.microsoft.com/office/drawing/2014/main" id="{E5B8F73B-A68E-E649-8CF2-54CA0F3D4969}"/>
                  </a:ext>
                </a:extLst>
              </p:cNvPr>
              <p:cNvGrpSpPr/>
              <p:nvPr/>
            </p:nvGrpSpPr>
            <p:grpSpPr>
              <a:xfrm>
                <a:off x="14102113" y="8369251"/>
                <a:ext cx="612068" cy="612068"/>
                <a:chOff x="14102113" y="8369251"/>
                <a:chExt cx="612068" cy="612068"/>
              </a:xfrm>
            </p:grpSpPr>
            <p:sp>
              <p:nvSpPr>
                <p:cNvPr id="37" name="Овал 36">
                  <a:extLst>
                    <a:ext uri="{FF2B5EF4-FFF2-40B4-BE49-F238E27FC236}">
                      <a16:creationId xmlns:a16="http://schemas.microsoft.com/office/drawing/2014/main" id="{42BB49E2-B5E7-3A4F-995E-C08DEA5DC428}"/>
                    </a:ext>
                  </a:extLst>
                </p:cNvPr>
                <p:cNvSpPr/>
                <p:nvPr/>
              </p:nvSpPr>
              <p:spPr>
                <a:xfrm>
                  <a:off x="14102113" y="8369251"/>
                  <a:ext cx="612068" cy="612068"/>
                </a:xfrm>
                <a:prstGeom prst="ellipse">
                  <a:avLst/>
                </a:prstGeom>
                <a:gradFill>
                  <a:gsLst>
                    <a:gs pos="0">
                      <a:schemeClr val="accent3"/>
                    </a:gs>
                    <a:gs pos="100000">
                      <a:schemeClr val="accent1"/>
                    </a:gs>
                  </a:gsLst>
                  <a:lin ang="10800000" scaled="1"/>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Investor Pitch Deck Template">
                  <a:extLst>
                    <a:ext uri="{FF2B5EF4-FFF2-40B4-BE49-F238E27FC236}">
                      <a16:creationId xmlns:a16="http://schemas.microsoft.com/office/drawing/2014/main" id="{CE6B017A-F2CA-5944-B3EC-A287130C5F73}"/>
                    </a:ext>
                  </a:extLst>
                </p:cNvPr>
                <p:cNvSpPr txBox="1"/>
                <p:nvPr/>
              </p:nvSpPr>
              <p:spPr>
                <a:xfrm>
                  <a:off x="14233527" y="8446256"/>
                  <a:ext cx="355475"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accent5"/>
                      </a:solidFill>
                      <a:latin typeface="Montserrat" pitchFamily="2" charset="0"/>
                    </a:rPr>
                    <a:t>B</a:t>
                  </a:r>
                </a:p>
              </p:txBody>
            </p:sp>
          </p:grpSp>
        </p:grpSp>
        <p:grpSp>
          <p:nvGrpSpPr>
            <p:cNvPr id="39" name="Группа 38">
              <a:extLst>
                <a:ext uri="{FF2B5EF4-FFF2-40B4-BE49-F238E27FC236}">
                  <a16:creationId xmlns:a16="http://schemas.microsoft.com/office/drawing/2014/main" id="{5BCF28A3-A4EB-C549-A782-59D1EBEA7AD9}"/>
                </a:ext>
              </a:extLst>
            </p:cNvPr>
            <p:cNvGrpSpPr/>
            <p:nvPr/>
          </p:nvGrpSpPr>
          <p:grpSpPr>
            <a:xfrm>
              <a:off x="19695285" y="8369251"/>
              <a:ext cx="3014990" cy="2488296"/>
              <a:chOff x="12900652" y="8369251"/>
              <a:chExt cx="3014990" cy="2488296"/>
            </a:xfrm>
          </p:grpSpPr>
          <p:sp>
            <p:nvSpPr>
              <p:cNvPr id="40"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586935A3-1A3D-5446-9172-3E14DD77643A}"/>
                  </a:ext>
                </a:extLst>
              </p:cNvPr>
              <p:cNvSpPr txBox="1"/>
              <p:nvPr/>
            </p:nvSpPr>
            <p:spPr>
              <a:xfrm>
                <a:off x="12900652" y="9685623"/>
                <a:ext cx="3014990" cy="11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ts val="4500"/>
                  </a:lnSpc>
                  <a:defRPr sz="2200">
                    <a:solidFill>
                      <a:srgbClr val="7B7B7C"/>
                    </a:solidFill>
                    <a:latin typeface="Aller"/>
                    <a:ea typeface="Aller"/>
                    <a:cs typeface="Aller"/>
                    <a:sym typeface="Aller"/>
                  </a:defRPr>
                </a:pPr>
                <a:r>
                  <a:rPr>
                    <a:latin typeface="Montserrat" pitchFamily="2" charset="0"/>
                  </a:rPr>
                  <a:t>Lorem ipsum dolor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endParaRPr lang="ru-RU">
                  <a:latin typeface="Montserrat" pitchFamily="2" charset="0"/>
                </a:endParaRPr>
              </a:p>
            </p:txBody>
          </p:sp>
          <p:sp>
            <p:nvSpPr>
              <p:cNvPr id="41" name="Investor Pitch Deck Template">
                <a:extLst>
                  <a:ext uri="{FF2B5EF4-FFF2-40B4-BE49-F238E27FC236}">
                    <a16:creationId xmlns:a16="http://schemas.microsoft.com/office/drawing/2014/main" id="{BF5BB162-D549-3C47-B044-42E5609BCEE4}"/>
                  </a:ext>
                </a:extLst>
              </p:cNvPr>
              <p:cNvSpPr txBox="1"/>
              <p:nvPr/>
            </p:nvSpPr>
            <p:spPr>
              <a:xfrm>
                <a:off x="12920124" y="9214198"/>
                <a:ext cx="2976047"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pPr algn="ctr"/>
                <a:r>
                  <a:rPr lang="en-US" sz="2200" dirty="0">
                    <a:solidFill>
                      <a:schemeClr val="tx1"/>
                    </a:solidFill>
                    <a:latin typeface="Montserrat"/>
                  </a:rPr>
                  <a:t>SEO</a:t>
                </a:r>
                <a:endParaRPr lang="en-US" dirty="0"/>
              </a:p>
            </p:txBody>
          </p:sp>
          <p:grpSp>
            <p:nvGrpSpPr>
              <p:cNvPr id="42" name="Группа 41">
                <a:extLst>
                  <a:ext uri="{FF2B5EF4-FFF2-40B4-BE49-F238E27FC236}">
                    <a16:creationId xmlns:a16="http://schemas.microsoft.com/office/drawing/2014/main" id="{517468EC-78CE-A548-924B-B0FE719186BD}"/>
                  </a:ext>
                </a:extLst>
              </p:cNvPr>
              <p:cNvGrpSpPr/>
              <p:nvPr/>
            </p:nvGrpSpPr>
            <p:grpSpPr>
              <a:xfrm>
                <a:off x="14102113" y="8369251"/>
                <a:ext cx="612068" cy="612068"/>
                <a:chOff x="14102113" y="8369251"/>
                <a:chExt cx="612068" cy="612068"/>
              </a:xfrm>
            </p:grpSpPr>
            <p:sp>
              <p:nvSpPr>
                <p:cNvPr id="43" name="Овал 42">
                  <a:extLst>
                    <a:ext uri="{FF2B5EF4-FFF2-40B4-BE49-F238E27FC236}">
                      <a16:creationId xmlns:a16="http://schemas.microsoft.com/office/drawing/2014/main" id="{D533C067-C437-2A4A-9950-B3EB4AD02A5A}"/>
                    </a:ext>
                  </a:extLst>
                </p:cNvPr>
                <p:cNvSpPr/>
                <p:nvPr/>
              </p:nvSpPr>
              <p:spPr>
                <a:xfrm>
                  <a:off x="14102113" y="8369251"/>
                  <a:ext cx="612068" cy="612068"/>
                </a:xfrm>
                <a:prstGeom prst="ellipse">
                  <a:avLst/>
                </a:prstGeom>
                <a:gradFill>
                  <a:gsLst>
                    <a:gs pos="0">
                      <a:schemeClr val="accent3"/>
                    </a:gs>
                    <a:gs pos="100000">
                      <a:schemeClr val="accent1"/>
                    </a:gs>
                  </a:gsLst>
                  <a:lin ang="10800000" scaled="1"/>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4" name="Investor Pitch Deck Template">
                  <a:extLst>
                    <a:ext uri="{FF2B5EF4-FFF2-40B4-BE49-F238E27FC236}">
                      <a16:creationId xmlns:a16="http://schemas.microsoft.com/office/drawing/2014/main" id="{BF25BA63-3146-7A42-AE71-30F2D72BE696}"/>
                    </a:ext>
                  </a:extLst>
                </p:cNvPr>
                <p:cNvSpPr txBox="1"/>
                <p:nvPr/>
              </p:nvSpPr>
              <p:spPr>
                <a:xfrm>
                  <a:off x="14233527" y="8446256"/>
                  <a:ext cx="355475"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accent5"/>
                      </a:solidFill>
                      <a:latin typeface="Montserrat" pitchFamily="2" charset="0"/>
                    </a:rPr>
                    <a:t>C</a:t>
                  </a:r>
                </a:p>
              </p:txBody>
            </p:sp>
          </p:grpSp>
        </p:grpSp>
        <p:cxnSp>
          <p:nvCxnSpPr>
            <p:cNvPr id="47" name="Прямая соединительная линия 46">
              <a:extLst>
                <a:ext uri="{FF2B5EF4-FFF2-40B4-BE49-F238E27FC236}">
                  <a16:creationId xmlns:a16="http://schemas.microsoft.com/office/drawing/2014/main" id="{2E3580F8-9099-DD43-B193-D4182F09F65C}"/>
                </a:ext>
              </a:extLst>
            </p:cNvPr>
            <p:cNvCxnSpPr>
              <a:cxnSpLocks/>
            </p:cNvCxnSpPr>
            <p:nvPr/>
          </p:nvCxnSpPr>
          <p:spPr>
            <a:xfrm flipV="1">
              <a:off x="19325931" y="9296017"/>
              <a:ext cx="0" cy="1516515"/>
            </a:xfrm>
            <a:prstGeom prst="line">
              <a:avLst/>
            </a:prstGeom>
            <a:noFill/>
            <a:ln w="38100" cap="flat">
              <a:solidFill>
                <a:schemeClr val="bg2">
                  <a:lumMod val="20000"/>
                  <a:lumOff val="80000"/>
                </a:schemeClr>
              </a:solidFill>
              <a:prstDash val="sysDash"/>
              <a:miter lim="8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10416887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3"/>
                                        </p:tgtEl>
                                        <p:attrNameLst>
                                          <p:attrName>style.visibility</p:attrName>
                                        </p:attrNameLst>
                                      </p:cBhvr>
                                      <p:to>
                                        <p:strVal val="visible"/>
                                      </p:to>
                                    </p:set>
                                    <p:anim calcmode="lin" valueType="num">
                                      <p:cBhvr additive="base">
                                        <p:cTn id="18" dur="500" fill="hold"/>
                                        <p:tgtEl>
                                          <p:spTgt spid="73"/>
                                        </p:tgtEl>
                                        <p:attrNameLst>
                                          <p:attrName>ppt_x</p:attrName>
                                        </p:attrNameLst>
                                      </p:cBhvr>
                                      <p:tavLst>
                                        <p:tav tm="0">
                                          <p:val>
                                            <p:strVal val="#ppt_x"/>
                                          </p:val>
                                        </p:tav>
                                        <p:tav tm="100000">
                                          <p:val>
                                            <p:strVal val="#ppt_x"/>
                                          </p:val>
                                        </p:tav>
                                      </p:tavLst>
                                    </p:anim>
                                    <p:anim calcmode="lin" valueType="num">
                                      <p:cBhvr additive="base">
                                        <p:cTn id="19"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Группа 9">
            <a:extLst>
              <a:ext uri="{FF2B5EF4-FFF2-40B4-BE49-F238E27FC236}">
                <a16:creationId xmlns:a16="http://schemas.microsoft.com/office/drawing/2014/main" id="{73A1849C-C754-D24B-81AC-FA2DE69C4CD1}"/>
              </a:ext>
            </a:extLst>
          </p:cNvPr>
          <p:cNvGrpSpPr/>
          <p:nvPr/>
        </p:nvGrpSpPr>
        <p:grpSpPr>
          <a:xfrm>
            <a:off x="1640703" y="7091338"/>
            <a:ext cx="5734668" cy="3568160"/>
            <a:chOff x="2183628" y="7091338"/>
            <a:chExt cx="5734668" cy="3568160"/>
          </a:xfrm>
        </p:grpSpPr>
        <p:sp>
          <p:nvSpPr>
            <p:cNvPr id="40" name="Investor Pitch Deck Template">
              <a:extLst>
                <a:ext uri="{FF2B5EF4-FFF2-40B4-BE49-F238E27FC236}">
                  <a16:creationId xmlns:a16="http://schemas.microsoft.com/office/drawing/2014/main" id="{DE55CC6D-1F50-D34A-B503-68EA3000BF82}"/>
                </a:ext>
              </a:extLst>
            </p:cNvPr>
            <p:cNvSpPr txBox="1"/>
            <p:nvPr/>
          </p:nvSpPr>
          <p:spPr>
            <a:xfrm>
              <a:off x="3527452" y="7091338"/>
              <a:ext cx="4390844" cy="5539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r"/>
              <a:r>
                <a:rPr lang="en-US" sz="3000">
                  <a:solidFill>
                    <a:schemeClr val="accent1"/>
                  </a:solidFill>
                  <a:latin typeface="Montserrat" pitchFamily="2" charset="0"/>
                </a:rPr>
                <a:t>Demo subtitle text</a:t>
              </a:r>
            </a:p>
          </p:txBody>
        </p:sp>
        <p:sp>
          <p:nvSpPr>
            <p:cNvPr id="4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DCD4DBBC-9B9A-774C-89B3-D45F45F5676A}"/>
                </a:ext>
              </a:extLst>
            </p:cNvPr>
            <p:cNvSpPr txBox="1"/>
            <p:nvPr/>
          </p:nvSpPr>
          <p:spPr>
            <a:xfrm>
              <a:off x="2183628" y="7756331"/>
              <a:ext cx="5734668" cy="29031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aliqua</a:t>
              </a:r>
              <a:r>
                <a:rPr>
                  <a:latin typeface="Montserrat" pitchFamily="2" charset="0"/>
                </a:rPr>
                <a:t>. Ut </a:t>
              </a:r>
              <a:r>
                <a:rPr err="1">
                  <a:latin typeface="Montserrat" pitchFamily="2" charset="0"/>
                </a:rPr>
                <a:t>enim</a:t>
              </a:r>
              <a:r>
                <a:rPr>
                  <a:latin typeface="Montserrat" pitchFamily="2" charset="0"/>
                </a:rPr>
                <a:t> ad minim </a:t>
              </a:r>
              <a:r>
                <a:rPr err="1">
                  <a:latin typeface="Montserrat" pitchFamily="2" charset="0"/>
                </a:rPr>
                <a:t>veniam</a:t>
              </a:r>
              <a:r>
                <a:rPr>
                  <a:latin typeface="Montserrat" pitchFamily="2" charset="0"/>
                </a:rPr>
                <a:t>, </a:t>
              </a:r>
              <a:r>
                <a:rPr err="1">
                  <a:latin typeface="Montserrat" pitchFamily="2" charset="0"/>
                </a:rPr>
                <a:t>quis</a:t>
              </a:r>
              <a:r>
                <a:rPr>
                  <a:latin typeface="Montserrat" pitchFamily="2" charset="0"/>
                </a:rPr>
                <a:t> </a:t>
              </a:r>
              <a:r>
                <a:rPr err="1">
                  <a:latin typeface="Montserrat" pitchFamily="2" charset="0"/>
                </a:rPr>
                <a:t>nostrud</a:t>
              </a:r>
              <a:r>
                <a:rPr>
                  <a:latin typeface="Montserrat" pitchFamily="2" charset="0"/>
                </a:rPr>
                <a:t> exercitation </a:t>
              </a:r>
              <a:r>
                <a:rPr err="1">
                  <a:latin typeface="Montserrat" pitchFamily="2" charset="0"/>
                </a:rPr>
                <a:t>ullamco</a:t>
              </a:r>
              <a:r>
                <a:rPr>
                  <a:latin typeface="Montserrat" pitchFamily="2" charset="0"/>
                </a:rPr>
                <a:t> </a:t>
              </a:r>
              <a:r>
                <a:rPr err="1">
                  <a:latin typeface="Montserrat" pitchFamily="2" charset="0"/>
                </a:rPr>
                <a:t>laboris</a:t>
              </a:r>
              <a:r>
                <a:rPr>
                  <a:latin typeface="Montserrat" pitchFamily="2" charset="0"/>
                </a:rPr>
                <a:t> nisi </a:t>
              </a:r>
              <a:r>
                <a:rPr err="1">
                  <a:latin typeface="Montserrat" pitchFamily="2" charset="0"/>
                </a:rPr>
                <a:t>ut</a:t>
              </a:r>
              <a:r>
                <a:rPr>
                  <a:latin typeface="Montserrat" pitchFamily="2" charset="0"/>
                </a:rPr>
                <a:t> </a:t>
              </a:r>
              <a:r>
                <a:rPr err="1">
                  <a:latin typeface="Montserrat" pitchFamily="2" charset="0"/>
                </a:rPr>
                <a:t>aliquip</a:t>
              </a:r>
              <a:r>
                <a:rPr>
                  <a:latin typeface="Montserrat" pitchFamily="2" charset="0"/>
                </a:rPr>
                <a:t> ex </a:t>
              </a:r>
              <a:r>
                <a:rPr err="1">
                  <a:latin typeface="Montserrat" pitchFamily="2" charset="0"/>
                </a:rPr>
                <a:t>ea</a:t>
              </a:r>
              <a:r>
                <a:rPr>
                  <a:latin typeface="Montserrat" pitchFamily="2" charset="0"/>
                </a:rPr>
                <a:t> </a:t>
              </a:r>
              <a:r>
                <a:rPr err="1">
                  <a:latin typeface="Montserrat" pitchFamily="2" charset="0"/>
                </a:rPr>
                <a:t>commodo</a:t>
              </a:r>
              <a:r>
                <a:rPr>
                  <a:latin typeface="Montserrat" pitchFamily="2" charset="0"/>
                </a:rPr>
                <a:t> </a:t>
              </a:r>
              <a:r>
                <a:rPr err="1">
                  <a:latin typeface="Montserrat" pitchFamily="2" charset="0"/>
                </a:rPr>
                <a:t>consequat</a:t>
              </a:r>
              <a:r>
                <a:rPr>
                  <a:latin typeface="Montserrat" pitchFamily="2" charset="0"/>
                </a:rPr>
                <a:t>. </a:t>
              </a:r>
            </a:p>
          </p:txBody>
        </p:sp>
      </p:grpSp>
      <p:grpSp>
        <p:nvGrpSpPr>
          <p:cNvPr id="2" name="Группа 1">
            <a:extLst>
              <a:ext uri="{FF2B5EF4-FFF2-40B4-BE49-F238E27FC236}">
                <a16:creationId xmlns:a16="http://schemas.microsoft.com/office/drawing/2014/main" id="{1599E7D4-AF76-FF45-8295-6DFDCC55EED2}"/>
              </a:ext>
            </a:extLst>
          </p:cNvPr>
          <p:cNvGrpSpPr/>
          <p:nvPr/>
        </p:nvGrpSpPr>
        <p:grpSpPr>
          <a:xfrm>
            <a:off x="6240139" y="2049520"/>
            <a:ext cx="6542968" cy="7049767"/>
            <a:chOff x="6240139" y="2049520"/>
            <a:chExt cx="6542968" cy="7049767"/>
          </a:xfrm>
        </p:grpSpPr>
        <p:grpSp>
          <p:nvGrpSpPr>
            <p:cNvPr id="9" name="Группа 8">
              <a:extLst>
                <a:ext uri="{FF2B5EF4-FFF2-40B4-BE49-F238E27FC236}">
                  <a16:creationId xmlns:a16="http://schemas.microsoft.com/office/drawing/2014/main" id="{3EC2D249-A66C-4044-A870-AF8F964A5E31}"/>
                </a:ext>
              </a:extLst>
            </p:cNvPr>
            <p:cNvGrpSpPr/>
            <p:nvPr/>
          </p:nvGrpSpPr>
          <p:grpSpPr>
            <a:xfrm>
              <a:off x="6240139" y="2049520"/>
              <a:ext cx="6542968" cy="7049767"/>
              <a:chOff x="6963273" y="2046993"/>
              <a:chExt cx="6542968" cy="7049767"/>
            </a:xfrm>
          </p:grpSpPr>
          <p:sp>
            <p:nvSpPr>
              <p:cNvPr id="54" name="Полилиния 53">
                <a:extLst>
                  <a:ext uri="{FF2B5EF4-FFF2-40B4-BE49-F238E27FC236}">
                    <a16:creationId xmlns:a16="http://schemas.microsoft.com/office/drawing/2014/main" id="{2937E445-3FB9-1D45-BB6E-88502F21DD39}"/>
                  </a:ext>
                </a:extLst>
              </p:cNvPr>
              <p:cNvSpPr/>
              <p:nvPr/>
            </p:nvSpPr>
            <p:spPr>
              <a:xfrm rot="2700000">
                <a:off x="6963273" y="2553792"/>
                <a:ext cx="6542968" cy="6542968"/>
              </a:xfrm>
              <a:custGeom>
                <a:avLst/>
                <a:gdLst>
                  <a:gd name="connsiteX0" fmla="*/ 464094 w 8266292"/>
                  <a:gd name="connsiteY0" fmla="*/ 461342 h 8266292"/>
                  <a:gd name="connsiteX1" fmla="*/ 1577872 w 8266292"/>
                  <a:gd name="connsiteY1" fmla="*/ 0 h 8266292"/>
                  <a:gd name="connsiteX2" fmla="*/ 5627632 w 8266292"/>
                  <a:gd name="connsiteY2" fmla="*/ 1 h 8266292"/>
                  <a:gd name="connsiteX3" fmla="*/ 7202752 w 8266292"/>
                  <a:gd name="connsiteY3" fmla="*/ 1575121 h 8266292"/>
                  <a:gd name="connsiteX4" fmla="*/ 5627632 w 8266292"/>
                  <a:gd name="connsiteY4" fmla="*/ 3150241 h 8266292"/>
                  <a:gd name="connsiteX5" fmla="*/ 5377797 w 8266292"/>
                  <a:gd name="connsiteY5" fmla="*/ 3150241 h 8266292"/>
                  <a:gd name="connsiteX6" fmla="*/ 7804950 w 8266292"/>
                  <a:gd name="connsiteY6" fmla="*/ 5577395 h 8266292"/>
                  <a:gd name="connsiteX7" fmla="*/ 7804950 w 8266292"/>
                  <a:gd name="connsiteY7" fmla="*/ 7804951 h 8266292"/>
                  <a:gd name="connsiteX8" fmla="*/ 5577394 w 8266292"/>
                  <a:gd name="connsiteY8" fmla="*/ 7804951 h 8266292"/>
                  <a:gd name="connsiteX9" fmla="*/ 3150240 w 8266292"/>
                  <a:gd name="connsiteY9" fmla="*/ 5377797 h 8266292"/>
                  <a:gd name="connsiteX10" fmla="*/ 3150240 w 8266292"/>
                  <a:gd name="connsiteY10" fmla="*/ 5627633 h 8266292"/>
                  <a:gd name="connsiteX11" fmla="*/ 1575120 w 8266292"/>
                  <a:gd name="connsiteY11" fmla="*/ 7202753 h 8266292"/>
                  <a:gd name="connsiteX12" fmla="*/ 0 w 8266292"/>
                  <a:gd name="connsiteY12" fmla="*/ 5627633 h 8266292"/>
                  <a:gd name="connsiteX13" fmla="*/ 0 w 8266292"/>
                  <a:gd name="connsiteY13" fmla="*/ 1577873 h 8266292"/>
                  <a:gd name="connsiteX14" fmla="*/ 461342 w 8266292"/>
                  <a:gd name="connsiteY14" fmla="*/ 464095 h 8266292"/>
                  <a:gd name="connsiteX15" fmla="*/ 462784 w 8266292"/>
                  <a:gd name="connsiteY15" fmla="*/ 462784 h 826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66292" h="8266292">
                    <a:moveTo>
                      <a:pt x="464094" y="461342"/>
                    </a:moveTo>
                    <a:cubicBezTo>
                      <a:pt x="749135" y="176302"/>
                      <a:pt x="1142915" y="0"/>
                      <a:pt x="1577872" y="0"/>
                    </a:cubicBezTo>
                    <a:lnTo>
                      <a:pt x="5627632" y="1"/>
                    </a:lnTo>
                    <a:cubicBezTo>
                      <a:pt x="6497547" y="1"/>
                      <a:pt x="7202752" y="705206"/>
                      <a:pt x="7202752" y="1575121"/>
                    </a:cubicBezTo>
                    <a:cubicBezTo>
                      <a:pt x="7202752" y="2445035"/>
                      <a:pt x="6497547" y="3150241"/>
                      <a:pt x="5627632" y="3150241"/>
                    </a:cubicBezTo>
                    <a:lnTo>
                      <a:pt x="5377797" y="3150241"/>
                    </a:lnTo>
                    <a:lnTo>
                      <a:pt x="7804950" y="5577395"/>
                    </a:lnTo>
                    <a:cubicBezTo>
                      <a:pt x="8420073" y="6192517"/>
                      <a:pt x="8420073" y="7189828"/>
                      <a:pt x="7804950" y="7804951"/>
                    </a:cubicBezTo>
                    <a:cubicBezTo>
                      <a:pt x="7189827" y="8420073"/>
                      <a:pt x="6192517" y="8420073"/>
                      <a:pt x="5577394" y="7804951"/>
                    </a:cubicBezTo>
                    <a:lnTo>
                      <a:pt x="3150240" y="5377797"/>
                    </a:lnTo>
                    <a:lnTo>
                      <a:pt x="3150240" y="5627633"/>
                    </a:lnTo>
                    <a:cubicBezTo>
                      <a:pt x="3150240" y="6497548"/>
                      <a:pt x="2445035" y="7202753"/>
                      <a:pt x="1575120" y="7202753"/>
                    </a:cubicBezTo>
                    <a:cubicBezTo>
                      <a:pt x="705205" y="7202753"/>
                      <a:pt x="0" y="6497548"/>
                      <a:pt x="0" y="5627633"/>
                    </a:cubicBezTo>
                    <a:lnTo>
                      <a:pt x="0" y="1577873"/>
                    </a:lnTo>
                    <a:cubicBezTo>
                      <a:pt x="0" y="1142915"/>
                      <a:pt x="176301" y="749136"/>
                      <a:pt x="461342" y="464095"/>
                    </a:cubicBezTo>
                    <a:lnTo>
                      <a:pt x="462784" y="462784"/>
                    </a:lnTo>
                    <a:close/>
                  </a:path>
                </a:pathLst>
              </a:custGeom>
              <a:gradFill>
                <a:gsLst>
                  <a:gs pos="27000">
                    <a:schemeClr val="accent3"/>
                  </a:gs>
                  <a:gs pos="78000">
                    <a:schemeClr val="accent1"/>
                  </a:gs>
                  <a:gs pos="100000">
                    <a:schemeClr val="accent2"/>
                  </a:gs>
                </a:gsLst>
                <a:path path="circle">
                  <a:fillToRect l="100000" t="100000"/>
                </a:path>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D35331FD-D266-C54B-B841-3D19E5A7B03F}"/>
                  </a:ext>
                </a:extLst>
              </p:cNvPr>
              <p:cNvSpPr/>
              <p:nvPr/>
            </p:nvSpPr>
            <p:spPr>
              <a:xfrm>
                <a:off x="9332810" y="2046993"/>
                <a:ext cx="1803894" cy="1803894"/>
              </a:xfrm>
              <a:prstGeom prst="ellipse">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sp>
          <p:nvSpPr>
            <p:cNvPr id="56" name="Investor Pitch Deck Template">
              <a:extLst>
                <a:ext uri="{FF2B5EF4-FFF2-40B4-BE49-F238E27FC236}">
                  <a16:creationId xmlns:a16="http://schemas.microsoft.com/office/drawing/2014/main" id="{264D88C1-E883-A14E-9E23-013BDE59F443}"/>
                </a:ext>
              </a:extLst>
            </p:cNvPr>
            <p:cNvSpPr txBox="1"/>
            <p:nvPr/>
          </p:nvSpPr>
          <p:spPr>
            <a:xfrm>
              <a:off x="8820165" y="2658623"/>
              <a:ext cx="1414478" cy="5539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3000">
                  <a:solidFill>
                    <a:schemeClr val="tx1"/>
                  </a:solidFill>
                  <a:latin typeface="Montserrat" pitchFamily="2" charset="0"/>
                </a:rPr>
                <a:t>UP</a:t>
              </a:r>
              <a:endParaRPr sz="3000">
                <a:solidFill>
                  <a:schemeClr val="tx1"/>
                </a:solidFill>
                <a:latin typeface="Montserrat" pitchFamily="2" charset="0"/>
              </a:endParaRPr>
            </a:p>
          </p:txBody>
        </p:sp>
        <p:sp>
          <p:nvSpPr>
            <p:cNvPr id="57" name="Investor Pitch Deck Template">
              <a:extLst>
                <a:ext uri="{FF2B5EF4-FFF2-40B4-BE49-F238E27FC236}">
                  <a16:creationId xmlns:a16="http://schemas.microsoft.com/office/drawing/2014/main" id="{CCA2AEE1-56F8-514D-A6A5-966F0C7D8417}"/>
                </a:ext>
              </a:extLst>
            </p:cNvPr>
            <p:cNvSpPr txBox="1"/>
            <p:nvPr/>
          </p:nvSpPr>
          <p:spPr>
            <a:xfrm rot="16200000">
              <a:off x="7517594" y="6666144"/>
              <a:ext cx="4010322"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en-US" sz="2200">
                  <a:solidFill>
                    <a:schemeClr val="accent5"/>
                  </a:solidFill>
                  <a:latin typeface="Montserrat" pitchFamily="2" charset="0"/>
                </a:rPr>
                <a:t>Subtitle text project name</a:t>
              </a:r>
            </a:p>
          </p:txBody>
        </p:sp>
      </p:grpSp>
      <p:grpSp>
        <p:nvGrpSpPr>
          <p:cNvPr id="3" name="Группа 2">
            <a:extLst>
              <a:ext uri="{FF2B5EF4-FFF2-40B4-BE49-F238E27FC236}">
                <a16:creationId xmlns:a16="http://schemas.microsoft.com/office/drawing/2014/main" id="{014CD395-350F-3C41-97DC-50057B8C0761}"/>
              </a:ext>
            </a:extLst>
          </p:cNvPr>
          <p:cNvGrpSpPr/>
          <p:nvPr/>
        </p:nvGrpSpPr>
        <p:grpSpPr>
          <a:xfrm>
            <a:off x="11735397" y="4679965"/>
            <a:ext cx="6542968" cy="7049767"/>
            <a:chOff x="11735397" y="4679965"/>
            <a:chExt cx="6542968" cy="7049767"/>
          </a:xfrm>
        </p:grpSpPr>
        <p:grpSp>
          <p:nvGrpSpPr>
            <p:cNvPr id="58" name="Группа 57">
              <a:extLst>
                <a:ext uri="{FF2B5EF4-FFF2-40B4-BE49-F238E27FC236}">
                  <a16:creationId xmlns:a16="http://schemas.microsoft.com/office/drawing/2014/main" id="{BF810DFA-F354-9D42-909E-3B1F97C7428E}"/>
                </a:ext>
              </a:extLst>
            </p:cNvPr>
            <p:cNvGrpSpPr/>
            <p:nvPr/>
          </p:nvGrpSpPr>
          <p:grpSpPr>
            <a:xfrm rot="10800000">
              <a:off x="11735397" y="4679965"/>
              <a:ext cx="6542968" cy="7049767"/>
              <a:chOff x="6963273" y="2046993"/>
              <a:chExt cx="6542968" cy="7049767"/>
            </a:xfrm>
          </p:grpSpPr>
          <p:sp>
            <p:nvSpPr>
              <p:cNvPr id="59" name="Полилиния 58">
                <a:extLst>
                  <a:ext uri="{FF2B5EF4-FFF2-40B4-BE49-F238E27FC236}">
                    <a16:creationId xmlns:a16="http://schemas.microsoft.com/office/drawing/2014/main" id="{C34C6650-3D0A-3A46-AD67-1AC5F3F9D5B8}"/>
                  </a:ext>
                </a:extLst>
              </p:cNvPr>
              <p:cNvSpPr/>
              <p:nvPr/>
            </p:nvSpPr>
            <p:spPr>
              <a:xfrm rot="2700000">
                <a:off x="6963273" y="2553792"/>
                <a:ext cx="6542968" cy="6542968"/>
              </a:xfrm>
              <a:custGeom>
                <a:avLst/>
                <a:gdLst>
                  <a:gd name="connsiteX0" fmla="*/ 464094 w 8266292"/>
                  <a:gd name="connsiteY0" fmla="*/ 461342 h 8266292"/>
                  <a:gd name="connsiteX1" fmla="*/ 1577872 w 8266292"/>
                  <a:gd name="connsiteY1" fmla="*/ 0 h 8266292"/>
                  <a:gd name="connsiteX2" fmla="*/ 5627632 w 8266292"/>
                  <a:gd name="connsiteY2" fmla="*/ 1 h 8266292"/>
                  <a:gd name="connsiteX3" fmla="*/ 7202752 w 8266292"/>
                  <a:gd name="connsiteY3" fmla="*/ 1575121 h 8266292"/>
                  <a:gd name="connsiteX4" fmla="*/ 5627632 w 8266292"/>
                  <a:gd name="connsiteY4" fmla="*/ 3150241 h 8266292"/>
                  <a:gd name="connsiteX5" fmla="*/ 5377797 w 8266292"/>
                  <a:gd name="connsiteY5" fmla="*/ 3150241 h 8266292"/>
                  <a:gd name="connsiteX6" fmla="*/ 7804950 w 8266292"/>
                  <a:gd name="connsiteY6" fmla="*/ 5577395 h 8266292"/>
                  <a:gd name="connsiteX7" fmla="*/ 7804950 w 8266292"/>
                  <a:gd name="connsiteY7" fmla="*/ 7804951 h 8266292"/>
                  <a:gd name="connsiteX8" fmla="*/ 5577394 w 8266292"/>
                  <a:gd name="connsiteY8" fmla="*/ 7804951 h 8266292"/>
                  <a:gd name="connsiteX9" fmla="*/ 3150240 w 8266292"/>
                  <a:gd name="connsiteY9" fmla="*/ 5377797 h 8266292"/>
                  <a:gd name="connsiteX10" fmla="*/ 3150240 w 8266292"/>
                  <a:gd name="connsiteY10" fmla="*/ 5627633 h 8266292"/>
                  <a:gd name="connsiteX11" fmla="*/ 1575120 w 8266292"/>
                  <a:gd name="connsiteY11" fmla="*/ 7202753 h 8266292"/>
                  <a:gd name="connsiteX12" fmla="*/ 0 w 8266292"/>
                  <a:gd name="connsiteY12" fmla="*/ 5627633 h 8266292"/>
                  <a:gd name="connsiteX13" fmla="*/ 0 w 8266292"/>
                  <a:gd name="connsiteY13" fmla="*/ 1577873 h 8266292"/>
                  <a:gd name="connsiteX14" fmla="*/ 461342 w 8266292"/>
                  <a:gd name="connsiteY14" fmla="*/ 464095 h 8266292"/>
                  <a:gd name="connsiteX15" fmla="*/ 462784 w 8266292"/>
                  <a:gd name="connsiteY15" fmla="*/ 462784 h 826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66292" h="8266292">
                    <a:moveTo>
                      <a:pt x="464094" y="461342"/>
                    </a:moveTo>
                    <a:cubicBezTo>
                      <a:pt x="749135" y="176302"/>
                      <a:pt x="1142915" y="0"/>
                      <a:pt x="1577872" y="0"/>
                    </a:cubicBezTo>
                    <a:lnTo>
                      <a:pt x="5627632" y="1"/>
                    </a:lnTo>
                    <a:cubicBezTo>
                      <a:pt x="6497547" y="1"/>
                      <a:pt x="7202752" y="705206"/>
                      <a:pt x="7202752" y="1575121"/>
                    </a:cubicBezTo>
                    <a:cubicBezTo>
                      <a:pt x="7202752" y="2445035"/>
                      <a:pt x="6497547" y="3150241"/>
                      <a:pt x="5627632" y="3150241"/>
                    </a:cubicBezTo>
                    <a:lnTo>
                      <a:pt x="5377797" y="3150241"/>
                    </a:lnTo>
                    <a:lnTo>
                      <a:pt x="7804950" y="5577395"/>
                    </a:lnTo>
                    <a:cubicBezTo>
                      <a:pt x="8420073" y="6192517"/>
                      <a:pt x="8420073" y="7189828"/>
                      <a:pt x="7804950" y="7804951"/>
                    </a:cubicBezTo>
                    <a:cubicBezTo>
                      <a:pt x="7189827" y="8420073"/>
                      <a:pt x="6192517" y="8420073"/>
                      <a:pt x="5577394" y="7804951"/>
                    </a:cubicBezTo>
                    <a:lnTo>
                      <a:pt x="3150240" y="5377797"/>
                    </a:lnTo>
                    <a:lnTo>
                      <a:pt x="3150240" y="5627633"/>
                    </a:lnTo>
                    <a:cubicBezTo>
                      <a:pt x="3150240" y="6497548"/>
                      <a:pt x="2445035" y="7202753"/>
                      <a:pt x="1575120" y="7202753"/>
                    </a:cubicBezTo>
                    <a:cubicBezTo>
                      <a:pt x="705205" y="7202753"/>
                      <a:pt x="0" y="6497548"/>
                      <a:pt x="0" y="5627633"/>
                    </a:cubicBezTo>
                    <a:lnTo>
                      <a:pt x="0" y="1577873"/>
                    </a:lnTo>
                    <a:cubicBezTo>
                      <a:pt x="0" y="1142915"/>
                      <a:pt x="176301" y="749136"/>
                      <a:pt x="461342" y="464095"/>
                    </a:cubicBezTo>
                    <a:lnTo>
                      <a:pt x="462784" y="462784"/>
                    </a:lnTo>
                    <a:close/>
                  </a:path>
                </a:pathLst>
              </a:custGeom>
              <a:gradFill>
                <a:gsLst>
                  <a:gs pos="27000">
                    <a:schemeClr val="accent3"/>
                  </a:gs>
                  <a:gs pos="78000">
                    <a:schemeClr val="accent1"/>
                  </a:gs>
                  <a:gs pos="100000">
                    <a:schemeClr val="accent2"/>
                  </a:gs>
                </a:gsLst>
                <a:path path="circle">
                  <a:fillToRect l="100000" t="100000"/>
                </a:path>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60" name="Овал 59">
                <a:extLst>
                  <a:ext uri="{FF2B5EF4-FFF2-40B4-BE49-F238E27FC236}">
                    <a16:creationId xmlns:a16="http://schemas.microsoft.com/office/drawing/2014/main" id="{FBB0986F-0F05-D042-91FB-3AC9622E54C3}"/>
                  </a:ext>
                </a:extLst>
              </p:cNvPr>
              <p:cNvSpPr/>
              <p:nvPr/>
            </p:nvSpPr>
            <p:spPr>
              <a:xfrm>
                <a:off x="9332810" y="2046993"/>
                <a:ext cx="1803894" cy="1803894"/>
              </a:xfrm>
              <a:prstGeom prst="ellipse">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sp>
          <p:nvSpPr>
            <p:cNvPr id="61" name="Investor Pitch Deck Template">
              <a:extLst>
                <a:ext uri="{FF2B5EF4-FFF2-40B4-BE49-F238E27FC236}">
                  <a16:creationId xmlns:a16="http://schemas.microsoft.com/office/drawing/2014/main" id="{295CAD45-606F-D548-B6EF-4AA6FFB01714}"/>
                </a:ext>
              </a:extLst>
            </p:cNvPr>
            <p:cNvSpPr txBox="1"/>
            <p:nvPr/>
          </p:nvSpPr>
          <p:spPr>
            <a:xfrm>
              <a:off x="14104933" y="10554848"/>
              <a:ext cx="1836792" cy="5539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3000">
                  <a:solidFill>
                    <a:schemeClr val="tx1"/>
                  </a:solidFill>
                  <a:latin typeface="Montserrat" pitchFamily="2" charset="0"/>
                </a:rPr>
                <a:t>DOWN</a:t>
              </a:r>
              <a:endParaRPr sz="3000">
                <a:solidFill>
                  <a:schemeClr val="tx1"/>
                </a:solidFill>
                <a:latin typeface="Montserrat" pitchFamily="2" charset="0"/>
              </a:endParaRPr>
            </a:p>
          </p:txBody>
        </p:sp>
        <p:sp>
          <p:nvSpPr>
            <p:cNvPr id="62" name="Investor Pitch Deck Template">
              <a:extLst>
                <a:ext uri="{FF2B5EF4-FFF2-40B4-BE49-F238E27FC236}">
                  <a16:creationId xmlns:a16="http://schemas.microsoft.com/office/drawing/2014/main" id="{21CBBBC9-5408-7A46-ACC7-E12C658A3404}"/>
                </a:ext>
              </a:extLst>
            </p:cNvPr>
            <p:cNvSpPr txBox="1"/>
            <p:nvPr/>
          </p:nvSpPr>
          <p:spPr>
            <a:xfrm rot="16200000">
              <a:off x="13042095" y="6675669"/>
              <a:ext cx="4010322"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en-US" sz="2200">
                  <a:solidFill>
                    <a:schemeClr val="accent5"/>
                  </a:solidFill>
                  <a:latin typeface="Montserrat" pitchFamily="2" charset="0"/>
                </a:rPr>
                <a:t>Subtitle text project name</a:t>
              </a:r>
            </a:p>
          </p:txBody>
        </p:sp>
      </p:grpSp>
      <p:grpSp>
        <p:nvGrpSpPr>
          <p:cNvPr id="63" name="Группа 62">
            <a:extLst>
              <a:ext uri="{FF2B5EF4-FFF2-40B4-BE49-F238E27FC236}">
                <a16:creationId xmlns:a16="http://schemas.microsoft.com/office/drawing/2014/main" id="{CABD6F23-716A-CD4B-B0CD-1C7B21CB6E94}"/>
              </a:ext>
            </a:extLst>
          </p:cNvPr>
          <p:cNvGrpSpPr/>
          <p:nvPr/>
        </p:nvGrpSpPr>
        <p:grpSpPr>
          <a:xfrm>
            <a:off x="17060484" y="2078095"/>
            <a:ext cx="5734668" cy="3568160"/>
            <a:chOff x="2183628" y="7091338"/>
            <a:chExt cx="5734668" cy="3568160"/>
          </a:xfrm>
        </p:grpSpPr>
        <p:sp>
          <p:nvSpPr>
            <p:cNvPr id="64" name="Investor Pitch Deck Template">
              <a:extLst>
                <a:ext uri="{FF2B5EF4-FFF2-40B4-BE49-F238E27FC236}">
                  <a16:creationId xmlns:a16="http://schemas.microsoft.com/office/drawing/2014/main" id="{42D0FE70-74DE-9241-8544-FF69A6A2D707}"/>
                </a:ext>
              </a:extLst>
            </p:cNvPr>
            <p:cNvSpPr txBox="1"/>
            <p:nvPr/>
          </p:nvSpPr>
          <p:spPr>
            <a:xfrm>
              <a:off x="2183628" y="7091338"/>
              <a:ext cx="4390844" cy="5539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en-US" sz="3000">
                  <a:solidFill>
                    <a:schemeClr val="accent1"/>
                  </a:solidFill>
                  <a:latin typeface="Montserrat" pitchFamily="2" charset="0"/>
                </a:rPr>
                <a:t>Demo subtitle text</a:t>
              </a:r>
            </a:p>
          </p:txBody>
        </p:sp>
        <p:sp>
          <p:nvSpPr>
            <p:cNvPr id="65"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4D4A5DF9-D3AC-0945-9794-2A434FFAAFFB}"/>
                </a:ext>
              </a:extLst>
            </p:cNvPr>
            <p:cNvSpPr txBox="1"/>
            <p:nvPr/>
          </p:nvSpPr>
          <p:spPr>
            <a:xfrm>
              <a:off x="2183628" y="7756331"/>
              <a:ext cx="5734668" cy="29031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aliqua</a:t>
              </a:r>
              <a:r>
                <a:rPr>
                  <a:latin typeface="Montserrat" pitchFamily="2" charset="0"/>
                </a:rPr>
                <a:t>. Ut </a:t>
              </a:r>
              <a:r>
                <a:rPr err="1">
                  <a:latin typeface="Montserrat" pitchFamily="2" charset="0"/>
                </a:rPr>
                <a:t>enim</a:t>
              </a:r>
              <a:r>
                <a:rPr>
                  <a:latin typeface="Montserrat" pitchFamily="2" charset="0"/>
                </a:rPr>
                <a:t> ad minim </a:t>
              </a:r>
              <a:r>
                <a:rPr err="1">
                  <a:latin typeface="Montserrat" pitchFamily="2" charset="0"/>
                </a:rPr>
                <a:t>veniam</a:t>
              </a:r>
              <a:r>
                <a:rPr>
                  <a:latin typeface="Montserrat" pitchFamily="2" charset="0"/>
                </a:rPr>
                <a:t>, </a:t>
              </a:r>
              <a:r>
                <a:rPr err="1">
                  <a:latin typeface="Montserrat" pitchFamily="2" charset="0"/>
                </a:rPr>
                <a:t>quis</a:t>
              </a:r>
              <a:r>
                <a:rPr>
                  <a:latin typeface="Montserrat" pitchFamily="2" charset="0"/>
                </a:rPr>
                <a:t> </a:t>
              </a:r>
              <a:r>
                <a:rPr err="1">
                  <a:latin typeface="Montserrat" pitchFamily="2" charset="0"/>
                </a:rPr>
                <a:t>nostrud</a:t>
              </a:r>
              <a:r>
                <a:rPr>
                  <a:latin typeface="Montserrat" pitchFamily="2" charset="0"/>
                </a:rPr>
                <a:t> exercitation </a:t>
              </a:r>
              <a:r>
                <a:rPr err="1">
                  <a:latin typeface="Montserrat" pitchFamily="2" charset="0"/>
                </a:rPr>
                <a:t>ullamco</a:t>
              </a:r>
              <a:r>
                <a:rPr>
                  <a:latin typeface="Montserrat" pitchFamily="2" charset="0"/>
                </a:rPr>
                <a:t> </a:t>
              </a:r>
              <a:r>
                <a:rPr err="1">
                  <a:latin typeface="Montserrat" pitchFamily="2" charset="0"/>
                </a:rPr>
                <a:t>laboris</a:t>
              </a:r>
              <a:r>
                <a:rPr>
                  <a:latin typeface="Montserrat" pitchFamily="2" charset="0"/>
                </a:rPr>
                <a:t> nisi </a:t>
              </a:r>
              <a:r>
                <a:rPr err="1">
                  <a:latin typeface="Montserrat" pitchFamily="2" charset="0"/>
                </a:rPr>
                <a:t>ut</a:t>
              </a:r>
              <a:r>
                <a:rPr>
                  <a:latin typeface="Montserrat" pitchFamily="2" charset="0"/>
                </a:rPr>
                <a:t> </a:t>
              </a:r>
              <a:r>
                <a:rPr err="1">
                  <a:latin typeface="Montserrat" pitchFamily="2" charset="0"/>
                </a:rPr>
                <a:t>aliquip</a:t>
              </a:r>
              <a:r>
                <a:rPr>
                  <a:latin typeface="Montserrat" pitchFamily="2" charset="0"/>
                </a:rPr>
                <a:t> ex </a:t>
              </a:r>
              <a:r>
                <a:rPr err="1">
                  <a:latin typeface="Montserrat" pitchFamily="2" charset="0"/>
                </a:rPr>
                <a:t>ea</a:t>
              </a:r>
              <a:r>
                <a:rPr>
                  <a:latin typeface="Montserrat" pitchFamily="2" charset="0"/>
                </a:rPr>
                <a:t> </a:t>
              </a:r>
              <a:r>
                <a:rPr err="1">
                  <a:latin typeface="Montserrat" pitchFamily="2" charset="0"/>
                </a:rPr>
                <a:t>commodo</a:t>
              </a:r>
              <a:r>
                <a:rPr>
                  <a:latin typeface="Montserrat" pitchFamily="2" charset="0"/>
                </a:rPr>
                <a:t> </a:t>
              </a:r>
              <a:r>
                <a:rPr err="1">
                  <a:latin typeface="Montserrat" pitchFamily="2" charset="0"/>
                </a:rPr>
                <a:t>consequat</a:t>
              </a:r>
              <a:r>
                <a:rPr>
                  <a:latin typeface="Montserrat" pitchFamily="2" charset="0"/>
                </a:rPr>
                <a:t>. </a:t>
              </a:r>
            </a:p>
          </p:txBody>
        </p:sp>
      </p:grpSp>
    </p:spTree>
    <p:extLst>
      <p:ext uri="{BB962C8B-B14F-4D97-AF65-F5344CB8AC3E}">
        <p14:creationId xmlns:p14="http://schemas.microsoft.com/office/powerpoint/2010/main" val="20746555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 calcmode="lin" valueType="num">
                                      <p:cBhvr additive="base">
                                        <p:cTn id="17" dur="500" fill="hold"/>
                                        <p:tgtEl>
                                          <p:spTgt spid="63"/>
                                        </p:tgtEl>
                                        <p:attrNameLst>
                                          <p:attrName>ppt_x</p:attrName>
                                        </p:attrNameLst>
                                      </p:cBhvr>
                                      <p:tavLst>
                                        <p:tav tm="0">
                                          <p:val>
                                            <p:strVal val="1+#ppt_w/2"/>
                                          </p:val>
                                        </p:tav>
                                        <p:tav tm="100000">
                                          <p:val>
                                            <p:strVal val="#ppt_x"/>
                                          </p:val>
                                        </p:tav>
                                      </p:tavLst>
                                    </p:anim>
                                    <p:anim calcmode="lin" valueType="num">
                                      <p:cBhvr additive="base">
                                        <p:cTn id="18" dur="500" fill="hold"/>
                                        <p:tgtEl>
                                          <p:spTgt spid="63"/>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0-#ppt_w/2"/>
                                          </p:val>
                                        </p:tav>
                                        <p:tav tm="100000">
                                          <p:val>
                                            <p:strVal val="#ppt_x"/>
                                          </p:val>
                                        </p:tav>
                                      </p:tavLst>
                                    </p:anim>
                                    <p:anim calcmode="lin" valueType="num">
                                      <p:cBhvr additive="base">
                                        <p:cTn id="2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Прямоугольник 26">
            <a:extLst>
              <a:ext uri="{FF2B5EF4-FFF2-40B4-BE49-F238E27FC236}">
                <a16:creationId xmlns:a16="http://schemas.microsoft.com/office/drawing/2014/main" id="{CFE73104-6999-264F-AA09-AB8D53461623}"/>
              </a:ext>
            </a:extLst>
          </p:cNvPr>
          <p:cNvSpPr/>
          <p:nvPr/>
        </p:nvSpPr>
        <p:spPr>
          <a:xfrm>
            <a:off x="0" y="0"/>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9" name="Группа 8">
            <a:extLst>
              <a:ext uri="{FF2B5EF4-FFF2-40B4-BE49-F238E27FC236}">
                <a16:creationId xmlns:a16="http://schemas.microsoft.com/office/drawing/2014/main" id="{A73DD786-2B48-094E-B7A8-8BAB34B4A181}"/>
              </a:ext>
            </a:extLst>
          </p:cNvPr>
          <p:cNvGrpSpPr/>
          <p:nvPr/>
        </p:nvGrpSpPr>
        <p:grpSpPr>
          <a:xfrm>
            <a:off x="1762501" y="1719940"/>
            <a:ext cx="6797300" cy="10332000"/>
            <a:chOff x="1762501" y="1719940"/>
            <a:chExt cx="6797300" cy="10332000"/>
          </a:xfrm>
        </p:grpSpPr>
        <p:sp>
          <p:nvSpPr>
            <p:cNvPr id="47" name="Скругленный прямоугольник 46">
              <a:extLst>
                <a:ext uri="{FF2B5EF4-FFF2-40B4-BE49-F238E27FC236}">
                  <a16:creationId xmlns:a16="http://schemas.microsoft.com/office/drawing/2014/main" id="{8AFD3D6F-8D1F-D841-98C0-E6EE7E7322D8}"/>
                </a:ext>
              </a:extLst>
            </p:cNvPr>
            <p:cNvSpPr/>
            <p:nvPr/>
          </p:nvSpPr>
          <p:spPr>
            <a:xfrm>
              <a:off x="1762501" y="1719940"/>
              <a:ext cx="6797300" cy="10332000"/>
            </a:xfrm>
            <a:prstGeom prst="roundRect">
              <a:avLst>
                <a:gd name="adj" fmla="val 2147"/>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8" name="Investor Pitch Deck Template">
              <a:extLst>
                <a:ext uri="{FF2B5EF4-FFF2-40B4-BE49-F238E27FC236}">
                  <a16:creationId xmlns:a16="http://schemas.microsoft.com/office/drawing/2014/main" id="{13A35703-21EB-D44A-BD22-18174C13ABDE}"/>
                </a:ext>
              </a:extLst>
            </p:cNvPr>
            <p:cNvSpPr txBox="1"/>
            <p:nvPr/>
          </p:nvSpPr>
          <p:spPr>
            <a:xfrm>
              <a:off x="2123254" y="4252708"/>
              <a:ext cx="6075794" cy="1169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3500">
                  <a:solidFill>
                    <a:schemeClr val="accent1"/>
                  </a:solidFill>
                  <a:latin typeface="Montserrat" pitchFamily="2" charset="0"/>
                </a:rPr>
                <a:t>Title demo text information</a:t>
              </a:r>
              <a:endParaRPr sz="3500">
                <a:solidFill>
                  <a:schemeClr val="accent1"/>
                </a:solidFill>
                <a:latin typeface="Montserrat" pitchFamily="2" charset="0"/>
              </a:endParaRPr>
            </a:p>
          </p:txBody>
        </p:sp>
        <p:cxnSp>
          <p:nvCxnSpPr>
            <p:cNvPr id="49" name="Прямая соединительная линия 48">
              <a:extLst>
                <a:ext uri="{FF2B5EF4-FFF2-40B4-BE49-F238E27FC236}">
                  <a16:creationId xmlns:a16="http://schemas.microsoft.com/office/drawing/2014/main" id="{37913F37-C1F3-864E-9D26-53C275392E32}"/>
                </a:ext>
              </a:extLst>
            </p:cNvPr>
            <p:cNvCxnSpPr/>
            <p:nvPr/>
          </p:nvCxnSpPr>
          <p:spPr>
            <a:xfrm>
              <a:off x="4261151" y="5952215"/>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
          <p:nvSpPr>
            <p:cNvPr id="53" name="Shape">
              <a:extLst>
                <a:ext uri="{FF2B5EF4-FFF2-40B4-BE49-F238E27FC236}">
                  <a16:creationId xmlns:a16="http://schemas.microsoft.com/office/drawing/2014/main" id="{AB203D09-39C2-6446-B098-BD92EE7CAD0B}"/>
                </a:ext>
              </a:extLst>
            </p:cNvPr>
            <p:cNvSpPr/>
            <p:nvPr/>
          </p:nvSpPr>
          <p:spPr>
            <a:xfrm>
              <a:off x="4520759" y="2390936"/>
              <a:ext cx="1280783" cy="1280783"/>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05"/>
                    <a:pt x="2881" y="3016"/>
                  </a:cubicBezTo>
                  <a:cubicBezTo>
                    <a:pt x="-961" y="7037"/>
                    <a:pt x="-961" y="13557"/>
                    <a:pt x="2881" y="17579"/>
                  </a:cubicBezTo>
                  <a:cubicBezTo>
                    <a:pt x="6724" y="21600"/>
                    <a:pt x="12954" y="21600"/>
                    <a:pt x="16797" y="17579"/>
                  </a:cubicBezTo>
                  <a:cubicBezTo>
                    <a:pt x="20639" y="13557"/>
                    <a:pt x="20639" y="7037"/>
                    <a:pt x="16797" y="3016"/>
                  </a:cubicBezTo>
                  <a:cubicBezTo>
                    <a:pt x="14875" y="1005"/>
                    <a:pt x="12357" y="0"/>
                    <a:pt x="9839" y="0"/>
                  </a:cubicBezTo>
                  <a:close/>
                  <a:moveTo>
                    <a:pt x="9839" y="875"/>
                  </a:moveTo>
                  <a:cubicBezTo>
                    <a:pt x="12143" y="875"/>
                    <a:pt x="14447" y="1795"/>
                    <a:pt x="16205" y="3634"/>
                  </a:cubicBezTo>
                  <a:cubicBezTo>
                    <a:pt x="19720" y="7314"/>
                    <a:pt x="19720" y="13280"/>
                    <a:pt x="16205" y="16960"/>
                  </a:cubicBezTo>
                  <a:cubicBezTo>
                    <a:pt x="12689" y="20639"/>
                    <a:pt x="6989" y="20639"/>
                    <a:pt x="3473" y="16960"/>
                  </a:cubicBezTo>
                  <a:cubicBezTo>
                    <a:pt x="-42" y="13280"/>
                    <a:pt x="-42" y="7314"/>
                    <a:pt x="3473" y="3634"/>
                  </a:cubicBezTo>
                  <a:cubicBezTo>
                    <a:pt x="5231" y="1795"/>
                    <a:pt x="7535" y="875"/>
                    <a:pt x="9839" y="875"/>
                  </a:cubicBezTo>
                  <a:close/>
                  <a:moveTo>
                    <a:pt x="9464" y="3847"/>
                  </a:moveTo>
                  <a:lnTo>
                    <a:pt x="9464" y="10731"/>
                  </a:lnTo>
                  <a:lnTo>
                    <a:pt x="9471" y="10731"/>
                  </a:lnTo>
                  <a:lnTo>
                    <a:pt x="9471" y="10738"/>
                  </a:lnTo>
                  <a:lnTo>
                    <a:pt x="13098" y="10738"/>
                  </a:lnTo>
                  <a:lnTo>
                    <a:pt x="13098" y="9901"/>
                  </a:lnTo>
                  <a:lnTo>
                    <a:pt x="10242" y="9901"/>
                  </a:lnTo>
                  <a:lnTo>
                    <a:pt x="10242" y="3847"/>
                  </a:lnTo>
                  <a:lnTo>
                    <a:pt x="9464" y="3847"/>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56"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8774F92-3DEB-1B45-B1BB-63DA82FBFEE3}"/>
                </a:ext>
              </a:extLst>
            </p:cNvPr>
            <p:cNvSpPr txBox="1"/>
            <p:nvPr/>
          </p:nvSpPr>
          <p:spPr>
            <a:xfrm>
              <a:off x="2284915" y="6249562"/>
              <a:ext cx="6209673" cy="50287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342900" indent="-342900" defTabSz="457200">
                <a:lnSpc>
                  <a:spcPct val="250000"/>
                </a:lnSpc>
                <a:buClr>
                  <a:schemeClr val="accent1"/>
                </a:buClr>
                <a:buFont typeface="Wingdings" pitchFamily="2" charset="2"/>
                <a:buChar char="ü"/>
                <a:defRPr sz="2200">
                  <a:solidFill>
                    <a:srgbClr val="7B7B7C"/>
                  </a:solidFill>
                  <a:latin typeface="Aller"/>
                  <a:ea typeface="Aller"/>
                  <a:cs typeface="Aller"/>
                  <a:sym typeface="Aller"/>
                </a:defRPr>
              </a:pPr>
              <a:r>
                <a:rPr b="1">
                  <a:solidFill>
                    <a:schemeClr val="tx1"/>
                  </a:solidFill>
                  <a:latin typeface="Montserrat" pitchFamily="2" charset="0"/>
                </a:rPr>
                <a:t>Lorem</a:t>
              </a:r>
              <a:r>
                <a:rPr>
                  <a:solidFill>
                    <a:schemeClr val="tx1"/>
                  </a:solidFill>
                  <a:latin typeface="Montserrat" pitchFamily="2" charset="0"/>
                </a:rPr>
                <a:t> </a:t>
              </a:r>
              <a:r>
                <a:rPr>
                  <a:solidFill>
                    <a:schemeClr val="tx2"/>
                  </a:solidFill>
                  <a:latin typeface="Montserrat" pitchFamily="2" charset="0"/>
                </a:rPr>
                <a:t>ipsum dolor sit </a:t>
              </a:r>
              <a:r>
                <a:rPr err="1">
                  <a:solidFill>
                    <a:schemeClr val="tx2"/>
                  </a:solidFill>
                  <a:latin typeface="Montserrat" pitchFamily="2" charset="0"/>
                </a:rPr>
                <a:t>amet</a:t>
              </a:r>
              <a:r>
                <a:rPr>
                  <a:solidFill>
                    <a:schemeClr val="tx2"/>
                  </a:solidFill>
                  <a:latin typeface="Montserrat" pitchFamily="2" charset="0"/>
                </a:rPr>
                <a:t>, </a:t>
              </a:r>
              <a:r>
                <a:rPr err="1">
                  <a:solidFill>
                    <a:schemeClr val="tx2"/>
                  </a:solidFill>
                  <a:latin typeface="Montserrat" pitchFamily="2" charset="0"/>
                </a:rPr>
                <a:t>consecte</a:t>
              </a:r>
              <a:r>
                <a:rPr>
                  <a:solidFill>
                    <a:schemeClr val="tx2"/>
                  </a:solidFill>
                  <a:latin typeface="Montserrat" pitchFamily="2" charset="0"/>
                </a:rPr>
                <a:t> </a:t>
              </a:r>
              <a:endParaRPr lang="en-US">
                <a:solidFill>
                  <a:schemeClr val="tx2"/>
                </a:solidFill>
                <a:latin typeface="Montserrat" pitchFamily="2" charset="0"/>
              </a:endParaRPr>
            </a:p>
            <a:p>
              <a:pPr marL="342900" indent="-342900" defTabSz="457200">
                <a:lnSpc>
                  <a:spcPct val="250000"/>
                </a:lnSpc>
                <a:buClr>
                  <a:schemeClr val="accent1"/>
                </a:buClr>
                <a:buFont typeface="Wingdings" pitchFamily="2" charset="2"/>
                <a:buChar char="ü"/>
                <a:defRPr sz="2200">
                  <a:solidFill>
                    <a:srgbClr val="7B7B7C"/>
                  </a:solidFill>
                  <a:latin typeface="Aller"/>
                  <a:ea typeface="Aller"/>
                  <a:cs typeface="Aller"/>
                  <a:sym typeface="Aller"/>
                </a:defRPr>
              </a:pPr>
              <a:r>
                <a:rPr lang="en-US" b="1" err="1">
                  <a:solidFill>
                    <a:schemeClr val="tx1"/>
                  </a:solidFill>
                  <a:latin typeface="Montserrat" pitchFamily="2" charset="0"/>
                </a:rPr>
                <a:t>A</a:t>
              </a:r>
              <a:r>
                <a:rPr b="1" err="1">
                  <a:solidFill>
                    <a:schemeClr val="tx1"/>
                  </a:solidFill>
                  <a:latin typeface="Montserrat" pitchFamily="2" charset="0"/>
                </a:rPr>
                <a:t>dipiscing</a:t>
              </a:r>
              <a:r>
                <a:rPr b="1">
                  <a:solidFill>
                    <a:schemeClr val="tx1"/>
                  </a:solidFill>
                  <a:latin typeface="Montserrat" pitchFamily="2" charset="0"/>
                </a:rPr>
                <a:t> </a:t>
              </a:r>
              <a:r>
                <a:rPr b="1" err="1">
                  <a:solidFill>
                    <a:schemeClr val="tx1"/>
                  </a:solidFill>
                  <a:latin typeface="Montserrat" pitchFamily="2" charset="0"/>
                </a:rPr>
                <a:t>elit</a:t>
              </a:r>
              <a:r>
                <a:rPr b="1">
                  <a:solidFill>
                    <a:schemeClr val="tx1"/>
                  </a:solidFill>
                  <a:latin typeface="Montserrat" pitchFamily="2" charset="0"/>
                </a:rPr>
                <a:t>, </a:t>
              </a:r>
              <a:r>
                <a:rPr b="1" err="1">
                  <a:solidFill>
                    <a:schemeClr val="tx1"/>
                  </a:solidFill>
                  <a:latin typeface="Montserrat" pitchFamily="2" charset="0"/>
                </a:rPr>
                <a:t>sed</a:t>
              </a:r>
              <a:r>
                <a:rPr>
                  <a:solidFill>
                    <a:schemeClr val="tx1"/>
                  </a:solidFill>
                  <a:latin typeface="Montserrat" pitchFamily="2" charset="0"/>
                </a:rPr>
                <a:t> </a:t>
              </a:r>
              <a:r>
                <a:rPr>
                  <a:solidFill>
                    <a:schemeClr val="tx2"/>
                  </a:solidFill>
                  <a:latin typeface="Montserrat" pitchFamily="2" charset="0"/>
                </a:rPr>
                <a:t>do </a:t>
              </a:r>
              <a:r>
                <a:rPr err="1">
                  <a:solidFill>
                    <a:schemeClr val="tx2"/>
                  </a:solidFill>
                  <a:latin typeface="Montserrat" pitchFamily="2" charset="0"/>
                </a:rPr>
                <a:t>eiusmod</a:t>
              </a:r>
              <a:r>
                <a:rPr>
                  <a:solidFill>
                    <a:schemeClr val="tx2"/>
                  </a:solidFill>
                  <a:latin typeface="Montserrat" pitchFamily="2" charset="0"/>
                </a:rPr>
                <a:t> </a:t>
              </a:r>
              <a:r>
                <a:rPr err="1">
                  <a:solidFill>
                    <a:schemeClr val="tx2"/>
                  </a:solidFill>
                  <a:latin typeface="Montserrat" pitchFamily="2" charset="0"/>
                </a:rPr>
                <a:t>temr</a:t>
              </a:r>
              <a:r>
                <a:rPr>
                  <a:solidFill>
                    <a:schemeClr val="tx2"/>
                  </a:solidFill>
                  <a:latin typeface="Montserrat" pitchFamily="2" charset="0"/>
                </a:rPr>
                <a:t> </a:t>
              </a:r>
              <a:endParaRPr lang="en-US">
                <a:solidFill>
                  <a:schemeClr val="tx2"/>
                </a:solidFill>
                <a:latin typeface="Montserrat" pitchFamily="2" charset="0"/>
              </a:endParaRPr>
            </a:p>
            <a:p>
              <a:pPr marL="342900" indent="-342900" defTabSz="457200">
                <a:lnSpc>
                  <a:spcPct val="250000"/>
                </a:lnSpc>
                <a:buClr>
                  <a:schemeClr val="accent1"/>
                </a:buClr>
                <a:buFont typeface="Wingdings" pitchFamily="2" charset="2"/>
                <a:buChar char="ü"/>
                <a:defRPr sz="2200">
                  <a:solidFill>
                    <a:srgbClr val="7B7B7C"/>
                  </a:solidFill>
                  <a:latin typeface="Aller"/>
                  <a:ea typeface="Aller"/>
                  <a:cs typeface="Aller"/>
                  <a:sym typeface="Aller"/>
                </a:defRPr>
              </a:pPr>
              <a:r>
                <a:rPr lang="en-US" b="1" err="1">
                  <a:solidFill>
                    <a:schemeClr val="tx1"/>
                  </a:solidFill>
                  <a:latin typeface="Montserrat" pitchFamily="2" charset="0"/>
                </a:rPr>
                <a:t>I</a:t>
              </a:r>
              <a:r>
                <a:rPr b="1" err="1">
                  <a:solidFill>
                    <a:schemeClr val="tx1"/>
                  </a:solidFill>
                  <a:latin typeface="Montserrat" pitchFamily="2" charset="0"/>
                </a:rPr>
                <a:t>ncididunt</a:t>
              </a:r>
              <a:r>
                <a:rPr b="1">
                  <a:solidFill>
                    <a:schemeClr val="tx1"/>
                  </a:solidFill>
                  <a:latin typeface="Montserrat" pitchFamily="2" charset="0"/>
                </a:rPr>
                <a:t> </a:t>
              </a:r>
              <a:r>
                <a:rPr b="1" err="1">
                  <a:solidFill>
                    <a:schemeClr val="tx1"/>
                  </a:solidFill>
                  <a:latin typeface="Montserrat" pitchFamily="2" charset="0"/>
                </a:rPr>
                <a:t>ut</a:t>
              </a:r>
              <a:r>
                <a:rPr b="1">
                  <a:solidFill>
                    <a:schemeClr val="tx1"/>
                  </a:solidFill>
                  <a:latin typeface="Montserrat" pitchFamily="2" charset="0"/>
                </a:rPr>
                <a:t> </a:t>
              </a:r>
              <a:r>
                <a:rPr err="1">
                  <a:solidFill>
                    <a:schemeClr val="tx2"/>
                  </a:solidFill>
                  <a:latin typeface="Montserrat" pitchFamily="2" charset="0"/>
                </a:rPr>
                <a:t>labore</a:t>
              </a:r>
              <a:r>
                <a:rPr>
                  <a:solidFill>
                    <a:schemeClr val="tx2"/>
                  </a:solidFill>
                  <a:latin typeface="Montserrat" pitchFamily="2" charset="0"/>
                </a:rPr>
                <a:t> et dolore magna </a:t>
              </a:r>
              <a:endParaRPr lang="en-US">
                <a:solidFill>
                  <a:schemeClr val="tx2"/>
                </a:solidFill>
                <a:latin typeface="Montserrat" pitchFamily="2" charset="0"/>
              </a:endParaRPr>
            </a:p>
            <a:p>
              <a:pPr marL="342900" indent="-342900" defTabSz="457200">
                <a:lnSpc>
                  <a:spcPct val="250000"/>
                </a:lnSpc>
                <a:buClr>
                  <a:schemeClr val="accent1"/>
                </a:buClr>
                <a:buFont typeface="Wingdings" pitchFamily="2" charset="2"/>
                <a:buChar char="ü"/>
                <a:defRPr sz="2200">
                  <a:solidFill>
                    <a:srgbClr val="7B7B7C"/>
                  </a:solidFill>
                  <a:latin typeface="Aller"/>
                  <a:ea typeface="Aller"/>
                  <a:cs typeface="Aller"/>
                  <a:sym typeface="Aller"/>
                </a:defRPr>
              </a:pPr>
              <a:r>
                <a:rPr lang="en-US" b="1" err="1">
                  <a:solidFill>
                    <a:schemeClr val="tx1"/>
                  </a:solidFill>
                  <a:latin typeface="Montserrat" pitchFamily="2" charset="0"/>
                </a:rPr>
                <a:t>A</a:t>
              </a:r>
              <a:r>
                <a:rPr b="1" err="1">
                  <a:solidFill>
                    <a:schemeClr val="tx1"/>
                  </a:solidFill>
                  <a:latin typeface="Montserrat" pitchFamily="2" charset="0"/>
                </a:rPr>
                <a:t>liqua</a:t>
              </a:r>
              <a:r>
                <a:rPr b="1">
                  <a:solidFill>
                    <a:schemeClr val="tx1"/>
                  </a:solidFill>
                  <a:latin typeface="Montserrat" pitchFamily="2" charset="0"/>
                </a:rPr>
                <a:t>. </a:t>
              </a:r>
              <a:r>
                <a:rPr>
                  <a:solidFill>
                    <a:schemeClr val="tx2"/>
                  </a:solidFill>
                  <a:latin typeface="Montserrat" pitchFamily="2" charset="0"/>
                </a:rPr>
                <a:t>Ut </a:t>
              </a:r>
              <a:r>
                <a:rPr err="1">
                  <a:solidFill>
                    <a:schemeClr val="tx2"/>
                  </a:solidFill>
                  <a:latin typeface="Montserrat" pitchFamily="2" charset="0"/>
                </a:rPr>
                <a:t>enimad</a:t>
              </a:r>
              <a:r>
                <a:rPr>
                  <a:solidFill>
                    <a:schemeClr val="tx2"/>
                  </a:solidFill>
                  <a:latin typeface="Montserrat" pitchFamily="2" charset="0"/>
                </a:rPr>
                <a:t> minim </a:t>
              </a:r>
              <a:r>
                <a:rPr err="1">
                  <a:solidFill>
                    <a:schemeClr val="tx2"/>
                  </a:solidFill>
                  <a:latin typeface="Montserrat" pitchFamily="2" charset="0"/>
                </a:rPr>
                <a:t>veniam</a:t>
              </a:r>
              <a:r>
                <a:rPr>
                  <a:solidFill>
                    <a:schemeClr val="tx2"/>
                  </a:solidFill>
                  <a:latin typeface="Montserrat" pitchFamily="2" charset="0"/>
                </a:rPr>
                <a:t>, </a:t>
              </a:r>
              <a:r>
                <a:rPr err="1">
                  <a:solidFill>
                    <a:schemeClr val="tx2"/>
                  </a:solidFill>
                  <a:latin typeface="Montserrat" pitchFamily="2" charset="0"/>
                </a:rPr>
                <a:t>quis</a:t>
              </a:r>
              <a:r>
                <a:rPr>
                  <a:solidFill>
                    <a:schemeClr val="tx2"/>
                  </a:solidFill>
                  <a:latin typeface="Montserrat" pitchFamily="2" charset="0"/>
                </a:rPr>
                <a:t> </a:t>
              </a:r>
              <a:endParaRPr lang="en-US">
                <a:solidFill>
                  <a:schemeClr val="tx2"/>
                </a:solidFill>
                <a:latin typeface="Montserrat" pitchFamily="2" charset="0"/>
              </a:endParaRPr>
            </a:p>
            <a:p>
              <a:pPr marL="342900" indent="-342900" defTabSz="457200">
                <a:lnSpc>
                  <a:spcPct val="250000"/>
                </a:lnSpc>
                <a:buClr>
                  <a:schemeClr val="accent1"/>
                </a:buClr>
                <a:buFont typeface="Wingdings" pitchFamily="2" charset="2"/>
                <a:buChar char="ü"/>
                <a:defRPr sz="2200">
                  <a:solidFill>
                    <a:srgbClr val="7B7B7C"/>
                  </a:solidFill>
                  <a:latin typeface="Aller"/>
                  <a:ea typeface="Aller"/>
                  <a:cs typeface="Aller"/>
                  <a:sym typeface="Aller"/>
                </a:defRPr>
              </a:pPr>
              <a:r>
                <a:rPr lang="en-US" err="1">
                  <a:solidFill>
                    <a:schemeClr val="tx2"/>
                  </a:solidFill>
                  <a:latin typeface="Montserrat" pitchFamily="2" charset="0"/>
                </a:rPr>
                <a:t>N</a:t>
              </a:r>
              <a:r>
                <a:rPr err="1">
                  <a:solidFill>
                    <a:schemeClr val="tx2"/>
                  </a:solidFill>
                  <a:latin typeface="Montserrat" pitchFamily="2" charset="0"/>
                </a:rPr>
                <a:t>ostrud</a:t>
              </a:r>
              <a:r>
                <a:rPr>
                  <a:solidFill>
                    <a:schemeClr val="tx2"/>
                  </a:solidFill>
                  <a:latin typeface="Montserrat" pitchFamily="2" charset="0"/>
                </a:rPr>
                <a:t> </a:t>
              </a:r>
              <a:r>
                <a:rPr b="1">
                  <a:solidFill>
                    <a:schemeClr val="tx1"/>
                  </a:solidFill>
                  <a:latin typeface="Montserrat" pitchFamily="2" charset="0"/>
                </a:rPr>
                <a:t>exercitation</a:t>
              </a:r>
              <a:r>
                <a:rPr>
                  <a:solidFill>
                    <a:schemeClr val="tx2"/>
                  </a:solidFill>
                  <a:latin typeface="Montserrat" pitchFamily="2" charset="0"/>
                </a:rPr>
                <a:t> </a:t>
              </a:r>
              <a:r>
                <a:rPr err="1">
                  <a:solidFill>
                    <a:schemeClr val="tx2"/>
                  </a:solidFill>
                  <a:latin typeface="Montserrat" pitchFamily="2" charset="0"/>
                </a:rPr>
                <a:t>ullamco</a:t>
              </a:r>
              <a:r>
                <a:rPr>
                  <a:solidFill>
                    <a:schemeClr val="tx2"/>
                  </a:solidFill>
                  <a:latin typeface="Montserrat" pitchFamily="2" charset="0"/>
                </a:rPr>
                <a:t> </a:t>
              </a:r>
              <a:r>
                <a:rPr err="1">
                  <a:solidFill>
                    <a:schemeClr val="tx2"/>
                  </a:solidFill>
                  <a:latin typeface="Montserrat" pitchFamily="2" charset="0"/>
                </a:rPr>
                <a:t>laboris</a:t>
              </a:r>
              <a:r>
                <a:rPr>
                  <a:solidFill>
                    <a:schemeClr val="tx2"/>
                  </a:solidFill>
                  <a:latin typeface="Montserrat" pitchFamily="2" charset="0"/>
                </a:rPr>
                <a:t> </a:t>
              </a:r>
              <a:endParaRPr lang="en-US">
                <a:solidFill>
                  <a:schemeClr val="tx2"/>
                </a:solidFill>
                <a:latin typeface="Montserrat" pitchFamily="2" charset="0"/>
              </a:endParaRPr>
            </a:p>
            <a:p>
              <a:pPr marL="342900" indent="-342900" defTabSz="457200">
                <a:lnSpc>
                  <a:spcPct val="250000"/>
                </a:lnSpc>
                <a:buClr>
                  <a:schemeClr val="accent1"/>
                </a:buClr>
                <a:buFont typeface="Wingdings" pitchFamily="2" charset="2"/>
                <a:buChar char="ü"/>
                <a:defRPr sz="2200">
                  <a:solidFill>
                    <a:srgbClr val="7B7B7C"/>
                  </a:solidFill>
                  <a:latin typeface="Aller"/>
                  <a:ea typeface="Aller"/>
                  <a:cs typeface="Aller"/>
                  <a:sym typeface="Aller"/>
                </a:defRPr>
              </a:pPr>
              <a:r>
                <a:rPr lang="en-US" err="1">
                  <a:solidFill>
                    <a:schemeClr val="tx2"/>
                  </a:solidFill>
                  <a:latin typeface="Montserrat" pitchFamily="2" charset="0"/>
                </a:rPr>
                <a:t>C</a:t>
              </a:r>
              <a:r>
                <a:rPr err="1">
                  <a:solidFill>
                    <a:schemeClr val="tx2"/>
                  </a:solidFill>
                  <a:latin typeface="Montserrat" pitchFamily="2" charset="0"/>
                </a:rPr>
                <a:t>onsequat</a:t>
              </a:r>
              <a:r>
                <a:rPr>
                  <a:solidFill>
                    <a:schemeClr val="tx2"/>
                  </a:solidFill>
                  <a:latin typeface="Montserrat" pitchFamily="2" charset="0"/>
                </a:rPr>
                <a:t>. </a:t>
              </a:r>
              <a:r>
                <a:rPr b="1">
                  <a:solidFill>
                    <a:schemeClr val="tx1"/>
                  </a:solidFill>
                  <a:latin typeface="Montserrat" pitchFamily="2" charset="0"/>
                </a:rPr>
                <a:t>Duis </a:t>
              </a:r>
              <a:r>
                <a:rPr b="1" err="1">
                  <a:solidFill>
                    <a:schemeClr val="tx1"/>
                  </a:solidFill>
                  <a:latin typeface="Montserrat" pitchFamily="2" charset="0"/>
                </a:rPr>
                <a:t>aute</a:t>
              </a:r>
              <a:r>
                <a:rPr b="1">
                  <a:solidFill>
                    <a:schemeClr val="tx1"/>
                  </a:solidFill>
                  <a:latin typeface="Montserrat" pitchFamily="2" charset="0"/>
                </a:rPr>
                <a:t> </a:t>
              </a:r>
              <a:r>
                <a:rPr b="1" err="1">
                  <a:solidFill>
                    <a:schemeClr val="tx1"/>
                  </a:solidFill>
                  <a:latin typeface="Montserrat" pitchFamily="2" charset="0"/>
                </a:rPr>
                <a:t>irure</a:t>
              </a:r>
              <a:r>
                <a:rPr b="1">
                  <a:solidFill>
                    <a:schemeClr val="tx1"/>
                  </a:solidFill>
                  <a:latin typeface="Montserrat" pitchFamily="2" charset="0"/>
                </a:rPr>
                <a:t> </a:t>
              </a:r>
              <a:r>
                <a:rPr>
                  <a:solidFill>
                    <a:schemeClr val="tx2"/>
                  </a:solidFill>
                  <a:latin typeface="Montserrat" pitchFamily="2" charset="0"/>
                </a:rPr>
                <a:t>dolor in</a:t>
              </a:r>
            </a:p>
          </p:txBody>
        </p:sp>
      </p:grpSp>
      <p:grpSp>
        <p:nvGrpSpPr>
          <p:cNvPr id="6" name="Группа 5">
            <a:extLst>
              <a:ext uri="{FF2B5EF4-FFF2-40B4-BE49-F238E27FC236}">
                <a16:creationId xmlns:a16="http://schemas.microsoft.com/office/drawing/2014/main" id="{613A402A-963B-7646-9CED-F2A394FB6042}"/>
              </a:ext>
            </a:extLst>
          </p:cNvPr>
          <p:cNvGrpSpPr/>
          <p:nvPr/>
        </p:nvGrpSpPr>
        <p:grpSpPr>
          <a:xfrm>
            <a:off x="15884756" y="1719940"/>
            <a:ext cx="6797300" cy="10332000"/>
            <a:chOff x="15884756" y="1719940"/>
            <a:chExt cx="6797300" cy="10332000"/>
          </a:xfrm>
        </p:grpSpPr>
        <p:sp>
          <p:nvSpPr>
            <p:cNvPr id="66" name="Скругленный прямоугольник 65">
              <a:extLst>
                <a:ext uri="{FF2B5EF4-FFF2-40B4-BE49-F238E27FC236}">
                  <a16:creationId xmlns:a16="http://schemas.microsoft.com/office/drawing/2014/main" id="{D0210429-D80F-4C4F-BF08-600087125B43}"/>
                </a:ext>
              </a:extLst>
            </p:cNvPr>
            <p:cNvSpPr/>
            <p:nvPr/>
          </p:nvSpPr>
          <p:spPr>
            <a:xfrm>
              <a:off x="15884756" y="1719940"/>
              <a:ext cx="6797300" cy="10332000"/>
            </a:xfrm>
            <a:prstGeom prst="roundRect">
              <a:avLst>
                <a:gd name="adj" fmla="val 2147"/>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67" name="Investor Pitch Deck Template">
              <a:extLst>
                <a:ext uri="{FF2B5EF4-FFF2-40B4-BE49-F238E27FC236}">
                  <a16:creationId xmlns:a16="http://schemas.microsoft.com/office/drawing/2014/main" id="{AAF12BD5-13CA-3045-A4EB-9CA119515BFE}"/>
                </a:ext>
              </a:extLst>
            </p:cNvPr>
            <p:cNvSpPr txBox="1"/>
            <p:nvPr/>
          </p:nvSpPr>
          <p:spPr>
            <a:xfrm>
              <a:off x="16245509" y="4252708"/>
              <a:ext cx="6075794" cy="1169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3500">
                  <a:solidFill>
                    <a:schemeClr val="accent1"/>
                  </a:solidFill>
                  <a:latin typeface="Montserrat" pitchFamily="2" charset="0"/>
                </a:rPr>
                <a:t>Title demo text information</a:t>
              </a:r>
              <a:endParaRPr sz="3500">
                <a:solidFill>
                  <a:schemeClr val="accent1"/>
                </a:solidFill>
                <a:latin typeface="Montserrat" pitchFamily="2" charset="0"/>
              </a:endParaRPr>
            </a:p>
          </p:txBody>
        </p:sp>
        <p:cxnSp>
          <p:nvCxnSpPr>
            <p:cNvPr id="68" name="Прямая соединительная линия 67">
              <a:extLst>
                <a:ext uri="{FF2B5EF4-FFF2-40B4-BE49-F238E27FC236}">
                  <a16:creationId xmlns:a16="http://schemas.microsoft.com/office/drawing/2014/main" id="{D43C25F7-401C-2640-BD50-5A76AC39CE83}"/>
                </a:ext>
              </a:extLst>
            </p:cNvPr>
            <p:cNvCxnSpPr/>
            <p:nvPr/>
          </p:nvCxnSpPr>
          <p:spPr>
            <a:xfrm>
              <a:off x="18383406" y="5952215"/>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
          <p:nvSpPr>
            <p:cNvPr id="70"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68EC840C-B721-3B4E-8CA0-0D5F375FEA4C}"/>
                </a:ext>
              </a:extLst>
            </p:cNvPr>
            <p:cNvSpPr txBox="1"/>
            <p:nvPr/>
          </p:nvSpPr>
          <p:spPr>
            <a:xfrm>
              <a:off x="16407170" y="6249562"/>
              <a:ext cx="6209673" cy="50287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342900" indent="-342900" defTabSz="457200">
                <a:lnSpc>
                  <a:spcPct val="250000"/>
                </a:lnSpc>
                <a:buClr>
                  <a:schemeClr val="accent1"/>
                </a:buClr>
                <a:buFont typeface="Wingdings" pitchFamily="2" charset="2"/>
                <a:buChar char="ü"/>
                <a:defRPr sz="2200">
                  <a:solidFill>
                    <a:srgbClr val="7B7B7C"/>
                  </a:solidFill>
                  <a:latin typeface="Aller"/>
                  <a:ea typeface="Aller"/>
                  <a:cs typeface="Aller"/>
                  <a:sym typeface="Aller"/>
                </a:defRPr>
              </a:pPr>
              <a:r>
                <a:rPr b="1">
                  <a:solidFill>
                    <a:schemeClr val="tx1"/>
                  </a:solidFill>
                  <a:latin typeface="Montserrat" pitchFamily="2" charset="0"/>
                </a:rPr>
                <a:t>Lorem</a:t>
              </a:r>
              <a:r>
                <a:rPr>
                  <a:solidFill>
                    <a:schemeClr val="tx2"/>
                  </a:solidFill>
                  <a:latin typeface="Montserrat" pitchFamily="2" charset="0"/>
                </a:rPr>
                <a:t> ipsum dolor sit </a:t>
              </a:r>
              <a:r>
                <a:rPr err="1">
                  <a:solidFill>
                    <a:schemeClr val="tx2"/>
                  </a:solidFill>
                  <a:latin typeface="Montserrat" pitchFamily="2" charset="0"/>
                </a:rPr>
                <a:t>amet</a:t>
              </a:r>
              <a:r>
                <a:rPr>
                  <a:solidFill>
                    <a:schemeClr val="tx2"/>
                  </a:solidFill>
                  <a:latin typeface="Montserrat" pitchFamily="2" charset="0"/>
                </a:rPr>
                <a:t>, </a:t>
              </a:r>
              <a:r>
                <a:rPr err="1">
                  <a:solidFill>
                    <a:schemeClr val="tx2"/>
                  </a:solidFill>
                  <a:latin typeface="Montserrat" pitchFamily="2" charset="0"/>
                </a:rPr>
                <a:t>consecte</a:t>
              </a:r>
              <a:r>
                <a:rPr>
                  <a:solidFill>
                    <a:schemeClr val="tx2"/>
                  </a:solidFill>
                  <a:latin typeface="Montserrat" pitchFamily="2" charset="0"/>
                </a:rPr>
                <a:t> </a:t>
              </a:r>
              <a:endParaRPr lang="en-US">
                <a:solidFill>
                  <a:schemeClr val="tx2"/>
                </a:solidFill>
                <a:latin typeface="Montserrat" pitchFamily="2" charset="0"/>
              </a:endParaRPr>
            </a:p>
            <a:p>
              <a:pPr marL="342900" indent="-342900" defTabSz="457200">
                <a:lnSpc>
                  <a:spcPct val="250000"/>
                </a:lnSpc>
                <a:buClr>
                  <a:schemeClr val="accent1"/>
                </a:buClr>
                <a:buFont typeface="Wingdings" pitchFamily="2" charset="2"/>
                <a:buChar char="ü"/>
                <a:defRPr sz="2200">
                  <a:solidFill>
                    <a:srgbClr val="7B7B7C"/>
                  </a:solidFill>
                  <a:latin typeface="Aller"/>
                  <a:ea typeface="Aller"/>
                  <a:cs typeface="Aller"/>
                  <a:sym typeface="Aller"/>
                </a:defRPr>
              </a:pPr>
              <a:r>
                <a:rPr lang="en-US" b="1" err="1">
                  <a:solidFill>
                    <a:schemeClr val="tx1"/>
                  </a:solidFill>
                  <a:latin typeface="Montserrat" pitchFamily="2" charset="0"/>
                </a:rPr>
                <a:t>A</a:t>
              </a:r>
              <a:r>
                <a:rPr b="1" err="1">
                  <a:solidFill>
                    <a:schemeClr val="tx1"/>
                  </a:solidFill>
                  <a:latin typeface="Montserrat" pitchFamily="2" charset="0"/>
                </a:rPr>
                <a:t>dipiscing</a:t>
              </a:r>
              <a:r>
                <a:rPr b="1">
                  <a:solidFill>
                    <a:schemeClr val="tx1"/>
                  </a:solidFill>
                  <a:latin typeface="Montserrat" pitchFamily="2" charset="0"/>
                </a:rPr>
                <a:t> </a:t>
              </a:r>
              <a:r>
                <a:rPr b="1" err="1">
                  <a:solidFill>
                    <a:schemeClr val="tx1"/>
                  </a:solidFill>
                  <a:latin typeface="Montserrat" pitchFamily="2" charset="0"/>
                </a:rPr>
                <a:t>elit</a:t>
              </a:r>
              <a:r>
                <a:rPr b="1">
                  <a:solidFill>
                    <a:schemeClr val="tx1"/>
                  </a:solidFill>
                  <a:latin typeface="Montserrat" pitchFamily="2" charset="0"/>
                </a:rPr>
                <a:t>, </a:t>
              </a:r>
              <a:r>
                <a:rPr b="1" err="1">
                  <a:solidFill>
                    <a:schemeClr val="tx1"/>
                  </a:solidFill>
                  <a:latin typeface="Montserrat" pitchFamily="2" charset="0"/>
                </a:rPr>
                <a:t>sed</a:t>
              </a:r>
              <a:r>
                <a:rPr>
                  <a:solidFill>
                    <a:schemeClr val="tx1"/>
                  </a:solidFill>
                  <a:latin typeface="Montserrat" pitchFamily="2" charset="0"/>
                </a:rPr>
                <a:t> </a:t>
              </a:r>
              <a:r>
                <a:rPr>
                  <a:solidFill>
                    <a:schemeClr val="tx2"/>
                  </a:solidFill>
                  <a:latin typeface="Montserrat" pitchFamily="2" charset="0"/>
                </a:rPr>
                <a:t>do </a:t>
              </a:r>
              <a:r>
                <a:rPr err="1">
                  <a:solidFill>
                    <a:schemeClr val="tx2"/>
                  </a:solidFill>
                  <a:latin typeface="Montserrat" pitchFamily="2" charset="0"/>
                </a:rPr>
                <a:t>eiusmod</a:t>
              </a:r>
              <a:r>
                <a:rPr>
                  <a:solidFill>
                    <a:schemeClr val="tx2"/>
                  </a:solidFill>
                  <a:latin typeface="Montserrat" pitchFamily="2" charset="0"/>
                </a:rPr>
                <a:t> </a:t>
              </a:r>
              <a:r>
                <a:rPr err="1">
                  <a:solidFill>
                    <a:schemeClr val="tx2"/>
                  </a:solidFill>
                  <a:latin typeface="Montserrat" pitchFamily="2" charset="0"/>
                </a:rPr>
                <a:t>temr</a:t>
              </a:r>
              <a:r>
                <a:rPr>
                  <a:solidFill>
                    <a:schemeClr val="tx2"/>
                  </a:solidFill>
                  <a:latin typeface="Montserrat" pitchFamily="2" charset="0"/>
                </a:rPr>
                <a:t> </a:t>
              </a:r>
              <a:endParaRPr lang="en-US">
                <a:solidFill>
                  <a:schemeClr val="tx2"/>
                </a:solidFill>
                <a:latin typeface="Montserrat" pitchFamily="2" charset="0"/>
              </a:endParaRPr>
            </a:p>
            <a:p>
              <a:pPr marL="342900" indent="-342900" defTabSz="457200">
                <a:lnSpc>
                  <a:spcPct val="250000"/>
                </a:lnSpc>
                <a:buClr>
                  <a:schemeClr val="accent1"/>
                </a:buClr>
                <a:buFont typeface="Wingdings" pitchFamily="2" charset="2"/>
                <a:buChar char="ü"/>
                <a:defRPr sz="2200">
                  <a:solidFill>
                    <a:srgbClr val="7B7B7C"/>
                  </a:solidFill>
                  <a:latin typeface="Aller"/>
                  <a:ea typeface="Aller"/>
                  <a:cs typeface="Aller"/>
                  <a:sym typeface="Aller"/>
                </a:defRPr>
              </a:pPr>
              <a:r>
                <a:rPr lang="en-US" b="1" err="1">
                  <a:solidFill>
                    <a:schemeClr val="tx1"/>
                  </a:solidFill>
                  <a:latin typeface="Montserrat" pitchFamily="2" charset="0"/>
                </a:rPr>
                <a:t>I</a:t>
              </a:r>
              <a:r>
                <a:rPr b="1" err="1">
                  <a:solidFill>
                    <a:schemeClr val="tx1"/>
                  </a:solidFill>
                  <a:latin typeface="Montserrat" pitchFamily="2" charset="0"/>
                </a:rPr>
                <a:t>ncididunt</a:t>
              </a:r>
              <a:r>
                <a:rPr b="1">
                  <a:solidFill>
                    <a:schemeClr val="tx1"/>
                  </a:solidFill>
                  <a:latin typeface="Montserrat" pitchFamily="2" charset="0"/>
                </a:rPr>
                <a:t> </a:t>
              </a:r>
              <a:r>
                <a:rPr b="1" err="1">
                  <a:solidFill>
                    <a:schemeClr val="tx1"/>
                  </a:solidFill>
                  <a:latin typeface="Montserrat" pitchFamily="2" charset="0"/>
                </a:rPr>
                <a:t>ut</a:t>
              </a:r>
              <a:r>
                <a:rPr b="1">
                  <a:solidFill>
                    <a:schemeClr val="tx1"/>
                  </a:solidFill>
                  <a:latin typeface="Montserrat" pitchFamily="2" charset="0"/>
                </a:rPr>
                <a:t> </a:t>
              </a:r>
              <a:r>
                <a:rPr err="1">
                  <a:solidFill>
                    <a:schemeClr val="tx2"/>
                  </a:solidFill>
                  <a:latin typeface="Montserrat" pitchFamily="2" charset="0"/>
                </a:rPr>
                <a:t>labore</a:t>
              </a:r>
              <a:r>
                <a:rPr>
                  <a:solidFill>
                    <a:schemeClr val="tx2"/>
                  </a:solidFill>
                  <a:latin typeface="Montserrat" pitchFamily="2" charset="0"/>
                </a:rPr>
                <a:t> et dolore magna </a:t>
              </a:r>
              <a:endParaRPr lang="en-US">
                <a:solidFill>
                  <a:schemeClr val="tx2"/>
                </a:solidFill>
                <a:latin typeface="Montserrat" pitchFamily="2" charset="0"/>
              </a:endParaRPr>
            </a:p>
            <a:p>
              <a:pPr marL="342900" indent="-342900" defTabSz="457200">
                <a:lnSpc>
                  <a:spcPct val="250000"/>
                </a:lnSpc>
                <a:buClr>
                  <a:schemeClr val="accent1"/>
                </a:buClr>
                <a:buFont typeface="Wingdings" pitchFamily="2" charset="2"/>
                <a:buChar char="ü"/>
                <a:defRPr sz="2200">
                  <a:solidFill>
                    <a:srgbClr val="7B7B7C"/>
                  </a:solidFill>
                  <a:latin typeface="Aller"/>
                  <a:ea typeface="Aller"/>
                  <a:cs typeface="Aller"/>
                  <a:sym typeface="Aller"/>
                </a:defRPr>
              </a:pPr>
              <a:r>
                <a:rPr lang="en-US" b="1" err="1">
                  <a:solidFill>
                    <a:schemeClr val="tx1"/>
                  </a:solidFill>
                  <a:latin typeface="Montserrat" pitchFamily="2" charset="0"/>
                </a:rPr>
                <a:t>A</a:t>
              </a:r>
              <a:r>
                <a:rPr b="1" err="1">
                  <a:solidFill>
                    <a:schemeClr val="tx1"/>
                  </a:solidFill>
                  <a:latin typeface="Montserrat" pitchFamily="2" charset="0"/>
                </a:rPr>
                <a:t>liqua</a:t>
              </a:r>
              <a:r>
                <a:rPr b="1">
                  <a:solidFill>
                    <a:schemeClr val="tx1"/>
                  </a:solidFill>
                  <a:latin typeface="Montserrat" pitchFamily="2" charset="0"/>
                </a:rPr>
                <a:t>. </a:t>
              </a:r>
              <a:r>
                <a:rPr>
                  <a:solidFill>
                    <a:schemeClr val="tx2"/>
                  </a:solidFill>
                  <a:latin typeface="Montserrat" pitchFamily="2" charset="0"/>
                </a:rPr>
                <a:t>Ut </a:t>
              </a:r>
              <a:r>
                <a:rPr err="1">
                  <a:solidFill>
                    <a:schemeClr val="tx2"/>
                  </a:solidFill>
                  <a:latin typeface="Montserrat" pitchFamily="2" charset="0"/>
                </a:rPr>
                <a:t>enimad</a:t>
              </a:r>
              <a:r>
                <a:rPr>
                  <a:solidFill>
                    <a:schemeClr val="tx2"/>
                  </a:solidFill>
                  <a:latin typeface="Montserrat" pitchFamily="2" charset="0"/>
                </a:rPr>
                <a:t> minim </a:t>
              </a:r>
              <a:r>
                <a:rPr err="1">
                  <a:solidFill>
                    <a:schemeClr val="tx2"/>
                  </a:solidFill>
                  <a:latin typeface="Montserrat" pitchFamily="2" charset="0"/>
                </a:rPr>
                <a:t>veniam</a:t>
              </a:r>
              <a:r>
                <a:rPr>
                  <a:solidFill>
                    <a:schemeClr val="tx2"/>
                  </a:solidFill>
                  <a:latin typeface="Montserrat" pitchFamily="2" charset="0"/>
                </a:rPr>
                <a:t>, </a:t>
              </a:r>
              <a:r>
                <a:rPr err="1">
                  <a:solidFill>
                    <a:schemeClr val="tx2"/>
                  </a:solidFill>
                  <a:latin typeface="Montserrat" pitchFamily="2" charset="0"/>
                </a:rPr>
                <a:t>quis</a:t>
              </a:r>
              <a:r>
                <a:rPr>
                  <a:solidFill>
                    <a:schemeClr val="tx2"/>
                  </a:solidFill>
                  <a:latin typeface="Montserrat" pitchFamily="2" charset="0"/>
                </a:rPr>
                <a:t> </a:t>
              </a:r>
              <a:endParaRPr lang="en-US">
                <a:solidFill>
                  <a:schemeClr val="tx2"/>
                </a:solidFill>
                <a:latin typeface="Montserrat" pitchFamily="2" charset="0"/>
              </a:endParaRPr>
            </a:p>
            <a:p>
              <a:pPr marL="342900" indent="-342900" defTabSz="457200">
                <a:lnSpc>
                  <a:spcPct val="250000"/>
                </a:lnSpc>
                <a:buClr>
                  <a:schemeClr val="accent1"/>
                </a:buClr>
                <a:buFont typeface="Wingdings" pitchFamily="2" charset="2"/>
                <a:buChar char="ü"/>
                <a:defRPr sz="2200">
                  <a:solidFill>
                    <a:srgbClr val="7B7B7C"/>
                  </a:solidFill>
                  <a:latin typeface="Aller"/>
                  <a:ea typeface="Aller"/>
                  <a:cs typeface="Aller"/>
                  <a:sym typeface="Aller"/>
                </a:defRPr>
              </a:pPr>
              <a:r>
                <a:rPr lang="en-US" err="1">
                  <a:solidFill>
                    <a:schemeClr val="tx2"/>
                  </a:solidFill>
                  <a:latin typeface="Montserrat" pitchFamily="2" charset="0"/>
                </a:rPr>
                <a:t>N</a:t>
              </a:r>
              <a:r>
                <a:rPr err="1">
                  <a:solidFill>
                    <a:schemeClr val="tx2"/>
                  </a:solidFill>
                  <a:latin typeface="Montserrat" pitchFamily="2" charset="0"/>
                </a:rPr>
                <a:t>ostrud</a:t>
              </a:r>
              <a:r>
                <a:rPr>
                  <a:solidFill>
                    <a:schemeClr val="tx2"/>
                  </a:solidFill>
                  <a:latin typeface="Montserrat" pitchFamily="2" charset="0"/>
                </a:rPr>
                <a:t> </a:t>
              </a:r>
              <a:r>
                <a:rPr b="1">
                  <a:solidFill>
                    <a:schemeClr val="tx1"/>
                  </a:solidFill>
                  <a:latin typeface="Montserrat" pitchFamily="2" charset="0"/>
                </a:rPr>
                <a:t>exercitation</a:t>
              </a:r>
              <a:r>
                <a:rPr>
                  <a:solidFill>
                    <a:schemeClr val="tx2"/>
                  </a:solidFill>
                  <a:latin typeface="Montserrat" pitchFamily="2" charset="0"/>
                </a:rPr>
                <a:t> </a:t>
              </a:r>
              <a:r>
                <a:rPr err="1">
                  <a:solidFill>
                    <a:schemeClr val="tx2"/>
                  </a:solidFill>
                  <a:latin typeface="Montserrat" pitchFamily="2" charset="0"/>
                </a:rPr>
                <a:t>ullamco</a:t>
              </a:r>
              <a:r>
                <a:rPr>
                  <a:solidFill>
                    <a:schemeClr val="tx2"/>
                  </a:solidFill>
                  <a:latin typeface="Montserrat" pitchFamily="2" charset="0"/>
                </a:rPr>
                <a:t> </a:t>
              </a:r>
              <a:r>
                <a:rPr err="1">
                  <a:solidFill>
                    <a:schemeClr val="tx2"/>
                  </a:solidFill>
                  <a:latin typeface="Montserrat" pitchFamily="2" charset="0"/>
                </a:rPr>
                <a:t>laboris</a:t>
              </a:r>
              <a:r>
                <a:rPr>
                  <a:solidFill>
                    <a:schemeClr val="tx2"/>
                  </a:solidFill>
                  <a:latin typeface="Montserrat" pitchFamily="2" charset="0"/>
                </a:rPr>
                <a:t> </a:t>
              </a:r>
              <a:endParaRPr lang="en-US">
                <a:solidFill>
                  <a:schemeClr val="tx2"/>
                </a:solidFill>
                <a:latin typeface="Montserrat" pitchFamily="2" charset="0"/>
              </a:endParaRPr>
            </a:p>
            <a:p>
              <a:pPr marL="342900" indent="-342900" defTabSz="457200">
                <a:lnSpc>
                  <a:spcPct val="250000"/>
                </a:lnSpc>
                <a:buClr>
                  <a:schemeClr val="accent1"/>
                </a:buClr>
                <a:buFont typeface="Wingdings" pitchFamily="2" charset="2"/>
                <a:buChar char="ü"/>
                <a:defRPr sz="2200">
                  <a:solidFill>
                    <a:srgbClr val="7B7B7C"/>
                  </a:solidFill>
                  <a:latin typeface="Aller"/>
                  <a:ea typeface="Aller"/>
                  <a:cs typeface="Aller"/>
                  <a:sym typeface="Aller"/>
                </a:defRPr>
              </a:pPr>
              <a:r>
                <a:rPr lang="en-US" err="1">
                  <a:solidFill>
                    <a:schemeClr val="tx2"/>
                  </a:solidFill>
                  <a:latin typeface="Montserrat" pitchFamily="2" charset="0"/>
                </a:rPr>
                <a:t>C</a:t>
              </a:r>
              <a:r>
                <a:rPr err="1">
                  <a:solidFill>
                    <a:schemeClr val="tx2"/>
                  </a:solidFill>
                  <a:latin typeface="Montserrat" pitchFamily="2" charset="0"/>
                </a:rPr>
                <a:t>onsequat</a:t>
              </a:r>
              <a:r>
                <a:rPr>
                  <a:solidFill>
                    <a:schemeClr val="tx1"/>
                  </a:solidFill>
                  <a:latin typeface="Montserrat" pitchFamily="2" charset="0"/>
                </a:rPr>
                <a:t>. </a:t>
              </a:r>
              <a:r>
                <a:rPr b="1">
                  <a:solidFill>
                    <a:schemeClr val="tx1"/>
                  </a:solidFill>
                  <a:latin typeface="Montserrat" pitchFamily="2" charset="0"/>
                </a:rPr>
                <a:t>Duis </a:t>
              </a:r>
              <a:r>
                <a:rPr b="1" err="1">
                  <a:solidFill>
                    <a:schemeClr val="tx1"/>
                  </a:solidFill>
                  <a:latin typeface="Montserrat" pitchFamily="2" charset="0"/>
                </a:rPr>
                <a:t>aute</a:t>
              </a:r>
              <a:r>
                <a:rPr b="1">
                  <a:solidFill>
                    <a:schemeClr val="tx1"/>
                  </a:solidFill>
                  <a:latin typeface="Montserrat" pitchFamily="2" charset="0"/>
                </a:rPr>
                <a:t> </a:t>
              </a:r>
              <a:r>
                <a:rPr b="1" err="1">
                  <a:solidFill>
                    <a:schemeClr val="tx1"/>
                  </a:solidFill>
                  <a:latin typeface="Montserrat" pitchFamily="2" charset="0"/>
                </a:rPr>
                <a:t>irure</a:t>
              </a:r>
              <a:r>
                <a:rPr b="1">
                  <a:solidFill>
                    <a:schemeClr val="tx1"/>
                  </a:solidFill>
                  <a:latin typeface="Montserrat" pitchFamily="2" charset="0"/>
                </a:rPr>
                <a:t> </a:t>
              </a:r>
              <a:r>
                <a:rPr>
                  <a:solidFill>
                    <a:schemeClr val="tx2"/>
                  </a:solidFill>
                  <a:latin typeface="Montserrat" pitchFamily="2" charset="0"/>
                </a:rPr>
                <a:t>dolor in</a:t>
              </a:r>
            </a:p>
          </p:txBody>
        </p:sp>
        <p:sp>
          <p:nvSpPr>
            <p:cNvPr id="51" name="Shape">
              <a:extLst>
                <a:ext uri="{FF2B5EF4-FFF2-40B4-BE49-F238E27FC236}">
                  <a16:creationId xmlns:a16="http://schemas.microsoft.com/office/drawing/2014/main" id="{ABDC71A0-D573-BF4E-885F-221E2BF0EE04}"/>
                </a:ext>
              </a:extLst>
            </p:cNvPr>
            <p:cNvSpPr/>
            <p:nvPr/>
          </p:nvSpPr>
          <p:spPr>
            <a:xfrm>
              <a:off x="18656309" y="2413772"/>
              <a:ext cx="1254193" cy="124976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443"/>
                  </a:lnTo>
                  <a:lnTo>
                    <a:pt x="10368" y="18443"/>
                  </a:lnTo>
                  <a:lnTo>
                    <a:pt x="10368" y="20734"/>
                  </a:lnTo>
                  <a:lnTo>
                    <a:pt x="1881" y="20734"/>
                  </a:lnTo>
                  <a:lnTo>
                    <a:pt x="1881" y="21600"/>
                  </a:lnTo>
                  <a:lnTo>
                    <a:pt x="19719" y="21600"/>
                  </a:lnTo>
                  <a:lnTo>
                    <a:pt x="19719" y="20734"/>
                  </a:lnTo>
                  <a:lnTo>
                    <a:pt x="11232" y="20734"/>
                  </a:lnTo>
                  <a:lnTo>
                    <a:pt x="11232" y="18443"/>
                  </a:lnTo>
                  <a:lnTo>
                    <a:pt x="21600" y="18443"/>
                  </a:lnTo>
                  <a:lnTo>
                    <a:pt x="21600" y="0"/>
                  </a:lnTo>
                  <a:lnTo>
                    <a:pt x="0" y="0"/>
                  </a:lnTo>
                  <a:close/>
                  <a:moveTo>
                    <a:pt x="901" y="876"/>
                  </a:moveTo>
                  <a:lnTo>
                    <a:pt x="20699" y="876"/>
                  </a:lnTo>
                  <a:lnTo>
                    <a:pt x="20699" y="13511"/>
                  </a:lnTo>
                  <a:lnTo>
                    <a:pt x="901" y="13511"/>
                  </a:lnTo>
                  <a:lnTo>
                    <a:pt x="901" y="876"/>
                  </a:lnTo>
                  <a:close/>
                  <a:moveTo>
                    <a:pt x="901" y="14376"/>
                  </a:moveTo>
                  <a:lnTo>
                    <a:pt x="20699" y="14376"/>
                  </a:lnTo>
                  <a:lnTo>
                    <a:pt x="20699" y="17567"/>
                  </a:lnTo>
                  <a:lnTo>
                    <a:pt x="901" y="17567"/>
                  </a:lnTo>
                  <a:lnTo>
                    <a:pt x="901" y="14376"/>
                  </a:lnTo>
                  <a:close/>
                  <a:moveTo>
                    <a:pt x="10837" y="15256"/>
                  </a:moveTo>
                  <a:cubicBezTo>
                    <a:pt x="10607" y="15256"/>
                    <a:pt x="10376" y="15345"/>
                    <a:pt x="10200" y="15521"/>
                  </a:cubicBezTo>
                  <a:cubicBezTo>
                    <a:pt x="9847" y="15874"/>
                    <a:pt x="9847" y="16446"/>
                    <a:pt x="10200" y="16798"/>
                  </a:cubicBezTo>
                  <a:cubicBezTo>
                    <a:pt x="10552" y="17151"/>
                    <a:pt x="11123" y="17151"/>
                    <a:pt x="11475" y="16798"/>
                  </a:cubicBezTo>
                  <a:cubicBezTo>
                    <a:pt x="11827" y="16446"/>
                    <a:pt x="11827" y="15874"/>
                    <a:pt x="11475" y="15521"/>
                  </a:cubicBezTo>
                  <a:cubicBezTo>
                    <a:pt x="11299" y="15345"/>
                    <a:pt x="11068" y="15256"/>
                    <a:pt x="10837" y="15256"/>
                  </a:cubicBezTo>
                  <a:close/>
                  <a:moveTo>
                    <a:pt x="10837" y="15825"/>
                  </a:moveTo>
                  <a:cubicBezTo>
                    <a:pt x="10923" y="15825"/>
                    <a:pt x="11008" y="15858"/>
                    <a:pt x="11073" y="15923"/>
                  </a:cubicBezTo>
                  <a:cubicBezTo>
                    <a:pt x="11203" y="16054"/>
                    <a:pt x="11203" y="16265"/>
                    <a:pt x="11073" y="16395"/>
                  </a:cubicBezTo>
                  <a:cubicBezTo>
                    <a:pt x="10943" y="16525"/>
                    <a:pt x="10732" y="16525"/>
                    <a:pt x="10602" y="16395"/>
                  </a:cubicBezTo>
                  <a:cubicBezTo>
                    <a:pt x="10472" y="16265"/>
                    <a:pt x="10472" y="16054"/>
                    <a:pt x="10602" y="15923"/>
                  </a:cubicBezTo>
                  <a:cubicBezTo>
                    <a:pt x="10667" y="15858"/>
                    <a:pt x="10752" y="15825"/>
                    <a:pt x="10837" y="15825"/>
                  </a:cubicBez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grpSp>
      <p:grpSp>
        <p:nvGrpSpPr>
          <p:cNvPr id="8" name="Группа 7">
            <a:extLst>
              <a:ext uri="{FF2B5EF4-FFF2-40B4-BE49-F238E27FC236}">
                <a16:creationId xmlns:a16="http://schemas.microsoft.com/office/drawing/2014/main" id="{1AA278BF-FAFA-CA4B-9DAA-86C32E1CA257}"/>
              </a:ext>
            </a:extLst>
          </p:cNvPr>
          <p:cNvGrpSpPr/>
          <p:nvPr/>
        </p:nvGrpSpPr>
        <p:grpSpPr>
          <a:xfrm>
            <a:off x="8823629" y="1719940"/>
            <a:ext cx="6797300" cy="10332000"/>
            <a:chOff x="8823629" y="1719940"/>
            <a:chExt cx="6797300" cy="10332000"/>
          </a:xfrm>
        </p:grpSpPr>
        <p:sp>
          <p:nvSpPr>
            <p:cNvPr id="60" name="Скругленный прямоугольник 59">
              <a:extLst>
                <a:ext uri="{FF2B5EF4-FFF2-40B4-BE49-F238E27FC236}">
                  <a16:creationId xmlns:a16="http://schemas.microsoft.com/office/drawing/2014/main" id="{0CA399B3-43F4-1449-85DB-35ABACC6FDA9}"/>
                </a:ext>
              </a:extLst>
            </p:cNvPr>
            <p:cNvSpPr/>
            <p:nvPr/>
          </p:nvSpPr>
          <p:spPr>
            <a:xfrm>
              <a:off x="8823629" y="1719940"/>
              <a:ext cx="6797300" cy="10332000"/>
            </a:xfrm>
            <a:prstGeom prst="roundRect">
              <a:avLst>
                <a:gd name="adj" fmla="val 2147"/>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61" name="Investor Pitch Deck Template">
              <a:extLst>
                <a:ext uri="{FF2B5EF4-FFF2-40B4-BE49-F238E27FC236}">
                  <a16:creationId xmlns:a16="http://schemas.microsoft.com/office/drawing/2014/main" id="{21B8073B-453A-3848-9A5C-1AF80457487B}"/>
                </a:ext>
              </a:extLst>
            </p:cNvPr>
            <p:cNvSpPr txBox="1"/>
            <p:nvPr/>
          </p:nvSpPr>
          <p:spPr>
            <a:xfrm>
              <a:off x="9184382" y="4252708"/>
              <a:ext cx="6075794" cy="1169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3500">
                  <a:solidFill>
                    <a:schemeClr val="accent1"/>
                  </a:solidFill>
                  <a:latin typeface="Montserrat" pitchFamily="2" charset="0"/>
                </a:rPr>
                <a:t>Title demo text information</a:t>
              </a:r>
              <a:endParaRPr sz="3500">
                <a:solidFill>
                  <a:schemeClr val="accent1"/>
                </a:solidFill>
                <a:latin typeface="Montserrat" pitchFamily="2" charset="0"/>
              </a:endParaRPr>
            </a:p>
          </p:txBody>
        </p:sp>
        <p:cxnSp>
          <p:nvCxnSpPr>
            <p:cNvPr id="62" name="Прямая соединительная линия 61">
              <a:extLst>
                <a:ext uri="{FF2B5EF4-FFF2-40B4-BE49-F238E27FC236}">
                  <a16:creationId xmlns:a16="http://schemas.microsoft.com/office/drawing/2014/main" id="{B9488A53-0A09-5441-BCD6-634B0F630EDC}"/>
                </a:ext>
              </a:extLst>
            </p:cNvPr>
            <p:cNvCxnSpPr/>
            <p:nvPr/>
          </p:nvCxnSpPr>
          <p:spPr>
            <a:xfrm>
              <a:off x="11322279" y="5952215"/>
              <a:ext cx="1800000" cy="0"/>
            </a:xfrm>
            <a:prstGeom prst="line">
              <a:avLst/>
            </a:prstGeom>
            <a:noFill/>
            <a:ln w="76200" cap="flat">
              <a:solidFill>
                <a:schemeClr val="bg1">
                  <a:alpha val="59000"/>
                </a:schemeClr>
              </a:solidFill>
              <a:prstDash val="solid"/>
              <a:miter lim="800000"/>
            </a:ln>
            <a:effectLst/>
            <a:sp3d/>
          </p:spPr>
          <p:style>
            <a:lnRef idx="0">
              <a:scrgbClr r="0" g="0" b="0"/>
            </a:lnRef>
            <a:fillRef idx="0">
              <a:scrgbClr r="0" g="0" b="0"/>
            </a:fillRef>
            <a:effectRef idx="0">
              <a:scrgbClr r="0" g="0" b="0"/>
            </a:effectRef>
            <a:fontRef idx="none"/>
          </p:style>
        </p:cxnSp>
        <p:sp>
          <p:nvSpPr>
            <p:cNvPr id="64"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AC1E040F-56C6-1D41-A807-A2BABC53BB01}"/>
                </a:ext>
              </a:extLst>
            </p:cNvPr>
            <p:cNvSpPr txBox="1"/>
            <p:nvPr/>
          </p:nvSpPr>
          <p:spPr>
            <a:xfrm>
              <a:off x="9346043" y="6249562"/>
              <a:ext cx="6209673" cy="50287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342900" indent="-342900" defTabSz="457200">
                <a:lnSpc>
                  <a:spcPct val="250000"/>
                </a:lnSpc>
                <a:buFont typeface="Wingdings" pitchFamily="2" charset="2"/>
                <a:buChar char="ü"/>
                <a:defRPr sz="2200">
                  <a:solidFill>
                    <a:srgbClr val="7B7B7C"/>
                  </a:solidFill>
                  <a:latin typeface="Aller"/>
                  <a:ea typeface="Aller"/>
                  <a:cs typeface="Aller"/>
                  <a:sym typeface="Aller"/>
                </a:defRPr>
              </a:pPr>
              <a:r>
                <a:rPr b="1">
                  <a:solidFill>
                    <a:schemeClr val="accent1"/>
                  </a:solidFill>
                  <a:latin typeface="Montserrat" pitchFamily="2" charset="0"/>
                </a:rPr>
                <a:t>Lorem</a:t>
              </a:r>
              <a:r>
                <a:rPr>
                  <a:solidFill>
                    <a:schemeClr val="accent1"/>
                  </a:solidFill>
                  <a:latin typeface="Montserrat" pitchFamily="2" charset="0"/>
                </a:rPr>
                <a:t> ipsum dolor sit </a:t>
              </a:r>
              <a:r>
                <a:rPr err="1">
                  <a:solidFill>
                    <a:schemeClr val="accent1"/>
                  </a:solidFill>
                  <a:latin typeface="Montserrat" pitchFamily="2" charset="0"/>
                </a:rPr>
                <a:t>amet</a:t>
              </a:r>
              <a:r>
                <a:rPr>
                  <a:solidFill>
                    <a:schemeClr val="accent1"/>
                  </a:solidFill>
                  <a:latin typeface="Montserrat" pitchFamily="2" charset="0"/>
                </a:rPr>
                <a:t>, </a:t>
              </a:r>
              <a:r>
                <a:rPr err="1">
                  <a:solidFill>
                    <a:schemeClr val="accent1"/>
                  </a:solidFill>
                  <a:latin typeface="Montserrat" pitchFamily="2" charset="0"/>
                </a:rPr>
                <a:t>consecte</a:t>
              </a:r>
              <a:r>
                <a:rPr>
                  <a:solidFill>
                    <a:schemeClr val="accent1"/>
                  </a:solidFill>
                  <a:latin typeface="Montserrat" pitchFamily="2" charset="0"/>
                </a:rPr>
                <a:t> </a:t>
              </a:r>
              <a:endParaRPr lang="en-US">
                <a:solidFill>
                  <a:schemeClr val="accent1"/>
                </a:solidFill>
                <a:latin typeface="Montserrat" pitchFamily="2" charset="0"/>
              </a:endParaRPr>
            </a:p>
            <a:p>
              <a:pPr marL="342900" indent="-342900" defTabSz="457200">
                <a:lnSpc>
                  <a:spcPct val="250000"/>
                </a:lnSpc>
                <a:buFont typeface="Wingdings" pitchFamily="2" charset="2"/>
                <a:buChar char="ü"/>
                <a:defRPr sz="2200">
                  <a:solidFill>
                    <a:srgbClr val="7B7B7C"/>
                  </a:solidFill>
                  <a:latin typeface="Aller"/>
                  <a:ea typeface="Aller"/>
                  <a:cs typeface="Aller"/>
                  <a:sym typeface="Aller"/>
                </a:defRPr>
              </a:pPr>
              <a:r>
                <a:rPr lang="en-US" b="1" err="1">
                  <a:solidFill>
                    <a:schemeClr val="accent1"/>
                  </a:solidFill>
                  <a:latin typeface="Montserrat" pitchFamily="2" charset="0"/>
                </a:rPr>
                <a:t>A</a:t>
              </a:r>
              <a:r>
                <a:rPr b="1" err="1">
                  <a:solidFill>
                    <a:schemeClr val="accent1"/>
                  </a:solidFill>
                  <a:latin typeface="Montserrat" pitchFamily="2" charset="0"/>
                </a:rPr>
                <a:t>dipiscing</a:t>
              </a:r>
              <a:r>
                <a:rPr b="1">
                  <a:solidFill>
                    <a:schemeClr val="accent1"/>
                  </a:solidFill>
                  <a:latin typeface="Montserrat" pitchFamily="2" charset="0"/>
                </a:rPr>
                <a:t> </a:t>
              </a:r>
              <a:r>
                <a:rPr b="1" err="1">
                  <a:solidFill>
                    <a:schemeClr val="accent1"/>
                  </a:solidFill>
                  <a:latin typeface="Montserrat" pitchFamily="2" charset="0"/>
                </a:rPr>
                <a:t>elit</a:t>
              </a:r>
              <a:r>
                <a:rPr b="1">
                  <a:solidFill>
                    <a:schemeClr val="accent1"/>
                  </a:solidFill>
                  <a:latin typeface="Montserrat" pitchFamily="2" charset="0"/>
                </a:rPr>
                <a:t>, </a:t>
              </a:r>
              <a:r>
                <a:rPr b="1" err="1">
                  <a:solidFill>
                    <a:schemeClr val="accent1"/>
                  </a:solidFill>
                  <a:latin typeface="Montserrat" pitchFamily="2" charset="0"/>
                </a:rPr>
                <a:t>sed</a:t>
              </a:r>
              <a:r>
                <a:rPr>
                  <a:solidFill>
                    <a:schemeClr val="accent1"/>
                  </a:solidFill>
                  <a:latin typeface="Montserrat" pitchFamily="2" charset="0"/>
                </a:rPr>
                <a:t> do </a:t>
              </a:r>
              <a:r>
                <a:rPr err="1">
                  <a:solidFill>
                    <a:schemeClr val="accent1"/>
                  </a:solidFill>
                  <a:latin typeface="Montserrat" pitchFamily="2" charset="0"/>
                </a:rPr>
                <a:t>eiusmod</a:t>
              </a:r>
              <a:r>
                <a:rPr>
                  <a:solidFill>
                    <a:schemeClr val="accent1"/>
                  </a:solidFill>
                  <a:latin typeface="Montserrat" pitchFamily="2" charset="0"/>
                </a:rPr>
                <a:t> </a:t>
              </a:r>
              <a:r>
                <a:rPr err="1">
                  <a:solidFill>
                    <a:schemeClr val="accent1"/>
                  </a:solidFill>
                  <a:latin typeface="Montserrat" pitchFamily="2" charset="0"/>
                </a:rPr>
                <a:t>temr</a:t>
              </a:r>
              <a:r>
                <a:rPr>
                  <a:solidFill>
                    <a:schemeClr val="accent1"/>
                  </a:solidFill>
                  <a:latin typeface="Montserrat" pitchFamily="2" charset="0"/>
                </a:rPr>
                <a:t> </a:t>
              </a:r>
              <a:endParaRPr lang="en-US">
                <a:solidFill>
                  <a:schemeClr val="accent1"/>
                </a:solidFill>
                <a:latin typeface="Montserrat" pitchFamily="2" charset="0"/>
              </a:endParaRPr>
            </a:p>
            <a:p>
              <a:pPr marL="342900" indent="-342900" defTabSz="457200">
                <a:lnSpc>
                  <a:spcPct val="250000"/>
                </a:lnSpc>
                <a:buFont typeface="Wingdings" pitchFamily="2" charset="2"/>
                <a:buChar char="ü"/>
                <a:defRPr sz="2200">
                  <a:solidFill>
                    <a:srgbClr val="7B7B7C"/>
                  </a:solidFill>
                  <a:latin typeface="Aller"/>
                  <a:ea typeface="Aller"/>
                  <a:cs typeface="Aller"/>
                  <a:sym typeface="Aller"/>
                </a:defRPr>
              </a:pPr>
              <a:r>
                <a:rPr lang="en-US" b="1" err="1">
                  <a:solidFill>
                    <a:schemeClr val="accent1"/>
                  </a:solidFill>
                  <a:latin typeface="Montserrat" pitchFamily="2" charset="0"/>
                </a:rPr>
                <a:t>I</a:t>
              </a:r>
              <a:r>
                <a:rPr b="1" err="1">
                  <a:solidFill>
                    <a:schemeClr val="accent1"/>
                  </a:solidFill>
                  <a:latin typeface="Montserrat" pitchFamily="2" charset="0"/>
                </a:rPr>
                <a:t>ncididunt</a:t>
              </a:r>
              <a:r>
                <a:rPr b="1">
                  <a:solidFill>
                    <a:schemeClr val="accent1"/>
                  </a:solidFill>
                  <a:latin typeface="Montserrat" pitchFamily="2" charset="0"/>
                </a:rPr>
                <a:t> </a:t>
              </a:r>
              <a:r>
                <a:rPr b="1" err="1">
                  <a:solidFill>
                    <a:schemeClr val="accent1"/>
                  </a:solidFill>
                  <a:latin typeface="Montserrat" pitchFamily="2" charset="0"/>
                </a:rPr>
                <a:t>ut</a:t>
              </a:r>
              <a:r>
                <a:rPr b="1">
                  <a:solidFill>
                    <a:schemeClr val="accent1"/>
                  </a:solidFill>
                  <a:latin typeface="Montserrat" pitchFamily="2" charset="0"/>
                </a:rPr>
                <a:t> </a:t>
              </a:r>
              <a:r>
                <a:rPr err="1">
                  <a:solidFill>
                    <a:schemeClr val="accent1"/>
                  </a:solidFill>
                  <a:latin typeface="Montserrat" pitchFamily="2" charset="0"/>
                </a:rPr>
                <a:t>labore</a:t>
              </a:r>
              <a:r>
                <a:rPr>
                  <a:solidFill>
                    <a:schemeClr val="accent1"/>
                  </a:solidFill>
                  <a:latin typeface="Montserrat" pitchFamily="2" charset="0"/>
                </a:rPr>
                <a:t> et dolore magna </a:t>
              </a:r>
              <a:endParaRPr lang="en-US">
                <a:solidFill>
                  <a:schemeClr val="accent1"/>
                </a:solidFill>
                <a:latin typeface="Montserrat" pitchFamily="2" charset="0"/>
              </a:endParaRPr>
            </a:p>
            <a:p>
              <a:pPr marL="342900" indent="-342900" defTabSz="457200">
                <a:lnSpc>
                  <a:spcPct val="250000"/>
                </a:lnSpc>
                <a:buFont typeface="Wingdings" pitchFamily="2" charset="2"/>
                <a:buChar char="ü"/>
                <a:defRPr sz="2200">
                  <a:solidFill>
                    <a:srgbClr val="7B7B7C"/>
                  </a:solidFill>
                  <a:latin typeface="Aller"/>
                  <a:ea typeface="Aller"/>
                  <a:cs typeface="Aller"/>
                  <a:sym typeface="Aller"/>
                </a:defRPr>
              </a:pPr>
              <a:r>
                <a:rPr lang="en-US" b="1" err="1">
                  <a:solidFill>
                    <a:schemeClr val="accent1"/>
                  </a:solidFill>
                  <a:latin typeface="Montserrat" pitchFamily="2" charset="0"/>
                </a:rPr>
                <a:t>A</a:t>
              </a:r>
              <a:r>
                <a:rPr b="1" err="1">
                  <a:solidFill>
                    <a:schemeClr val="accent1"/>
                  </a:solidFill>
                  <a:latin typeface="Montserrat" pitchFamily="2" charset="0"/>
                </a:rPr>
                <a:t>liqua</a:t>
              </a:r>
              <a:r>
                <a:rPr b="1">
                  <a:solidFill>
                    <a:schemeClr val="accent1"/>
                  </a:solidFill>
                  <a:latin typeface="Montserrat" pitchFamily="2" charset="0"/>
                </a:rPr>
                <a:t>. </a:t>
              </a:r>
              <a:r>
                <a:rPr>
                  <a:solidFill>
                    <a:schemeClr val="accent1"/>
                  </a:solidFill>
                  <a:latin typeface="Montserrat" pitchFamily="2" charset="0"/>
                </a:rPr>
                <a:t>Ut </a:t>
              </a:r>
              <a:r>
                <a:rPr err="1">
                  <a:solidFill>
                    <a:schemeClr val="accent1"/>
                  </a:solidFill>
                  <a:latin typeface="Montserrat" pitchFamily="2" charset="0"/>
                </a:rPr>
                <a:t>enimad</a:t>
              </a:r>
              <a:r>
                <a:rPr>
                  <a:solidFill>
                    <a:schemeClr val="accent1"/>
                  </a:solidFill>
                  <a:latin typeface="Montserrat" pitchFamily="2" charset="0"/>
                </a:rPr>
                <a:t> minim </a:t>
              </a:r>
              <a:r>
                <a:rPr err="1">
                  <a:solidFill>
                    <a:schemeClr val="accent1"/>
                  </a:solidFill>
                  <a:latin typeface="Montserrat" pitchFamily="2" charset="0"/>
                </a:rPr>
                <a:t>veniam</a:t>
              </a:r>
              <a:r>
                <a:rPr>
                  <a:solidFill>
                    <a:schemeClr val="accent1"/>
                  </a:solidFill>
                  <a:latin typeface="Montserrat" pitchFamily="2" charset="0"/>
                </a:rPr>
                <a:t>, </a:t>
              </a:r>
              <a:r>
                <a:rPr err="1">
                  <a:solidFill>
                    <a:schemeClr val="accent1"/>
                  </a:solidFill>
                  <a:latin typeface="Montserrat" pitchFamily="2" charset="0"/>
                </a:rPr>
                <a:t>quis</a:t>
              </a:r>
              <a:r>
                <a:rPr>
                  <a:solidFill>
                    <a:schemeClr val="accent1"/>
                  </a:solidFill>
                  <a:latin typeface="Montserrat" pitchFamily="2" charset="0"/>
                </a:rPr>
                <a:t> </a:t>
              </a:r>
              <a:endParaRPr lang="en-US">
                <a:solidFill>
                  <a:schemeClr val="accent1"/>
                </a:solidFill>
                <a:latin typeface="Montserrat" pitchFamily="2" charset="0"/>
              </a:endParaRPr>
            </a:p>
            <a:p>
              <a:pPr marL="342900" indent="-342900" defTabSz="457200">
                <a:lnSpc>
                  <a:spcPct val="250000"/>
                </a:lnSpc>
                <a:buFont typeface="Wingdings" pitchFamily="2" charset="2"/>
                <a:buChar char="ü"/>
                <a:defRPr sz="2200">
                  <a:solidFill>
                    <a:srgbClr val="7B7B7C"/>
                  </a:solidFill>
                  <a:latin typeface="Aller"/>
                  <a:ea typeface="Aller"/>
                  <a:cs typeface="Aller"/>
                  <a:sym typeface="Aller"/>
                </a:defRPr>
              </a:pPr>
              <a:r>
                <a:rPr lang="en-US" err="1">
                  <a:solidFill>
                    <a:schemeClr val="accent1"/>
                  </a:solidFill>
                  <a:latin typeface="Montserrat" pitchFamily="2" charset="0"/>
                </a:rPr>
                <a:t>N</a:t>
              </a:r>
              <a:r>
                <a:rPr err="1">
                  <a:solidFill>
                    <a:schemeClr val="accent1"/>
                  </a:solidFill>
                  <a:latin typeface="Montserrat" pitchFamily="2" charset="0"/>
                </a:rPr>
                <a:t>ostrud</a:t>
              </a:r>
              <a:r>
                <a:rPr>
                  <a:solidFill>
                    <a:schemeClr val="accent1"/>
                  </a:solidFill>
                  <a:latin typeface="Montserrat" pitchFamily="2" charset="0"/>
                </a:rPr>
                <a:t> </a:t>
              </a:r>
              <a:r>
                <a:rPr b="1">
                  <a:solidFill>
                    <a:schemeClr val="accent1"/>
                  </a:solidFill>
                  <a:latin typeface="Montserrat" pitchFamily="2" charset="0"/>
                </a:rPr>
                <a:t>exercitation</a:t>
              </a:r>
              <a:r>
                <a:rPr>
                  <a:solidFill>
                    <a:schemeClr val="accent1"/>
                  </a:solidFill>
                  <a:latin typeface="Montserrat" pitchFamily="2" charset="0"/>
                </a:rPr>
                <a:t> </a:t>
              </a:r>
              <a:r>
                <a:rPr err="1">
                  <a:solidFill>
                    <a:schemeClr val="accent1"/>
                  </a:solidFill>
                  <a:latin typeface="Montserrat" pitchFamily="2" charset="0"/>
                </a:rPr>
                <a:t>ullamco</a:t>
              </a:r>
              <a:r>
                <a:rPr>
                  <a:solidFill>
                    <a:schemeClr val="accent1"/>
                  </a:solidFill>
                  <a:latin typeface="Montserrat" pitchFamily="2" charset="0"/>
                </a:rPr>
                <a:t> </a:t>
              </a:r>
              <a:r>
                <a:rPr err="1">
                  <a:solidFill>
                    <a:schemeClr val="accent1"/>
                  </a:solidFill>
                  <a:latin typeface="Montserrat" pitchFamily="2" charset="0"/>
                </a:rPr>
                <a:t>laboris</a:t>
              </a:r>
              <a:r>
                <a:rPr>
                  <a:solidFill>
                    <a:schemeClr val="accent1"/>
                  </a:solidFill>
                  <a:latin typeface="Montserrat" pitchFamily="2" charset="0"/>
                </a:rPr>
                <a:t> </a:t>
              </a:r>
              <a:endParaRPr lang="en-US">
                <a:solidFill>
                  <a:schemeClr val="accent1"/>
                </a:solidFill>
                <a:latin typeface="Montserrat" pitchFamily="2" charset="0"/>
              </a:endParaRPr>
            </a:p>
            <a:p>
              <a:pPr marL="342900" indent="-342900" defTabSz="457200">
                <a:lnSpc>
                  <a:spcPct val="250000"/>
                </a:lnSpc>
                <a:buFont typeface="Wingdings" pitchFamily="2" charset="2"/>
                <a:buChar char="ü"/>
                <a:defRPr sz="2200">
                  <a:solidFill>
                    <a:srgbClr val="7B7B7C"/>
                  </a:solidFill>
                  <a:latin typeface="Aller"/>
                  <a:ea typeface="Aller"/>
                  <a:cs typeface="Aller"/>
                  <a:sym typeface="Aller"/>
                </a:defRPr>
              </a:pPr>
              <a:r>
                <a:rPr lang="en-US" err="1">
                  <a:solidFill>
                    <a:schemeClr val="accent1"/>
                  </a:solidFill>
                  <a:latin typeface="Montserrat" pitchFamily="2" charset="0"/>
                </a:rPr>
                <a:t>C</a:t>
              </a:r>
              <a:r>
                <a:rPr err="1">
                  <a:solidFill>
                    <a:schemeClr val="accent1"/>
                  </a:solidFill>
                  <a:latin typeface="Montserrat" pitchFamily="2" charset="0"/>
                </a:rPr>
                <a:t>onsequat</a:t>
              </a:r>
              <a:r>
                <a:rPr>
                  <a:solidFill>
                    <a:schemeClr val="accent1"/>
                  </a:solidFill>
                  <a:latin typeface="Montserrat" pitchFamily="2" charset="0"/>
                </a:rPr>
                <a:t>. </a:t>
              </a:r>
              <a:r>
                <a:rPr b="1">
                  <a:solidFill>
                    <a:schemeClr val="accent1"/>
                  </a:solidFill>
                  <a:latin typeface="Montserrat" pitchFamily="2" charset="0"/>
                </a:rPr>
                <a:t>Duis </a:t>
              </a:r>
              <a:r>
                <a:rPr b="1" err="1">
                  <a:solidFill>
                    <a:schemeClr val="accent1"/>
                  </a:solidFill>
                  <a:latin typeface="Montserrat" pitchFamily="2" charset="0"/>
                </a:rPr>
                <a:t>aute</a:t>
              </a:r>
              <a:r>
                <a:rPr b="1">
                  <a:solidFill>
                    <a:schemeClr val="accent1"/>
                  </a:solidFill>
                  <a:latin typeface="Montserrat" pitchFamily="2" charset="0"/>
                </a:rPr>
                <a:t> </a:t>
              </a:r>
              <a:r>
                <a:rPr b="1" err="1">
                  <a:solidFill>
                    <a:schemeClr val="accent1"/>
                  </a:solidFill>
                  <a:latin typeface="Montserrat" pitchFamily="2" charset="0"/>
                </a:rPr>
                <a:t>irure</a:t>
              </a:r>
              <a:r>
                <a:rPr b="1">
                  <a:solidFill>
                    <a:schemeClr val="accent1"/>
                  </a:solidFill>
                  <a:latin typeface="Montserrat" pitchFamily="2" charset="0"/>
                </a:rPr>
                <a:t> </a:t>
              </a:r>
              <a:r>
                <a:rPr>
                  <a:solidFill>
                    <a:schemeClr val="accent1"/>
                  </a:solidFill>
                  <a:latin typeface="Montserrat" pitchFamily="2" charset="0"/>
                </a:rPr>
                <a:t>dolor in</a:t>
              </a:r>
            </a:p>
          </p:txBody>
        </p:sp>
        <p:sp>
          <p:nvSpPr>
            <p:cNvPr id="55" name="Shape">
              <a:extLst>
                <a:ext uri="{FF2B5EF4-FFF2-40B4-BE49-F238E27FC236}">
                  <a16:creationId xmlns:a16="http://schemas.microsoft.com/office/drawing/2014/main" id="{9B8ECE39-21D6-1047-AD6A-CAAA7F207398}"/>
                </a:ext>
              </a:extLst>
            </p:cNvPr>
            <p:cNvSpPr/>
            <p:nvPr/>
          </p:nvSpPr>
          <p:spPr>
            <a:xfrm>
              <a:off x="11599614" y="2375442"/>
              <a:ext cx="1245329" cy="1249761"/>
            </a:xfrm>
            <a:custGeom>
              <a:avLst/>
              <a:gdLst/>
              <a:ahLst/>
              <a:cxnLst>
                <a:cxn ang="0">
                  <a:pos x="wd2" y="hd2"/>
                </a:cxn>
                <a:cxn ang="5400000">
                  <a:pos x="wd2" y="hd2"/>
                </a:cxn>
                <a:cxn ang="10800000">
                  <a:pos x="wd2" y="hd2"/>
                </a:cxn>
                <a:cxn ang="16200000">
                  <a:pos x="wd2" y="hd2"/>
                </a:cxn>
              </a:cxnLst>
              <a:rect l="0" t="0" r="r" b="b"/>
              <a:pathLst>
                <a:path w="21600" h="21600" extrusionOk="0">
                  <a:moveTo>
                    <a:pt x="4031" y="0"/>
                  </a:moveTo>
                  <a:lnTo>
                    <a:pt x="4031" y="1824"/>
                  </a:lnTo>
                  <a:lnTo>
                    <a:pt x="0" y="1824"/>
                  </a:lnTo>
                  <a:lnTo>
                    <a:pt x="0" y="21600"/>
                  </a:lnTo>
                  <a:lnTo>
                    <a:pt x="21600" y="21600"/>
                  </a:lnTo>
                  <a:lnTo>
                    <a:pt x="21600" y="1824"/>
                  </a:lnTo>
                  <a:lnTo>
                    <a:pt x="17562" y="1824"/>
                  </a:lnTo>
                  <a:lnTo>
                    <a:pt x="17562" y="0"/>
                  </a:lnTo>
                  <a:lnTo>
                    <a:pt x="16658" y="0"/>
                  </a:lnTo>
                  <a:lnTo>
                    <a:pt x="16658" y="1824"/>
                  </a:lnTo>
                  <a:lnTo>
                    <a:pt x="4934" y="1824"/>
                  </a:lnTo>
                  <a:lnTo>
                    <a:pt x="4934" y="0"/>
                  </a:lnTo>
                  <a:lnTo>
                    <a:pt x="4031" y="0"/>
                  </a:lnTo>
                  <a:close/>
                  <a:moveTo>
                    <a:pt x="857" y="2709"/>
                  </a:moveTo>
                  <a:lnTo>
                    <a:pt x="4031" y="2709"/>
                  </a:lnTo>
                  <a:lnTo>
                    <a:pt x="4031" y="3641"/>
                  </a:lnTo>
                  <a:lnTo>
                    <a:pt x="4934" y="3641"/>
                  </a:lnTo>
                  <a:lnTo>
                    <a:pt x="4934" y="2709"/>
                  </a:lnTo>
                  <a:lnTo>
                    <a:pt x="16658" y="2709"/>
                  </a:lnTo>
                  <a:lnTo>
                    <a:pt x="16658" y="3641"/>
                  </a:lnTo>
                  <a:lnTo>
                    <a:pt x="17562" y="3641"/>
                  </a:lnTo>
                  <a:lnTo>
                    <a:pt x="17562" y="2709"/>
                  </a:lnTo>
                  <a:lnTo>
                    <a:pt x="20734" y="2709"/>
                  </a:lnTo>
                  <a:lnTo>
                    <a:pt x="20734" y="6334"/>
                  </a:lnTo>
                  <a:lnTo>
                    <a:pt x="857" y="6334"/>
                  </a:lnTo>
                  <a:lnTo>
                    <a:pt x="857" y="2709"/>
                  </a:lnTo>
                  <a:close/>
                  <a:moveTo>
                    <a:pt x="857" y="7235"/>
                  </a:moveTo>
                  <a:lnTo>
                    <a:pt x="20734" y="7235"/>
                  </a:lnTo>
                  <a:lnTo>
                    <a:pt x="20734" y="20715"/>
                  </a:lnTo>
                  <a:lnTo>
                    <a:pt x="857" y="20715"/>
                  </a:lnTo>
                  <a:lnTo>
                    <a:pt x="857" y="7235"/>
                  </a:lnTo>
                  <a:close/>
                  <a:moveTo>
                    <a:pt x="6752" y="9482"/>
                  </a:moveTo>
                  <a:lnTo>
                    <a:pt x="6752" y="11243"/>
                  </a:lnTo>
                  <a:lnTo>
                    <a:pt x="8525" y="11243"/>
                  </a:lnTo>
                  <a:lnTo>
                    <a:pt x="8525" y="9482"/>
                  </a:lnTo>
                  <a:lnTo>
                    <a:pt x="6752" y="9482"/>
                  </a:lnTo>
                  <a:close/>
                  <a:moveTo>
                    <a:pt x="9908" y="9482"/>
                  </a:moveTo>
                  <a:lnTo>
                    <a:pt x="9908" y="11243"/>
                  </a:lnTo>
                  <a:lnTo>
                    <a:pt x="11681" y="11243"/>
                  </a:lnTo>
                  <a:lnTo>
                    <a:pt x="11681" y="9482"/>
                  </a:lnTo>
                  <a:lnTo>
                    <a:pt x="9908" y="9482"/>
                  </a:lnTo>
                  <a:close/>
                  <a:moveTo>
                    <a:pt x="13065" y="9482"/>
                  </a:moveTo>
                  <a:lnTo>
                    <a:pt x="13065" y="11243"/>
                  </a:lnTo>
                  <a:lnTo>
                    <a:pt x="14839" y="11243"/>
                  </a:lnTo>
                  <a:lnTo>
                    <a:pt x="14839" y="9482"/>
                  </a:lnTo>
                  <a:lnTo>
                    <a:pt x="13065" y="9482"/>
                  </a:lnTo>
                  <a:close/>
                  <a:moveTo>
                    <a:pt x="16222" y="9482"/>
                  </a:moveTo>
                  <a:lnTo>
                    <a:pt x="16222" y="11243"/>
                  </a:lnTo>
                  <a:lnTo>
                    <a:pt x="17995" y="11243"/>
                  </a:lnTo>
                  <a:lnTo>
                    <a:pt x="17995" y="9482"/>
                  </a:lnTo>
                  <a:lnTo>
                    <a:pt x="16222" y="9482"/>
                  </a:lnTo>
                  <a:close/>
                  <a:moveTo>
                    <a:pt x="3595" y="12612"/>
                  </a:moveTo>
                  <a:lnTo>
                    <a:pt x="3595" y="14373"/>
                  </a:lnTo>
                  <a:lnTo>
                    <a:pt x="5368" y="14373"/>
                  </a:lnTo>
                  <a:lnTo>
                    <a:pt x="5368" y="12612"/>
                  </a:lnTo>
                  <a:lnTo>
                    <a:pt x="3595" y="12612"/>
                  </a:lnTo>
                  <a:close/>
                  <a:moveTo>
                    <a:pt x="6752" y="12612"/>
                  </a:moveTo>
                  <a:lnTo>
                    <a:pt x="6752" y="14373"/>
                  </a:lnTo>
                  <a:lnTo>
                    <a:pt x="8525" y="14373"/>
                  </a:lnTo>
                  <a:lnTo>
                    <a:pt x="8525" y="12612"/>
                  </a:lnTo>
                  <a:lnTo>
                    <a:pt x="6752" y="12612"/>
                  </a:lnTo>
                  <a:close/>
                  <a:moveTo>
                    <a:pt x="9908" y="12612"/>
                  </a:moveTo>
                  <a:lnTo>
                    <a:pt x="9908" y="14373"/>
                  </a:lnTo>
                  <a:lnTo>
                    <a:pt x="11681" y="14373"/>
                  </a:lnTo>
                  <a:lnTo>
                    <a:pt x="11681" y="12612"/>
                  </a:lnTo>
                  <a:lnTo>
                    <a:pt x="9908" y="12612"/>
                  </a:lnTo>
                  <a:close/>
                  <a:moveTo>
                    <a:pt x="13065" y="12612"/>
                  </a:moveTo>
                  <a:lnTo>
                    <a:pt x="13065" y="14373"/>
                  </a:lnTo>
                  <a:lnTo>
                    <a:pt x="14839" y="14373"/>
                  </a:lnTo>
                  <a:lnTo>
                    <a:pt x="14839" y="12612"/>
                  </a:lnTo>
                  <a:lnTo>
                    <a:pt x="13065" y="12612"/>
                  </a:lnTo>
                  <a:close/>
                  <a:moveTo>
                    <a:pt x="16222" y="12612"/>
                  </a:moveTo>
                  <a:lnTo>
                    <a:pt x="16222" y="14373"/>
                  </a:lnTo>
                  <a:lnTo>
                    <a:pt x="17995" y="14373"/>
                  </a:lnTo>
                  <a:lnTo>
                    <a:pt x="17995" y="12612"/>
                  </a:lnTo>
                  <a:lnTo>
                    <a:pt x="16222" y="12612"/>
                  </a:lnTo>
                  <a:close/>
                  <a:moveTo>
                    <a:pt x="3595" y="15742"/>
                  </a:moveTo>
                  <a:lnTo>
                    <a:pt x="3595" y="17503"/>
                  </a:lnTo>
                  <a:lnTo>
                    <a:pt x="5368" y="17503"/>
                  </a:lnTo>
                  <a:lnTo>
                    <a:pt x="5368" y="15742"/>
                  </a:lnTo>
                  <a:lnTo>
                    <a:pt x="3595" y="15742"/>
                  </a:lnTo>
                  <a:close/>
                  <a:moveTo>
                    <a:pt x="6752" y="15742"/>
                  </a:moveTo>
                  <a:lnTo>
                    <a:pt x="6752" y="17503"/>
                  </a:lnTo>
                  <a:lnTo>
                    <a:pt x="8525" y="17503"/>
                  </a:lnTo>
                  <a:lnTo>
                    <a:pt x="8525" y="15742"/>
                  </a:lnTo>
                  <a:lnTo>
                    <a:pt x="6752" y="15742"/>
                  </a:lnTo>
                  <a:close/>
                  <a:moveTo>
                    <a:pt x="9908" y="15742"/>
                  </a:moveTo>
                  <a:lnTo>
                    <a:pt x="9908" y="17503"/>
                  </a:lnTo>
                  <a:lnTo>
                    <a:pt x="11681" y="17503"/>
                  </a:lnTo>
                  <a:lnTo>
                    <a:pt x="11681" y="15742"/>
                  </a:lnTo>
                  <a:lnTo>
                    <a:pt x="9908" y="15742"/>
                  </a:lnTo>
                  <a:close/>
                  <a:moveTo>
                    <a:pt x="13065" y="15742"/>
                  </a:moveTo>
                  <a:lnTo>
                    <a:pt x="13065" y="17503"/>
                  </a:lnTo>
                  <a:lnTo>
                    <a:pt x="14839" y="17503"/>
                  </a:lnTo>
                  <a:lnTo>
                    <a:pt x="14839" y="15742"/>
                  </a:lnTo>
                  <a:lnTo>
                    <a:pt x="13065" y="15742"/>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grpSp>
    </p:spTree>
    <p:extLst>
      <p:ext uri="{BB962C8B-B14F-4D97-AF65-F5344CB8AC3E}">
        <p14:creationId xmlns:p14="http://schemas.microsoft.com/office/powerpoint/2010/main" val="75806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22617" y="6824732"/>
            <a:ext cx="20755885" cy="29147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p>
            <a:pPr defTabSz="457200">
              <a:lnSpc>
                <a:spcPts val="4500"/>
              </a:lnSpc>
              <a:defRPr sz="2200">
                <a:solidFill>
                  <a:srgbClr val="7B7B7C"/>
                </a:solidFill>
                <a:latin typeface="Aller"/>
                <a:ea typeface="Aller"/>
                <a:cs typeface="Aller"/>
                <a:sym typeface="Aller"/>
              </a:defRPr>
            </a:pPr>
            <a:r>
              <a:rPr lang="en-US">
                <a:solidFill>
                  <a:schemeClr val="tx1"/>
                </a:solidFill>
              </a:rPr>
              <a:t>The problem recognized exists on both sides of the fence. For individuals looking to start a new venture as a start-up business, finding passionate people to get on board and help to bring the project to life can be daunting. Some platforms currently exist that aid in the process to find willing freelancers, but it is quite often the case that the creatives you find will be in different places geographically, which presents new possible issues around contact times and sometimes even ownership of responsibilities. As a creative, perhaps at the beginning of their career, finding projects to work on and getting a space on a development team can be difficult and sometimes discouraging when facing a start in such competitive industries.</a:t>
            </a:r>
          </a:p>
        </p:txBody>
      </p:sp>
      <p:grpSp>
        <p:nvGrpSpPr>
          <p:cNvPr id="2" name="Группа 1">
            <a:extLst>
              <a:ext uri="{FF2B5EF4-FFF2-40B4-BE49-F238E27FC236}">
                <a16:creationId xmlns:a16="http://schemas.microsoft.com/office/drawing/2014/main" id="{38D5361A-8733-C044-86C9-ED0FBB4E902C}"/>
              </a:ext>
            </a:extLst>
          </p:cNvPr>
          <p:cNvGrpSpPr/>
          <p:nvPr/>
        </p:nvGrpSpPr>
        <p:grpSpPr>
          <a:xfrm>
            <a:off x="1719464" y="2389397"/>
            <a:ext cx="8991554" cy="3313571"/>
            <a:chOff x="1719464" y="2389397"/>
            <a:chExt cx="8991554" cy="3313571"/>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89397"/>
              <a:ext cx="8991554"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spAutoFit/>
            </a:bodyPr>
            <a:lstStyle>
              <a:lvl1pPr>
                <a:defRPr sz="8000" b="1">
                  <a:solidFill>
                    <a:srgbClr val="000001"/>
                  </a:solidFill>
                  <a:latin typeface="Aller"/>
                  <a:ea typeface="Aller"/>
                  <a:cs typeface="Aller"/>
                  <a:sym typeface="Aller"/>
                </a:defRPr>
              </a:lvl1pPr>
            </a:lstStyle>
            <a:p>
              <a:r>
                <a:rPr lang="en-US">
                  <a:solidFill>
                    <a:schemeClr val="accent1"/>
                  </a:solidFill>
                  <a:latin typeface="Montserrat"/>
                </a:rPr>
                <a:t>The Problem</a:t>
              </a:r>
              <a:endParaRPr lang="en-US">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570296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22378023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3"/>
                                        </p:tgtEl>
                                        <p:attrNameLst>
                                          <p:attrName>style.visibility</p:attrName>
                                        </p:attrNameLst>
                                      </p:cBhvr>
                                      <p:to>
                                        <p:strVal val="visible"/>
                                      </p:to>
                                    </p:set>
                                    <p:anim calcmode="lin" valueType="num">
                                      <p:cBhvr additive="base">
                                        <p:cTn id="12" dur="500" fill="hold"/>
                                        <p:tgtEl>
                                          <p:spTgt spid="73"/>
                                        </p:tgtEl>
                                        <p:attrNameLst>
                                          <p:attrName>ppt_x</p:attrName>
                                        </p:attrNameLst>
                                      </p:cBhvr>
                                      <p:tavLst>
                                        <p:tav tm="0">
                                          <p:val>
                                            <p:strVal val="#ppt_x"/>
                                          </p:val>
                                        </p:tav>
                                        <p:tav tm="100000">
                                          <p:val>
                                            <p:strVal val="#ppt_x"/>
                                          </p:val>
                                        </p:tav>
                                      </p:tavLst>
                                    </p:anim>
                                    <p:anim calcmode="lin" valueType="num">
                                      <p:cBhvr additive="base">
                                        <p:cTn id="13"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0"/>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17896666" y="4537735"/>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E739291D-1ED6-9241-A24E-0749C979FDBC}"/>
              </a:ext>
            </a:extLst>
          </p:cNvPr>
          <p:cNvGrpSpPr/>
          <p:nvPr/>
        </p:nvGrpSpPr>
        <p:grpSpPr>
          <a:xfrm>
            <a:off x="2222017" y="3634295"/>
            <a:ext cx="17511441" cy="3707997"/>
            <a:chOff x="2222017" y="3634295"/>
            <a:chExt cx="17511441" cy="3707997"/>
          </a:xfrm>
        </p:grpSpPr>
        <p:sp>
          <p:nvSpPr>
            <p:cNvPr id="4" name="Прямоугольник 3">
              <a:extLst>
                <a:ext uri="{FF2B5EF4-FFF2-40B4-BE49-F238E27FC236}">
                  <a16:creationId xmlns:a16="http://schemas.microsoft.com/office/drawing/2014/main" id="{FB2C722B-66F8-3B4D-BE89-BF9A18CD745A}"/>
                </a:ext>
              </a:extLst>
            </p:cNvPr>
            <p:cNvSpPr/>
            <p:nvPr/>
          </p:nvSpPr>
          <p:spPr>
            <a:xfrm>
              <a:off x="2222017" y="3634295"/>
              <a:ext cx="17511441" cy="3170099"/>
            </a:xfrm>
            <a:prstGeom prst="rect">
              <a:avLst/>
            </a:prstGeom>
          </p:spPr>
          <p:txBody>
            <a:bodyPr wrap="square">
              <a:spAutoFit/>
            </a:bodyPr>
            <a:lstStyle/>
            <a:p>
              <a:r>
                <a:rPr lang="en-US" sz="20000" b="1">
                  <a:solidFill>
                    <a:schemeClr val="bg1"/>
                  </a:solidFill>
                  <a:latin typeface="Montserrat" pitchFamily="2" charset="0"/>
                </a:rPr>
                <a:t>Thank you!</a:t>
              </a:r>
            </a:p>
          </p:txBody>
        </p:sp>
        <p:sp>
          <p:nvSpPr>
            <p:cNvPr id="20" name="Investor Pitch Deck Template">
              <a:extLst>
                <a:ext uri="{FF2B5EF4-FFF2-40B4-BE49-F238E27FC236}">
                  <a16:creationId xmlns:a16="http://schemas.microsoft.com/office/drawing/2014/main" id="{F405130E-FAD1-8243-9D1D-8276C8D631E3}"/>
                </a:ext>
              </a:extLst>
            </p:cNvPr>
            <p:cNvSpPr txBox="1"/>
            <p:nvPr/>
          </p:nvSpPr>
          <p:spPr>
            <a:xfrm>
              <a:off x="2339501" y="6942182"/>
              <a:ext cx="9553028"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en-US" sz="2000">
                  <a:solidFill>
                    <a:schemeClr val="accent5"/>
                  </a:solidFill>
                  <a:latin typeface="Montserrat" pitchFamily="2" charset="0"/>
                </a:rPr>
                <a:t>PROFESSIONAL POWERPOINT, KEYNOTE, GOOGLE SLIDES TEMPLATE</a:t>
              </a:r>
            </a:p>
          </p:txBody>
        </p:sp>
      </p:grpSp>
      <p:sp>
        <p:nvSpPr>
          <p:cNvPr id="2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94CE2AF3-EAA4-594B-A185-D2FD878ED6A3}"/>
              </a:ext>
            </a:extLst>
          </p:cNvPr>
          <p:cNvSpPr txBox="1"/>
          <p:nvPr/>
        </p:nvSpPr>
        <p:spPr>
          <a:xfrm>
            <a:off x="2372839" y="8128764"/>
            <a:ext cx="14597349" cy="15235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noAutofit/>
          </a:bodyPr>
          <a:lstStyle/>
          <a:p>
            <a:pPr defTabSz="457200">
              <a:lnSpc>
                <a:spcPts val="4500"/>
              </a:lnSpc>
              <a:defRPr sz="2200">
                <a:solidFill>
                  <a:srgbClr val="7B7B7C"/>
                </a:solidFill>
                <a:latin typeface="Aller"/>
                <a:ea typeface="Aller"/>
                <a:cs typeface="Aller"/>
                <a:sym typeface="Aller"/>
              </a:defRPr>
            </a:pPr>
            <a:r>
              <a:rPr>
                <a:solidFill>
                  <a:schemeClr val="bg1"/>
                </a:solidFill>
                <a:latin typeface="Montserrat" pitchFamily="2" charset="0"/>
              </a:rPr>
              <a:t>Lorem ipsum dolor sit </a:t>
            </a:r>
            <a:r>
              <a:rPr err="1">
                <a:solidFill>
                  <a:schemeClr val="bg1"/>
                </a:solidFill>
                <a:latin typeface="Montserrat" pitchFamily="2" charset="0"/>
              </a:rPr>
              <a:t>amet</a:t>
            </a:r>
            <a:r>
              <a:rPr>
                <a:solidFill>
                  <a:schemeClr val="bg1"/>
                </a:solidFill>
                <a:latin typeface="Montserrat" pitchFamily="2" charset="0"/>
              </a:rPr>
              <a:t>, </a:t>
            </a:r>
            <a:r>
              <a:rPr err="1">
                <a:solidFill>
                  <a:schemeClr val="bg1"/>
                </a:solidFill>
                <a:latin typeface="Montserrat" pitchFamily="2" charset="0"/>
              </a:rPr>
              <a:t>consectetur</a:t>
            </a:r>
            <a:r>
              <a:rPr>
                <a:solidFill>
                  <a:schemeClr val="bg1"/>
                </a:solidFill>
                <a:latin typeface="Montserrat" pitchFamily="2" charset="0"/>
              </a:rPr>
              <a:t> </a:t>
            </a:r>
            <a:r>
              <a:rPr err="1">
                <a:solidFill>
                  <a:schemeClr val="bg1"/>
                </a:solidFill>
                <a:latin typeface="Montserrat" pitchFamily="2" charset="0"/>
              </a:rPr>
              <a:t>adipiscing</a:t>
            </a:r>
            <a:r>
              <a:rPr>
                <a:solidFill>
                  <a:schemeClr val="bg1"/>
                </a:solidFill>
                <a:latin typeface="Montserrat" pitchFamily="2" charset="0"/>
              </a:rPr>
              <a:t> </a:t>
            </a:r>
            <a:r>
              <a:rPr err="1">
                <a:solidFill>
                  <a:schemeClr val="bg1"/>
                </a:solidFill>
                <a:latin typeface="Montserrat" pitchFamily="2" charset="0"/>
              </a:rPr>
              <a:t>elit</a:t>
            </a:r>
            <a:r>
              <a:rPr>
                <a:solidFill>
                  <a:schemeClr val="bg1"/>
                </a:solidFill>
                <a:latin typeface="Montserrat" pitchFamily="2" charset="0"/>
              </a:rPr>
              <a:t>, </a:t>
            </a:r>
            <a:r>
              <a:rPr err="1">
                <a:solidFill>
                  <a:schemeClr val="bg1"/>
                </a:solidFill>
                <a:latin typeface="Montserrat" pitchFamily="2" charset="0"/>
              </a:rPr>
              <a:t>sed</a:t>
            </a:r>
            <a:r>
              <a:rPr>
                <a:solidFill>
                  <a:schemeClr val="bg1"/>
                </a:solidFill>
                <a:latin typeface="Montserrat" pitchFamily="2" charset="0"/>
              </a:rPr>
              <a:t> do </a:t>
            </a:r>
            <a:r>
              <a:rPr err="1">
                <a:solidFill>
                  <a:schemeClr val="bg1"/>
                </a:solidFill>
                <a:latin typeface="Montserrat" pitchFamily="2" charset="0"/>
              </a:rPr>
              <a:t>eiusmod</a:t>
            </a:r>
            <a:r>
              <a:rPr>
                <a:solidFill>
                  <a:schemeClr val="bg1"/>
                </a:solidFill>
                <a:latin typeface="Montserrat" pitchFamily="2" charset="0"/>
              </a:rPr>
              <a:t> </a:t>
            </a:r>
            <a:r>
              <a:rPr err="1">
                <a:solidFill>
                  <a:schemeClr val="bg1"/>
                </a:solidFill>
                <a:latin typeface="Montserrat" pitchFamily="2" charset="0"/>
              </a:rPr>
              <a:t>tempor</a:t>
            </a:r>
            <a:r>
              <a:rPr>
                <a:solidFill>
                  <a:schemeClr val="bg1"/>
                </a:solidFill>
                <a:latin typeface="Montserrat" pitchFamily="2" charset="0"/>
              </a:rPr>
              <a:t> </a:t>
            </a:r>
            <a:r>
              <a:rPr err="1">
                <a:solidFill>
                  <a:schemeClr val="bg1"/>
                </a:solidFill>
                <a:latin typeface="Montserrat" pitchFamily="2" charset="0"/>
              </a:rPr>
              <a:t>incididunt</a:t>
            </a:r>
            <a:r>
              <a:rPr>
                <a:solidFill>
                  <a:schemeClr val="bg1"/>
                </a:solidFill>
                <a:latin typeface="Montserrat" pitchFamily="2" charset="0"/>
              </a:rPr>
              <a:t> </a:t>
            </a:r>
            <a:r>
              <a:rPr err="1">
                <a:solidFill>
                  <a:schemeClr val="bg1"/>
                </a:solidFill>
                <a:latin typeface="Montserrat" pitchFamily="2" charset="0"/>
              </a:rPr>
              <a:t>ut</a:t>
            </a:r>
            <a:r>
              <a:rPr>
                <a:solidFill>
                  <a:schemeClr val="bg1"/>
                </a:solidFill>
                <a:latin typeface="Montserrat" pitchFamily="2" charset="0"/>
              </a:rPr>
              <a:t> </a:t>
            </a:r>
            <a:r>
              <a:rPr err="1">
                <a:solidFill>
                  <a:schemeClr val="bg1"/>
                </a:solidFill>
                <a:latin typeface="Montserrat" pitchFamily="2" charset="0"/>
              </a:rPr>
              <a:t>labore</a:t>
            </a:r>
            <a:r>
              <a:rPr>
                <a:solidFill>
                  <a:schemeClr val="bg1"/>
                </a:solidFill>
                <a:latin typeface="Montserrat" pitchFamily="2" charset="0"/>
              </a:rPr>
              <a:t> et dolore magna </a:t>
            </a:r>
            <a:r>
              <a:rPr err="1">
                <a:solidFill>
                  <a:schemeClr val="bg1"/>
                </a:solidFill>
                <a:latin typeface="Montserrat" pitchFamily="2" charset="0"/>
              </a:rPr>
              <a:t>aliqua</a:t>
            </a:r>
            <a:r>
              <a:rPr>
                <a:solidFill>
                  <a:schemeClr val="bg1"/>
                </a:solidFill>
                <a:latin typeface="Montserrat" pitchFamily="2" charset="0"/>
              </a:rPr>
              <a:t>. Ut </a:t>
            </a:r>
            <a:r>
              <a:rPr err="1">
                <a:solidFill>
                  <a:schemeClr val="bg1"/>
                </a:solidFill>
                <a:latin typeface="Montserrat" pitchFamily="2" charset="0"/>
              </a:rPr>
              <a:t>enim</a:t>
            </a:r>
            <a:r>
              <a:rPr>
                <a:solidFill>
                  <a:schemeClr val="bg1"/>
                </a:solidFill>
                <a:latin typeface="Montserrat" pitchFamily="2" charset="0"/>
              </a:rPr>
              <a:t> ad minim </a:t>
            </a:r>
            <a:r>
              <a:rPr err="1">
                <a:solidFill>
                  <a:schemeClr val="bg1"/>
                </a:solidFill>
                <a:latin typeface="Montserrat" pitchFamily="2" charset="0"/>
              </a:rPr>
              <a:t>veniam</a:t>
            </a:r>
            <a:r>
              <a:rPr>
                <a:solidFill>
                  <a:schemeClr val="bg1"/>
                </a:solidFill>
                <a:latin typeface="Montserrat" pitchFamily="2" charset="0"/>
              </a:rPr>
              <a:t>, </a:t>
            </a:r>
            <a:r>
              <a:rPr err="1">
                <a:solidFill>
                  <a:schemeClr val="bg1"/>
                </a:solidFill>
                <a:latin typeface="Montserrat" pitchFamily="2" charset="0"/>
              </a:rPr>
              <a:t>quis</a:t>
            </a:r>
            <a:r>
              <a:rPr>
                <a:solidFill>
                  <a:schemeClr val="bg1"/>
                </a:solidFill>
                <a:latin typeface="Montserrat" pitchFamily="2" charset="0"/>
              </a:rPr>
              <a:t> </a:t>
            </a:r>
            <a:r>
              <a:rPr err="1">
                <a:solidFill>
                  <a:schemeClr val="bg1"/>
                </a:solidFill>
                <a:latin typeface="Montserrat" pitchFamily="2" charset="0"/>
              </a:rPr>
              <a:t>nostrud</a:t>
            </a:r>
            <a:r>
              <a:rPr>
                <a:solidFill>
                  <a:schemeClr val="bg1"/>
                </a:solidFill>
                <a:latin typeface="Montserrat" pitchFamily="2" charset="0"/>
              </a:rPr>
              <a:t> exercitation </a:t>
            </a:r>
            <a:r>
              <a:rPr err="1">
                <a:solidFill>
                  <a:schemeClr val="bg1"/>
                </a:solidFill>
                <a:latin typeface="Montserrat" pitchFamily="2" charset="0"/>
              </a:rPr>
              <a:t>ullamco</a:t>
            </a:r>
            <a:r>
              <a:rPr>
                <a:solidFill>
                  <a:schemeClr val="bg1"/>
                </a:solidFill>
                <a:latin typeface="Montserrat" pitchFamily="2" charset="0"/>
              </a:rPr>
              <a:t> </a:t>
            </a:r>
            <a:r>
              <a:rPr err="1">
                <a:solidFill>
                  <a:schemeClr val="bg1"/>
                </a:solidFill>
                <a:latin typeface="Montserrat" pitchFamily="2" charset="0"/>
              </a:rPr>
              <a:t>laboris</a:t>
            </a:r>
            <a:r>
              <a:rPr>
                <a:solidFill>
                  <a:schemeClr val="bg1"/>
                </a:solidFill>
                <a:latin typeface="Montserrat" pitchFamily="2" charset="0"/>
              </a:rPr>
              <a:t> nisi </a:t>
            </a:r>
            <a:r>
              <a:rPr err="1">
                <a:solidFill>
                  <a:schemeClr val="bg1"/>
                </a:solidFill>
                <a:latin typeface="Montserrat" pitchFamily="2" charset="0"/>
              </a:rPr>
              <a:t>ut</a:t>
            </a:r>
            <a:r>
              <a:rPr>
                <a:solidFill>
                  <a:schemeClr val="bg1"/>
                </a:solidFill>
                <a:latin typeface="Montserrat" pitchFamily="2" charset="0"/>
              </a:rPr>
              <a:t> </a:t>
            </a:r>
            <a:r>
              <a:rPr err="1">
                <a:solidFill>
                  <a:schemeClr val="bg1"/>
                </a:solidFill>
                <a:latin typeface="Montserrat" pitchFamily="2" charset="0"/>
              </a:rPr>
              <a:t>aliquip</a:t>
            </a:r>
            <a:endParaRPr>
              <a:solidFill>
                <a:schemeClr val="bg1"/>
              </a:solidFill>
              <a:latin typeface="Montserrat" pitchFamily="2" charset="0"/>
            </a:endParaRPr>
          </a:p>
        </p:txBody>
      </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0" name="Полилиния 39">
            <a:extLst>
              <a:ext uri="{FF2B5EF4-FFF2-40B4-BE49-F238E27FC236}">
                <a16:creationId xmlns:a16="http://schemas.microsoft.com/office/drawing/2014/main" id="{09C9E6F8-8BD7-E44A-8EB5-E4CFF8F7EB28}"/>
              </a:ext>
            </a:extLst>
          </p:cNvPr>
          <p:cNvSpPr/>
          <p:nvPr/>
        </p:nvSpPr>
        <p:spPr>
          <a:xfrm rot="8100000">
            <a:off x="22797489" y="1845580"/>
            <a:ext cx="3240626" cy="3240626"/>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1" name="Полилиния 40">
            <a:extLst>
              <a:ext uri="{FF2B5EF4-FFF2-40B4-BE49-F238E27FC236}">
                <a16:creationId xmlns:a16="http://schemas.microsoft.com/office/drawing/2014/main" id="{8A013A22-0BEC-BD47-AE49-11434E0D4114}"/>
              </a:ext>
            </a:extLst>
          </p:cNvPr>
          <p:cNvSpPr/>
          <p:nvPr/>
        </p:nvSpPr>
        <p:spPr>
          <a:xfrm rot="8100000">
            <a:off x="19562383" y="3006292"/>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2" name="Овал 41">
            <a:extLst>
              <a:ext uri="{FF2B5EF4-FFF2-40B4-BE49-F238E27FC236}">
                <a16:creationId xmlns:a16="http://schemas.microsoft.com/office/drawing/2014/main" id="{49BBA8CF-7023-7840-AE03-A9FB9C21569F}"/>
              </a:ext>
            </a:extLst>
          </p:cNvPr>
          <p:cNvSpPr/>
          <p:nvPr/>
        </p:nvSpPr>
        <p:spPr>
          <a:xfrm>
            <a:off x="23323472" y="12613341"/>
            <a:ext cx="180000" cy="180000"/>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1269729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fill="hold"/>
                                        <p:tgtEl>
                                          <p:spTgt spid="21"/>
                                        </p:tgtEl>
                                        <p:attrNameLst>
                                          <p:attrName>ppt_x</p:attrName>
                                        </p:attrNameLst>
                                      </p:cBhvr>
                                      <p:tavLst>
                                        <p:tav tm="0">
                                          <p:val>
                                            <p:strVal val="#ppt_x"/>
                                          </p:val>
                                        </p:tav>
                                        <p:tav tm="100000">
                                          <p:val>
                                            <p:strVal val="#ppt_x"/>
                                          </p:val>
                                        </p:tav>
                                      </p:tavLst>
                                    </p:anim>
                                    <p:anim calcmode="lin" valueType="num">
                                      <p:cBhvr additive="base">
                                        <p:cTn id="1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Группа 21">
            <a:extLst>
              <a:ext uri="{FF2B5EF4-FFF2-40B4-BE49-F238E27FC236}">
                <a16:creationId xmlns:a16="http://schemas.microsoft.com/office/drawing/2014/main" id="{ACF39F8E-10B4-AE4C-BE89-F6F7D9D9FA8D}"/>
              </a:ext>
            </a:extLst>
          </p:cNvPr>
          <p:cNvGrpSpPr/>
          <p:nvPr/>
        </p:nvGrpSpPr>
        <p:grpSpPr>
          <a:xfrm>
            <a:off x="16184952" y="2152895"/>
            <a:ext cx="6075794" cy="9372386"/>
            <a:chOff x="16184952" y="2229095"/>
            <a:chExt cx="6075794" cy="9372386"/>
          </a:xfrm>
        </p:grpSpPr>
        <p:sp>
          <p:nvSpPr>
            <p:cNvPr id="29"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0E96AA86-BCAF-E34A-8A85-34379CD74064}"/>
                </a:ext>
              </a:extLst>
            </p:cNvPr>
            <p:cNvSpPr txBox="1"/>
            <p:nvPr/>
          </p:nvSpPr>
          <p:spPr>
            <a:xfrm>
              <a:off x="16568496" y="8121233"/>
              <a:ext cx="5308706" cy="34802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incididunt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magna </a:t>
              </a:r>
              <a:r>
                <a:rPr err="1">
                  <a:latin typeface="Montserrat" pitchFamily="2" charset="0"/>
                </a:rPr>
                <a:t>aliqua</a:t>
              </a:r>
              <a:r>
                <a:rPr>
                  <a:latin typeface="Montserrat" pitchFamily="2" charset="0"/>
                </a:rPr>
                <a:t>. Ut </a:t>
              </a:r>
              <a:r>
                <a:rPr err="1">
                  <a:latin typeface="Montserrat" pitchFamily="2" charset="0"/>
                </a:rPr>
                <a:t>enim</a:t>
              </a:r>
              <a:r>
                <a:rPr>
                  <a:latin typeface="Montserrat" pitchFamily="2" charset="0"/>
                </a:rPr>
                <a:t> ad exercitation </a:t>
              </a:r>
              <a:r>
                <a:rPr err="1">
                  <a:latin typeface="Montserrat" pitchFamily="2" charset="0"/>
                </a:rPr>
                <a:t>ullamco</a:t>
              </a:r>
              <a:r>
                <a:rPr>
                  <a:latin typeface="Montserrat" pitchFamily="2" charset="0"/>
                </a:rPr>
                <a:t> </a:t>
              </a:r>
              <a:r>
                <a:rPr err="1">
                  <a:latin typeface="Montserrat" pitchFamily="2" charset="0"/>
                </a:rPr>
                <a:t>laboris</a:t>
              </a:r>
              <a:r>
                <a:rPr>
                  <a:latin typeface="Montserrat" pitchFamily="2" charset="0"/>
                </a:rPr>
                <a:t> nisi </a:t>
              </a:r>
              <a:r>
                <a:rPr err="1">
                  <a:latin typeface="Montserrat" pitchFamily="2" charset="0"/>
                </a:rPr>
                <a:t>ut</a:t>
              </a:r>
              <a:r>
                <a:rPr>
                  <a:latin typeface="Montserrat" pitchFamily="2" charset="0"/>
                </a:rPr>
                <a:t> </a:t>
              </a:r>
              <a:r>
                <a:rPr err="1">
                  <a:latin typeface="Montserrat" pitchFamily="2" charset="0"/>
                </a:rPr>
                <a:t>aliquip</a:t>
              </a:r>
              <a:r>
                <a:rPr>
                  <a:latin typeface="Montserrat" pitchFamily="2" charset="0"/>
                </a:rPr>
                <a:t> ex </a:t>
              </a:r>
              <a:r>
                <a:rPr err="1">
                  <a:latin typeface="Montserrat" pitchFamily="2" charset="0"/>
                </a:rPr>
                <a:t>ea</a:t>
              </a:r>
              <a:r>
                <a:rPr>
                  <a:latin typeface="Montserrat" pitchFamily="2" charset="0"/>
                </a:rPr>
                <a:t> </a:t>
              </a:r>
              <a:r>
                <a:rPr err="1">
                  <a:latin typeface="Montserrat" pitchFamily="2" charset="0"/>
                </a:rPr>
                <a:t>commodo</a:t>
              </a:r>
              <a:r>
                <a:rPr>
                  <a:latin typeface="Montserrat" pitchFamily="2" charset="0"/>
                </a:rPr>
                <a:t> </a:t>
              </a:r>
              <a:r>
                <a:rPr err="1">
                  <a:latin typeface="Montserrat" pitchFamily="2" charset="0"/>
                </a:rPr>
                <a:t>consequat</a:t>
              </a:r>
              <a:r>
                <a:rPr>
                  <a:latin typeface="Montserrat" pitchFamily="2" charset="0"/>
                </a:rPr>
                <a:t>. </a:t>
              </a:r>
            </a:p>
          </p:txBody>
        </p:sp>
        <p:sp>
          <p:nvSpPr>
            <p:cNvPr id="30" name="Investor Pitch Deck Template">
              <a:extLst>
                <a:ext uri="{FF2B5EF4-FFF2-40B4-BE49-F238E27FC236}">
                  <a16:creationId xmlns:a16="http://schemas.microsoft.com/office/drawing/2014/main" id="{774E4375-8817-E74B-AECA-CB54A225F43D}"/>
                </a:ext>
              </a:extLst>
            </p:cNvPr>
            <p:cNvSpPr txBox="1"/>
            <p:nvPr/>
          </p:nvSpPr>
          <p:spPr>
            <a:xfrm>
              <a:off x="16184952" y="5775649"/>
              <a:ext cx="6075794" cy="1169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3500">
                  <a:solidFill>
                    <a:schemeClr val="accent1"/>
                  </a:solidFill>
                  <a:latin typeface="Montserrat" pitchFamily="2" charset="0"/>
                </a:rPr>
                <a:t>Title demo text information</a:t>
              </a:r>
              <a:endParaRPr sz="3500">
                <a:solidFill>
                  <a:schemeClr val="accent1"/>
                </a:solidFill>
                <a:latin typeface="Montserrat" pitchFamily="2" charset="0"/>
              </a:endParaRPr>
            </a:p>
          </p:txBody>
        </p:sp>
        <p:cxnSp>
          <p:nvCxnSpPr>
            <p:cNvPr id="31" name="Прямая соединительная линия 30">
              <a:extLst>
                <a:ext uri="{FF2B5EF4-FFF2-40B4-BE49-F238E27FC236}">
                  <a16:creationId xmlns:a16="http://schemas.microsoft.com/office/drawing/2014/main" id="{F3FD29DC-28C7-0148-A9B0-2D52A7D3C6F7}"/>
                </a:ext>
              </a:extLst>
            </p:cNvPr>
            <p:cNvCxnSpPr/>
            <p:nvPr/>
          </p:nvCxnSpPr>
          <p:spPr>
            <a:xfrm>
              <a:off x="18322849" y="7552415"/>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
          <p:nvSpPr>
            <p:cNvPr id="32" name="Овал 31">
              <a:extLst>
                <a:ext uri="{FF2B5EF4-FFF2-40B4-BE49-F238E27FC236}">
                  <a16:creationId xmlns:a16="http://schemas.microsoft.com/office/drawing/2014/main" id="{6B5C29A0-5BF4-5F44-A2BE-724ED7DE3CFB}"/>
                </a:ext>
              </a:extLst>
            </p:cNvPr>
            <p:cNvSpPr/>
            <p:nvPr/>
          </p:nvSpPr>
          <p:spPr>
            <a:xfrm>
              <a:off x="17813149" y="2229095"/>
              <a:ext cx="2819400" cy="2819400"/>
            </a:xfrm>
            <a:prstGeom prst="ellipse">
              <a:avLst/>
            </a:prstGeom>
            <a:gradFill>
              <a:gsLst>
                <a:gs pos="27000">
                  <a:schemeClr val="accent3"/>
                </a:gs>
                <a:gs pos="78000">
                  <a:schemeClr val="accent1"/>
                </a:gs>
                <a:gs pos="100000">
                  <a:schemeClr val="accent2"/>
                </a:gs>
              </a:gsLst>
              <a:path path="circle">
                <a:fillToRect l="100000" t="100000"/>
              </a:path>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7" name="Shape">
              <a:extLst>
                <a:ext uri="{FF2B5EF4-FFF2-40B4-BE49-F238E27FC236}">
                  <a16:creationId xmlns:a16="http://schemas.microsoft.com/office/drawing/2014/main" id="{40E69AFE-297E-F944-81DE-B11E5D4ED877}"/>
                </a:ext>
              </a:extLst>
            </p:cNvPr>
            <p:cNvSpPr/>
            <p:nvPr/>
          </p:nvSpPr>
          <p:spPr>
            <a:xfrm>
              <a:off x="18764062" y="3180802"/>
              <a:ext cx="917575" cy="9159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7096"/>
                  </a:lnTo>
                  <a:lnTo>
                    <a:pt x="5427" y="17096"/>
                  </a:lnTo>
                  <a:lnTo>
                    <a:pt x="5427" y="21600"/>
                  </a:lnTo>
                  <a:lnTo>
                    <a:pt x="8981" y="17096"/>
                  </a:lnTo>
                  <a:lnTo>
                    <a:pt x="21600" y="17096"/>
                  </a:lnTo>
                  <a:lnTo>
                    <a:pt x="21600" y="0"/>
                  </a:lnTo>
                  <a:lnTo>
                    <a:pt x="0" y="0"/>
                  </a:lnTo>
                  <a:close/>
                  <a:moveTo>
                    <a:pt x="882" y="864"/>
                  </a:moveTo>
                  <a:lnTo>
                    <a:pt x="20717" y="864"/>
                  </a:lnTo>
                  <a:lnTo>
                    <a:pt x="20717" y="16231"/>
                  </a:lnTo>
                  <a:lnTo>
                    <a:pt x="8598" y="16231"/>
                  </a:lnTo>
                  <a:lnTo>
                    <a:pt x="6257" y="19470"/>
                  </a:lnTo>
                  <a:lnTo>
                    <a:pt x="6261" y="16231"/>
                  </a:lnTo>
                  <a:lnTo>
                    <a:pt x="882" y="16231"/>
                  </a:lnTo>
                  <a:lnTo>
                    <a:pt x="882" y="864"/>
                  </a:lnTo>
                  <a:close/>
                </a:path>
              </a:pathLst>
            </a:custGeom>
            <a:solidFill>
              <a:schemeClr val="accent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grpSp>
      <p:grpSp>
        <p:nvGrpSpPr>
          <p:cNvPr id="34" name="Группа 33">
            <a:extLst>
              <a:ext uri="{FF2B5EF4-FFF2-40B4-BE49-F238E27FC236}">
                <a16:creationId xmlns:a16="http://schemas.microsoft.com/office/drawing/2014/main" id="{C5E3BB1C-DE64-B14A-8247-5F11D0B68068}"/>
              </a:ext>
            </a:extLst>
          </p:cNvPr>
          <p:cNvGrpSpPr/>
          <p:nvPr/>
        </p:nvGrpSpPr>
        <p:grpSpPr>
          <a:xfrm>
            <a:off x="2123254" y="2152895"/>
            <a:ext cx="6075794" cy="9372386"/>
            <a:chOff x="2123254" y="2229095"/>
            <a:chExt cx="6075794" cy="9372386"/>
          </a:xfrm>
        </p:grpSpPr>
        <p:sp>
          <p:nvSpPr>
            <p:cNvPr id="73"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2506798" y="8121233"/>
              <a:ext cx="5308706" cy="34802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incididunt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magna </a:t>
              </a:r>
              <a:r>
                <a:rPr err="1">
                  <a:latin typeface="Montserrat" pitchFamily="2" charset="0"/>
                </a:rPr>
                <a:t>aliqua</a:t>
              </a:r>
              <a:r>
                <a:rPr>
                  <a:latin typeface="Montserrat" pitchFamily="2" charset="0"/>
                </a:rPr>
                <a:t>. Ut </a:t>
              </a:r>
              <a:r>
                <a:rPr err="1">
                  <a:latin typeface="Montserrat" pitchFamily="2" charset="0"/>
                </a:rPr>
                <a:t>enim</a:t>
              </a:r>
              <a:r>
                <a:rPr>
                  <a:latin typeface="Montserrat" pitchFamily="2" charset="0"/>
                </a:rPr>
                <a:t> ad exercitation </a:t>
              </a:r>
              <a:r>
                <a:rPr err="1">
                  <a:latin typeface="Montserrat" pitchFamily="2" charset="0"/>
                </a:rPr>
                <a:t>ullamco</a:t>
              </a:r>
              <a:r>
                <a:rPr>
                  <a:latin typeface="Montserrat" pitchFamily="2" charset="0"/>
                </a:rPr>
                <a:t> </a:t>
              </a:r>
              <a:r>
                <a:rPr err="1">
                  <a:latin typeface="Montserrat" pitchFamily="2" charset="0"/>
                </a:rPr>
                <a:t>laboris</a:t>
              </a:r>
              <a:r>
                <a:rPr>
                  <a:latin typeface="Montserrat" pitchFamily="2" charset="0"/>
                </a:rPr>
                <a:t> nisi </a:t>
              </a:r>
              <a:r>
                <a:rPr err="1">
                  <a:latin typeface="Montserrat" pitchFamily="2" charset="0"/>
                </a:rPr>
                <a:t>ut</a:t>
              </a:r>
              <a:r>
                <a:rPr>
                  <a:latin typeface="Montserrat" pitchFamily="2" charset="0"/>
                </a:rPr>
                <a:t> </a:t>
              </a:r>
              <a:r>
                <a:rPr err="1">
                  <a:latin typeface="Montserrat" pitchFamily="2" charset="0"/>
                </a:rPr>
                <a:t>aliquip</a:t>
              </a:r>
              <a:r>
                <a:rPr>
                  <a:latin typeface="Montserrat" pitchFamily="2" charset="0"/>
                </a:rPr>
                <a:t> ex </a:t>
              </a:r>
              <a:r>
                <a:rPr err="1">
                  <a:latin typeface="Montserrat" pitchFamily="2" charset="0"/>
                </a:rPr>
                <a:t>ea</a:t>
              </a:r>
              <a:r>
                <a:rPr>
                  <a:latin typeface="Montserrat" pitchFamily="2" charset="0"/>
                </a:rPr>
                <a:t> </a:t>
              </a:r>
              <a:r>
                <a:rPr err="1">
                  <a:latin typeface="Montserrat" pitchFamily="2" charset="0"/>
                </a:rPr>
                <a:t>commodo</a:t>
              </a:r>
              <a:r>
                <a:rPr>
                  <a:latin typeface="Montserrat" pitchFamily="2" charset="0"/>
                </a:rPr>
                <a:t> </a:t>
              </a:r>
              <a:r>
                <a:rPr err="1">
                  <a:latin typeface="Montserrat" pitchFamily="2" charset="0"/>
                </a:rPr>
                <a:t>consequat</a:t>
              </a:r>
              <a:r>
                <a:rPr>
                  <a:latin typeface="Montserrat" pitchFamily="2" charset="0"/>
                </a:rPr>
                <a:t>. </a:t>
              </a:r>
            </a:p>
          </p:txBody>
        </p:sp>
        <p:sp>
          <p:nvSpPr>
            <p:cNvPr id="15" name="Investor Pitch Deck Template">
              <a:extLst>
                <a:ext uri="{FF2B5EF4-FFF2-40B4-BE49-F238E27FC236}">
                  <a16:creationId xmlns:a16="http://schemas.microsoft.com/office/drawing/2014/main" id="{721F6D4C-39B8-A44E-8168-FA5369EC324D}"/>
                </a:ext>
              </a:extLst>
            </p:cNvPr>
            <p:cNvSpPr txBox="1"/>
            <p:nvPr/>
          </p:nvSpPr>
          <p:spPr>
            <a:xfrm>
              <a:off x="2123254" y="5775649"/>
              <a:ext cx="6075794" cy="1169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3500">
                  <a:solidFill>
                    <a:schemeClr val="accent1"/>
                  </a:solidFill>
                  <a:latin typeface="Montserrat" pitchFamily="2" charset="0"/>
                </a:rPr>
                <a:t>Title demo text information</a:t>
              </a:r>
              <a:endParaRPr sz="3500">
                <a:solidFill>
                  <a:schemeClr val="accent1"/>
                </a:solidFill>
                <a:latin typeface="Montserrat" pitchFamily="2" charset="0"/>
              </a:endParaRPr>
            </a:p>
          </p:txBody>
        </p:sp>
        <p:cxnSp>
          <p:nvCxnSpPr>
            <p:cNvPr id="16" name="Прямая соединительная линия 15">
              <a:extLst>
                <a:ext uri="{FF2B5EF4-FFF2-40B4-BE49-F238E27FC236}">
                  <a16:creationId xmlns:a16="http://schemas.microsoft.com/office/drawing/2014/main" id="{0E11ABA7-0E21-5541-BEDC-EB4520FD5C46}"/>
                </a:ext>
              </a:extLst>
            </p:cNvPr>
            <p:cNvCxnSpPr/>
            <p:nvPr/>
          </p:nvCxnSpPr>
          <p:spPr>
            <a:xfrm>
              <a:off x="4261151" y="7552415"/>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
          <p:nvSpPr>
            <p:cNvPr id="20" name="Овал 19">
              <a:extLst>
                <a:ext uri="{FF2B5EF4-FFF2-40B4-BE49-F238E27FC236}">
                  <a16:creationId xmlns:a16="http://schemas.microsoft.com/office/drawing/2014/main" id="{707B828B-C33B-F648-8BC9-B2FC9263FBFB}"/>
                </a:ext>
              </a:extLst>
            </p:cNvPr>
            <p:cNvSpPr/>
            <p:nvPr/>
          </p:nvSpPr>
          <p:spPr>
            <a:xfrm>
              <a:off x="3751451" y="2229095"/>
              <a:ext cx="2819400" cy="2819400"/>
            </a:xfrm>
            <a:prstGeom prst="ellipse">
              <a:avLst/>
            </a:prstGeom>
            <a:gradFill>
              <a:gsLst>
                <a:gs pos="27000">
                  <a:schemeClr val="accent3"/>
                </a:gs>
                <a:gs pos="78000">
                  <a:schemeClr val="accent1"/>
                </a:gs>
                <a:gs pos="100000">
                  <a:schemeClr val="accent2"/>
                </a:gs>
              </a:gsLst>
              <a:path path="circle">
                <a:fillToRect l="100000" t="100000"/>
              </a:path>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8" name="Shape">
              <a:extLst>
                <a:ext uri="{FF2B5EF4-FFF2-40B4-BE49-F238E27FC236}">
                  <a16:creationId xmlns:a16="http://schemas.microsoft.com/office/drawing/2014/main" id="{F994777A-CB75-804F-B078-6C5FBC56A4DC}"/>
                </a:ext>
              </a:extLst>
            </p:cNvPr>
            <p:cNvSpPr/>
            <p:nvPr/>
          </p:nvSpPr>
          <p:spPr>
            <a:xfrm>
              <a:off x="4700776" y="3179214"/>
              <a:ext cx="920750" cy="919163"/>
            </a:xfrm>
            <a:custGeom>
              <a:avLst/>
              <a:gdLst/>
              <a:ahLst/>
              <a:cxnLst>
                <a:cxn ang="0">
                  <a:pos x="wd2" y="hd2"/>
                </a:cxn>
                <a:cxn ang="5400000">
                  <a:pos x="wd2" y="hd2"/>
                </a:cxn>
                <a:cxn ang="10800000">
                  <a:pos x="wd2" y="hd2"/>
                </a:cxn>
                <a:cxn ang="16200000">
                  <a:pos x="wd2" y="hd2"/>
                </a:cxn>
              </a:cxnLst>
              <a:rect l="0" t="0" r="r" b="b"/>
              <a:pathLst>
                <a:path w="21600" h="21600" extrusionOk="0">
                  <a:moveTo>
                    <a:pt x="10362" y="0"/>
                  </a:moveTo>
                  <a:lnTo>
                    <a:pt x="10362" y="3597"/>
                  </a:lnTo>
                  <a:lnTo>
                    <a:pt x="11238" y="3597"/>
                  </a:lnTo>
                  <a:lnTo>
                    <a:pt x="11238" y="0"/>
                  </a:lnTo>
                  <a:lnTo>
                    <a:pt x="10362" y="0"/>
                  </a:lnTo>
                  <a:close/>
                  <a:moveTo>
                    <a:pt x="3468" y="2848"/>
                  </a:moveTo>
                  <a:lnTo>
                    <a:pt x="2848" y="3468"/>
                  </a:lnTo>
                  <a:lnTo>
                    <a:pt x="5393" y="6014"/>
                  </a:lnTo>
                  <a:lnTo>
                    <a:pt x="6014" y="5393"/>
                  </a:lnTo>
                  <a:lnTo>
                    <a:pt x="3468" y="2848"/>
                  </a:lnTo>
                  <a:close/>
                  <a:moveTo>
                    <a:pt x="18127" y="2853"/>
                  </a:moveTo>
                  <a:lnTo>
                    <a:pt x="15583" y="5397"/>
                  </a:lnTo>
                  <a:lnTo>
                    <a:pt x="16203" y="6017"/>
                  </a:lnTo>
                  <a:lnTo>
                    <a:pt x="18747" y="3473"/>
                  </a:lnTo>
                  <a:lnTo>
                    <a:pt x="18127" y="2853"/>
                  </a:lnTo>
                  <a:close/>
                  <a:moveTo>
                    <a:pt x="10800" y="5383"/>
                  </a:moveTo>
                  <a:cubicBezTo>
                    <a:pt x="9414" y="5383"/>
                    <a:pt x="8027" y="5912"/>
                    <a:pt x="6970" y="6970"/>
                  </a:cubicBezTo>
                  <a:cubicBezTo>
                    <a:pt x="4855" y="9085"/>
                    <a:pt x="4855" y="12515"/>
                    <a:pt x="6970" y="14630"/>
                  </a:cubicBezTo>
                  <a:cubicBezTo>
                    <a:pt x="9085" y="16745"/>
                    <a:pt x="12515" y="16745"/>
                    <a:pt x="14630" y="14630"/>
                  </a:cubicBezTo>
                  <a:cubicBezTo>
                    <a:pt x="16745" y="12515"/>
                    <a:pt x="16745" y="9085"/>
                    <a:pt x="14630" y="6970"/>
                  </a:cubicBezTo>
                  <a:cubicBezTo>
                    <a:pt x="13573" y="5912"/>
                    <a:pt x="12186" y="5383"/>
                    <a:pt x="10800" y="5383"/>
                  </a:cubicBezTo>
                  <a:close/>
                  <a:moveTo>
                    <a:pt x="10800" y="6278"/>
                  </a:moveTo>
                  <a:cubicBezTo>
                    <a:pt x="11957" y="6278"/>
                    <a:pt x="13115" y="6720"/>
                    <a:pt x="13997" y="7603"/>
                  </a:cubicBezTo>
                  <a:cubicBezTo>
                    <a:pt x="15763" y="9368"/>
                    <a:pt x="15763" y="12232"/>
                    <a:pt x="13997" y="13997"/>
                  </a:cubicBezTo>
                  <a:cubicBezTo>
                    <a:pt x="12232" y="15763"/>
                    <a:pt x="9368" y="15763"/>
                    <a:pt x="7603" y="13997"/>
                  </a:cubicBezTo>
                  <a:cubicBezTo>
                    <a:pt x="5837" y="12232"/>
                    <a:pt x="5837" y="9368"/>
                    <a:pt x="7603" y="7603"/>
                  </a:cubicBezTo>
                  <a:cubicBezTo>
                    <a:pt x="8485" y="6720"/>
                    <a:pt x="9643" y="6278"/>
                    <a:pt x="10800" y="6278"/>
                  </a:cubicBezTo>
                  <a:close/>
                  <a:moveTo>
                    <a:pt x="0" y="10362"/>
                  </a:moveTo>
                  <a:lnTo>
                    <a:pt x="0" y="11238"/>
                  </a:lnTo>
                  <a:lnTo>
                    <a:pt x="3597" y="11238"/>
                  </a:lnTo>
                  <a:lnTo>
                    <a:pt x="3597" y="10362"/>
                  </a:lnTo>
                  <a:lnTo>
                    <a:pt x="0" y="10362"/>
                  </a:lnTo>
                  <a:close/>
                  <a:moveTo>
                    <a:pt x="18003" y="10362"/>
                  </a:moveTo>
                  <a:lnTo>
                    <a:pt x="18003" y="11238"/>
                  </a:lnTo>
                  <a:lnTo>
                    <a:pt x="21600" y="11238"/>
                  </a:lnTo>
                  <a:lnTo>
                    <a:pt x="21600" y="10362"/>
                  </a:lnTo>
                  <a:lnTo>
                    <a:pt x="18003" y="10362"/>
                  </a:lnTo>
                  <a:close/>
                  <a:moveTo>
                    <a:pt x="5397" y="15583"/>
                  </a:moveTo>
                  <a:lnTo>
                    <a:pt x="2853" y="18127"/>
                  </a:lnTo>
                  <a:lnTo>
                    <a:pt x="3473" y="18747"/>
                  </a:lnTo>
                  <a:lnTo>
                    <a:pt x="6017" y="16203"/>
                  </a:lnTo>
                  <a:lnTo>
                    <a:pt x="5397" y="15583"/>
                  </a:lnTo>
                  <a:close/>
                  <a:moveTo>
                    <a:pt x="16207" y="15586"/>
                  </a:moveTo>
                  <a:lnTo>
                    <a:pt x="15586" y="16207"/>
                  </a:lnTo>
                  <a:lnTo>
                    <a:pt x="18132" y="18752"/>
                  </a:lnTo>
                  <a:lnTo>
                    <a:pt x="18752" y="18132"/>
                  </a:lnTo>
                  <a:lnTo>
                    <a:pt x="16207" y="15586"/>
                  </a:lnTo>
                  <a:close/>
                  <a:moveTo>
                    <a:pt x="10362" y="18003"/>
                  </a:moveTo>
                  <a:lnTo>
                    <a:pt x="10362" y="21600"/>
                  </a:lnTo>
                  <a:lnTo>
                    <a:pt x="11238" y="21600"/>
                  </a:lnTo>
                  <a:lnTo>
                    <a:pt x="11238" y="18003"/>
                  </a:lnTo>
                  <a:lnTo>
                    <a:pt x="10362" y="18003"/>
                  </a:lnTo>
                  <a:close/>
                </a:path>
              </a:pathLst>
            </a:custGeom>
            <a:solidFill>
              <a:schemeClr val="accent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grpSp>
      <p:grpSp>
        <p:nvGrpSpPr>
          <p:cNvPr id="2" name="Группа 1">
            <a:extLst>
              <a:ext uri="{FF2B5EF4-FFF2-40B4-BE49-F238E27FC236}">
                <a16:creationId xmlns:a16="http://schemas.microsoft.com/office/drawing/2014/main" id="{D79087DA-5BD0-E94D-95EA-E53D82C48FE8}"/>
              </a:ext>
            </a:extLst>
          </p:cNvPr>
          <p:cNvGrpSpPr/>
          <p:nvPr/>
        </p:nvGrpSpPr>
        <p:grpSpPr>
          <a:xfrm>
            <a:off x="9154103" y="1346200"/>
            <a:ext cx="6075794" cy="10747899"/>
            <a:chOff x="9154103" y="1346200"/>
            <a:chExt cx="6075794" cy="10747899"/>
          </a:xfrm>
        </p:grpSpPr>
        <p:sp>
          <p:nvSpPr>
            <p:cNvPr id="24"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915D33E7-BA2D-344C-9868-B2D445560144}"/>
                </a:ext>
              </a:extLst>
            </p:cNvPr>
            <p:cNvSpPr txBox="1"/>
            <p:nvPr/>
          </p:nvSpPr>
          <p:spPr>
            <a:xfrm>
              <a:off x="9537647" y="8613851"/>
              <a:ext cx="5308706" cy="34802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incididunt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magna </a:t>
              </a:r>
              <a:r>
                <a:rPr err="1">
                  <a:latin typeface="Montserrat" pitchFamily="2" charset="0"/>
                </a:rPr>
                <a:t>aliqua</a:t>
              </a:r>
              <a:r>
                <a:rPr>
                  <a:latin typeface="Montserrat" pitchFamily="2" charset="0"/>
                </a:rPr>
                <a:t>. Ut </a:t>
              </a:r>
              <a:r>
                <a:rPr err="1">
                  <a:latin typeface="Montserrat" pitchFamily="2" charset="0"/>
                </a:rPr>
                <a:t>enim</a:t>
              </a:r>
              <a:r>
                <a:rPr>
                  <a:latin typeface="Montserrat" pitchFamily="2" charset="0"/>
                </a:rPr>
                <a:t> ad exercitation </a:t>
              </a:r>
              <a:r>
                <a:rPr err="1">
                  <a:latin typeface="Montserrat" pitchFamily="2" charset="0"/>
                </a:rPr>
                <a:t>ullamco</a:t>
              </a:r>
              <a:r>
                <a:rPr>
                  <a:latin typeface="Montserrat" pitchFamily="2" charset="0"/>
                </a:rPr>
                <a:t> </a:t>
              </a:r>
              <a:r>
                <a:rPr err="1">
                  <a:latin typeface="Montserrat" pitchFamily="2" charset="0"/>
                </a:rPr>
                <a:t>laboris</a:t>
              </a:r>
              <a:r>
                <a:rPr>
                  <a:latin typeface="Montserrat" pitchFamily="2" charset="0"/>
                </a:rPr>
                <a:t> nisi </a:t>
              </a:r>
              <a:r>
                <a:rPr err="1">
                  <a:latin typeface="Montserrat" pitchFamily="2" charset="0"/>
                </a:rPr>
                <a:t>ut</a:t>
              </a:r>
              <a:r>
                <a:rPr>
                  <a:latin typeface="Montserrat" pitchFamily="2" charset="0"/>
                </a:rPr>
                <a:t> </a:t>
              </a:r>
              <a:r>
                <a:rPr err="1">
                  <a:latin typeface="Montserrat" pitchFamily="2" charset="0"/>
                </a:rPr>
                <a:t>aliquip</a:t>
              </a:r>
              <a:r>
                <a:rPr>
                  <a:latin typeface="Montserrat" pitchFamily="2" charset="0"/>
                </a:rPr>
                <a:t> ex </a:t>
              </a:r>
              <a:r>
                <a:rPr err="1">
                  <a:latin typeface="Montserrat" pitchFamily="2" charset="0"/>
                </a:rPr>
                <a:t>ea</a:t>
              </a:r>
              <a:r>
                <a:rPr>
                  <a:latin typeface="Montserrat" pitchFamily="2" charset="0"/>
                </a:rPr>
                <a:t> </a:t>
              </a:r>
              <a:r>
                <a:rPr err="1">
                  <a:latin typeface="Montserrat" pitchFamily="2" charset="0"/>
                </a:rPr>
                <a:t>commodo</a:t>
              </a:r>
              <a:r>
                <a:rPr>
                  <a:latin typeface="Montserrat" pitchFamily="2" charset="0"/>
                </a:rPr>
                <a:t> </a:t>
              </a:r>
              <a:r>
                <a:rPr err="1">
                  <a:latin typeface="Montserrat" pitchFamily="2" charset="0"/>
                </a:rPr>
                <a:t>consequat</a:t>
              </a:r>
              <a:r>
                <a:rPr>
                  <a:latin typeface="Montserrat" pitchFamily="2" charset="0"/>
                </a:rPr>
                <a:t>. </a:t>
              </a:r>
            </a:p>
          </p:txBody>
        </p:sp>
        <p:sp>
          <p:nvSpPr>
            <p:cNvPr id="25" name="Investor Pitch Deck Template">
              <a:extLst>
                <a:ext uri="{FF2B5EF4-FFF2-40B4-BE49-F238E27FC236}">
                  <a16:creationId xmlns:a16="http://schemas.microsoft.com/office/drawing/2014/main" id="{ACBE3EAF-B9BA-6243-A1EF-5E6C56097064}"/>
                </a:ext>
              </a:extLst>
            </p:cNvPr>
            <p:cNvSpPr txBox="1"/>
            <p:nvPr/>
          </p:nvSpPr>
          <p:spPr>
            <a:xfrm>
              <a:off x="9154103" y="6268267"/>
              <a:ext cx="6075794" cy="1169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3500">
                  <a:solidFill>
                    <a:schemeClr val="accent1"/>
                  </a:solidFill>
                  <a:latin typeface="Montserrat" pitchFamily="2" charset="0"/>
                </a:rPr>
                <a:t>Title demo text information</a:t>
              </a:r>
              <a:endParaRPr sz="3500">
                <a:solidFill>
                  <a:schemeClr val="accent1"/>
                </a:solidFill>
                <a:latin typeface="Montserrat" pitchFamily="2" charset="0"/>
              </a:endParaRPr>
            </a:p>
          </p:txBody>
        </p:sp>
        <p:cxnSp>
          <p:nvCxnSpPr>
            <p:cNvPr id="26" name="Прямая соединительная линия 25">
              <a:extLst>
                <a:ext uri="{FF2B5EF4-FFF2-40B4-BE49-F238E27FC236}">
                  <a16:creationId xmlns:a16="http://schemas.microsoft.com/office/drawing/2014/main" id="{CA78C8D6-ABC5-5449-8DD5-C2BAFC63B325}"/>
                </a:ext>
              </a:extLst>
            </p:cNvPr>
            <p:cNvCxnSpPr/>
            <p:nvPr/>
          </p:nvCxnSpPr>
          <p:spPr>
            <a:xfrm>
              <a:off x="11292000" y="8045033"/>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nvGrpSpPr>
            <p:cNvPr id="35" name="Группа 34">
              <a:extLst>
                <a:ext uri="{FF2B5EF4-FFF2-40B4-BE49-F238E27FC236}">
                  <a16:creationId xmlns:a16="http://schemas.microsoft.com/office/drawing/2014/main" id="{959AA38F-1079-6C43-92C8-BAC842D84347}"/>
                </a:ext>
              </a:extLst>
            </p:cNvPr>
            <p:cNvGrpSpPr/>
            <p:nvPr/>
          </p:nvGrpSpPr>
          <p:grpSpPr>
            <a:xfrm>
              <a:off x="9975605" y="1346200"/>
              <a:ext cx="4432790" cy="4432790"/>
              <a:chOff x="10782300" y="2152895"/>
              <a:chExt cx="2819400" cy="2819400"/>
            </a:xfrm>
          </p:grpSpPr>
          <p:sp>
            <p:nvSpPr>
              <p:cNvPr id="27" name="Овал 26">
                <a:extLst>
                  <a:ext uri="{FF2B5EF4-FFF2-40B4-BE49-F238E27FC236}">
                    <a16:creationId xmlns:a16="http://schemas.microsoft.com/office/drawing/2014/main" id="{4E666979-3CDB-BC44-B7D6-2ACEF86A11ED}"/>
                  </a:ext>
                </a:extLst>
              </p:cNvPr>
              <p:cNvSpPr/>
              <p:nvPr/>
            </p:nvSpPr>
            <p:spPr>
              <a:xfrm>
                <a:off x="10782300" y="2152895"/>
                <a:ext cx="2819400" cy="2819400"/>
              </a:xfrm>
              <a:prstGeom prst="ellipse">
                <a:avLst/>
              </a:prstGeom>
              <a:gradFill>
                <a:gsLst>
                  <a:gs pos="27000">
                    <a:schemeClr val="accent3"/>
                  </a:gs>
                  <a:gs pos="78000">
                    <a:schemeClr val="accent1"/>
                  </a:gs>
                  <a:gs pos="100000">
                    <a:schemeClr val="accent2"/>
                  </a:gs>
                </a:gsLst>
                <a:path path="circle">
                  <a:fillToRect l="100000" t="100000"/>
                </a:path>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Shape">
                <a:extLst>
                  <a:ext uri="{FF2B5EF4-FFF2-40B4-BE49-F238E27FC236}">
                    <a16:creationId xmlns:a16="http://schemas.microsoft.com/office/drawing/2014/main" id="{A459DA51-7A11-8247-AFEF-7DD55C0FCC08}"/>
                  </a:ext>
                </a:extLst>
              </p:cNvPr>
              <p:cNvSpPr/>
              <p:nvPr/>
            </p:nvSpPr>
            <p:spPr>
              <a:xfrm>
                <a:off x="11728450" y="3138733"/>
                <a:ext cx="927100" cy="847725"/>
              </a:xfrm>
              <a:custGeom>
                <a:avLst/>
                <a:gdLst/>
                <a:ahLst/>
                <a:cxnLst>
                  <a:cxn ang="0">
                    <a:pos x="wd2" y="hd2"/>
                  </a:cxn>
                  <a:cxn ang="5400000">
                    <a:pos x="wd2" y="hd2"/>
                  </a:cxn>
                  <a:cxn ang="10800000">
                    <a:pos x="wd2" y="hd2"/>
                  </a:cxn>
                  <a:cxn ang="16200000">
                    <a:pos x="wd2" y="hd2"/>
                  </a:cxn>
                </a:cxnLst>
                <a:rect l="0" t="0" r="r" b="b"/>
                <a:pathLst>
                  <a:path w="21538" h="21570" extrusionOk="0">
                    <a:moveTo>
                      <a:pt x="6134" y="0"/>
                    </a:moveTo>
                    <a:cubicBezTo>
                      <a:pt x="4371" y="1"/>
                      <a:pt x="2593" y="770"/>
                      <a:pt x="1360" y="2391"/>
                    </a:cubicBezTo>
                    <a:cubicBezTo>
                      <a:pt x="406" y="3646"/>
                      <a:pt x="-24" y="5199"/>
                      <a:pt x="1" y="6731"/>
                    </a:cubicBezTo>
                    <a:cubicBezTo>
                      <a:pt x="27" y="8297"/>
                      <a:pt x="528" y="9857"/>
                      <a:pt x="1510" y="11132"/>
                    </a:cubicBezTo>
                    <a:lnTo>
                      <a:pt x="10847" y="21570"/>
                    </a:lnTo>
                    <a:lnTo>
                      <a:pt x="20076" y="11132"/>
                    </a:lnTo>
                    <a:cubicBezTo>
                      <a:pt x="21010" y="9851"/>
                      <a:pt x="21494" y="8315"/>
                      <a:pt x="21535" y="6772"/>
                    </a:cubicBezTo>
                    <a:cubicBezTo>
                      <a:pt x="21576" y="5230"/>
                      <a:pt x="21175" y="3657"/>
                      <a:pt x="20226" y="2391"/>
                    </a:cubicBezTo>
                    <a:cubicBezTo>
                      <a:pt x="19028" y="792"/>
                      <a:pt x="17297" y="35"/>
                      <a:pt x="15580" y="2"/>
                    </a:cubicBezTo>
                    <a:cubicBezTo>
                      <a:pt x="13860" y="-30"/>
                      <a:pt x="12122" y="664"/>
                      <a:pt x="10793" y="2114"/>
                    </a:cubicBezTo>
                    <a:cubicBezTo>
                      <a:pt x="9502" y="700"/>
                      <a:pt x="7816" y="-1"/>
                      <a:pt x="6134" y="0"/>
                    </a:cubicBezTo>
                    <a:close/>
                    <a:moveTo>
                      <a:pt x="6237" y="1013"/>
                    </a:moveTo>
                    <a:cubicBezTo>
                      <a:pt x="6422" y="1012"/>
                      <a:pt x="6607" y="1021"/>
                      <a:pt x="6791" y="1040"/>
                    </a:cubicBezTo>
                    <a:cubicBezTo>
                      <a:pt x="8295" y="1193"/>
                      <a:pt x="9745" y="1979"/>
                      <a:pt x="10779" y="3369"/>
                    </a:cubicBezTo>
                    <a:cubicBezTo>
                      <a:pt x="11789" y="2048"/>
                      <a:pt x="13230" y="1212"/>
                      <a:pt x="14795" y="1040"/>
                    </a:cubicBezTo>
                    <a:cubicBezTo>
                      <a:pt x="16327" y="872"/>
                      <a:pt x="17875" y="1364"/>
                      <a:pt x="18998" y="2529"/>
                    </a:cubicBezTo>
                    <a:cubicBezTo>
                      <a:pt x="20101" y="3675"/>
                      <a:pt x="20631" y="5220"/>
                      <a:pt x="20637" y="6755"/>
                    </a:cubicBezTo>
                    <a:cubicBezTo>
                      <a:pt x="20644" y="8312"/>
                      <a:pt x="20115" y="9875"/>
                      <a:pt x="19034" y="11078"/>
                    </a:cubicBezTo>
                    <a:lnTo>
                      <a:pt x="10793" y="19910"/>
                    </a:lnTo>
                    <a:lnTo>
                      <a:pt x="2552" y="11078"/>
                    </a:lnTo>
                    <a:cubicBezTo>
                      <a:pt x="267" y="8774"/>
                      <a:pt x="282" y="4808"/>
                      <a:pt x="2588" y="2529"/>
                    </a:cubicBezTo>
                    <a:cubicBezTo>
                      <a:pt x="3632" y="1498"/>
                      <a:pt x="4939" y="1017"/>
                      <a:pt x="6237" y="1013"/>
                    </a:cubicBezTo>
                    <a:close/>
                  </a:path>
                </a:pathLst>
              </a:custGeom>
              <a:solidFill>
                <a:schemeClr val="accent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grpSp>
      </p:grpSp>
    </p:spTree>
    <p:extLst>
      <p:ext uri="{BB962C8B-B14F-4D97-AF65-F5344CB8AC3E}">
        <p14:creationId xmlns:p14="http://schemas.microsoft.com/office/powerpoint/2010/main" val="40296265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Группа 3">
            <a:extLst>
              <a:ext uri="{FF2B5EF4-FFF2-40B4-BE49-F238E27FC236}">
                <a16:creationId xmlns:a16="http://schemas.microsoft.com/office/drawing/2014/main" id="{A09C9B32-2537-254C-B11C-C29571104B22}"/>
              </a:ext>
            </a:extLst>
          </p:cNvPr>
          <p:cNvGrpSpPr/>
          <p:nvPr/>
        </p:nvGrpSpPr>
        <p:grpSpPr>
          <a:xfrm>
            <a:off x="1826839" y="8728978"/>
            <a:ext cx="4390844" cy="2892405"/>
            <a:chOff x="1826839" y="8223105"/>
            <a:chExt cx="4390844" cy="2892405"/>
          </a:xfrm>
        </p:grpSpPr>
        <p:sp>
          <p:nvSpPr>
            <p:cNvPr id="20"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AAC2F88F-B839-6842-8022-5C801739A263}"/>
                </a:ext>
              </a:extLst>
            </p:cNvPr>
            <p:cNvSpPr txBox="1"/>
            <p:nvPr/>
          </p:nvSpPr>
          <p:spPr>
            <a:xfrm>
              <a:off x="1826840" y="8789424"/>
              <a:ext cx="4390843" cy="23260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incididunt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minim </a:t>
              </a:r>
              <a:r>
                <a:rPr err="1">
                  <a:latin typeface="Montserrat" pitchFamily="2" charset="0"/>
                </a:rPr>
                <a:t>veniam</a:t>
              </a:r>
              <a:r>
                <a:rPr>
                  <a:latin typeface="Montserrat" pitchFamily="2" charset="0"/>
                </a:rPr>
                <a:t>, </a:t>
              </a:r>
              <a:r>
                <a:rPr err="1">
                  <a:latin typeface="Montserrat" pitchFamily="2" charset="0"/>
                </a:rPr>
                <a:t>quis</a:t>
              </a:r>
              <a:r>
                <a:rPr>
                  <a:latin typeface="Montserrat" pitchFamily="2" charset="0"/>
                </a:rPr>
                <a:t> </a:t>
              </a:r>
              <a:r>
                <a:rPr err="1">
                  <a:latin typeface="Montserrat" pitchFamily="2" charset="0"/>
                </a:rPr>
                <a:t>nostrud</a:t>
              </a:r>
              <a:endParaRPr>
                <a:latin typeface="Montserrat" pitchFamily="2" charset="0"/>
              </a:endParaRPr>
            </a:p>
          </p:txBody>
        </p:sp>
        <p:sp>
          <p:nvSpPr>
            <p:cNvPr id="21" name="Investor Pitch Deck Template">
              <a:extLst>
                <a:ext uri="{FF2B5EF4-FFF2-40B4-BE49-F238E27FC236}">
                  <a16:creationId xmlns:a16="http://schemas.microsoft.com/office/drawing/2014/main" id="{041159C8-2B57-774D-82B6-52EF6BDAF637}"/>
                </a:ext>
              </a:extLst>
            </p:cNvPr>
            <p:cNvSpPr txBox="1"/>
            <p:nvPr/>
          </p:nvSpPr>
          <p:spPr>
            <a:xfrm>
              <a:off x="1826839" y="8223105"/>
              <a:ext cx="4390844" cy="4343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accent1"/>
                  </a:solidFill>
                  <a:latin typeface="Montserrat" pitchFamily="2" charset="0"/>
                </a:rPr>
                <a:t>PRODUCT NAME</a:t>
              </a:r>
            </a:p>
          </p:txBody>
        </p:sp>
      </p:grpSp>
      <p:grpSp>
        <p:nvGrpSpPr>
          <p:cNvPr id="23" name="Группа 22">
            <a:extLst>
              <a:ext uri="{FF2B5EF4-FFF2-40B4-BE49-F238E27FC236}">
                <a16:creationId xmlns:a16="http://schemas.microsoft.com/office/drawing/2014/main" id="{291EC741-21D0-D74D-AB4B-D2D66115A064}"/>
              </a:ext>
            </a:extLst>
          </p:cNvPr>
          <p:cNvGrpSpPr/>
          <p:nvPr/>
        </p:nvGrpSpPr>
        <p:grpSpPr>
          <a:xfrm>
            <a:off x="10014855" y="8728978"/>
            <a:ext cx="4390844" cy="2892405"/>
            <a:chOff x="1826839" y="8223105"/>
            <a:chExt cx="4390844" cy="2892405"/>
          </a:xfrm>
        </p:grpSpPr>
        <p:sp>
          <p:nvSpPr>
            <p:cNvPr id="24"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918F84C3-61FE-A44C-84BE-5660C4DBDE8A}"/>
                </a:ext>
              </a:extLst>
            </p:cNvPr>
            <p:cNvSpPr txBox="1"/>
            <p:nvPr/>
          </p:nvSpPr>
          <p:spPr>
            <a:xfrm>
              <a:off x="1826840" y="8789424"/>
              <a:ext cx="4390843" cy="23260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incididunt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minim </a:t>
              </a:r>
              <a:r>
                <a:rPr err="1">
                  <a:latin typeface="Montserrat" pitchFamily="2" charset="0"/>
                </a:rPr>
                <a:t>veniam</a:t>
              </a:r>
              <a:r>
                <a:rPr>
                  <a:latin typeface="Montserrat" pitchFamily="2" charset="0"/>
                </a:rPr>
                <a:t>, </a:t>
              </a:r>
              <a:r>
                <a:rPr err="1">
                  <a:latin typeface="Montserrat" pitchFamily="2" charset="0"/>
                </a:rPr>
                <a:t>quis</a:t>
              </a:r>
              <a:r>
                <a:rPr>
                  <a:latin typeface="Montserrat" pitchFamily="2" charset="0"/>
                </a:rPr>
                <a:t> </a:t>
              </a:r>
              <a:r>
                <a:rPr err="1">
                  <a:latin typeface="Montserrat" pitchFamily="2" charset="0"/>
                </a:rPr>
                <a:t>nostrud</a:t>
              </a:r>
              <a:endParaRPr>
                <a:latin typeface="Montserrat" pitchFamily="2" charset="0"/>
              </a:endParaRPr>
            </a:p>
          </p:txBody>
        </p:sp>
        <p:sp>
          <p:nvSpPr>
            <p:cNvPr id="25" name="Investor Pitch Deck Template">
              <a:extLst>
                <a:ext uri="{FF2B5EF4-FFF2-40B4-BE49-F238E27FC236}">
                  <a16:creationId xmlns:a16="http://schemas.microsoft.com/office/drawing/2014/main" id="{79E4E5DC-1739-8C40-A434-AB78C5765E56}"/>
                </a:ext>
              </a:extLst>
            </p:cNvPr>
            <p:cNvSpPr txBox="1"/>
            <p:nvPr/>
          </p:nvSpPr>
          <p:spPr>
            <a:xfrm>
              <a:off x="1826839" y="8223105"/>
              <a:ext cx="4390844" cy="4343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accent1"/>
                  </a:solidFill>
                  <a:latin typeface="Montserrat" pitchFamily="2" charset="0"/>
                </a:rPr>
                <a:t>PRODUCT NAME</a:t>
              </a:r>
            </a:p>
          </p:txBody>
        </p:sp>
      </p:grpSp>
      <p:grpSp>
        <p:nvGrpSpPr>
          <p:cNvPr id="26" name="Группа 25">
            <a:extLst>
              <a:ext uri="{FF2B5EF4-FFF2-40B4-BE49-F238E27FC236}">
                <a16:creationId xmlns:a16="http://schemas.microsoft.com/office/drawing/2014/main" id="{5126FA13-EEBD-A84C-889A-49B26577BC23}"/>
              </a:ext>
            </a:extLst>
          </p:cNvPr>
          <p:cNvGrpSpPr/>
          <p:nvPr/>
        </p:nvGrpSpPr>
        <p:grpSpPr>
          <a:xfrm>
            <a:off x="18202871" y="8728978"/>
            <a:ext cx="4390844" cy="2892405"/>
            <a:chOff x="1826839" y="8223105"/>
            <a:chExt cx="4390844" cy="2892405"/>
          </a:xfrm>
        </p:grpSpPr>
        <p:sp>
          <p:nvSpPr>
            <p:cNvPr id="2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871D0F76-B1B3-DE41-925C-6B93533237EC}"/>
                </a:ext>
              </a:extLst>
            </p:cNvPr>
            <p:cNvSpPr txBox="1"/>
            <p:nvPr/>
          </p:nvSpPr>
          <p:spPr>
            <a:xfrm>
              <a:off x="1826840" y="8789424"/>
              <a:ext cx="4390843" cy="23260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incididunt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minim </a:t>
              </a:r>
              <a:r>
                <a:rPr err="1">
                  <a:latin typeface="Montserrat" pitchFamily="2" charset="0"/>
                </a:rPr>
                <a:t>veniam</a:t>
              </a:r>
              <a:r>
                <a:rPr>
                  <a:latin typeface="Montserrat" pitchFamily="2" charset="0"/>
                </a:rPr>
                <a:t>, </a:t>
              </a:r>
              <a:r>
                <a:rPr err="1">
                  <a:latin typeface="Montserrat" pitchFamily="2" charset="0"/>
                </a:rPr>
                <a:t>quis</a:t>
              </a:r>
              <a:r>
                <a:rPr>
                  <a:latin typeface="Montserrat" pitchFamily="2" charset="0"/>
                </a:rPr>
                <a:t> </a:t>
              </a:r>
              <a:r>
                <a:rPr err="1">
                  <a:latin typeface="Montserrat" pitchFamily="2" charset="0"/>
                </a:rPr>
                <a:t>nostrud</a:t>
              </a:r>
              <a:endParaRPr>
                <a:latin typeface="Montserrat" pitchFamily="2" charset="0"/>
              </a:endParaRPr>
            </a:p>
          </p:txBody>
        </p:sp>
        <p:sp>
          <p:nvSpPr>
            <p:cNvPr id="28" name="Investor Pitch Deck Template">
              <a:extLst>
                <a:ext uri="{FF2B5EF4-FFF2-40B4-BE49-F238E27FC236}">
                  <a16:creationId xmlns:a16="http://schemas.microsoft.com/office/drawing/2014/main" id="{9B7902C2-3BB6-B24E-BE41-EE8B24BDE36A}"/>
                </a:ext>
              </a:extLst>
            </p:cNvPr>
            <p:cNvSpPr txBox="1"/>
            <p:nvPr/>
          </p:nvSpPr>
          <p:spPr>
            <a:xfrm>
              <a:off x="1826839" y="8223105"/>
              <a:ext cx="4390844" cy="4343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accent1"/>
                  </a:solidFill>
                  <a:latin typeface="Montserrat" pitchFamily="2" charset="0"/>
                </a:rPr>
                <a:t>PRODUCT NAME</a:t>
              </a:r>
            </a:p>
          </p:txBody>
        </p:sp>
      </p:grpSp>
      <p:sp>
        <p:nvSpPr>
          <p:cNvPr id="5" name="Рисунок 4">
            <a:extLst>
              <a:ext uri="{FF2B5EF4-FFF2-40B4-BE49-F238E27FC236}">
                <a16:creationId xmlns:a16="http://schemas.microsoft.com/office/drawing/2014/main" id="{1B0778B0-DE70-744C-99C9-2FE6F3E3446D}"/>
              </a:ext>
            </a:extLst>
          </p:cNvPr>
          <p:cNvSpPr>
            <a:spLocks noGrp="1"/>
          </p:cNvSpPr>
          <p:nvPr>
            <p:ph type="pic" sz="quarter" idx="13"/>
          </p:nvPr>
        </p:nvSpPr>
        <p:spPr>
          <a:xfrm>
            <a:off x="2402826" y="1959262"/>
            <a:ext cx="3221799" cy="3221799"/>
          </a:xfrm>
          <a:prstGeom prst="ellipse">
            <a:avLst/>
          </a:prstGeom>
          <a:solidFill>
            <a:srgbClr val="E0DCE2"/>
          </a:solidFill>
        </p:spPr>
      </p:sp>
      <p:sp>
        <p:nvSpPr>
          <p:cNvPr id="22" name="Рисунок 21">
            <a:extLst>
              <a:ext uri="{FF2B5EF4-FFF2-40B4-BE49-F238E27FC236}">
                <a16:creationId xmlns:a16="http://schemas.microsoft.com/office/drawing/2014/main" id="{280BE84B-28FA-BF48-871B-7BDDF3EE1D7F}"/>
              </a:ext>
            </a:extLst>
          </p:cNvPr>
          <p:cNvSpPr>
            <a:spLocks noGrp="1"/>
          </p:cNvSpPr>
          <p:nvPr>
            <p:ph type="pic" sz="quarter" idx="14"/>
          </p:nvPr>
        </p:nvSpPr>
        <p:spPr>
          <a:xfrm>
            <a:off x="10554773" y="1959262"/>
            <a:ext cx="3221799" cy="3221799"/>
          </a:xfrm>
          <a:prstGeom prst="ellipse">
            <a:avLst/>
          </a:prstGeom>
          <a:solidFill>
            <a:srgbClr val="E0DCE2"/>
          </a:solidFill>
        </p:spPr>
      </p:sp>
      <p:sp>
        <p:nvSpPr>
          <p:cNvPr id="29" name="Рисунок 28">
            <a:extLst>
              <a:ext uri="{FF2B5EF4-FFF2-40B4-BE49-F238E27FC236}">
                <a16:creationId xmlns:a16="http://schemas.microsoft.com/office/drawing/2014/main" id="{EF0F5DF5-C022-E146-B82E-99A545391C53}"/>
              </a:ext>
            </a:extLst>
          </p:cNvPr>
          <p:cNvSpPr>
            <a:spLocks noGrp="1"/>
          </p:cNvSpPr>
          <p:nvPr>
            <p:ph type="pic" sz="quarter" idx="15"/>
          </p:nvPr>
        </p:nvSpPr>
        <p:spPr>
          <a:xfrm>
            <a:off x="18787715" y="1959262"/>
            <a:ext cx="3221799" cy="3221799"/>
          </a:xfrm>
          <a:prstGeom prst="ellipse">
            <a:avLst/>
          </a:prstGeom>
          <a:solidFill>
            <a:srgbClr val="E0DCE2"/>
          </a:solidFill>
        </p:spPr>
      </p:sp>
      <p:grpSp>
        <p:nvGrpSpPr>
          <p:cNvPr id="40" name="Группа 39">
            <a:extLst>
              <a:ext uri="{FF2B5EF4-FFF2-40B4-BE49-F238E27FC236}">
                <a16:creationId xmlns:a16="http://schemas.microsoft.com/office/drawing/2014/main" id="{993ADADD-7D9A-5745-AD0F-6CC722E5BF3F}"/>
              </a:ext>
            </a:extLst>
          </p:cNvPr>
          <p:cNvGrpSpPr/>
          <p:nvPr/>
        </p:nvGrpSpPr>
        <p:grpSpPr>
          <a:xfrm>
            <a:off x="3507509" y="6964874"/>
            <a:ext cx="17414033" cy="1058778"/>
            <a:chOff x="3507509" y="6964874"/>
            <a:chExt cx="17414033" cy="1058778"/>
          </a:xfrm>
        </p:grpSpPr>
        <p:sp>
          <p:nvSpPr>
            <p:cNvPr id="12" name="Скругленный прямоугольник 11">
              <a:extLst>
                <a:ext uri="{FF2B5EF4-FFF2-40B4-BE49-F238E27FC236}">
                  <a16:creationId xmlns:a16="http://schemas.microsoft.com/office/drawing/2014/main" id="{78F4CE6E-C64B-3C4D-82D1-3E2B9151869C}"/>
                </a:ext>
              </a:extLst>
            </p:cNvPr>
            <p:cNvSpPr/>
            <p:nvPr/>
          </p:nvSpPr>
          <p:spPr>
            <a:xfrm>
              <a:off x="3858322" y="7277100"/>
              <a:ext cx="16592400" cy="434328"/>
            </a:xfrm>
            <a:prstGeom prst="roundRect">
              <a:avLst>
                <a:gd name="adj" fmla="val 50000"/>
              </a:avLst>
            </a:prstGeom>
            <a:solidFill>
              <a:schemeClr val="accent5"/>
            </a:solidFill>
            <a:ln w="381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7" name="Овал 16">
              <a:extLst>
                <a:ext uri="{FF2B5EF4-FFF2-40B4-BE49-F238E27FC236}">
                  <a16:creationId xmlns:a16="http://schemas.microsoft.com/office/drawing/2014/main" id="{7836C40D-ED61-ED4A-8C23-0ECCC407BB74}"/>
                </a:ext>
              </a:extLst>
            </p:cNvPr>
            <p:cNvSpPr/>
            <p:nvPr/>
          </p:nvSpPr>
          <p:spPr>
            <a:xfrm>
              <a:off x="19862764" y="6964874"/>
              <a:ext cx="1058778" cy="1058778"/>
            </a:xfrm>
            <a:prstGeom prst="ellipse">
              <a:avLst/>
            </a:prstGeom>
            <a:solidFill>
              <a:schemeClr val="accent5"/>
            </a:solidFill>
            <a:ln w="381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 name="Скругленный прямоугольник 1">
              <a:extLst>
                <a:ext uri="{FF2B5EF4-FFF2-40B4-BE49-F238E27FC236}">
                  <a16:creationId xmlns:a16="http://schemas.microsoft.com/office/drawing/2014/main" id="{984DC3AB-40CD-1549-B7B7-D96E69D78CE5}"/>
                </a:ext>
              </a:extLst>
            </p:cNvPr>
            <p:cNvSpPr/>
            <p:nvPr/>
          </p:nvSpPr>
          <p:spPr>
            <a:xfrm>
              <a:off x="3858322" y="7277099"/>
              <a:ext cx="12420000" cy="434329"/>
            </a:xfrm>
            <a:prstGeom prst="roundRect">
              <a:avLst>
                <a:gd name="adj" fmla="val 50000"/>
              </a:avLst>
            </a:prstGeom>
            <a:solidFill>
              <a:schemeClr val="accent1"/>
            </a:solidFill>
            <a:ln w="381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5" name="Овал 14">
              <a:extLst>
                <a:ext uri="{FF2B5EF4-FFF2-40B4-BE49-F238E27FC236}">
                  <a16:creationId xmlns:a16="http://schemas.microsoft.com/office/drawing/2014/main" id="{6612396F-DE04-B748-85FF-1282A423877A}"/>
                </a:ext>
              </a:extLst>
            </p:cNvPr>
            <p:cNvSpPr/>
            <p:nvPr/>
          </p:nvSpPr>
          <p:spPr>
            <a:xfrm>
              <a:off x="3507509" y="6964874"/>
              <a:ext cx="1058778" cy="1058778"/>
            </a:xfrm>
            <a:prstGeom prst="ellipse">
              <a:avLst/>
            </a:prstGeom>
            <a:solidFill>
              <a:schemeClr val="accent1"/>
            </a:solidFill>
            <a:ln w="381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8" name="Овал 17">
              <a:extLst>
                <a:ext uri="{FF2B5EF4-FFF2-40B4-BE49-F238E27FC236}">
                  <a16:creationId xmlns:a16="http://schemas.microsoft.com/office/drawing/2014/main" id="{F4486D34-D79B-5B46-BBCB-9EBEEB47BAE7}"/>
                </a:ext>
              </a:extLst>
            </p:cNvPr>
            <p:cNvSpPr/>
            <p:nvPr/>
          </p:nvSpPr>
          <p:spPr>
            <a:xfrm>
              <a:off x="11651181" y="6964874"/>
              <a:ext cx="1058778" cy="1058778"/>
            </a:xfrm>
            <a:prstGeom prst="ellipse">
              <a:avLst/>
            </a:prstGeom>
            <a:solidFill>
              <a:schemeClr val="accent1"/>
            </a:solidFill>
            <a:ln w="381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3" name="Investor Pitch Deck Template">
              <a:extLst>
                <a:ext uri="{FF2B5EF4-FFF2-40B4-BE49-F238E27FC236}">
                  <a16:creationId xmlns:a16="http://schemas.microsoft.com/office/drawing/2014/main" id="{7110F1BB-0ABB-E348-AD7A-2F64C9899C21}"/>
                </a:ext>
              </a:extLst>
            </p:cNvPr>
            <p:cNvSpPr txBox="1"/>
            <p:nvPr/>
          </p:nvSpPr>
          <p:spPr>
            <a:xfrm>
              <a:off x="11986614" y="7276133"/>
              <a:ext cx="392583"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bg1"/>
                  </a:solidFill>
                  <a:latin typeface="Montserrat" pitchFamily="2" charset="0"/>
                </a:rPr>
                <a:t>2</a:t>
              </a:r>
            </a:p>
          </p:txBody>
        </p:sp>
        <p:sp>
          <p:nvSpPr>
            <p:cNvPr id="44" name="Investor Pitch Deck Template">
              <a:extLst>
                <a:ext uri="{FF2B5EF4-FFF2-40B4-BE49-F238E27FC236}">
                  <a16:creationId xmlns:a16="http://schemas.microsoft.com/office/drawing/2014/main" id="{1C5AB724-7669-044B-ABFA-9D20ABAA701E}"/>
                </a:ext>
              </a:extLst>
            </p:cNvPr>
            <p:cNvSpPr txBox="1"/>
            <p:nvPr/>
          </p:nvSpPr>
          <p:spPr>
            <a:xfrm>
              <a:off x="3849808" y="7276134"/>
              <a:ext cx="392583"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bg1"/>
                  </a:solidFill>
                  <a:latin typeface="Montserrat" pitchFamily="2" charset="0"/>
                </a:rPr>
                <a:t>1</a:t>
              </a:r>
            </a:p>
          </p:txBody>
        </p:sp>
        <p:sp>
          <p:nvSpPr>
            <p:cNvPr id="45" name="Investor Pitch Deck Template">
              <a:extLst>
                <a:ext uri="{FF2B5EF4-FFF2-40B4-BE49-F238E27FC236}">
                  <a16:creationId xmlns:a16="http://schemas.microsoft.com/office/drawing/2014/main" id="{B479B0FF-FCE9-A04D-89E3-922EE3FBAA2E}"/>
                </a:ext>
              </a:extLst>
            </p:cNvPr>
            <p:cNvSpPr txBox="1"/>
            <p:nvPr/>
          </p:nvSpPr>
          <p:spPr>
            <a:xfrm>
              <a:off x="20209126" y="7279677"/>
              <a:ext cx="392583"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accent1"/>
                  </a:solidFill>
                  <a:latin typeface="Montserrat" pitchFamily="2" charset="0"/>
                </a:rPr>
                <a:t>3</a:t>
              </a:r>
            </a:p>
          </p:txBody>
        </p:sp>
      </p:grpSp>
      <p:grpSp>
        <p:nvGrpSpPr>
          <p:cNvPr id="39" name="Группа 38">
            <a:extLst>
              <a:ext uri="{FF2B5EF4-FFF2-40B4-BE49-F238E27FC236}">
                <a16:creationId xmlns:a16="http://schemas.microsoft.com/office/drawing/2014/main" id="{03296BE3-09C3-194C-9462-8C5D345EBAD3}"/>
              </a:ext>
            </a:extLst>
          </p:cNvPr>
          <p:cNvGrpSpPr/>
          <p:nvPr/>
        </p:nvGrpSpPr>
        <p:grpSpPr>
          <a:xfrm>
            <a:off x="2832454" y="5517681"/>
            <a:ext cx="2322350" cy="832204"/>
            <a:chOff x="2832454" y="5567281"/>
            <a:chExt cx="2322350" cy="832204"/>
          </a:xfrm>
        </p:grpSpPr>
        <p:sp>
          <p:nvSpPr>
            <p:cNvPr id="46" name="Investor Pitch Deck Template">
              <a:extLst>
                <a:ext uri="{FF2B5EF4-FFF2-40B4-BE49-F238E27FC236}">
                  <a16:creationId xmlns:a16="http://schemas.microsoft.com/office/drawing/2014/main" id="{A26CD2DD-083F-724D-AB4D-313AAC62F86C}"/>
                </a:ext>
              </a:extLst>
            </p:cNvPr>
            <p:cNvSpPr txBox="1"/>
            <p:nvPr/>
          </p:nvSpPr>
          <p:spPr>
            <a:xfrm>
              <a:off x="2832454" y="5567281"/>
              <a:ext cx="2322350" cy="4343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tx1"/>
                  </a:solidFill>
                  <a:latin typeface="Montserrat" pitchFamily="2" charset="0"/>
                </a:rPr>
                <a:t>Alex Freeman</a:t>
              </a:r>
            </a:p>
          </p:txBody>
        </p:sp>
        <p:sp>
          <p:nvSpPr>
            <p:cNvPr id="47" name="Investor Pitch Deck Template">
              <a:extLst>
                <a:ext uri="{FF2B5EF4-FFF2-40B4-BE49-F238E27FC236}">
                  <a16:creationId xmlns:a16="http://schemas.microsoft.com/office/drawing/2014/main" id="{3D434ADA-341D-C845-9FE5-F39607BB2306}"/>
                </a:ext>
              </a:extLst>
            </p:cNvPr>
            <p:cNvSpPr txBox="1"/>
            <p:nvPr/>
          </p:nvSpPr>
          <p:spPr>
            <a:xfrm>
              <a:off x="3287963" y="6030153"/>
              <a:ext cx="1411332"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1800" b="0">
                  <a:solidFill>
                    <a:schemeClr val="tx2"/>
                  </a:solidFill>
                  <a:latin typeface="Montserrat" pitchFamily="2" charset="0"/>
                </a:rPr>
                <a:t>manager</a:t>
              </a:r>
            </a:p>
          </p:txBody>
        </p:sp>
      </p:grpSp>
      <p:grpSp>
        <p:nvGrpSpPr>
          <p:cNvPr id="49" name="Группа 48">
            <a:extLst>
              <a:ext uri="{FF2B5EF4-FFF2-40B4-BE49-F238E27FC236}">
                <a16:creationId xmlns:a16="http://schemas.microsoft.com/office/drawing/2014/main" id="{7DB1FB11-ADF9-7142-8CBD-255D910265B4}"/>
              </a:ext>
            </a:extLst>
          </p:cNvPr>
          <p:cNvGrpSpPr/>
          <p:nvPr/>
        </p:nvGrpSpPr>
        <p:grpSpPr>
          <a:xfrm>
            <a:off x="11019395" y="5517681"/>
            <a:ext cx="2322350" cy="832204"/>
            <a:chOff x="2832454" y="5567281"/>
            <a:chExt cx="2322350" cy="832204"/>
          </a:xfrm>
        </p:grpSpPr>
        <p:sp>
          <p:nvSpPr>
            <p:cNvPr id="50" name="Investor Pitch Deck Template">
              <a:extLst>
                <a:ext uri="{FF2B5EF4-FFF2-40B4-BE49-F238E27FC236}">
                  <a16:creationId xmlns:a16="http://schemas.microsoft.com/office/drawing/2014/main" id="{6658D61D-9104-2F44-8EFA-2D1B4220DA60}"/>
                </a:ext>
              </a:extLst>
            </p:cNvPr>
            <p:cNvSpPr txBox="1"/>
            <p:nvPr/>
          </p:nvSpPr>
          <p:spPr>
            <a:xfrm>
              <a:off x="2832454" y="5567281"/>
              <a:ext cx="2322350" cy="4343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tx1"/>
                  </a:solidFill>
                  <a:latin typeface="Montserrat" pitchFamily="2" charset="0"/>
                </a:rPr>
                <a:t>Helen Harper</a:t>
              </a:r>
            </a:p>
          </p:txBody>
        </p:sp>
        <p:sp>
          <p:nvSpPr>
            <p:cNvPr id="51" name="Investor Pitch Deck Template">
              <a:extLst>
                <a:ext uri="{FF2B5EF4-FFF2-40B4-BE49-F238E27FC236}">
                  <a16:creationId xmlns:a16="http://schemas.microsoft.com/office/drawing/2014/main" id="{00DD8BFF-2E9E-0747-85B2-1F94AAA910B6}"/>
                </a:ext>
              </a:extLst>
            </p:cNvPr>
            <p:cNvSpPr txBox="1"/>
            <p:nvPr/>
          </p:nvSpPr>
          <p:spPr>
            <a:xfrm>
              <a:off x="3287963" y="6030153"/>
              <a:ext cx="1411332"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1800" b="0">
                  <a:solidFill>
                    <a:schemeClr val="tx2"/>
                  </a:solidFill>
                  <a:latin typeface="Montserrat" pitchFamily="2" charset="0"/>
                </a:rPr>
                <a:t>manager</a:t>
              </a:r>
            </a:p>
          </p:txBody>
        </p:sp>
      </p:grpSp>
      <p:grpSp>
        <p:nvGrpSpPr>
          <p:cNvPr id="52" name="Группа 51">
            <a:extLst>
              <a:ext uri="{FF2B5EF4-FFF2-40B4-BE49-F238E27FC236}">
                <a16:creationId xmlns:a16="http://schemas.microsoft.com/office/drawing/2014/main" id="{D80164AA-2BBD-794F-95ED-8268E613A25E}"/>
              </a:ext>
            </a:extLst>
          </p:cNvPr>
          <p:cNvGrpSpPr/>
          <p:nvPr/>
        </p:nvGrpSpPr>
        <p:grpSpPr>
          <a:xfrm>
            <a:off x="19222373" y="5517681"/>
            <a:ext cx="2322350" cy="832204"/>
            <a:chOff x="2832454" y="5567281"/>
            <a:chExt cx="2322350" cy="832204"/>
          </a:xfrm>
        </p:grpSpPr>
        <p:sp>
          <p:nvSpPr>
            <p:cNvPr id="53" name="Investor Pitch Deck Template">
              <a:extLst>
                <a:ext uri="{FF2B5EF4-FFF2-40B4-BE49-F238E27FC236}">
                  <a16:creationId xmlns:a16="http://schemas.microsoft.com/office/drawing/2014/main" id="{0AB93F67-87ED-B54F-A835-44AD8EE7E35A}"/>
                </a:ext>
              </a:extLst>
            </p:cNvPr>
            <p:cNvSpPr txBox="1"/>
            <p:nvPr/>
          </p:nvSpPr>
          <p:spPr>
            <a:xfrm>
              <a:off x="2832454" y="5567281"/>
              <a:ext cx="2322350" cy="4343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tx1"/>
                  </a:solidFill>
                  <a:latin typeface="Montserrat" pitchFamily="2" charset="0"/>
                </a:rPr>
                <a:t>Lory Edison</a:t>
              </a:r>
            </a:p>
          </p:txBody>
        </p:sp>
        <p:sp>
          <p:nvSpPr>
            <p:cNvPr id="54" name="Investor Pitch Deck Template">
              <a:extLst>
                <a:ext uri="{FF2B5EF4-FFF2-40B4-BE49-F238E27FC236}">
                  <a16:creationId xmlns:a16="http://schemas.microsoft.com/office/drawing/2014/main" id="{6B3B3A30-4561-B540-AA69-7AD497B045BB}"/>
                </a:ext>
              </a:extLst>
            </p:cNvPr>
            <p:cNvSpPr txBox="1"/>
            <p:nvPr/>
          </p:nvSpPr>
          <p:spPr>
            <a:xfrm>
              <a:off x="3287963" y="6030153"/>
              <a:ext cx="1411332"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1800" b="0">
                  <a:solidFill>
                    <a:schemeClr val="tx2"/>
                  </a:solidFill>
                  <a:latin typeface="Montserrat" pitchFamily="2" charset="0"/>
                </a:rPr>
                <a:t>manager</a:t>
              </a:r>
            </a:p>
          </p:txBody>
        </p:sp>
      </p:grpSp>
    </p:spTree>
    <p:extLst>
      <p:ext uri="{BB962C8B-B14F-4D97-AF65-F5344CB8AC3E}">
        <p14:creationId xmlns:p14="http://schemas.microsoft.com/office/powerpoint/2010/main" val="4314483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1"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additive="base">
                                        <p:cTn id="17" dur="500" fill="hold"/>
                                        <p:tgtEl>
                                          <p:spTgt spid="39"/>
                                        </p:tgtEl>
                                        <p:attrNameLst>
                                          <p:attrName>ppt_x</p:attrName>
                                        </p:attrNameLst>
                                      </p:cBhvr>
                                      <p:tavLst>
                                        <p:tav tm="0">
                                          <p:val>
                                            <p:strVal val="#ppt_x"/>
                                          </p:val>
                                        </p:tav>
                                        <p:tav tm="100000">
                                          <p:val>
                                            <p:strVal val="#ppt_x"/>
                                          </p:val>
                                        </p:tav>
                                      </p:tavLst>
                                    </p:anim>
                                    <p:anim calcmode="lin" valueType="num">
                                      <p:cBhvr additive="base">
                                        <p:cTn id="18" dur="500" fill="hold"/>
                                        <p:tgtEl>
                                          <p:spTgt spid="39"/>
                                        </p:tgtEl>
                                        <p:attrNameLst>
                                          <p:attrName>ppt_y</p:attrName>
                                        </p:attrNameLst>
                                      </p:cBhvr>
                                      <p:tavLst>
                                        <p:tav tm="0">
                                          <p:val>
                                            <p:strVal val="0-#ppt_h/2"/>
                                          </p:val>
                                        </p:tav>
                                        <p:tav tm="100000">
                                          <p:val>
                                            <p:strVal val="#ppt_y"/>
                                          </p:val>
                                        </p:tav>
                                      </p:tavLst>
                                    </p:anim>
                                  </p:childTnLst>
                                </p:cTn>
                              </p:par>
                              <p:par>
                                <p:cTn id="19" presetID="2" presetClass="entr" presetSubtype="1"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par>
                                <p:cTn id="29" presetID="2" presetClass="entr" presetSubtype="1"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additive="base">
                                        <p:cTn id="35" dur="500" fill="hold"/>
                                        <p:tgtEl>
                                          <p:spTgt spid="49"/>
                                        </p:tgtEl>
                                        <p:attrNameLst>
                                          <p:attrName>ppt_x</p:attrName>
                                        </p:attrNameLst>
                                      </p:cBhvr>
                                      <p:tavLst>
                                        <p:tav tm="0">
                                          <p:val>
                                            <p:strVal val="#ppt_x"/>
                                          </p:val>
                                        </p:tav>
                                        <p:tav tm="100000">
                                          <p:val>
                                            <p:strVal val="#ppt_x"/>
                                          </p:val>
                                        </p:tav>
                                      </p:tavLst>
                                    </p:anim>
                                    <p:anim calcmode="lin" valueType="num">
                                      <p:cBhvr additive="base">
                                        <p:cTn id="36" dur="500" fill="hold"/>
                                        <p:tgtEl>
                                          <p:spTgt spid="49"/>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ppt_x"/>
                                          </p:val>
                                        </p:tav>
                                        <p:tav tm="100000">
                                          <p:val>
                                            <p:strVal val="#ppt_x"/>
                                          </p:val>
                                        </p:tav>
                                      </p:tavLst>
                                    </p:anim>
                                    <p:anim calcmode="lin" valueType="num">
                                      <p:cBhvr additive="base">
                                        <p:cTn id="42" dur="500" fill="hold"/>
                                        <p:tgtEl>
                                          <p:spTgt spid="26"/>
                                        </p:tgtEl>
                                        <p:attrNameLst>
                                          <p:attrName>ppt_y</p:attrName>
                                        </p:attrNameLst>
                                      </p:cBhvr>
                                      <p:tavLst>
                                        <p:tav tm="0">
                                          <p:val>
                                            <p:strVal val="1+#ppt_h/2"/>
                                          </p:val>
                                        </p:tav>
                                        <p:tav tm="100000">
                                          <p:val>
                                            <p:strVal val="#ppt_y"/>
                                          </p:val>
                                        </p:tav>
                                      </p:tavLst>
                                    </p:anim>
                                  </p:childTnLst>
                                </p:cTn>
                              </p:par>
                              <p:par>
                                <p:cTn id="43" presetID="2" presetClass="entr" presetSubtype="1"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0-#ppt_h/2"/>
                                          </p:val>
                                        </p:tav>
                                        <p:tav tm="100000">
                                          <p:val>
                                            <p:strVal val="#ppt_y"/>
                                          </p:val>
                                        </p:tav>
                                      </p:tavLst>
                                    </p:anim>
                                  </p:childTnLst>
                                </p:cTn>
                              </p:par>
                              <p:par>
                                <p:cTn id="47" presetID="2" presetClass="entr" presetSubtype="1" fill="hold" nodeType="withEffect">
                                  <p:stCondLst>
                                    <p:cond delay="0"/>
                                  </p:stCondLst>
                                  <p:childTnLst>
                                    <p:set>
                                      <p:cBhvr>
                                        <p:cTn id="48" dur="1" fill="hold">
                                          <p:stCondLst>
                                            <p:cond delay="0"/>
                                          </p:stCondLst>
                                        </p:cTn>
                                        <p:tgtEl>
                                          <p:spTgt spid="52"/>
                                        </p:tgtEl>
                                        <p:attrNameLst>
                                          <p:attrName>style.visibility</p:attrName>
                                        </p:attrNameLst>
                                      </p:cBhvr>
                                      <p:to>
                                        <p:strVal val="visible"/>
                                      </p:to>
                                    </p:set>
                                    <p:anim calcmode="lin" valueType="num">
                                      <p:cBhvr additive="base">
                                        <p:cTn id="49" dur="500" fill="hold"/>
                                        <p:tgtEl>
                                          <p:spTgt spid="52"/>
                                        </p:tgtEl>
                                        <p:attrNameLst>
                                          <p:attrName>ppt_x</p:attrName>
                                        </p:attrNameLst>
                                      </p:cBhvr>
                                      <p:tavLst>
                                        <p:tav tm="0">
                                          <p:val>
                                            <p:strVal val="#ppt_x"/>
                                          </p:val>
                                        </p:tav>
                                        <p:tav tm="100000">
                                          <p:val>
                                            <p:strVal val="#ppt_x"/>
                                          </p:val>
                                        </p:tav>
                                      </p:tavLst>
                                    </p:anim>
                                    <p:anim calcmode="lin" valueType="num">
                                      <p:cBhvr additive="base">
                                        <p:cTn id="50" dur="500" fill="hold"/>
                                        <p:tgtEl>
                                          <p:spTgt spid="5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Рисунок 1">
            <a:extLst>
              <a:ext uri="{FF2B5EF4-FFF2-40B4-BE49-F238E27FC236}">
                <a16:creationId xmlns:a16="http://schemas.microsoft.com/office/drawing/2014/main" id="{07B6C3BE-67BC-9E4B-81A9-84D2AF050677}"/>
              </a:ext>
            </a:extLst>
          </p:cNvPr>
          <p:cNvSpPr>
            <a:spLocks noGrp="1"/>
          </p:cNvSpPr>
          <p:nvPr>
            <p:ph type="pic" sz="quarter" idx="13"/>
          </p:nvPr>
        </p:nvSpPr>
        <p:spPr>
          <a:xfrm>
            <a:off x="3069595" y="2307777"/>
            <a:ext cx="4183113" cy="4183113"/>
          </a:xfrm>
          <a:prstGeom prst="ellipse">
            <a:avLst/>
          </a:prstGeom>
          <a:solidFill>
            <a:schemeClr val="bg2">
              <a:lumMod val="20000"/>
              <a:lumOff val="80000"/>
            </a:schemeClr>
          </a:solidFill>
        </p:spPr>
      </p:sp>
      <p:sp>
        <p:nvSpPr>
          <p:cNvPr id="3" name="Рисунок 2">
            <a:extLst>
              <a:ext uri="{FF2B5EF4-FFF2-40B4-BE49-F238E27FC236}">
                <a16:creationId xmlns:a16="http://schemas.microsoft.com/office/drawing/2014/main" id="{950454DD-0930-574A-A88D-B58F6EC76498}"/>
              </a:ext>
            </a:extLst>
          </p:cNvPr>
          <p:cNvSpPr>
            <a:spLocks noGrp="1"/>
          </p:cNvSpPr>
          <p:nvPr>
            <p:ph type="pic" sz="quarter" idx="14"/>
          </p:nvPr>
        </p:nvSpPr>
        <p:spPr>
          <a:xfrm>
            <a:off x="10130723" y="2307777"/>
            <a:ext cx="4183113" cy="4183113"/>
          </a:xfrm>
          <a:prstGeom prst="ellipse">
            <a:avLst/>
          </a:prstGeom>
          <a:solidFill>
            <a:schemeClr val="bg2">
              <a:lumMod val="20000"/>
              <a:lumOff val="80000"/>
            </a:schemeClr>
          </a:solidFill>
        </p:spPr>
      </p:sp>
      <p:sp>
        <p:nvSpPr>
          <p:cNvPr id="4" name="Рисунок 3">
            <a:extLst>
              <a:ext uri="{FF2B5EF4-FFF2-40B4-BE49-F238E27FC236}">
                <a16:creationId xmlns:a16="http://schemas.microsoft.com/office/drawing/2014/main" id="{9EF2D184-2B3E-E749-B25D-4011D5D45BB5}"/>
              </a:ext>
            </a:extLst>
          </p:cNvPr>
          <p:cNvSpPr>
            <a:spLocks noGrp="1"/>
          </p:cNvSpPr>
          <p:nvPr>
            <p:ph type="pic" sz="quarter" idx="15"/>
          </p:nvPr>
        </p:nvSpPr>
        <p:spPr>
          <a:xfrm>
            <a:off x="17191850" y="2307777"/>
            <a:ext cx="4183113" cy="4183113"/>
          </a:xfrm>
          <a:prstGeom prst="ellipse">
            <a:avLst/>
          </a:prstGeom>
          <a:solidFill>
            <a:schemeClr val="bg2">
              <a:lumMod val="20000"/>
              <a:lumOff val="80000"/>
            </a:schemeClr>
          </a:solidFill>
        </p:spPr>
      </p:sp>
      <p:grpSp>
        <p:nvGrpSpPr>
          <p:cNvPr id="5" name="Группа 4">
            <a:extLst>
              <a:ext uri="{FF2B5EF4-FFF2-40B4-BE49-F238E27FC236}">
                <a16:creationId xmlns:a16="http://schemas.microsoft.com/office/drawing/2014/main" id="{A13E1790-F834-0041-B777-31E969287FC5}"/>
              </a:ext>
            </a:extLst>
          </p:cNvPr>
          <p:cNvGrpSpPr/>
          <p:nvPr/>
        </p:nvGrpSpPr>
        <p:grpSpPr>
          <a:xfrm>
            <a:off x="1762501" y="1719940"/>
            <a:ext cx="6797300" cy="10332000"/>
            <a:chOff x="1762501" y="1719940"/>
            <a:chExt cx="6797300" cy="10332000"/>
          </a:xfrm>
        </p:grpSpPr>
        <p:sp>
          <p:nvSpPr>
            <p:cNvPr id="47" name="Скругленный прямоугольник 46">
              <a:extLst>
                <a:ext uri="{FF2B5EF4-FFF2-40B4-BE49-F238E27FC236}">
                  <a16:creationId xmlns:a16="http://schemas.microsoft.com/office/drawing/2014/main" id="{8AFD3D6F-8D1F-D841-98C0-E6EE7E7322D8}"/>
                </a:ext>
              </a:extLst>
            </p:cNvPr>
            <p:cNvSpPr/>
            <p:nvPr/>
          </p:nvSpPr>
          <p:spPr>
            <a:xfrm>
              <a:off x="1762501" y="1719940"/>
              <a:ext cx="6797300" cy="10332000"/>
            </a:xfrm>
            <a:prstGeom prst="roundRect">
              <a:avLst>
                <a:gd name="adj" fmla="val 2147"/>
              </a:avLst>
            </a:prstGeom>
            <a:solidFill>
              <a:schemeClr val="bg2">
                <a:lumMod val="20000"/>
                <a:lumOff val="80000"/>
                <a:alpha val="4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16" name="Группа 15">
              <a:extLst>
                <a:ext uri="{FF2B5EF4-FFF2-40B4-BE49-F238E27FC236}">
                  <a16:creationId xmlns:a16="http://schemas.microsoft.com/office/drawing/2014/main" id="{5058EA8E-42E6-5043-B043-11B9E70FA94E}"/>
                </a:ext>
              </a:extLst>
            </p:cNvPr>
            <p:cNvGrpSpPr/>
            <p:nvPr/>
          </p:nvGrpSpPr>
          <p:grpSpPr>
            <a:xfrm>
              <a:off x="2123254" y="7053327"/>
              <a:ext cx="6075794" cy="4184191"/>
              <a:chOff x="1990697" y="7053327"/>
              <a:chExt cx="6075794" cy="4184191"/>
            </a:xfrm>
          </p:grpSpPr>
          <p:grpSp>
            <p:nvGrpSpPr>
              <p:cNvPr id="31" name="Группа 30">
                <a:extLst>
                  <a:ext uri="{FF2B5EF4-FFF2-40B4-BE49-F238E27FC236}">
                    <a16:creationId xmlns:a16="http://schemas.microsoft.com/office/drawing/2014/main" id="{E47039E6-2532-BE4F-84AA-E25A72E5A111}"/>
                  </a:ext>
                </a:extLst>
              </p:cNvPr>
              <p:cNvGrpSpPr/>
              <p:nvPr/>
            </p:nvGrpSpPr>
            <p:grpSpPr>
              <a:xfrm>
                <a:off x="3289488" y="10667606"/>
                <a:ext cx="3478213" cy="569912"/>
                <a:chOff x="15784685" y="5556961"/>
                <a:chExt cx="3478213" cy="569912"/>
              </a:xfrm>
            </p:grpSpPr>
            <p:sp>
              <p:nvSpPr>
                <p:cNvPr id="32" name="Oval 3">
                  <a:extLst>
                    <a:ext uri="{FF2B5EF4-FFF2-40B4-BE49-F238E27FC236}">
                      <a16:creationId xmlns:a16="http://schemas.microsoft.com/office/drawing/2014/main" id="{7D21E863-C842-8A49-87B5-97D0047C4EED}"/>
                    </a:ext>
                  </a:extLst>
                </p:cNvPr>
                <p:cNvSpPr>
                  <a:spLocks/>
                </p:cNvSpPr>
                <p:nvPr/>
              </p:nvSpPr>
              <p:spPr bwMode="auto">
                <a:xfrm>
                  <a:off x="15784685" y="5556961"/>
                  <a:ext cx="569913" cy="569912"/>
                </a:xfrm>
                <a:prstGeom prst="ellipse">
                  <a:avLst/>
                </a:prstGeom>
                <a:gradFill>
                  <a:gsLst>
                    <a:gs pos="27000">
                      <a:schemeClr val="accent3"/>
                    </a:gs>
                    <a:gs pos="78000">
                      <a:schemeClr val="accent1"/>
                    </a:gs>
                    <a:gs pos="100000">
                      <a:schemeClr val="accent2"/>
                    </a:gs>
                  </a:gsLst>
                  <a:path path="circle">
                    <a:fillToRect l="100000" t="100000"/>
                  </a:path>
                </a:gradFill>
                <a:ln>
                  <a:noFill/>
                </a:ln>
                <a:effectLst/>
              </p:spPr>
              <p:txBody>
                <a:bodyPr lIns="50800" tIns="50800" rIns="50800" bIns="50800" anchor="ctr"/>
                <a:lstStyle/>
                <a:p>
                  <a:pPr>
                    <a:defRPr/>
                  </a:pPr>
                  <a:endParaRPr lang="en-US" altLang="en-US" sz="3200">
                    <a:solidFill>
                      <a:srgbClr val="FFFFFF"/>
                    </a:solidFill>
                    <a:latin typeface="Helvetica Light" charset="0"/>
                    <a:ea typeface="Poppins" charset="0"/>
                    <a:cs typeface="Poppins" charset="0"/>
                    <a:sym typeface="Helvetica Light" charset="0"/>
                  </a:endParaRPr>
                </a:p>
              </p:txBody>
            </p:sp>
            <p:sp>
              <p:nvSpPr>
                <p:cNvPr id="33" name="AutoShape 4">
                  <a:extLst>
                    <a:ext uri="{FF2B5EF4-FFF2-40B4-BE49-F238E27FC236}">
                      <a16:creationId xmlns:a16="http://schemas.microsoft.com/office/drawing/2014/main" id="{8FFADE9C-4A5E-5C42-A09D-0BB80B844531}"/>
                    </a:ext>
                  </a:extLst>
                </p:cNvPr>
                <p:cNvSpPr>
                  <a:spLocks/>
                </p:cNvSpPr>
                <p:nvPr/>
              </p:nvSpPr>
              <p:spPr bwMode="auto">
                <a:xfrm>
                  <a:off x="16005348" y="5722061"/>
                  <a:ext cx="128587" cy="242887"/>
                </a:xfrm>
                <a:custGeom>
                  <a:avLst/>
                  <a:gdLst>
                    <a:gd name="T0" fmla="*/ 64300 w 21600"/>
                    <a:gd name="T1" fmla="*/ 121362 h 21595"/>
                    <a:gd name="T2" fmla="*/ 64300 w 21600"/>
                    <a:gd name="T3" fmla="*/ 121362 h 21595"/>
                    <a:gd name="T4" fmla="*/ 64300 w 21600"/>
                    <a:gd name="T5" fmla="*/ 121362 h 21595"/>
                    <a:gd name="T6" fmla="*/ 64300 w 21600"/>
                    <a:gd name="T7" fmla="*/ 121362 h 215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95">
                      <a:moveTo>
                        <a:pt x="14325" y="0"/>
                      </a:moveTo>
                      <a:cubicBezTo>
                        <a:pt x="11947" y="-5"/>
                        <a:pt x="9683" y="535"/>
                        <a:pt x="8120" y="1477"/>
                      </a:cubicBezTo>
                      <a:cubicBezTo>
                        <a:pt x="6945" y="2186"/>
                        <a:pt x="6249" y="3081"/>
                        <a:pt x="6144" y="4019"/>
                      </a:cubicBezTo>
                      <a:lnTo>
                        <a:pt x="6123" y="7733"/>
                      </a:lnTo>
                      <a:lnTo>
                        <a:pt x="0" y="7733"/>
                      </a:lnTo>
                      <a:lnTo>
                        <a:pt x="0" y="11796"/>
                      </a:lnTo>
                      <a:lnTo>
                        <a:pt x="6103" y="11796"/>
                      </a:lnTo>
                      <a:lnTo>
                        <a:pt x="6052" y="21595"/>
                      </a:lnTo>
                      <a:lnTo>
                        <a:pt x="14509" y="21595"/>
                      </a:lnTo>
                      <a:lnTo>
                        <a:pt x="14509" y="11796"/>
                      </a:lnTo>
                      <a:lnTo>
                        <a:pt x="20469" y="11796"/>
                      </a:lnTo>
                      <a:lnTo>
                        <a:pt x="21447" y="7733"/>
                      </a:lnTo>
                      <a:lnTo>
                        <a:pt x="14509" y="7733"/>
                      </a:lnTo>
                      <a:lnTo>
                        <a:pt x="14509" y="4988"/>
                      </a:lnTo>
                      <a:cubicBezTo>
                        <a:pt x="14453" y="4560"/>
                        <a:pt x="14822" y="4150"/>
                        <a:pt x="15487" y="3901"/>
                      </a:cubicBezTo>
                      <a:cubicBezTo>
                        <a:pt x="15925" y="3738"/>
                        <a:pt x="16459" y="3660"/>
                        <a:pt x="16995" y="3682"/>
                      </a:cubicBezTo>
                      <a:lnTo>
                        <a:pt x="21600" y="3677"/>
                      </a:lnTo>
                      <a:lnTo>
                        <a:pt x="21590" y="0"/>
                      </a:lnTo>
                      <a:lnTo>
                        <a:pt x="14325" y="0"/>
                      </a:lnTo>
                      <a:close/>
                    </a:path>
                  </a:pathLst>
                </a:custGeom>
                <a:solidFill>
                  <a:srgbClr val="FFFFFF"/>
                </a:solidFill>
                <a:ln>
                  <a:noFill/>
                </a:ln>
                <a:effectLst/>
              </p:spPr>
              <p:txBody>
                <a:bodyPr lIns="50800" tIns="50800" rIns="50800" bIns="50800" anchor="ctr"/>
                <a:lstStyle/>
                <a:p>
                  <a:pPr>
                    <a:defRPr/>
                  </a:pPr>
                  <a:endParaRPr lang="ru-RU"/>
                </a:p>
              </p:txBody>
            </p:sp>
            <p:sp>
              <p:nvSpPr>
                <p:cNvPr id="34" name="Oval 6">
                  <a:extLst>
                    <a:ext uri="{FF2B5EF4-FFF2-40B4-BE49-F238E27FC236}">
                      <a16:creationId xmlns:a16="http://schemas.microsoft.com/office/drawing/2014/main" id="{B5CA7FA5-B23C-EE43-8E27-E545BEE07E76}"/>
                    </a:ext>
                  </a:extLst>
                </p:cNvPr>
                <p:cNvSpPr>
                  <a:spLocks/>
                </p:cNvSpPr>
                <p:nvPr/>
              </p:nvSpPr>
              <p:spPr bwMode="auto">
                <a:xfrm>
                  <a:off x="16511760" y="5556961"/>
                  <a:ext cx="569913" cy="569912"/>
                </a:xfrm>
                <a:prstGeom prst="ellipse">
                  <a:avLst/>
                </a:prstGeom>
                <a:gradFill>
                  <a:gsLst>
                    <a:gs pos="27000">
                      <a:schemeClr val="accent3"/>
                    </a:gs>
                    <a:gs pos="78000">
                      <a:schemeClr val="accent1"/>
                    </a:gs>
                    <a:gs pos="100000">
                      <a:schemeClr val="accent2"/>
                    </a:gs>
                  </a:gsLst>
                  <a:path path="circle">
                    <a:fillToRect l="100000" t="100000"/>
                  </a:path>
                </a:gradFill>
                <a:ln>
                  <a:noFill/>
                </a:ln>
                <a:effectLst/>
              </p:spPr>
              <p:txBody>
                <a:bodyPr lIns="50800" tIns="50800" rIns="50800" bIns="50800" anchor="ctr"/>
                <a:lstStyle/>
                <a:p>
                  <a:pPr>
                    <a:defRPr/>
                  </a:pPr>
                  <a:endParaRPr lang="en-US" altLang="en-US" sz="3200">
                    <a:solidFill>
                      <a:srgbClr val="FFFFFF"/>
                    </a:solidFill>
                    <a:latin typeface="Helvetica Light" charset="0"/>
                    <a:ea typeface="Poppins" charset="0"/>
                    <a:cs typeface="Poppins" charset="0"/>
                    <a:sym typeface="Helvetica Light" charset="0"/>
                  </a:endParaRPr>
                </a:p>
              </p:txBody>
            </p:sp>
            <p:sp>
              <p:nvSpPr>
                <p:cNvPr id="35" name="AutoShape 7">
                  <a:extLst>
                    <a:ext uri="{FF2B5EF4-FFF2-40B4-BE49-F238E27FC236}">
                      <a16:creationId xmlns:a16="http://schemas.microsoft.com/office/drawing/2014/main" id="{097E7AB3-13D5-4244-A346-341AFE7A65C6}"/>
                    </a:ext>
                  </a:extLst>
                </p:cNvPr>
                <p:cNvSpPr>
                  <a:spLocks/>
                </p:cNvSpPr>
                <p:nvPr/>
              </p:nvSpPr>
              <p:spPr bwMode="auto">
                <a:xfrm>
                  <a:off x="16683210" y="5737936"/>
                  <a:ext cx="247650" cy="204787"/>
                </a:xfrm>
                <a:custGeom>
                  <a:avLst/>
                  <a:gdLst>
                    <a:gd name="T0" fmla="*/ 123838 w 21600"/>
                    <a:gd name="T1" fmla="*/ 106277 h 20609"/>
                    <a:gd name="T2" fmla="*/ 123838 w 21600"/>
                    <a:gd name="T3" fmla="*/ 106277 h 20609"/>
                    <a:gd name="T4" fmla="*/ 123838 w 21600"/>
                    <a:gd name="T5" fmla="*/ 106277 h 20609"/>
                    <a:gd name="T6" fmla="*/ 123838 w 21600"/>
                    <a:gd name="T7" fmla="*/ 106277 h 2060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0609">
                      <a:moveTo>
                        <a:pt x="20989" y="488"/>
                      </a:moveTo>
                      <a:cubicBezTo>
                        <a:pt x="20829" y="951"/>
                        <a:pt x="20629" y="1394"/>
                        <a:pt x="20393" y="1811"/>
                      </a:cubicBezTo>
                      <a:cubicBezTo>
                        <a:pt x="20078" y="2370"/>
                        <a:pt x="19700" y="2878"/>
                        <a:pt x="19269" y="3322"/>
                      </a:cubicBezTo>
                      <a:cubicBezTo>
                        <a:pt x="19683" y="3307"/>
                        <a:pt x="20095" y="3243"/>
                        <a:pt x="20498" y="3130"/>
                      </a:cubicBezTo>
                      <a:cubicBezTo>
                        <a:pt x="20877" y="3024"/>
                        <a:pt x="21246" y="2876"/>
                        <a:pt x="21600" y="2687"/>
                      </a:cubicBezTo>
                      <a:cubicBezTo>
                        <a:pt x="21316" y="3218"/>
                        <a:pt x="20987" y="3713"/>
                        <a:pt x="20617" y="4166"/>
                      </a:cubicBezTo>
                      <a:cubicBezTo>
                        <a:pt x="20223" y="4649"/>
                        <a:pt x="19784" y="5081"/>
                        <a:pt x="19309" y="5454"/>
                      </a:cubicBezTo>
                      <a:cubicBezTo>
                        <a:pt x="19444" y="7795"/>
                        <a:pt x="19109" y="10097"/>
                        <a:pt x="18370" y="12200"/>
                      </a:cubicBezTo>
                      <a:cubicBezTo>
                        <a:pt x="17648" y="14253"/>
                        <a:pt x="16533" y="16141"/>
                        <a:pt x="14986" y="17569"/>
                      </a:cubicBezTo>
                      <a:cubicBezTo>
                        <a:pt x="13903" y="18568"/>
                        <a:pt x="12649" y="19278"/>
                        <a:pt x="11333" y="19776"/>
                      </a:cubicBezTo>
                      <a:cubicBezTo>
                        <a:pt x="7577" y="21197"/>
                        <a:pt x="3487" y="20789"/>
                        <a:pt x="0" y="18635"/>
                      </a:cubicBezTo>
                      <a:cubicBezTo>
                        <a:pt x="1193" y="18716"/>
                        <a:pt x="2389" y="18532"/>
                        <a:pt x="3523" y="18094"/>
                      </a:cubicBezTo>
                      <a:cubicBezTo>
                        <a:pt x="4495" y="17719"/>
                        <a:pt x="5407" y="17162"/>
                        <a:pt x="6225" y="16446"/>
                      </a:cubicBezTo>
                      <a:cubicBezTo>
                        <a:pt x="5098" y="16406"/>
                        <a:pt x="4024" y="15887"/>
                        <a:pt x="3208" y="14986"/>
                      </a:cubicBezTo>
                      <a:cubicBezTo>
                        <a:pt x="2632" y="14351"/>
                        <a:pt x="2210" y="13551"/>
                        <a:pt x="1985" y="12667"/>
                      </a:cubicBezTo>
                      <a:cubicBezTo>
                        <a:pt x="2291" y="12709"/>
                        <a:pt x="2600" y="12724"/>
                        <a:pt x="2908" y="12712"/>
                      </a:cubicBezTo>
                      <a:cubicBezTo>
                        <a:pt x="3196" y="12701"/>
                        <a:pt x="3482" y="12666"/>
                        <a:pt x="3766" y="12608"/>
                      </a:cubicBezTo>
                      <a:cubicBezTo>
                        <a:pt x="2710" y="12261"/>
                        <a:pt x="1802" y="11471"/>
                        <a:pt x="1219" y="10392"/>
                      </a:cubicBezTo>
                      <a:cubicBezTo>
                        <a:pt x="728" y="9483"/>
                        <a:pt x="496" y="8418"/>
                        <a:pt x="556" y="7347"/>
                      </a:cubicBezTo>
                      <a:cubicBezTo>
                        <a:pt x="865" y="7528"/>
                        <a:pt x="1185" y="7682"/>
                        <a:pt x="1514" y="7808"/>
                      </a:cubicBezTo>
                      <a:cubicBezTo>
                        <a:pt x="1827" y="7928"/>
                        <a:pt x="2147" y="8023"/>
                        <a:pt x="2471" y="8092"/>
                      </a:cubicBezTo>
                      <a:cubicBezTo>
                        <a:pt x="1633" y="7267"/>
                        <a:pt x="1044" y="6153"/>
                        <a:pt x="791" y="4912"/>
                      </a:cubicBezTo>
                      <a:cubicBezTo>
                        <a:pt x="541" y="3690"/>
                        <a:pt x="630" y="2408"/>
                        <a:pt x="1044" y="1248"/>
                      </a:cubicBezTo>
                      <a:cubicBezTo>
                        <a:pt x="2154" y="2776"/>
                        <a:pt x="3509" y="4041"/>
                        <a:pt x="5034" y="4972"/>
                      </a:cubicBezTo>
                      <a:cubicBezTo>
                        <a:pt x="6714" y="5998"/>
                        <a:pt x="8564" y="6597"/>
                        <a:pt x="10460" y="6728"/>
                      </a:cubicBezTo>
                      <a:cubicBezTo>
                        <a:pt x="9854" y="4014"/>
                        <a:pt x="11145" y="1215"/>
                        <a:pt x="13427" y="291"/>
                      </a:cubicBezTo>
                      <a:cubicBezTo>
                        <a:pt x="15140" y="-403"/>
                        <a:pt x="17045" y="169"/>
                        <a:pt x="18253" y="1739"/>
                      </a:cubicBezTo>
                      <a:cubicBezTo>
                        <a:pt x="18767" y="1670"/>
                        <a:pt x="19270" y="1521"/>
                        <a:pt x="19749" y="1295"/>
                      </a:cubicBezTo>
                      <a:cubicBezTo>
                        <a:pt x="20190" y="1087"/>
                        <a:pt x="20606" y="816"/>
                        <a:pt x="20989" y="488"/>
                      </a:cubicBezTo>
                      <a:close/>
                    </a:path>
                  </a:pathLst>
                </a:custGeom>
                <a:solidFill>
                  <a:srgbClr val="FFFFFF"/>
                </a:solidFill>
                <a:ln>
                  <a:noFill/>
                </a:ln>
                <a:effectLst/>
              </p:spPr>
              <p:txBody>
                <a:bodyPr lIns="50800" tIns="50800" rIns="50800" bIns="50800" anchor="ctr"/>
                <a:lstStyle/>
                <a:p>
                  <a:pPr>
                    <a:defRPr/>
                  </a:pPr>
                  <a:endParaRPr lang="ru-RU"/>
                </a:p>
              </p:txBody>
            </p:sp>
            <p:sp>
              <p:nvSpPr>
                <p:cNvPr id="36" name="Oval 9">
                  <a:extLst>
                    <a:ext uri="{FF2B5EF4-FFF2-40B4-BE49-F238E27FC236}">
                      <a16:creationId xmlns:a16="http://schemas.microsoft.com/office/drawing/2014/main" id="{77478F15-DD63-194D-A7B0-625D600F72BA}"/>
                    </a:ext>
                  </a:extLst>
                </p:cNvPr>
                <p:cNvSpPr>
                  <a:spLocks/>
                </p:cNvSpPr>
                <p:nvPr/>
              </p:nvSpPr>
              <p:spPr bwMode="auto">
                <a:xfrm>
                  <a:off x="17238835" y="5556961"/>
                  <a:ext cx="569913" cy="569912"/>
                </a:xfrm>
                <a:prstGeom prst="ellipse">
                  <a:avLst/>
                </a:prstGeom>
                <a:gradFill>
                  <a:gsLst>
                    <a:gs pos="27000">
                      <a:schemeClr val="accent3"/>
                    </a:gs>
                    <a:gs pos="78000">
                      <a:schemeClr val="accent1"/>
                    </a:gs>
                    <a:gs pos="100000">
                      <a:schemeClr val="accent2"/>
                    </a:gs>
                  </a:gsLst>
                  <a:path path="circle">
                    <a:fillToRect l="100000" t="100000"/>
                  </a:path>
                </a:gradFill>
                <a:ln>
                  <a:noFill/>
                </a:ln>
                <a:effectLst/>
              </p:spPr>
              <p:txBody>
                <a:bodyPr lIns="50800" tIns="50800" rIns="50800" bIns="50800" anchor="ctr"/>
                <a:lstStyle/>
                <a:p>
                  <a:pPr>
                    <a:defRPr/>
                  </a:pPr>
                  <a:endParaRPr lang="en-US" altLang="en-US" sz="3200">
                    <a:solidFill>
                      <a:srgbClr val="FFFFFF"/>
                    </a:solidFill>
                    <a:latin typeface="Helvetica Light" charset="0"/>
                    <a:ea typeface="Poppins" charset="0"/>
                    <a:cs typeface="Poppins" charset="0"/>
                    <a:sym typeface="Helvetica Light" charset="0"/>
                  </a:endParaRPr>
                </a:p>
              </p:txBody>
            </p:sp>
            <p:sp>
              <p:nvSpPr>
                <p:cNvPr id="37" name="AutoShape 10">
                  <a:extLst>
                    <a:ext uri="{FF2B5EF4-FFF2-40B4-BE49-F238E27FC236}">
                      <a16:creationId xmlns:a16="http://schemas.microsoft.com/office/drawing/2014/main" id="{736DD05C-F818-3349-9318-C2E9AE65E456}"/>
                    </a:ext>
                  </a:extLst>
                </p:cNvPr>
                <p:cNvSpPr>
                  <a:spLocks/>
                </p:cNvSpPr>
                <p:nvPr/>
              </p:nvSpPr>
              <p:spPr bwMode="auto">
                <a:xfrm>
                  <a:off x="17391235" y="5747461"/>
                  <a:ext cx="303213" cy="193675"/>
                </a:xfrm>
                <a:custGeom>
                  <a:avLst/>
                  <a:gdLst>
                    <a:gd name="T0" fmla="*/ 151614 w 20949"/>
                    <a:gd name="T1" fmla="*/ 96727 h 20595"/>
                    <a:gd name="T2" fmla="*/ 151614 w 20949"/>
                    <a:gd name="T3" fmla="*/ 96727 h 20595"/>
                    <a:gd name="T4" fmla="*/ 151614 w 20949"/>
                    <a:gd name="T5" fmla="*/ 96727 h 20595"/>
                    <a:gd name="T6" fmla="*/ 151614 w 20949"/>
                    <a:gd name="T7" fmla="*/ 96727 h 205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949" h="20595">
                      <a:moveTo>
                        <a:pt x="6669" y="0"/>
                      </a:moveTo>
                      <a:cubicBezTo>
                        <a:pt x="4962" y="0"/>
                        <a:pt x="3255" y="1006"/>
                        <a:pt x="1953" y="3017"/>
                      </a:cubicBezTo>
                      <a:cubicBezTo>
                        <a:pt x="-651" y="7038"/>
                        <a:pt x="-651" y="13558"/>
                        <a:pt x="1953" y="17579"/>
                      </a:cubicBezTo>
                      <a:cubicBezTo>
                        <a:pt x="4557" y="21600"/>
                        <a:pt x="8780" y="21600"/>
                        <a:pt x="11384" y="17579"/>
                      </a:cubicBezTo>
                      <a:cubicBezTo>
                        <a:pt x="13022" y="15050"/>
                        <a:pt x="13627" y="11534"/>
                        <a:pt x="13205" y="8272"/>
                      </a:cubicBezTo>
                      <a:lnTo>
                        <a:pt x="13026" y="8272"/>
                      </a:lnTo>
                      <a:lnTo>
                        <a:pt x="13026" y="8259"/>
                      </a:lnTo>
                      <a:lnTo>
                        <a:pt x="6690" y="8259"/>
                      </a:lnTo>
                      <a:lnTo>
                        <a:pt x="6690" y="12305"/>
                      </a:lnTo>
                      <a:lnTo>
                        <a:pt x="10410" y="12305"/>
                      </a:lnTo>
                      <a:cubicBezTo>
                        <a:pt x="10222" y="13151"/>
                        <a:pt x="9915" y="13949"/>
                        <a:pt x="9477" y="14627"/>
                      </a:cubicBezTo>
                      <a:cubicBezTo>
                        <a:pt x="7927" y="17019"/>
                        <a:pt x="5415" y="17019"/>
                        <a:pt x="3865" y="14627"/>
                      </a:cubicBezTo>
                      <a:cubicBezTo>
                        <a:pt x="2316" y="12234"/>
                        <a:pt x="2316" y="8361"/>
                        <a:pt x="3865" y="5969"/>
                      </a:cubicBezTo>
                      <a:cubicBezTo>
                        <a:pt x="4640" y="4773"/>
                        <a:pt x="5654" y="4174"/>
                        <a:pt x="6669" y="4174"/>
                      </a:cubicBezTo>
                      <a:cubicBezTo>
                        <a:pt x="7633" y="4174"/>
                        <a:pt x="8593" y="4730"/>
                        <a:pt x="9352" y="5808"/>
                      </a:cubicBezTo>
                      <a:lnTo>
                        <a:pt x="11297" y="2894"/>
                      </a:lnTo>
                      <a:cubicBezTo>
                        <a:pt x="10006" y="970"/>
                        <a:pt x="8339" y="0"/>
                        <a:pt x="6669" y="0"/>
                      </a:cubicBezTo>
                      <a:close/>
                      <a:moveTo>
                        <a:pt x="16904" y="5120"/>
                      </a:moveTo>
                      <a:lnTo>
                        <a:pt x="16904" y="8490"/>
                      </a:lnTo>
                      <a:lnTo>
                        <a:pt x="14721" y="8490"/>
                      </a:lnTo>
                      <a:lnTo>
                        <a:pt x="14721" y="11359"/>
                      </a:lnTo>
                      <a:lnTo>
                        <a:pt x="16904" y="11359"/>
                      </a:lnTo>
                      <a:lnTo>
                        <a:pt x="16904" y="14730"/>
                      </a:lnTo>
                      <a:lnTo>
                        <a:pt x="18766" y="14730"/>
                      </a:lnTo>
                      <a:lnTo>
                        <a:pt x="18766" y="11359"/>
                      </a:lnTo>
                      <a:lnTo>
                        <a:pt x="20949" y="11359"/>
                      </a:lnTo>
                      <a:lnTo>
                        <a:pt x="20949" y="8490"/>
                      </a:lnTo>
                      <a:lnTo>
                        <a:pt x="18766" y="8490"/>
                      </a:lnTo>
                      <a:lnTo>
                        <a:pt x="18766" y="5120"/>
                      </a:lnTo>
                      <a:lnTo>
                        <a:pt x="16904" y="5120"/>
                      </a:lnTo>
                      <a:close/>
                    </a:path>
                  </a:pathLst>
                </a:custGeom>
                <a:solidFill>
                  <a:srgbClr val="FFFFFF"/>
                </a:solidFill>
                <a:ln>
                  <a:noFill/>
                </a:ln>
                <a:effectLst/>
              </p:spPr>
              <p:txBody>
                <a:bodyPr lIns="50800" tIns="50800" rIns="50800" bIns="50800" anchor="ctr"/>
                <a:lstStyle/>
                <a:p>
                  <a:pPr>
                    <a:defRPr/>
                  </a:pPr>
                  <a:endParaRPr lang="ru-RU"/>
                </a:p>
              </p:txBody>
            </p:sp>
            <p:sp>
              <p:nvSpPr>
                <p:cNvPr id="38" name="Oval 12">
                  <a:extLst>
                    <a:ext uri="{FF2B5EF4-FFF2-40B4-BE49-F238E27FC236}">
                      <a16:creationId xmlns:a16="http://schemas.microsoft.com/office/drawing/2014/main" id="{077858FF-01E0-2944-A4D3-015096F7AD27}"/>
                    </a:ext>
                  </a:extLst>
                </p:cNvPr>
                <p:cNvSpPr>
                  <a:spLocks/>
                </p:cNvSpPr>
                <p:nvPr/>
              </p:nvSpPr>
              <p:spPr bwMode="auto">
                <a:xfrm>
                  <a:off x="17965910" y="5556961"/>
                  <a:ext cx="569913" cy="569912"/>
                </a:xfrm>
                <a:prstGeom prst="ellipse">
                  <a:avLst/>
                </a:prstGeom>
                <a:gradFill>
                  <a:gsLst>
                    <a:gs pos="27000">
                      <a:schemeClr val="accent3"/>
                    </a:gs>
                    <a:gs pos="78000">
                      <a:schemeClr val="accent1"/>
                    </a:gs>
                    <a:gs pos="100000">
                      <a:schemeClr val="accent2"/>
                    </a:gs>
                  </a:gsLst>
                  <a:path path="circle">
                    <a:fillToRect l="100000" t="100000"/>
                  </a:path>
                </a:gradFill>
                <a:ln>
                  <a:noFill/>
                </a:ln>
                <a:effectLst/>
              </p:spPr>
              <p:txBody>
                <a:bodyPr lIns="50800" tIns="50800" rIns="50800" bIns="50800" anchor="ctr"/>
                <a:lstStyle/>
                <a:p>
                  <a:pPr>
                    <a:defRPr/>
                  </a:pPr>
                  <a:endParaRPr lang="en-US" altLang="en-US" sz="3200">
                    <a:solidFill>
                      <a:srgbClr val="FFFFFF"/>
                    </a:solidFill>
                    <a:latin typeface="Helvetica Light" charset="0"/>
                    <a:ea typeface="Poppins" charset="0"/>
                    <a:cs typeface="Poppins" charset="0"/>
                    <a:sym typeface="Helvetica Light" charset="0"/>
                  </a:endParaRPr>
                </a:p>
              </p:txBody>
            </p:sp>
            <p:sp>
              <p:nvSpPr>
                <p:cNvPr id="39" name="AutoShape 13">
                  <a:extLst>
                    <a:ext uri="{FF2B5EF4-FFF2-40B4-BE49-F238E27FC236}">
                      <a16:creationId xmlns:a16="http://schemas.microsoft.com/office/drawing/2014/main" id="{1D091D5E-ADE0-0B4E-A34B-4D006EF91245}"/>
                    </a:ext>
                  </a:extLst>
                </p:cNvPr>
                <p:cNvSpPr>
                  <a:spLocks/>
                </p:cNvSpPr>
                <p:nvPr/>
              </p:nvSpPr>
              <p:spPr bwMode="auto">
                <a:xfrm>
                  <a:off x="18146885" y="5728411"/>
                  <a:ext cx="227013" cy="225425"/>
                </a:xfrm>
                <a:custGeom>
                  <a:avLst/>
                  <a:gdLst>
                    <a:gd name="T0" fmla="*/ 113518 w 21352"/>
                    <a:gd name="T1" fmla="*/ 112590 h 21600"/>
                    <a:gd name="T2" fmla="*/ 113518 w 21352"/>
                    <a:gd name="T3" fmla="*/ 112590 h 21600"/>
                    <a:gd name="T4" fmla="*/ 113518 w 21352"/>
                    <a:gd name="T5" fmla="*/ 112590 h 21600"/>
                    <a:gd name="T6" fmla="*/ 113518 w 21352"/>
                    <a:gd name="T7" fmla="*/ 1125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52" h="21600">
                      <a:moveTo>
                        <a:pt x="2512" y="0"/>
                      </a:moveTo>
                      <a:cubicBezTo>
                        <a:pt x="1868" y="0"/>
                        <a:pt x="1228" y="252"/>
                        <a:pt x="736" y="755"/>
                      </a:cubicBezTo>
                      <a:cubicBezTo>
                        <a:pt x="-246" y="1760"/>
                        <a:pt x="-246" y="3389"/>
                        <a:pt x="736" y="4394"/>
                      </a:cubicBezTo>
                      <a:cubicBezTo>
                        <a:pt x="1719" y="5400"/>
                        <a:pt x="3311" y="5400"/>
                        <a:pt x="4293" y="4394"/>
                      </a:cubicBezTo>
                      <a:cubicBezTo>
                        <a:pt x="5276" y="3389"/>
                        <a:pt x="5276" y="1760"/>
                        <a:pt x="4293" y="755"/>
                      </a:cubicBezTo>
                      <a:cubicBezTo>
                        <a:pt x="3802" y="252"/>
                        <a:pt x="3156" y="0"/>
                        <a:pt x="2512" y="0"/>
                      </a:cubicBezTo>
                      <a:close/>
                      <a:moveTo>
                        <a:pt x="15974" y="6786"/>
                      </a:moveTo>
                      <a:cubicBezTo>
                        <a:pt x="14493" y="6827"/>
                        <a:pt x="13075" y="7479"/>
                        <a:pt x="12048" y="8609"/>
                      </a:cubicBezTo>
                      <a:lnTo>
                        <a:pt x="12048" y="7250"/>
                      </a:lnTo>
                      <a:lnTo>
                        <a:pt x="7561" y="7250"/>
                      </a:lnTo>
                      <a:lnTo>
                        <a:pt x="7561" y="21600"/>
                      </a:lnTo>
                      <a:lnTo>
                        <a:pt x="12048" y="21600"/>
                      </a:lnTo>
                      <a:lnTo>
                        <a:pt x="12048" y="13067"/>
                      </a:lnTo>
                      <a:cubicBezTo>
                        <a:pt x="12157" y="11669"/>
                        <a:pt x="13375" y="10577"/>
                        <a:pt x="14805" y="10756"/>
                      </a:cubicBezTo>
                      <a:cubicBezTo>
                        <a:pt x="16039" y="10911"/>
                        <a:pt x="16934" y="12021"/>
                        <a:pt x="16865" y="13287"/>
                      </a:cubicBezTo>
                      <a:lnTo>
                        <a:pt x="16865" y="21600"/>
                      </a:lnTo>
                      <a:lnTo>
                        <a:pt x="21352" y="21600"/>
                      </a:lnTo>
                      <a:lnTo>
                        <a:pt x="21352" y="13357"/>
                      </a:lnTo>
                      <a:lnTo>
                        <a:pt x="21352" y="13287"/>
                      </a:lnTo>
                      <a:lnTo>
                        <a:pt x="21346" y="13287"/>
                      </a:lnTo>
                      <a:cubicBezTo>
                        <a:pt x="21354" y="12646"/>
                        <a:pt x="21328" y="12016"/>
                        <a:pt x="21244" y="11407"/>
                      </a:cubicBezTo>
                      <a:cubicBezTo>
                        <a:pt x="21154" y="10757"/>
                        <a:pt x="21010" y="10115"/>
                        <a:pt x="20734" y="9532"/>
                      </a:cubicBezTo>
                      <a:cubicBezTo>
                        <a:pt x="20160" y="8321"/>
                        <a:pt x="19052" y="7432"/>
                        <a:pt x="17710" y="7024"/>
                      </a:cubicBezTo>
                      <a:cubicBezTo>
                        <a:pt x="17135" y="6849"/>
                        <a:pt x="16551" y="6770"/>
                        <a:pt x="15974" y="6786"/>
                      </a:cubicBezTo>
                      <a:close/>
                      <a:moveTo>
                        <a:pt x="271" y="7250"/>
                      </a:moveTo>
                      <a:lnTo>
                        <a:pt x="271" y="21600"/>
                      </a:lnTo>
                      <a:lnTo>
                        <a:pt x="4759" y="21600"/>
                      </a:lnTo>
                      <a:lnTo>
                        <a:pt x="4759" y="7250"/>
                      </a:lnTo>
                      <a:lnTo>
                        <a:pt x="271" y="7250"/>
                      </a:lnTo>
                      <a:close/>
                    </a:path>
                  </a:pathLst>
                </a:custGeom>
                <a:solidFill>
                  <a:srgbClr val="FFFFFF"/>
                </a:solidFill>
                <a:ln>
                  <a:noFill/>
                </a:ln>
                <a:effectLst/>
              </p:spPr>
              <p:txBody>
                <a:bodyPr lIns="50800" tIns="50800" rIns="50800" bIns="50800" anchor="ctr"/>
                <a:lstStyle/>
                <a:p>
                  <a:pPr>
                    <a:defRPr/>
                  </a:pPr>
                  <a:endParaRPr lang="ru-RU"/>
                </a:p>
              </p:txBody>
            </p:sp>
            <p:sp>
              <p:nvSpPr>
                <p:cNvPr id="40" name="Oval 24">
                  <a:extLst>
                    <a:ext uri="{FF2B5EF4-FFF2-40B4-BE49-F238E27FC236}">
                      <a16:creationId xmlns:a16="http://schemas.microsoft.com/office/drawing/2014/main" id="{65E5685C-A4BF-2042-B86D-20B12AC4590F}"/>
                    </a:ext>
                  </a:extLst>
                </p:cNvPr>
                <p:cNvSpPr>
                  <a:spLocks/>
                </p:cNvSpPr>
                <p:nvPr/>
              </p:nvSpPr>
              <p:spPr bwMode="auto">
                <a:xfrm>
                  <a:off x="18692985" y="5556961"/>
                  <a:ext cx="569913" cy="569912"/>
                </a:xfrm>
                <a:prstGeom prst="ellipse">
                  <a:avLst/>
                </a:prstGeom>
                <a:gradFill>
                  <a:gsLst>
                    <a:gs pos="27000">
                      <a:schemeClr val="accent3"/>
                    </a:gs>
                    <a:gs pos="78000">
                      <a:schemeClr val="accent1"/>
                    </a:gs>
                    <a:gs pos="100000">
                      <a:schemeClr val="accent2"/>
                    </a:gs>
                  </a:gsLst>
                  <a:path path="circle">
                    <a:fillToRect l="100000" t="100000"/>
                  </a:path>
                </a:gradFill>
                <a:ln>
                  <a:noFill/>
                </a:ln>
                <a:effectLst/>
              </p:spPr>
              <p:txBody>
                <a:bodyPr lIns="50800" tIns="50800" rIns="50800" bIns="50800" anchor="ctr"/>
                <a:lstStyle/>
                <a:p>
                  <a:pPr>
                    <a:defRPr/>
                  </a:pPr>
                  <a:endParaRPr lang="en-US" altLang="en-US" sz="3200">
                    <a:solidFill>
                      <a:srgbClr val="FFFFFF"/>
                    </a:solidFill>
                    <a:latin typeface="Helvetica Light" charset="0"/>
                    <a:ea typeface="Poppins" charset="0"/>
                    <a:cs typeface="Poppins" charset="0"/>
                    <a:sym typeface="Helvetica Light" charset="0"/>
                  </a:endParaRPr>
                </a:p>
              </p:txBody>
            </p:sp>
            <p:sp>
              <p:nvSpPr>
                <p:cNvPr id="41" name="AutoShape 25">
                  <a:extLst>
                    <a:ext uri="{FF2B5EF4-FFF2-40B4-BE49-F238E27FC236}">
                      <a16:creationId xmlns:a16="http://schemas.microsoft.com/office/drawing/2014/main" id="{D538CE29-0C56-E949-B7D8-1EB62035F00A}"/>
                    </a:ext>
                  </a:extLst>
                </p:cNvPr>
                <p:cNvSpPr>
                  <a:spLocks/>
                </p:cNvSpPr>
                <p:nvPr/>
              </p:nvSpPr>
              <p:spPr bwMode="auto">
                <a:xfrm>
                  <a:off x="18866023" y="5729998"/>
                  <a:ext cx="225425" cy="223838"/>
                </a:xfrm>
                <a:custGeom>
                  <a:avLst/>
                  <a:gdLst>
                    <a:gd name="T0" fmla="*/ 112718 w 21597"/>
                    <a:gd name="T1" fmla="*/ 111813 h 21597"/>
                    <a:gd name="T2" fmla="*/ 112718 w 21597"/>
                    <a:gd name="T3" fmla="*/ 111813 h 21597"/>
                    <a:gd name="T4" fmla="*/ 112718 w 21597"/>
                    <a:gd name="T5" fmla="*/ 111813 h 21597"/>
                    <a:gd name="T6" fmla="*/ 112718 w 21597"/>
                    <a:gd name="T7" fmla="*/ 111813 h 215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97" h="21597">
                      <a:moveTo>
                        <a:pt x="4955" y="0"/>
                      </a:moveTo>
                      <a:cubicBezTo>
                        <a:pt x="4242" y="0"/>
                        <a:pt x="3702" y="-2"/>
                        <a:pt x="3248" y="29"/>
                      </a:cubicBezTo>
                      <a:cubicBezTo>
                        <a:pt x="2794" y="59"/>
                        <a:pt x="2425" y="122"/>
                        <a:pt x="2044" y="243"/>
                      </a:cubicBezTo>
                      <a:cubicBezTo>
                        <a:pt x="1625" y="395"/>
                        <a:pt x="1251" y="636"/>
                        <a:pt x="944" y="943"/>
                      </a:cubicBezTo>
                      <a:cubicBezTo>
                        <a:pt x="637" y="1251"/>
                        <a:pt x="396" y="1624"/>
                        <a:pt x="244" y="2044"/>
                      </a:cubicBezTo>
                      <a:cubicBezTo>
                        <a:pt x="122" y="2427"/>
                        <a:pt x="60" y="2800"/>
                        <a:pt x="29" y="3254"/>
                      </a:cubicBezTo>
                      <a:cubicBezTo>
                        <a:pt x="-1" y="3707"/>
                        <a:pt x="0" y="4240"/>
                        <a:pt x="1" y="4950"/>
                      </a:cubicBezTo>
                      <a:lnTo>
                        <a:pt x="1" y="16623"/>
                      </a:lnTo>
                      <a:cubicBezTo>
                        <a:pt x="1" y="17344"/>
                        <a:pt x="-1" y="17886"/>
                        <a:pt x="29" y="18342"/>
                      </a:cubicBezTo>
                      <a:cubicBezTo>
                        <a:pt x="60" y="18799"/>
                        <a:pt x="122" y="19170"/>
                        <a:pt x="244" y="19553"/>
                      </a:cubicBezTo>
                      <a:cubicBezTo>
                        <a:pt x="396" y="19972"/>
                        <a:pt x="637" y="20345"/>
                        <a:pt x="944" y="20653"/>
                      </a:cubicBezTo>
                      <a:cubicBezTo>
                        <a:pt x="1251" y="20960"/>
                        <a:pt x="1625" y="21201"/>
                        <a:pt x="2044" y="21353"/>
                      </a:cubicBezTo>
                      <a:cubicBezTo>
                        <a:pt x="2427" y="21475"/>
                        <a:pt x="2799" y="21537"/>
                        <a:pt x="3254" y="21568"/>
                      </a:cubicBezTo>
                      <a:cubicBezTo>
                        <a:pt x="3708" y="21598"/>
                        <a:pt x="4246" y="21597"/>
                        <a:pt x="4955" y="21596"/>
                      </a:cubicBezTo>
                      <a:lnTo>
                        <a:pt x="16625" y="21596"/>
                      </a:lnTo>
                      <a:cubicBezTo>
                        <a:pt x="17346" y="21596"/>
                        <a:pt x="17884" y="21598"/>
                        <a:pt x="18339" y="21568"/>
                      </a:cubicBezTo>
                      <a:cubicBezTo>
                        <a:pt x="18793" y="21537"/>
                        <a:pt x="19166" y="21475"/>
                        <a:pt x="19548" y="21353"/>
                      </a:cubicBezTo>
                      <a:cubicBezTo>
                        <a:pt x="19967" y="21201"/>
                        <a:pt x="20345" y="20960"/>
                        <a:pt x="20654" y="20653"/>
                      </a:cubicBezTo>
                      <a:cubicBezTo>
                        <a:pt x="20963" y="20345"/>
                        <a:pt x="21202" y="19972"/>
                        <a:pt x="21354" y="19553"/>
                      </a:cubicBezTo>
                      <a:cubicBezTo>
                        <a:pt x="21476" y="19170"/>
                        <a:pt x="21538" y="18796"/>
                        <a:pt x="21569" y="18342"/>
                      </a:cubicBezTo>
                      <a:cubicBezTo>
                        <a:pt x="21599" y="17889"/>
                        <a:pt x="21598" y="17356"/>
                        <a:pt x="21597" y="16646"/>
                      </a:cubicBezTo>
                      <a:lnTo>
                        <a:pt x="21597" y="4973"/>
                      </a:lnTo>
                      <a:cubicBezTo>
                        <a:pt x="21598" y="4252"/>
                        <a:pt x="21599" y="3710"/>
                        <a:pt x="21569" y="3254"/>
                      </a:cubicBezTo>
                      <a:cubicBezTo>
                        <a:pt x="21538" y="2797"/>
                        <a:pt x="21476" y="2426"/>
                        <a:pt x="21354" y="2044"/>
                      </a:cubicBezTo>
                      <a:cubicBezTo>
                        <a:pt x="21202" y="1624"/>
                        <a:pt x="20963" y="1251"/>
                        <a:pt x="20654" y="943"/>
                      </a:cubicBezTo>
                      <a:cubicBezTo>
                        <a:pt x="20345" y="636"/>
                        <a:pt x="19967" y="395"/>
                        <a:pt x="19548" y="243"/>
                      </a:cubicBezTo>
                      <a:cubicBezTo>
                        <a:pt x="19166" y="121"/>
                        <a:pt x="18792" y="59"/>
                        <a:pt x="18339" y="29"/>
                      </a:cubicBezTo>
                      <a:cubicBezTo>
                        <a:pt x="17885" y="-2"/>
                        <a:pt x="17352" y="0"/>
                        <a:pt x="16643" y="0"/>
                      </a:cubicBezTo>
                      <a:lnTo>
                        <a:pt x="4973" y="0"/>
                      </a:lnTo>
                      <a:lnTo>
                        <a:pt x="4955" y="0"/>
                      </a:lnTo>
                      <a:close/>
                      <a:moveTo>
                        <a:pt x="16093" y="2704"/>
                      </a:moveTo>
                      <a:lnTo>
                        <a:pt x="18599" y="2704"/>
                      </a:lnTo>
                      <a:cubicBezTo>
                        <a:pt x="18766" y="2704"/>
                        <a:pt x="18851" y="2704"/>
                        <a:pt x="18941" y="2733"/>
                      </a:cubicBezTo>
                      <a:cubicBezTo>
                        <a:pt x="19039" y="2768"/>
                        <a:pt x="19113" y="2843"/>
                        <a:pt x="19149" y="2941"/>
                      </a:cubicBezTo>
                      <a:cubicBezTo>
                        <a:pt x="19177" y="3031"/>
                        <a:pt x="19178" y="3119"/>
                        <a:pt x="19178" y="3288"/>
                      </a:cubicBezTo>
                      <a:lnTo>
                        <a:pt x="19178" y="5790"/>
                      </a:lnTo>
                      <a:cubicBezTo>
                        <a:pt x="19178" y="5956"/>
                        <a:pt x="19177" y="6041"/>
                        <a:pt x="19149" y="6131"/>
                      </a:cubicBezTo>
                      <a:cubicBezTo>
                        <a:pt x="19113" y="6230"/>
                        <a:pt x="19039" y="6304"/>
                        <a:pt x="18941" y="6340"/>
                      </a:cubicBezTo>
                      <a:cubicBezTo>
                        <a:pt x="18851" y="6368"/>
                        <a:pt x="18763" y="6369"/>
                        <a:pt x="18593" y="6369"/>
                      </a:cubicBezTo>
                      <a:lnTo>
                        <a:pt x="16093" y="6369"/>
                      </a:lnTo>
                      <a:cubicBezTo>
                        <a:pt x="15926" y="6369"/>
                        <a:pt x="15841" y="6368"/>
                        <a:pt x="15751" y="6340"/>
                      </a:cubicBezTo>
                      <a:cubicBezTo>
                        <a:pt x="15653" y="6304"/>
                        <a:pt x="15573" y="6230"/>
                        <a:pt x="15537" y="6131"/>
                      </a:cubicBezTo>
                      <a:cubicBezTo>
                        <a:pt x="15508" y="6041"/>
                        <a:pt x="15514" y="5953"/>
                        <a:pt x="15514" y="5784"/>
                      </a:cubicBezTo>
                      <a:lnTo>
                        <a:pt x="15514" y="3283"/>
                      </a:lnTo>
                      <a:cubicBezTo>
                        <a:pt x="15514" y="3116"/>
                        <a:pt x="15508" y="3031"/>
                        <a:pt x="15537" y="2941"/>
                      </a:cubicBezTo>
                      <a:cubicBezTo>
                        <a:pt x="15573" y="2843"/>
                        <a:pt x="15653" y="2768"/>
                        <a:pt x="15751" y="2733"/>
                      </a:cubicBezTo>
                      <a:cubicBezTo>
                        <a:pt x="15841" y="2704"/>
                        <a:pt x="15923" y="2704"/>
                        <a:pt x="16093" y="2704"/>
                      </a:cubicBezTo>
                      <a:close/>
                      <a:moveTo>
                        <a:pt x="10796" y="6537"/>
                      </a:moveTo>
                      <a:cubicBezTo>
                        <a:pt x="11896" y="6537"/>
                        <a:pt x="13001" y="6953"/>
                        <a:pt x="13841" y="7793"/>
                      </a:cubicBezTo>
                      <a:cubicBezTo>
                        <a:pt x="15520" y="9473"/>
                        <a:pt x="15520" y="12199"/>
                        <a:pt x="13841" y="13878"/>
                      </a:cubicBezTo>
                      <a:cubicBezTo>
                        <a:pt x="12162" y="15558"/>
                        <a:pt x="9436" y="15558"/>
                        <a:pt x="7757" y="13878"/>
                      </a:cubicBezTo>
                      <a:cubicBezTo>
                        <a:pt x="6078" y="12199"/>
                        <a:pt x="6078" y="9473"/>
                        <a:pt x="7757" y="7793"/>
                      </a:cubicBezTo>
                      <a:cubicBezTo>
                        <a:pt x="8597" y="6953"/>
                        <a:pt x="9696" y="6537"/>
                        <a:pt x="10796" y="6537"/>
                      </a:cubicBezTo>
                      <a:close/>
                      <a:moveTo>
                        <a:pt x="2403" y="9565"/>
                      </a:moveTo>
                      <a:lnTo>
                        <a:pt x="4191" y="9565"/>
                      </a:lnTo>
                      <a:cubicBezTo>
                        <a:pt x="3785" y="11684"/>
                        <a:pt x="4397" y="13957"/>
                        <a:pt x="6038" y="15598"/>
                      </a:cubicBezTo>
                      <a:cubicBezTo>
                        <a:pt x="8667" y="18228"/>
                        <a:pt x="12931" y="18228"/>
                        <a:pt x="15560" y="15598"/>
                      </a:cubicBezTo>
                      <a:cubicBezTo>
                        <a:pt x="17201" y="13957"/>
                        <a:pt x="17813" y="11684"/>
                        <a:pt x="17407" y="9565"/>
                      </a:cubicBezTo>
                      <a:lnTo>
                        <a:pt x="19195" y="9565"/>
                      </a:lnTo>
                      <a:lnTo>
                        <a:pt x="19195" y="17567"/>
                      </a:lnTo>
                      <a:cubicBezTo>
                        <a:pt x="19195" y="17800"/>
                        <a:pt x="19194" y="17974"/>
                        <a:pt x="19184" y="18122"/>
                      </a:cubicBezTo>
                      <a:cubicBezTo>
                        <a:pt x="19173" y="18271"/>
                        <a:pt x="19154" y="18396"/>
                        <a:pt x="19114" y="18522"/>
                      </a:cubicBezTo>
                      <a:cubicBezTo>
                        <a:pt x="19064" y="18660"/>
                        <a:pt x="18986" y="18779"/>
                        <a:pt x="18883" y="18881"/>
                      </a:cubicBezTo>
                      <a:cubicBezTo>
                        <a:pt x="18780" y="18983"/>
                        <a:pt x="18655" y="19064"/>
                        <a:pt x="18518" y="19113"/>
                      </a:cubicBezTo>
                      <a:cubicBezTo>
                        <a:pt x="18392" y="19153"/>
                        <a:pt x="18268" y="19172"/>
                        <a:pt x="18119" y="19182"/>
                      </a:cubicBezTo>
                      <a:cubicBezTo>
                        <a:pt x="17969" y="19192"/>
                        <a:pt x="17794" y="19194"/>
                        <a:pt x="17557" y="19194"/>
                      </a:cubicBezTo>
                      <a:lnTo>
                        <a:pt x="4035" y="19194"/>
                      </a:lnTo>
                      <a:cubicBezTo>
                        <a:pt x="3801" y="19194"/>
                        <a:pt x="3628" y="19192"/>
                        <a:pt x="3479" y="19182"/>
                      </a:cubicBezTo>
                      <a:cubicBezTo>
                        <a:pt x="3331" y="19172"/>
                        <a:pt x="3206" y="19153"/>
                        <a:pt x="3080" y="19113"/>
                      </a:cubicBezTo>
                      <a:cubicBezTo>
                        <a:pt x="2943" y="19064"/>
                        <a:pt x="2818" y="18983"/>
                        <a:pt x="2715" y="18881"/>
                      </a:cubicBezTo>
                      <a:cubicBezTo>
                        <a:pt x="2612" y="18779"/>
                        <a:pt x="2534" y="18660"/>
                        <a:pt x="2484" y="18522"/>
                      </a:cubicBezTo>
                      <a:cubicBezTo>
                        <a:pt x="2444" y="18396"/>
                        <a:pt x="2425" y="18273"/>
                        <a:pt x="2414" y="18122"/>
                      </a:cubicBezTo>
                      <a:cubicBezTo>
                        <a:pt x="2404" y="17972"/>
                        <a:pt x="2403" y="17792"/>
                        <a:pt x="2403" y="17555"/>
                      </a:cubicBezTo>
                      <a:lnTo>
                        <a:pt x="2403" y="9565"/>
                      </a:lnTo>
                      <a:close/>
                    </a:path>
                  </a:pathLst>
                </a:custGeom>
                <a:solidFill>
                  <a:srgbClr val="FFFFFF"/>
                </a:solidFill>
                <a:ln>
                  <a:noFill/>
                </a:ln>
                <a:effectLst/>
              </p:spPr>
              <p:txBody>
                <a:bodyPr lIns="50800" tIns="50800" rIns="50800" bIns="50800" anchor="ctr"/>
                <a:lstStyle/>
                <a:p>
                  <a:pPr>
                    <a:defRPr/>
                  </a:pPr>
                  <a:endParaRPr lang="ru-RU"/>
                </a:p>
              </p:txBody>
            </p:sp>
          </p:grpSp>
          <p:sp>
            <p:nvSpPr>
              <p:cNvPr id="42" name="Investor Pitch Deck Template">
                <a:extLst>
                  <a:ext uri="{FF2B5EF4-FFF2-40B4-BE49-F238E27FC236}">
                    <a16:creationId xmlns:a16="http://schemas.microsoft.com/office/drawing/2014/main" id="{4F92FB87-95A0-6648-9B6B-4CC6B153E565}"/>
                  </a:ext>
                </a:extLst>
              </p:cNvPr>
              <p:cNvSpPr txBox="1"/>
              <p:nvPr/>
            </p:nvSpPr>
            <p:spPr>
              <a:xfrm>
                <a:off x="1990697" y="7053327"/>
                <a:ext cx="6075794" cy="6309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3500">
                    <a:solidFill>
                      <a:schemeClr val="accent1"/>
                    </a:solidFill>
                    <a:latin typeface="Montserrat" pitchFamily="2" charset="0"/>
                  </a:rPr>
                  <a:t>Angela Fry</a:t>
                </a:r>
                <a:endParaRPr sz="3500">
                  <a:solidFill>
                    <a:schemeClr val="accent1"/>
                  </a:solidFill>
                  <a:latin typeface="Montserrat" pitchFamily="2" charset="0"/>
                </a:endParaRPr>
              </a:p>
            </p:txBody>
          </p:sp>
          <p:cxnSp>
            <p:nvCxnSpPr>
              <p:cNvPr id="43" name="Прямая соединительная линия 42">
                <a:extLst>
                  <a:ext uri="{FF2B5EF4-FFF2-40B4-BE49-F238E27FC236}">
                    <a16:creationId xmlns:a16="http://schemas.microsoft.com/office/drawing/2014/main" id="{DFB953ED-A355-CA45-AE84-8386B8918207}"/>
                  </a:ext>
                </a:extLst>
              </p:cNvPr>
              <p:cNvCxnSpPr/>
              <p:nvPr/>
            </p:nvCxnSpPr>
            <p:spPr>
              <a:xfrm>
                <a:off x="4128594" y="8423693"/>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
            <p:nvSpPr>
              <p:cNvPr id="44"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2A947171-A81D-8A4E-A243-C8C0CC5C846E}"/>
                  </a:ext>
                </a:extLst>
              </p:cNvPr>
              <p:cNvSpPr txBox="1"/>
              <p:nvPr/>
            </p:nvSpPr>
            <p:spPr>
              <a:xfrm>
                <a:off x="2374241" y="8518136"/>
                <a:ext cx="5308706" cy="17490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incididunt</a:t>
                </a:r>
                <a:endParaRPr>
                  <a:latin typeface="Montserrat" pitchFamily="2" charset="0"/>
                </a:endParaRPr>
              </a:p>
            </p:txBody>
          </p:sp>
          <p:sp>
            <p:nvSpPr>
              <p:cNvPr id="46"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A962A101-CDE7-F847-A8C3-5C280C847E47}"/>
                  </a:ext>
                </a:extLst>
              </p:cNvPr>
              <p:cNvSpPr txBox="1"/>
              <p:nvPr/>
            </p:nvSpPr>
            <p:spPr>
              <a:xfrm>
                <a:off x="2374241" y="7501147"/>
                <a:ext cx="5308706" cy="5948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ts val="4500"/>
                  </a:lnSpc>
                  <a:defRPr sz="2200">
                    <a:solidFill>
                      <a:srgbClr val="7B7B7C"/>
                    </a:solidFill>
                    <a:latin typeface="Aller"/>
                    <a:ea typeface="Aller"/>
                    <a:cs typeface="Aller"/>
                    <a:sym typeface="Aller"/>
                  </a:defRPr>
                </a:pPr>
                <a:r>
                  <a:rPr lang="en-US">
                    <a:latin typeface="Montserrat" pitchFamily="2" charset="0"/>
                  </a:rPr>
                  <a:t>manager</a:t>
                </a:r>
                <a:endParaRPr>
                  <a:latin typeface="Montserrat" pitchFamily="2" charset="0"/>
                </a:endParaRPr>
              </a:p>
            </p:txBody>
          </p:sp>
        </p:grpSp>
      </p:grpSp>
      <p:grpSp>
        <p:nvGrpSpPr>
          <p:cNvPr id="6" name="Группа 5">
            <a:extLst>
              <a:ext uri="{FF2B5EF4-FFF2-40B4-BE49-F238E27FC236}">
                <a16:creationId xmlns:a16="http://schemas.microsoft.com/office/drawing/2014/main" id="{8435718F-2E96-A840-8822-53899088C849}"/>
              </a:ext>
            </a:extLst>
          </p:cNvPr>
          <p:cNvGrpSpPr/>
          <p:nvPr/>
        </p:nvGrpSpPr>
        <p:grpSpPr>
          <a:xfrm>
            <a:off x="8823629" y="1719940"/>
            <a:ext cx="6797300" cy="10332000"/>
            <a:chOff x="8823629" y="1719940"/>
            <a:chExt cx="6797300" cy="10332000"/>
          </a:xfrm>
        </p:grpSpPr>
        <p:sp>
          <p:nvSpPr>
            <p:cNvPr id="60" name="Скругленный прямоугольник 59">
              <a:extLst>
                <a:ext uri="{FF2B5EF4-FFF2-40B4-BE49-F238E27FC236}">
                  <a16:creationId xmlns:a16="http://schemas.microsoft.com/office/drawing/2014/main" id="{0CA399B3-43F4-1449-85DB-35ABACC6FDA9}"/>
                </a:ext>
              </a:extLst>
            </p:cNvPr>
            <p:cNvSpPr/>
            <p:nvPr/>
          </p:nvSpPr>
          <p:spPr>
            <a:xfrm>
              <a:off x="8823629" y="1719940"/>
              <a:ext cx="6797300" cy="10332000"/>
            </a:xfrm>
            <a:prstGeom prst="roundRect">
              <a:avLst>
                <a:gd name="adj" fmla="val 2147"/>
              </a:avLst>
            </a:prstGeom>
            <a:solidFill>
              <a:schemeClr val="bg2">
                <a:lumMod val="20000"/>
                <a:lumOff val="80000"/>
                <a:alpha val="4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50" name="Группа 49">
              <a:extLst>
                <a:ext uri="{FF2B5EF4-FFF2-40B4-BE49-F238E27FC236}">
                  <a16:creationId xmlns:a16="http://schemas.microsoft.com/office/drawing/2014/main" id="{F75254F1-B979-A543-B8F0-78590190050A}"/>
                </a:ext>
              </a:extLst>
            </p:cNvPr>
            <p:cNvGrpSpPr/>
            <p:nvPr/>
          </p:nvGrpSpPr>
          <p:grpSpPr>
            <a:xfrm>
              <a:off x="9184382" y="7053327"/>
              <a:ext cx="6075794" cy="4184191"/>
              <a:chOff x="1990697" y="7053327"/>
              <a:chExt cx="6075794" cy="4184191"/>
            </a:xfrm>
          </p:grpSpPr>
          <p:grpSp>
            <p:nvGrpSpPr>
              <p:cNvPr id="52" name="Группа 51">
                <a:extLst>
                  <a:ext uri="{FF2B5EF4-FFF2-40B4-BE49-F238E27FC236}">
                    <a16:creationId xmlns:a16="http://schemas.microsoft.com/office/drawing/2014/main" id="{12937842-634A-8641-AE85-D0337380A0F9}"/>
                  </a:ext>
                </a:extLst>
              </p:cNvPr>
              <p:cNvGrpSpPr/>
              <p:nvPr/>
            </p:nvGrpSpPr>
            <p:grpSpPr>
              <a:xfrm>
                <a:off x="3289488" y="10667606"/>
                <a:ext cx="3478213" cy="569912"/>
                <a:chOff x="15784685" y="5556961"/>
                <a:chExt cx="3478213" cy="569912"/>
              </a:xfrm>
            </p:grpSpPr>
            <p:sp>
              <p:nvSpPr>
                <p:cNvPr id="63" name="Oval 3">
                  <a:extLst>
                    <a:ext uri="{FF2B5EF4-FFF2-40B4-BE49-F238E27FC236}">
                      <a16:creationId xmlns:a16="http://schemas.microsoft.com/office/drawing/2014/main" id="{F0E73D8C-6F0C-2043-A5CB-C121131EF690}"/>
                    </a:ext>
                  </a:extLst>
                </p:cNvPr>
                <p:cNvSpPr>
                  <a:spLocks/>
                </p:cNvSpPr>
                <p:nvPr/>
              </p:nvSpPr>
              <p:spPr bwMode="auto">
                <a:xfrm>
                  <a:off x="15784685" y="5556961"/>
                  <a:ext cx="569913" cy="569912"/>
                </a:xfrm>
                <a:prstGeom prst="ellipse">
                  <a:avLst/>
                </a:prstGeom>
                <a:gradFill>
                  <a:gsLst>
                    <a:gs pos="27000">
                      <a:schemeClr val="accent3"/>
                    </a:gs>
                    <a:gs pos="78000">
                      <a:schemeClr val="accent1"/>
                    </a:gs>
                    <a:gs pos="100000">
                      <a:schemeClr val="accent2"/>
                    </a:gs>
                  </a:gsLst>
                  <a:path path="circle">
                    <a:fillToRect l="100000" t="100000"/>
                  </a:path>
                </a:gradFill>
                <a:ln>
                  <a:noFill/>
                </a:ln>
                <a:effectLst/>
              </p:spPr>
              <p:txBody>
                <a:bodyPr lIns="50800" tIns="50800" rIns="50800" bIns="50800" anchor="ctr"/>
                <a:lstStyle/>
                <a:p>
                  <a:pPr>
                    <a:defRPr/>
                  </a:pPr>
                  <a:endParaRPr lang="en-US" altLang="en-US" sz="3200">
                    <a:solidFill>
                      <a:srgbClr val="FFFFFF"/>
                    </a:solidFill>
                    <a:latin typeface="Helvetica Light" charset="0"/>
                    <a:ea typeface="Poppins" charset="0"/>
                    <a:cs typeface="Poppins" charset="0"/>
                    <a:sym typeface="Helvetica Light" charset="0"/>
                  </a:endParaRPr>
                </a:p>
              </p:txBody>
            </p:sp>
            <p:sp>
              <p:nvSpPr>
                <p:cNvPr id="65" name="AutoShape 4">
                  <a:extLst>
                    <a:ext uri="{FF2B5EF4-FFF2-40B4-BE49-F238E27FC236}">
                      <a16:creationId xmlns:a16="http://schemas.microsoft.com/office/drawing/2014/main" id="{E6FF1EB1-EFEB-2144-87F3-3F36D903B38D}"/>
                    </a:ext>
                  </a:extLst>
                </p:cNvPr>
                <p:cNvSpPr>
                  <a:spLocks/>
                </p:cNvSpPr>
                <p:nvPr/>
              </p:nvSpPr>
              <p:spPr bwMode="auto">
                <a:xfrm>
                  <a:off x="16005348" y="5722061"/>
                  <a:ext cx="128587" cy="242887"/>
                </a:xfrm>
                <a:custGeom>
                  <a:avLst/>
                  <a:gdLst>
                    <a:gd name="T0" fmla="*/ 64300 w 21600"/>
                    <a:gd name="T1" fmla="*/ 121362 h 21595"/>
                    <a:gd name="T2" fmla="*/ 64300 w 21600"/>
                    <a:gd name="T3" fmla="*/ 121362 h 21595"/>
                    <a:gd name="T4" fmla="*/ 64300 w 21600"/>
                    <a:gd name="T5" fmla="*/ 121362 h 21595"/>
                    <a:gd name="T6" fmla="*/ 64300 w 21600"/>
                    <a:gd name="T7" fmla="*/ 121362 h 215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95">
                      <a:moveTo>
                        <a:pt x="14325" y="0"/>
                      </a:moveTo>
                      <a:cubicBezTo>
                        <a:pt x="11947" y="-5"/>
                        <a:pt x="9683" y="535"/>
                        <a:pt x="8120" y="1477"/>
                      </a:cubicBezTo>
                      <a:cubicBezTo>
                        <a:pt x="6945" y="2186"/>
                        <a:pt x="6249" y="3081"/>
                        <a:pt x="6144" y="4019"/>
                      </a:cubicBezTo>
                      <a:lnTo>
                        <a:pt x="6123" y="7733"/>
                      </a:lnTo>
                      <a:lnTo>
                        <a:pt x="0" y="7733"/>
                      </a:lnTo>
                      <a:lnTo>
                        <a:pt x="0" y="11796"/>
                      </a:lnTo>
                      <a:lnTo>
                        <a:pt x="6103" y="11796"/>
                      </a:lnTo>
                      <a:lnTo>
                        <a:pt x="6052" y="21595"/>
                      </a:lnTo>
                      <a:lnTo>
                        <a:pt x="14509" y="21595"/>
                      </a:lnTo>
                      <a:lnTo>
                        <a:pt x="14509" y="11796"/>
                      </a:lnTo>
                      <a:lnTo>
                        <a:pt x="20469" y="11796"/>
                      </a:lnTo>
                      <a:lnTo>
                        <a:pt x="21447" y="7733"/>
                      </a:lnTo>
                      <a:lnTo>
                        <a:pt x="14509" y="7733"/>
                      </a:lnTo>
                      <a:lnTo>
                        <a:pt x="14509" y="4988"/>
                      </a:lnTo>
                      <a:cubicBezTo>
                        <a:pt x="14453" y="4560"/>
                        <a:pt x="14822" y="4150"/>
                        <a:pt x="15487" y="3901"/>
                      </a:cubicBezTo>
                      <a:cubicBezTo>
                        <a:pt x="15925" y="3738"/>
                        <a:pt x="16459" y="3660"/>
                        <a:pt x="16995" y="3682"/>
                      </a:cubicBezTo>
                      <a:lnTo>
                        <a:pt x="21600" y="3677"/>
                      </a:lnTo>
                      <a:lnTo>
                        <a:pt x="21590" y="0"/>
                      </a:lnTo>
                      <a:lnTo>
                        <a:pt x="14325" y="0"/>
                      </a:lnTo>
                      <a:close/>
                    </a:path>
                  </a:pathLst>
                </a:custGeom>
                <a:solidFill>
                  <a:srgbClr val="FFFFFF"/>
                </a:solidFill>
                <a:ln>
                  <a:noFill/>
                </a:ln>
                <a:effectLst/>
              </p:spPr>
              <p:txBody>
                <a:bodyPr lIns="50800" tIns="50800" rIns="50800" bIns="50800" anchor="ctr"/>
                <a:lstStyle/>
                <a:p>
                  <a:pPr>
                    <a:defRPr/>
                  </a:pPr>
                  <a:endParaRPr lang="ru-RU"/>
                </a:p>
              </p:txBody>
            </p:sp>
            <p:sp>
              <p:nvSpPr>
                <p:cNvPr id="69" name="Oval 6">
                  <a:extLst>
                    <a:ext uri="{FF2B5EF4-FFF2-40B4-BE49-F238E27FC236}">
                      <a16:creationId xmlns:a16="http://schemas.microsoft.com/office/drawing/2014/main" id="{F24B9377-32CB-5246-ACC2-C0E9B2709097}"/>
                    </a:ext>
                  </a:extLst>
                </p:cNvPr>
                <p:cNvSpPr>
                  <a:spLocks/>
                </p:cNvSpPr>
                <p:nvPr/>
              </p:nvSpPr>
              <p:spPr bwMode="auto">
                <a:xfrm>
                  <a:off x="16511760" y="5556961"/>
                  <a:ext cx="569913" cy="569912"/>
                </a:xfrm>
                <a:prstGeom prst="ellipse">
                  <a:avLst/>
                </a:prstGeom>
                <a:gradFill>
                  <a:gsLst>
                    <a:gs pos="27000">
                      <a:schemeClr val="accent3"/>
                    </a:gs>
                    <a:gs pos="78000">
                      <a:schemeClr val="accent1"/>
                    </a:gs>
                    <a:gs pos="100000">
                      <a:schemeClr val="accent2"/>
                    </a:gs>
                  </a:gsLst>
                  <a:path path="circle">
                    <a:fillToRect l="100000" t="100000"/>
                  </a:path>
                </a:gradFill>
                <a:ln>
                  <a:noFill/>
                </a:ln>
                <a:effectLst/>
              </p:spPr>
              <p:txBody>
                <a:bodyPr lIns="50800" tIns="50800" rIns="50800" bIns="50800" anchor="ctr"/>
                <a:lstStyle/>
                <a:p>
                  <a:pPr>
                    <a:defRPr/>
                  </a:pPr>
                  <a:endParaRPr lang="en-US" altLang="en-US" sz="3200">
                    <a:solidFill>
                      <a:srgbClr val="FFFFFF"/>
                    </a:solidFill>
                    <a:latin typeface="Helvetica Light" charset="0"/>
                    <a:ea typeface="Poppins" charset="0"/>
                    <a:cs typeface="Poppins" charset="0"/>
                    <a:sym typeface="Helvetica Light" charset="0"/>
                  </a:endParaRPr>
                </a:p>
              </p:txBody>
            </p:sp>
            <p:sp>
              <p:nvSpPr>
                <p:cNvPr id="71" name="AutoShape 7">
                  <a:extLst>
                    <a:ext uri="{FF2B5EF4-FFF2-40B4-BE49-F238E27FC236}">
                      <a16:creationId xmlns:a16="http://schemas.microsoft.com/office/drawing/2014/main" id="{735BA23A-D8F4-9C43-9CD8-F2ADBC1A1CF0}"/>
                    </a:ext>
                  </a:extLst>
                </p:cNvPr>
                <p:cNvSpPr>
                  <a:spLocks/>
                </p:cNvSpPr>
                <p:nvPr/>
              </p:nvSpPr>
              <p:spPr bwMode="auto">
                <a:xfrm>
                  <a:off x="16683210" y="5737936"/>
                  <a:ext cx="247650" cy="204787"/>
                </a:xfrm>
                <a:custGeom>
                  <a:avLst/>
                  <a:gdLst>
                    <a:gd name="T0" fmla="*/ 123838 w 21600"/>
                    <a:gd name="T1" fmla="*/ 106277 h 20609"/>
                    <a:gd name="T2" fmla="*/ 123838 w 21600"/>
                    <a:gd name="T3" fmla="*/ 106277 h 20609"/>
                    <a:gd name="T4" fmla="*/ 123838 w 21600"/>
                    <a:gd name="T5" fmla="*/ 106277 h 20609"/>
                    <a:gd name="T6" fmla="*/ 123838 w 21600"/>
                    <a:gd name="T7" fmla="*/ 106277 h 2060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0609">
                      <a:moveTo>
                        <a:pt x="20989" y="488"/>
                      </a:moveTo>
                      <a:cubicBezTo>
                        <a:pt x="20829" y="951"/>
                        <a:pt x="20629" y="1394"/>
                        <a:pt x="20393" y="1811"/>
                      </a:cubicBezTo>
                      <a:cubicBezTo>
                        <a:pt x="20078" y="2370"/>
                        <a:pt x="19700" y="2878"/>
                        <a:pt x="19269" y="3322"/>
                      </a:cubicBezTo>
                      <a:cubicBezTo>
                        <a:pt x="19683" y="3307"/>
                        <a:pt x="20095" y="3243"/>
                        <a:pt x="20498" y="3130"/>
                      </a:cubicBezTo>
                      <a:cubicBezTo>
                        <a:pt x="20877" y="3024"/>
                        <a:pt x="21246" y="2876"/>
                        <a:pt x="21600" y="2687"/>
                      </a:cubicBezTo>
                      <a:cubicBezTo>
                        <a:pt x="21316" y="3218"/>
                        <a:pt x="20987" y="3713"/>
                        <a:pt x="20617" y="4166"/>
                      </a:cubicBezTo>
                      <a:cubicBezTo>
                        <a:pt x="20223" y="4649"/>
                        <a:pt x="19784" y="5081"/>
                        <a:pt x="19309" y="5454"/>
                      </a:cubicBezTo>
                      <a:cubicBezTo>
                        <a:pt x="19444" y="7795"/>
                        <a:pt x="19109" y="10097"/>
                        <a:pt x="18370" y="12200"/>
                      </a:cubicBezTo>
                      <a:cubicBezTo>
                        <a:pt x="17648" y="14253"/>
                        <a:pt x="16533" y="16141"/>
                        <a:pt x="14986" y="17569"/>
                      </a:cubicBezTo>
                      <a:cubicBezTo>
                        <a:pt x="13903" y="18568"/>
                        <a:pt x="12649" y="19278"/>
                        <a:pt x="11333" y="19776"/>
                      </a:cubicBezTo>
                      <a:cubicBezTo>
                        <a:pt x="7577" y="21197"/>
                        <a:pt x="3487" y="20789"/>
                        <a:pt x="0" y="18635"/>
                      </a:cubicBezTo>
                      <a:cubicBezTo>
                        <a:pt x="1193" y="18716"/>
                        <a:pt x="2389" y="18532"/>
                        <a:pt x="3523" y="18094"/>
                      </a:cubicBezTo>
                      <a:cubicBezTo>
                        <a:pt x="4495" y="17719"/>
                        <a:pt x="5407" y="17162"/>
                        <a:pt x="6225" y="16446"/>
                      </a:cubicBezTo>
                      <a:cubicBezTo>
                        <a:pt x="5098" y="16406"/>
                        <a:pt x="4024" y="15887"/>
                        <a:pt x="3208" y="14986"/>
                      </a:cubicBezTo>
                      <a:cubicBezTo>
                        <a:pt x="2632" y="14351"/>
                        <a:pt x="2210" y="13551"/>
                        <a:pt x="1985" y="12667"/>
                      </a:cubicBezTo>
                      <a:cubicBezTo>
                        <a:pt x="2291" y="12709"/>
                        <a:pt x="2600" y="12724"/>
                        <a:pt x="2908" y="12712"/>
                      </a:cubicBezTo>
                      <a:cubicBezTo>
                        <a:pt x="3196" y="12701"/>
                        <a:pt x="3482" y="12666"/>
                        <a:pt x="3766" y="12608"/>
                      </a:cubicBezTo>
                      <a:cubicBezTo>
                        <a:pt x="2710" y="12261"/>
                        <a:pt x="1802" y="11471"/>
                        <a:pt x="1219" y="10392"/>
                      </a:cubicBezTo>
                      <a:cubicBezTo>
                        <a:pt x="728" y="9483"/>
                        <a:pt x="496" y="8418"/>
                        <a:pt x="556" y="7347"/>
                      </a:cubicBezTo>
                      <a:cubicBezTo>
                        <a:pt x="865" y="7528"/>
                        <a:pt x="1185" y="7682"/>
                        <a:pt x="1514" y="7808"/>
                      </a:cubicBezTo>
                      <a:cubicBezTo>
                        <a:pt x="1827" y="7928"/>
                        <a:pt x="2147" y="8023"/>
                        <a:pt x="2471" y="8092"/>
                      </a:cubicBezTo>
                      <a:cubicBezTo>
                        <a:pt x="1633" y="7267"/>
                        <a:pt x="1044" y="6153"/>
                        <a:pt x="791" y="4912"/>
                      </a:cubicBezTo>
                      <a:cubicBezTo>
                        <a:pt x="541" y="3690"/>
                        <a:pt x="630" y="2408"/>
                        <a:pt x="1044" y="1248"/>
                      </a:cubicBezTo>
                      <a:cubicBezTo>
                        <a:pt x="2154" y="2776"/>
                        <a:pt x="3509" y="4041"/>
                        <a:pt x="5034" y="4972"/>
                      </a:cubicBezTo>
                      <a:cubicBezTo>
                        <a:pt x="6714" y="5998"/>
                        <a:pt x="8564" y="6597"/>
                        <a:pt x="10460" y="6728"/>
                      </a:cubicBezTo>
                      <a:cubicBezTo>
                        <a:pt x="9854" y="4014"/>
                        <a:pt x="11145" y="1215"/>
                        <a:pt x="13427" y="291"/>
                      </a:cubicBezTo>
                      <a:cubicBezTo>
                        <a:pt x="15140" y="-403"/>
                        <a:pt x="17045" y="169"/>
                        <a:pt x="18253" y="1739"/>
                      </a:cubicBezTo>
                      <a:cubicBezTo>
                        <a:pt x="18767" y="1670"/>
                        <a:pt x="19270" y="1521"/>
                        <a:pt x="19749" y="1295"/>
                      </a:cubicBezTo>
                      <a:cubicBezTo>
                        <a:pt x="20190" y="1087"/>
                        <a:pt x="20606" y="816"/>
                        <a:pt x="20989" y="488"/>
                      </a:cubicBezTo>
                      <a:close/>
                    </a:path>
                  </a:pathLst>
                </a:custGeom>
                <a:solidFill>
                  <a:srgbClr val="FFFFFF"/>
                </a:solidFill>
                <a:ln>
                  <a:noFill/>
                </a:ln>
                <a:effectLst/>
              </p:spPr>
              <p:txBody>
                <a:bodyPr lIns="50800" tIns="50800" rIns="50800" bIns="50800" anchor="ctr"/>
                <a:lstStyle/>
                <a:p>
                  <a:pPr>
                    <a:defRPr/>
                  </a:pPr>
                  <a:endParaRPr lang="ru-RU"/>
                </a:p>
              </p:txBody>
            </p:sp>
            <p:sp>
              <p:nvSpPr>
                <p:cNvPr id="72" name="Oval 9">
                  <a:extLst>
                    <a:ext uri="{FF2B5EF4-FFF2-40B4-BE49-F238E27FC236}">
                      <a16:creationId xmlns:a16="http://schemas.microsoft.com/office/drawing/2014/main" id="{BD2DE7A2-CA47-6248-8BF8-0C1F9F1E5F91}"/>
                    </a:ext>
                  </a:extLst>
                </p:cNvPr>
                <p:cNvSpPr>
                  <a:spLocks/>
                </p:cNvSpPr>
                <p:nvPr/>
              </p:nvSpPr>
              <p:spPr bwMode="auto">
                <a:xfrm>
                  <a:off x="17238835" y="5556961"/>
                  <a:ext cx="569913" cy="569912"/>
                </a:xfrm>
                <a:prstGeom prst="ellipse">
                  <a:avLst/>
                </a:prstGeom>
                <a:gradFill>
                  <a:gsLst>
                    <a:gs pos="27000">
                      <a:schemeClr val="accent3"/>
                    </a:gs>
                    <a:gs pos="78000">
                      <a:schemeClr val="accent1"/>
                    </a:gs>
                    <a:gs pos="100000">
                      <a:schemeClr val="accent2"/>
                    </a:gs>
                  </a:gsLst>
                  <a:path path="circle">
                    <a:fillToRect l="100000" t="100000"/>
                  </a:path>
                </a:gradFill>
                <a:ln>
                  <a:noFill/>
                </a:ln>
                <a:effectLst/>
              </p:spPr>
              <p:txBody>
                <a:bodyPr lIns="50800" tIns="50800" rIns="50800" bIns="50800" anchor="ctr"/>
                <a:lstStyle/>
                <a:p>
                  <a:pPr>
                    <a:defRPr/>
                  </a:pPr>
                  <a:endParaRPr lang="en-US" altLang="en-US" sz="3200">
                    <a:solidFill>
                      <a:srgbClr val="FFFFFF"/>
                    </a:solidFill>
                    <a:latin typeface="Helvetica Light" charset="0"/>
                    <a:ea typeface="Poppins" charset="0"/>
                    <a:cs typeface="Poppins" charset="0"/>
                    <a:sym typeface="Helvetica Light" charset="0"/>
                  </a:endParaRPr>
                </a:p>
              </p:txBody>
            </p:sp>
            <p:sp>
              <p:nvSpPr>
                <p:cNvPr id="73" name="AutoShape 10">
                  <a:extLst>
                    <a:ext uri="{FF2B5EF4-FFF2-40B4-BE49-F238E27FC236}">
                      <a16:creationId xmlns:a16="http://schemas.microsoft.com/office/drawing/2014/main" id="{3514D30B-191F-2941-B368-F2AD521EBD4B}"/>
                    </a:ext>
                  </a:extLst>
                </p:cNvPr>
                <p:cNvSpPr>
                  <a:spLocks/>
                </p:cNvSpPr>
                <p:nvPr/>
              </p:nvSpPr>
              <p:spPr bwMode="auto">
                <a:xfrm>
                  <a:off x="17391235" y="5747461"/>
                  <a:ext cx="303213" cy="193675"/>
                </a:xfrm>
                <a:custGeom>
                  <a:avLst/>
                  <a:gdLst>
                    <a:gd name="T0" fmla="*/ 151614 w 20949"/>
                    <a:gd name="T1" fmla="*/ 96727 h 20595"/>
                    <a:gd name="T2" fmla="*/ 151614 w 20949"/>
                    <a:gd name="T3" fmla="*/ 96727 h 20595"/>
                    <a:gd name="T4" fmla="*/ 151614 w 20949"/>
                    <a:gd name="T5" fmla="*/ 96727 h 20595"/>
                    <a:gd name="T6" fmla="*/ 151614 w 20949"/>
                    <a:gd name="T7" fmla="*/ 96727 h 205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949" h="20595">
                      <a:moveTo>
                        <a:pt x="6669" y="0"/>
                      </a:moveTo>
                      <a:cubicBezTo>
                        <a:pt x="4962" y="0"/>
                        <a:pt x="3255" y="1006"/>
                        <a:pt x="1953" y="3017"/>
                      </a:cubicBezTo>
                      <a:cubicBezTo>
                        <a:pt x="-651" y="7038"/>
                        <a:pt x="-651" y="13558"/>
                        <a:pt x="1953" y="17579"/>
                      </a:cubicBezTo>
                      <a:cubicBezTo>
                        <a:pt x="4557" y="21600"/>
                        <a:pt x="8780" y="21600"/>
                        <a:pt x="11384" y="17579"/>
                      </a:cubicBezTo>
                      <a:cubicBezTo>
                        <a:pt x="13022" y="15050"/>
                        <a:pt x="13627" y="11534"/>
                        <a:pt x="13205" y="8272"/>
                      </a:cubicBezTo>
                      <a:lnTo>
                        <a:pt x="13026" y="8272"/>
                      </a:lnTo>
                      <a:lnTo>
                        <a:pt x="13026" y="8259"/>
                      </a:lnTo>
                      <a:lnTo>
                        <a:pt x="6690" y="8259"/>
                      </a:lnTo>
                      <a:lnTo>
                        <a:pt x="6690" y="12305"/>
                      </a:lnTo>
                      <a:lnTo>
                        <a:pt x="10410" y="12305"/>
                      </a:lnTo>
                      <a:cubicBezTo>
                        <a:pt x="10222" y="13151"/>
                        <a:pt x="9915" y="13949"/>
                        <a:pt x="9477" y="14627"/>
                      </a:cubicBezTo>
                      <a:cubicBezTo>
                        <a:pt x="7927" y="17019"/>
                        <a:pt x="5415" y="17019"/>
                        <a:pt x="3865" y="14627"/>
                      </a:cubicBezTo>
                      <a:cubicBezTo>
                        <a:pt x="2316" y="12234"/>
                        <a:pt x="2316" y="8361"/>
                        <a:pt x="3865" y="5969"/>
                      </a:cubicBezTo>
                      <a:cubicBezTo>
                        <a:pt x="4640" y="4773"/>
                        <a:pt x="5654" y="4174"/>
                        <a:pt x="6669" y="4174"/>
                      </a:cubicBezTo>
                      <a:cubicBezTo>
                        <a:pt x="7633" y="4174"/>
                        <a:pt x="8593" y="4730"/>
                        <a:pt x="9352" y="5808"/>
                      </a:cubicBezTo>
                      <a:lnTo>
                        <a:pt x="11297" y="2894"/>
                      </a:lnTo>
                      <a:cubicBezTo>
                        <a:pt x="10006" y="970"/>
                        <a:pt x="8339" y="0"/>
                        <a:pt x="6669" y="0"/>
                      </a:cubicBezTo>
                      <a:close/>
                      <a:moveTo>
                        <a:pt x="16904" y="5120"/>
                      </a:moveTo>
                      <a:lnTo>
                        <a:pt x="16904" y="8490"/>
                      </a:lnTo>
                      <a:lnTo>
                        <a:pt x="14721" y="8490"/>
                      </a:lnTo>
                      <a:lnTo>
                        <a:pt x="14721" y="11359"/>
                      </a:lnTo>
                      <a:lnTo>
                        <a:pt x="16904" y="11359"/>
                      </a:lnTo>
                      <a:lnTo>
                        <a:pt x="16904" y="14730"/>
                      </a:lnTo>
                      <a:lnTo>
                        <a:pt x="18766" y="14730"/>
                      </a:lnTo>
                      <a:lnTo>
                        <a:pt x="18766" y="11359"/>
                      </a:lnTo>
                      <a:lnTo>
                        <a:pt x="20949" y="11359"/>
                      </a:lnTo>
                      <a:lnTo>
                        <a:pt x="20949" y="8490"/>
                      </a:lnTo>
                      <a:lnTo>
                        <a:pt x="18766" y="8490"/>
                      </a:lnTo>
                      <a:lnTo>
                        <a:pt x="18766" y="5120"/>
                      </a:lnTo>
                      <a:lnTo>
                        <a:pt x="16904" y="5120"/>
                      </a:lnTo>
                      <a:close/>
                    </a:path>
                  </a:pathLst>
                </a:custGeom>
                <a:solidFill>
                  <a:srgbClr val="FFFFFF"/>
                </a:solidFill>
                <a:ln>
                  <a:noFill/>
                </a:ln>
                <a:effectLst/>
              </p:spPr>
              <p:txBody>
                <a:bodyPr lIns="50800" tIns="50800" rIns="50800" bIns="50800" anchor="ctr"/>
                <a:lstStyle/>
                <a:p>
                  <a:pPr>
                    <a:defRPr/>
                  </a:pPr>
                  <a:endParaRPr lang="ru-RU"/>
                </a:p>
              </p:txBody>
            </p:sp>
            <p:sp>
              <p:nvSpPr>
                <p:cNvPr id="74" name="Oval 12">
                  <a:extLst>
                    <a:ext uri="{FF2B5EF4-FFF2-40B4-BE49-F238E27FC236}">
                      <a16:creationId xmlns:a16="http://schemas.microsoft.com/office/drawing/2014/main" id="{E068F083-7BA5-8440-BE6B-C4285CC124D4}"/>
                    </a:ext>
                  </a:extLst>
                </p:cNvPr>
                <p:cNvSpPr>
                  <a:spLocks/>
                </p:cNvSpPr>
                <p:nvPr/>
              </p:nvSpPr>
              <p:spPr bwMode="auto">
                <a:xfrm>
                  <a:off x="17965910" y="5556961"/>
                  <a:ext cx="569913" cy="569912"/>
                </a:xfrm>
                <a:prstGeom prst="ellipse">
                  <a:avLst/>
                </a:prstGeom>
                <a:gradFill>
                  <a:gsLst>
                    <a:gs pos="27000">
                      <a:schemeClr val="accent3"/>
                    </a:gs>
                    <a:gs pos="78000">
                      <a:schemeClr val="accent1"/>
                    </a:gs>
                    <a:gs pos="100000">
                      <a:schemeClr val="accent2"/>
                    </a:gs>
                  </a:gsLst>
                  <a:path path="circle">
                    <a:fillToRect l="100000" t="100000"/>
                  </a:path>
                </a:gradFill>
                <a:ln>
                  <a:noFill/>
                </a:ln>
                <a:effectLst/>
              </p:spPr>
              <p:txBody>
                <a:bodyPr lIns="50800" tIns="50800" rIns="50800" bIns="50800" anchor="ctr"/>
                <a:lstStyle/>
                <a:p>
                  <a:pPr>
                    <a:defRPr/>
                  </a:pPr>
                  <a:endParaRPr lang="en-US" altLang="en-US" sz="3200">
                    <a:solidFill>
                      <a:srgbClr val="FFFFFF"/>
                    </a:solidFill>
                    <a:latin typeface="Helvetica Light" charset="0"/>
                    <a:ea typeface="Poppins" charset="0"/>
                    <a:cs typeface="Poppins" charset="0"/>
                    <a:sym typeface="Helvetica Light" charset="0"/>
                  </a:endParaRPr>
                </a:p>
              </p:txBody>
            </p:sp>
            <p:sp>
              <p:nvSpPr>
                <p:cNvPr id="75" name="AutoShape 13">
                  <a:extLst>
                    <a:ext uri="{FF2B5EF4-FFF2-40B4-BE49-F238E27FC236}">
                      <a16:creationId xmlns:a16="http://schemas.microsoft.com/office/drawing/2014/main" id="{D8B20A04-F726-D249-94DE-830747923F96}"/>
                    </a:ext>
                  </a:extLst>
                </p:cNvPr>
                <p:cNvSpPr>
                  <a:spLocks/>
                </p:cNvSpPr>
                <p:nvPr/>
              </p:nvSpPr>
              <p:spPr bwMode="auto">
                <a:xfrm>
                  <a:off x="18146885" y="5728411"/>
                  <a:ext cx="227013" cy="225425"/>
                </a:xfrm>
                <a:custGeom>
                  <a:avLst/>
                  <a:gdLst>
                    <a:gd name="T0" fmla="*/ 113518 w 21352"/>
                    <a:gd name="T1" fmla="*/ 112590 h 21600"/>
                    <a:gd name="T2" fmla="*/ 113518 w 21352"/>
                    <a:gd name="T3" fmla="*/ 112590 h 21600"/>
                    <a:gd name="T4" fmla="*/ 113518 w 21352"/>
                    <a:gd name="T5" fmla="*/ 112590 h 21600"/>
                    <a:gd name="T6" fmla="*/ 113518 w 21352"/>
                    <a:gd name="T7" fmla="*/ 1125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52" h="21600">
                      <a:moveTo>
                        <a:pt x="2512" y="0"/>
                      </a:moveTo>
                      <a:cubicBezTo>
                        <a:pt x="1868" y="0"/>
                        <a:pt x="1228" y="252"/>
                        <a:pt x="736" y="755"/>
                      </a:cubicBezTo>
                      <a:cubicBezTo>
                        <a:pt x="-246" y="1760"/>
                        <a:pt x="-246" y="3389"/>
                        <a:pt x="736" y="4394"/>
                      </a:cubicBezTo>
                      <a:cubicBezTo>
                        <a:pt x="1719" y="5400"/>
                        <a:pt x="3311" y="5400"/>
                        <a:pt x="4293" y="4394"/>
                      </a:cubicBezTo>
                      <a:cubicBezTo>
                        <a:pt x="5276" y="3389"/>
                        <a:pt x="5276" y="1760"/>
                        <a:pt x="4293" y="755"/>
                      </a:cubicBezTo>
                      <a:cubicBezTo>
                        <a:pt x="3802" y="252"/>
                        <a:pt x="3156" y="0"/>
                        <a:pt x="2512" y="0"/>
                      </a:cubicBezTo>
                      <a:close/>
                      <a:moveTo>
                        <a:pt x="15974" y="6786"/>
                      </a:moveTo>
                      <a:cubicBezTo>
                        <a:pt x="14493" y="6827"/>
                        <a:pt x="13075" y="7479"/>
                        <a:pt x="12048" y="8609"/>
                      </a:cubicBezTo>
                      <a:lnTo>
                        <a:pt x="12048" y="7250"/>
                      </a:lnTo>
                      <a:lnTo>
                        <a:pt x="7561" y="7250"/>
                      </a:lnTo>
                      <a:lnTo>
                        <a:pt x="7561" y="21600"/>
                      </a:lnTo>
                      <a:lnTo>
                        <a:pt x="12048" y="21600"/>
                      </a:lnTo>
                      <a:lnTo>
                        <a:pt x="12048" y="13067"/>
                      </a:lnTo>
                      <a:cubicBezTo>
                        <a:pt x="12157" y="11669"/>
                        <a:pt x="13375" y="10577"/>
                        <a:pt x="14805" y="10756"/>
                      </a:cubicBezTo>
                      <a:cubicBezTo>
                        <a:pt x="16039" y="10911"/>
                        <a:pt x="16934" y="12021"/>
                        <a:pt x="16865" y="13287"/>
                      </a:cubicBezTo>
                      <a:lnTo>
                        <a:pt x="16865" y="21600"/>
                      </a:lnTo>
                      <a:lnTo>
                        <a:pt x="21352" y="21600"/>
                      </a:lnTo>
                      <a:lnTo>
                        <a:pt x="21352" y="13357"/>
                      </a:lnTo>
                      <a:lnTo>
                        <a:pt x="21352" y="13287"/>
                      </a:lnTo>
                      <a:lnTo>
                        <a:pt x="21346" y="13287"/>
                      </a:lnTo>
                      <a:cubicBezTo>
                        <a:pt x="21354" y="12646"/>
                        <a:pt x="21328" y="12016"/>
                        <a:pt x="21244" y="11407"/>
                      </a:cubicBezTo>
                      <a:cubicBezTo>
                        <a:pt x="21154" y="10757"/>
                        <a:pt x="21010" y="10115"/>
                        <a:pt x="20734" y="9532"/>
                      </a:cubicBezTo>
                      <a:cubicBezTo>
                        <a:pt x="20160" y="8321"/>
                        <a:pt x="19052" y="7432"/>
                        <a:pt x="17710" y="7024"/>
                      </a:cubicBezTo>
                      <a:cubicBezTo>
                        <a:pt x="17135" y="6849"/>
                        <a:pt x="16551" y="6770"/>
                        <a:pt x="15974" y="6786"/>
                      </a:cubicBezTo>
                      <a:close/>
                      <a:moveTo>
                        <a:pt x="271" y="7250"/>
                      </a:moveTo>
                      <a:lnTo>
                        <a:pt x="271" y="21600"/>
                      </a:lnTo>
                      <a:lnTo>
                        <a:pt x="4759" y="21600"/>
                      </a:lnTo>
                      <a:lnTo>
                        <a:pt x="4759" y="7250"/>
                      </a:lnTo>
                      <a:lnTo>
                        <a:pt x="271" y="7250"/>
                      </a:lnTo>
                      <a:close/>
                    </a:path>
                  </a:pathLst>
                </a:custGeom>
                <a:solidFill>
                  <a:srgbClr val="FFFFFF"/>
                </a:solidFill>
                <a:ln>
                  <a:noFill/>
                </a:ln>
                <a:effectLst/>
              </p:spPr>
              <p:txBody>
                <a:bodyPr lIns="50800" tIns="50800" rIns="50800" bIns="50800" anchor="ctr"/>
                <a:lstStyle/>
                <a:p>
                  <a:pPr>
                    <a:defRPr/>
                  </a:pPr>
                  <a:endParaRPr lang="ru-RU"/>
                </a:p>
              </p:txBody>
            </p:sp>
            <p:sp>
              <p:nvSpPr>
                <p:cNvPr id="76" name="Oval 24">
                  <a:extLst>
                    <a:ext uri="{FF2B5EF4-FFF2-40B4-BE49-F238E27FC236}">
                      <a16:creationId xmlns:a16="http://schemas.microsoft.com/office/drawing/2014/main" id="{E51104E9-673F-B64B-9F92-125A45CAC2E1}"/>
                    </a:ext>
                  </a:extLst>
                </p:cNvPr>
                <p:cNvSpPr>
                  <a:spLocks/>
                </p:cNvSpPr>
                <p:nvPr/>
              </p:nvSpPr>
              <p:spPr bwMode="auto">
                <a:xfrm>
                  <a:off x="18692985" y="5556961"/>
                  <a:ext cx="569913" cy="569912"/>
                </a:xfrm>
                <a:prstGeom prst="ellipse">
                  <a:avLst/>
                </a:prstGeom>
                <a:gradFill>
                  <a:gsLst>
                    <a:gs pos="27000">
                      <a:schemeClr val="accent3"/>
                    </a:gs>
                    <a:gs pos="78000">
                      <a:schemeClr val="accent1"/>
                    </a:gs>
                    <a:gs pos="100000">
                      <a:schemeClr val="accent2"/>
                    </a:gs>
                  </a:gsLst>
                  <a:path path="circle">
                    <a:fillToRect l="100000" t="100000"/>
                  </a:path>
                </a:gradFill>
                <a:ln>
                  <a:noFill/>
                </a:ln>
                <a:effectLst/>
              </p:spPr>
              <p:txBody>
                <a:bodyPr lIns="50800" tIns="50800" rIns="50800" bIns="50800" anchor="ctr"/>
                <a:lstStyle/>
                <a:p>
                  <a:pPr>
                    <a:defRPr/>
                  </a:pPr>
                  <a:endParaRPr lang="en-US" altLang="en-US" sz="3200">
                    <a:solidFill>
                      <a:srgbClr val="FFFFFF"/>
                    </a:solidFill>
                    <a:latin typeface="Helvetica Light" charset="0"/>
                    <a:ea typeface="Poppins" charset="0"/>
                    <a:cs typeface="Poppins" charset="0"/>
                    <a:sym typeface="Helvetica Light" charset="0"/>
                  </a:endParaRPr>
                </a:p>
              </p:txBody>
            </p:sp>
            <p:sp>
              <p:nvSpPr>
                <p:cNvPr id="77" name="AutoShape 25">
                  <a:extLst>
                    <a:ext uri="{FF2B5EF4-FFF2-40B4-BE49-F238E27FC236}">
                      <a16:creationId xmlns:a16="http://schemas.microsoft.com/office/drawing/2014/main" id="{EB07947A-79F4-7944-B0F1-D3E616E11DD4}"/>
                    </a:ext>
                  </a:extLst>
                </p:cNvPr>
                <p:cNvSpPr>
                  <a:spLocks/>
                </p:cNvSpPr>
                <p:nvPr/>
              </p:nvSpPr>
              <p:spPr bwMode="auto">
                <a:xfrm>
                  <a:off x="18866023" y="5729998"/>
                  <a:ext cx="225425" cy="223838"/>
                </a:xfrm>
                <a:custGeom>
                  <a:avLst/>
                  <a:gdLst>
                    <a:gd name="T0" fmla="*/ 112718 w 21597"/>
                    <a:gd name="T1" fmla="*/ 111813 h 21597"/>
                    <a:gd name="T2" fmla="*/ 112718 w 21597"/>
                    <a:gd name="T3" fmla="*/ 111813 h 21597"/>
                    <a:gd name="T4" fmla="*/ 112718 w 21597"/>
                    <a:gd name="T5" fmla="*/ 111813 h 21597"/>
                    <a:gd name="T6" fmla="*/ 112718 w 21597"/>
                    <a:gd name="T7" fmla="*/ 111813 h 215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97" h="21597">
                      <a:moveTo>
                        <a:pt x="4955" y="0"/>
                      </a:moveTo>
                      <a:cubicBezTo>
                        <a:pt x="4242" y="0"/>
                        <a:pt x="3702" y="-2"/>
                        <a:pt x="3248" y="29"/>
                      </a:cubicBezTo>
                      <a:cubicBezTo>
                        <a:pt x="2794" y="59"/>
                        <a:pt x="2425" y="122"/>
                        <a:pt x="2044" y="243"/>
                      </a:cubicBezTo>
                      <a:cubicBezTo>
                        <a:pt x="1625" y="395"/>
                        <a:pt x="1251" y="636"/>
                        <a:pt x="944" y="943"/>
                      </a:cubicBezTo>
                      <a:cubicBezTo>
                        <a:pt x="637" y="1251"/>
                        <a:pt x="396" y="1624"/>
                        <a:pt x="244" y="2044"/>
                      </a:cubicBezTo>
                      <a:cubicBezTo>
                        <a:pt x="122" y="2427"/>
                        <a:pt x="60" y="2800"/>
                        <a:pt x="29" y="3254"/>
                      </a:cubicBezTo>
                      <a:cubicBezTo>
                        <a:pt x="-1" y="3707"/>
                        <a:pt x="0" y="4240"/>
                        <a:pt x="1" y="4950"/>
                      </a:cubicBezTo>
                      <a:lnTo>
                        <a:pt x="1" y="16623"/>
                      </a:lnTo>
                      <a:cubicBezTo>
                        <a:pt x="1" y="17344"/>
                        <a:pt x="-1" y="17886"/>
                        <a:pt x="29" y="18342"/>
                      </a:cubicBezTo>
                      <a:cubicBezTo>
                        <a:pt x="60" y="18799"/>
                        <a:pt x="122" y="19170"/>
                        <a:pt x="244" y="19553"/>
                      </a:cubicBezTo>
                      <a:cubicBezTo>
                        <a:pt x="396" y="19972"/>
                        <a:pt x="637" y="20345"/>
                        <a:pt x="944" y="20653"/>
                      </a:cubicBezTo>
                      <a:cubicBezTo>
                        <a:pt x="1251" y="20960"/>
                        <a:pt x="1625" y="21201"/>
                        <a:pt x="2044" y="21353"/>
                      </a:cubicBezTo>
                      <a:cubicBezTo>
                        <a:pt x="2427" y="21475"/>
                        <a:pt x="2799" y="21537"/>
                        <a:pt x="3254" y="21568"/>
                      </a:cubicBezTo>
                      <a:cubicBezTo>
                        <a:pt x="3708" y="21598"/>
                        <a:pt x="4246" y="21597"/>
                        <a:pt x="4955" y="21596"/>
                      </a:cubicBezTo>
                      <a:lnTo>
                        <a:pt x="16625" y="21596"/>
                      </a:lnTo>
                      <a:cubicBezTo>
                        <a:pt x="17346" y="21596"/>
                        <a:pt x="17884" y="21598"/>
                        <a:pt x="18339" y="21568"/>
                      </a:cubicBezTo>
                      <a:cubicBezTo>
                        <a:pt x="18793" y="21537"/>
                        <a:pt x="19166" y="21475"/>
                        <a:pt x="19548" y="21353"/>
                      </a:cubicBezTo>
                      <a:cubicBezTo>
                        <a:pt x="19967" y="21201"/>
                        <a:pt x="20345" y="20960"/>
                        <a:pt x="20654" y="20653"/>
                      </a:cubicBezTo>
                      <a:cubicBezTo>
                        <a:pt x="20963" y="20345"/>
                        <a:pt x="21202" y="19972"/>
                        <a:pt x="21354" y="19553"/>
                      </a:cubicBezTo>
                      <a:cubicBezTo>
                        <a:pt x="21476" y="19170"/>
                        <a:pt x="21538" y="18796"/>
                        <a:pt x="21569" y="18342"/>
                      </a:cubicBezTo>
                      <a:cubicBezTo>
                        <a:pt x="21599" y="17889"/>
                        <a:pt x="21598" y="17356"/>
                        <a:pt x="21597" y="16646"/>
                      </a:cubicBezTo>
                      <a:lnTo>
                        <a:pt x="21597" y="4973"/>
                      </a:lnTo>
                      <a:cubicBezTo>
                        <a:pt x="21598" y="4252"/>
                        <a:pt x="21599" y="3710"/>
                        <a:pt x="21569" y="3254"/>
                      </a:cubicBezTo>
                      <a:cubicBezTo>
                        <a:pt x="21538" y="2797"/>
                        <a:pt x="21476" y="2426"/>
                        <a:pt x="21354" y="2044"/>
                      </a:cubicBezTo>
                      <a:cubicBezTo>
                        <a:pt x="21202" y="1624"/>
                        <a:pt x="20963" y="1251"/>
                        <a:pt x="20654" y="943"/>
                      </a:cubicBezTo>
                      <a:cubicBezTo>
                        <a:pt x="20345" y="636"/>
                        <a:pt x="19967" y="395"/>
                        <a:pt x="19548" y="243"/>
                      </a:cubicBezTo>
                      <a:cubicBezTo>
                        <a:pt x="19166" y="121"/>
                        <a:pt x="18792" y="59"/>
                        <a:pt x="18339" y="29"/>
                      </a:cubicBezTo>
                      <a:cubicBezTo>
                        <a:pt x="17885" y="-2"/>
                        <a:pt x="17352" y="0"/>
                        <a:pt x="16643" y="0"/>
                      </a:cubicBezTo>
                      <a:lnTo>
                        <a:pt x="4973" y="0"/>
                      </a:lnTo>
                      <a:lnTo>
                        <a:pt x="4955" y="0"/>
                      </a:lnTo>
                      <a:close/>
                      <a:moveTo>
                        <a:pt x="16093" y="2704"/>
                      </a:moveTo>
                      <a:lnTo>
                        <a:pt x="18599" y="2704"/>
                      </a:lnTo>
                      <a:cubicBezTo>
                        <a:pt x="18766" y="2704"/>
                        <a:pt x="18851" y="2704"/>
                        <a:pt x="18941" y="2733"/>
                      </a:cubicBezTo>
                      <a:cubicBezTo>
                        <a:pt x="19039" y="2768"/>
                        <a:pt x="19113" y="2843"/>
                        <a:pt x="19149" y="2941"/>
                      </a:cubicBezTo>
                      <a:cubicBezTo>
                        <a:pt x="19177" y="3031"/>
                        <a:pt x="19178" y="3119"/>
                        <a:pt x="19178" y="3288"/>
                      </a:cubicBezTo>
                      <a:lnTo>
                        <a:pt x="19178" y="5790"/>
                      </a:lnTo>
                      <a:cubicBezTo>
                        <a:pt x="19178" y="5956"/>
                        <a:pt x="19177" y="6041"/>
                        <a:pt x="19149" y="6131"/>
                      </a:cubicBezTo>
                      <a:cubicBezTo>
                        <a:pt x="19113" y="6230"/>
                        <a:pt x="19039" y="6304"/>
                        <a:pt x="18941" y="6340"/>
                      </a:cubicBezTo>
                      <a:cubicBezTo>
                        <a:pt x="18851" y="6368"/>
                        <a:pt x="18763" y="6369"/>
                        <a:pt x="18593" y="6369"/>
                      </a:cubicBezTo>
                      <a:lnTo>
                        <a:pt x="16093" y="6369"/>
                      </a:lnTo>
                      <a:cubicBezTo>
                        <a:pt x="15926" y="6369"/>
                        <a:pt x="15841" y="6368"/>
                        <a:pt x="15751" y="6340"/>
                      </a:cubicBezTo>
                      <a:cubicBezTo>
                        <a:pt x="15653" y="6304"/>
                        <a:pt x="15573" y="6230"/>
                        <a:pt x="15537" y="6131"/>
                      </a:cubicBezTo>
                      <a:cubicBezTo>
                        <a:pt x="15508" y="6041"/>
                        <a:pt x="15514" y="5953"/>
                        <a:pt x="15514" y="5784"/>
                      </a:cubicBezTo>
                      <a:lnTo>
                        <a:pt x="15514" y="3283"/>
                      </a:lnTo>
                      <a:cubicBezTo>
                        <a:pt x="15514" y="3116"/>
                        <a:pt x="15508" y="3031"/>
                        <a:pt x="15537" y="2941"/>
                      </a:cubicBezTo>
                      <a:cubicBezTo>
                        <a:pt x="15573" y="2843"/>
                        <a:pt x="15653" y="2768"/>
                        <a:pt x="15751" y="2733"/>
                      </a:cubicBezTo>
                      <a:cubicBezTo>
                        <a:pt x="15841" y="2704"/>
                        <a:pt x="15923" y="2704"/>
                        <a:pt x="16093" y="2704"/>
                      </a:cubicBezTo>
                      <a:close/>
                      <a:moveTo>
                        <a:pt x="10796" y="6537"/>
                      </a:moveTo>
                      <a:cubicBezTo>
                        <a:pt x="11896" y="6537"/>
                        <a:pt x="13001" y="6953"/>
                        <a:pt x="13841" y="7793"/>
                      </a:cubicBezTo>
                      <a:cubicBezTo>
                        <a:pt x="15520" y="9473"/>
                        <a:pt x="15520" y="12199"/>
                        <a:pt x="13841" y="13878"/>
                      </a:cubicBezTo>
                      <a:cubicBezTo>
                        <a:pt x="12162" y="15558"/>
                        <a:pt x="9436" y="15558"/>
                        <a:pt x="7757" y="13878"/>
                      </a:cubicBezTo>
                      <a:cubicBezTo>
                        <a:pt x="6078" y="12199"/>
                        <a:pt x="6078" y="9473"/>
                        <a:pt x="7757" y="7793"/>
                      </a:cubicBezTo>
                      <a:cubicBezTo>
                        <a:pt x="8597" y="6953"/>
                        <a:pt x="9696" y="6537"/>
                        <a:pt x="10796" y="6537"/>
                      </a:cubicBezTo>
                      <a:close/>
                      <a:moveTo>
                        <a:pt x="2403" y="9565"/>
                      </a:moveTo>
                      <a:lnTo>
                        <a:pt x="4191" y="9565"/>
                      </a:lnTo>
                      <a:cubicBezTo>
                        <a:pt x="3785" y="11684"/>
                        <a:pt x="4397" y="13957"/>
                        <a:pt x="6038" y="15598"/>
                      </a:cubicBezTo>
                      <a:cubicBezTo>
                        <a:pt x="8667" y="18228"/>
                        <a:pt x="12931" y="18228"/>
                        <a:pt x="15560" y="15598"/>
                      </a:cubicBezTo>
                      <a:cubicBezTo>
                        <a:pt x="17201" y="13957"/>
                        <a:pt x="17813" y="11684"/>
                        <a:pt x="17407" y="9565"/>
                      </a:cubicBezTo>
                      <a:lnTo>
                        <a:pt x="19195" y="9565"/>
                      </a:lnTo>
                      <a:lnTo>
                        <a:pt x="19195" y="17567"/>
                      </a:lnTo>
                      <a:cubicBezTo>
                        <a:pt x="19195" y="17800"/>
                        <a:pt x="19194" y="17974"/>
                        <a:pt x="19184" y="18122"/>
                      </a:cubicBezTo>
                      <a:cubicBezTo>
                        <a:pt x="19173" y="18271"/>
                        <a:pt x="19154" y="18396"/>
                        <a:pt x="19114" y="18522"/>
                      </a:cubicBezTo>
                      <a:cubicBezTo>
                        <a:pt x="19064" y="18660"/>
                        <a:pt x="18986" y="18779"/>
                        <a:pt x="18883" y="18881"/>
                      </a:cubicBezTo>
                      <a:cubicBezTo>
                        <a:pt x="18780" y="18983"/>
                        <a:pt x="18655" y="19064"/>
                        <a:pt x="18518" y="19113"/>
                      </a:cubicBezTo>
                      <a:cubicBezTo>
                        <a:pt x="18392" y="19153"/>
                        <a:pt x="18268" y="19172"/>
                        <a:pt x="18119" y="19182"/>
                      </a:cubicBezTo>
                      <a:cubicBezTo>
                        <a:pt x="17969" y="19192"/>
                        <a:pt x="17794" y="19194"/>
                        <a:pt x="17557" y="19194"/>
                      </a:cubicBezTo>
                      <a:lnTo>
                        <a:pt x="4035" y="19194"/>
                      </a:lnTo>
                      <a:cubicBezTo>
                        <a:pt x="3801" y="19194"/>
                        <a:pt x="3628" y="19192"/>
                        <a:pt x="3479" y="19182"/>
                      </a:cubicBezTo>
                      <a:cubicBezTo>
                        <a:pt x="3331" y="19172"/>
                        <a:pt x="3206" y="19153"/>
                        <a:pt x="3080" y="19113"/>
                      </a:cubicBezTo>
                      <a:cubicBezTo>
                        <a:pt x="2943" y="19064"/>
                        <a:pt x="2818" y="18983"/>
                        <a:pt x="2715" y="18881"/>
                      </a:cubicBezTo>
                      <a:cubicBezTo>
                        <a:pt x="2612" y="18779"/>
                        <a:pt x="2534" y="18660"/>
                        <a:pt x="2484" y="18522"/>
                      </a:cubicBezTo>
                      <a:cubicBezTo>
                        <a:pt x="2444" y="18396"/>
                        <a:pt x="2425" y="18273"/>
                        <a:pt x="2414" y="18122"/>
                      </a:cubicBezTo>
                      <a:cubicBezTo>
                        <a:pt x="2404" y="17972"/>
                        <a:pt x="2403" y="17792"/>
                        <a:pt x="2403" y="17555"/>
                      </a:cubicBezTo>
                      <a:lnTo>
                        <a:pt x="2403" y="9565"/>
                      </a:lnTo>
                      <a:close/>
                    </a:path>
                  </a:pathLst>
                </a:custGeom>
                <a:solidFill>
                  <a:srgbClr val="FFFFFF"/>
                </a:solidFill>
                <a:ln>
                  <a:noFill/>
                </a:ln>
                <a:effectLst/>
              </p:spPr>
              <p:txBody>
                <a:bodyPr lIns="50800" tIns="50800" rIns="50800" bIns="50800" anchor="ctr"/>
                <a:lstStyle/>
                <a:p>
                  <a:pPr>
                    <a:defRPr/>
                  </a:pPr>
                  <a:endParaRPr lang="ru-RU"/>
                </a:p>
              </p:txBody>
            </p:sp>
          </p:grpSp>
          <p:sp>
            <p:nvSpPr>
              <p:cNvPr id="54" name="Investor Pitch Deck Template">
                <a:extLst>
                  <a:ext uri="{FF2B5EF4-FFF2-40B4-BE49-F238E27FC236}">
                    <a16:creationId xmlns:a16="http://schemas.microsoft.com/office/drawing/2014/main" id="{910A63DA-A394-0D41-993C-7CF66499A75F}"/>
                  </a:ext>
                </a:extLst>
              </p:cNvPr>
              <p:cNvSpPr txBox="1"/>
              <p:nvPr/>
            </p:nvSpPr>
            <p:spPr>
              <a:xfrm>
                <a:off x="1990697" y="7053327"/>
                <a:ext cx="6075794" cy="6309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3500">
                    <a:solidFill>
                      <a:schemeClr val="accent1"/>
                    </a:solidFill>
                    <a:latin typeface="Montserrat" pitchFamily="2" charset="0"/>
                  </a:rPr>
                  <a:t>Max Freeman</a:t>
                </a:r>
                <a:endParaRPr sz="3500">
                  <a:solidFill>
                    <a:schemeClr val="accent1"/>
                  </a:solidFill>
                  <a:latin typeface="Montserrat" pitchFamily="2" charset="0"/>
                </a:endParaRPr>
              </a:p>
            </p:txBody>
          </p:sp>
          <p:cxnSp>
            <p:nvCxnSpPr>
              <p:cNvPr id="57" name="Прямая соединительная линия 56">
                <a:extLst>
                  <a:ext uri="{FF2B5EF4-FFF2-40B4-BE49-F238E27FC236}">
                    <a16:creationId xmlns:a16="http://schemas.microsoft.com/office/drawing/2014/main" id="{7BEBAC4D-6985-304E-8633-221ABB4CB340}"/>
                  </a:ext>
                </a:extLst>
              </p:cNvPr>
              <p:cNvCxnSpPr/>
              <p:nvPr/>
            </p:nvCxnSpPr>
            <p:spPr>
              <a:xfrm>
                <a:off x="4128594" y="8423693"/>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
            <p:nvSpPr>
              <p:cNvPr id="58"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BDF25544-1F65-5947-92D9-967DCF0F3312}"/>
                  </a:ext>
                </a:extLst>
              </p:cNvPr>
              <p:cNvSpPr txBox="1"/>
              <p:nvPr/>
            </p:nvSpPr>
            <p:spPr>
              <a:xfrm>
                <a:off x="2374241" y="8518136"/>
                <a:ext cx="5308706" cy="17490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incididunt</a:t>
                </a:r>
                <a:endParaRPr>
                  <a:latin typeface="Montserrat" pitchFamily="2" charset="0"/>
                </a:endParaRPr>
              </a:p>
            </p:txBody>
          </p:sp>
          <p:sp>
            <p:nvSpPr>
              <p:cNvPr id="59"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702A2305-65EC-5644-8409-CFBB052051BA}"/>
                  </a:ext>
                </a:extLst>
              </p:cNvPr>
              <p:cNvSpPr txBox="1"/>
              <p:nvPr/>
            </p:nvSpPr>
            <p:spPr>
              <a:xfrm>
                <a:off x="2374241" y="7501147"/>
                <a:ext cx="5308706" cy="5948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ts val="4500"/>
                  </a:lnSpc>
                  <a:defRPr sz="2200">
                    <a:solidFill>
                      <a:srgbClr val="7B7B7C"/>
                    </a:solidFill>
                    <a:latin typeface="Aller"/>
                    <a:ea typeface="Aller"/>
                    <a:cs typeface="Aller"/>
                    <a:sym typeface="Aller"/>
                  </a:defRPr>
                </a:pPr>
                <a:r>
                  <a:rPr lang="en-US">
                    <a:latin typeface="Montserrat" pitchFamily="2" charset="0"/>
                  </a:rPr>
                  <a:t>manager</a:t>
                </a:r>
                <a:endParaRPr>
                  <a:latin typeface="Montserrat" pitchFamily="2" charset="0"/>
                </a:endParaRPr>
              </a:p>
            </p:txBody>
          </p:sp>
        </p:grpSp>
      </p:grpSp>
      <p:grpSp>
        <p:nvGrpSpPr>
          <p:cNvPr id="7" name="Группа 6">
            <a:extLst>
              <a:ext uri="{FF2B5EF4-FFF2-40B4-BE49-F238E27FC236}">
                <a16:creationId xmlns:a16="http://schemas.microsoft.com/office/drawing/2014/main" id="{5BA6366E-0CC4-5046-9177-2087174D2504}"/>
              </a:ext>
            </a:extLst>
          </p:cNvPr>
          <p:cNvGrpSpPr/>
          <p:nvPr/>
        </p:nvGrpSpPr>
        <p:grpSpPr>
          <a:xfrm>
            <a:off x="15884756" y="1719940"/>
            <a:ext cx="6797300" cy="10332000"/>
            <a:chOff x="15884756" y="1719940"/>
            <a:chExt cx="6797300" cy="10332000"/>
          </a:xfrm>
        </p:grpSpPr>
        <p:sp>
          <p:nvSpPr>
            <p:cNvPr id="66" name="Скругленный прямоугольник 65">
              <a:extLst>
                <a:ext uri="{FF2B5EF4-FFF2-40B4-BE49-F238E27FC236}">
                  <a16:creationId xmlns:a16="http://schemas.microsoft.com/office/drawing/2014/main" id="{D0210429-D80F-4C4F-BF08-600087125B43}"/>
                </a:ext>
              </a:extLst>
            </p:cNvPr>
            <p:cNvSpPr/>
            <p:nvPr/>
          </p:nvSpPr>
          <p:spPr>
            <a:xfrm>
              <a:off x="15884756" y="1719940"/>
              <a:ext cx="6797300" cy="10332000"/>
            </a:xfrm>
            <a:prstGeom prst="roundRect">
              <a:avLst>
                <a:gd name="adj" fmla="val 2147"/>
              </a:avLst>
            </a:prstGeom>
            <a:solidFill>
              <a:schemeClr val="bg2">
                <a:lumMod val="20000"/>
                <a:lumOff val="80000"/>
                <a:alpha val="4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78" name="Группа 77">
              <a:extLst>
                <a:ext uri="{FF2B5EF4-FFF2-40B4-BE49-F238E27FC236}">
                  <a16:creationId xmlns:a16="http://schemas.microsoft.com/office/drawing/2014/main" id="{5D693E82-32A5-EF4F-9A42-7027EE11DC8F}"/>
                </a:ext>
              </a:extLst>
            </p:cNvPr>
            <p:cNvGrpSpPr/>
            <p:nvPr/>
          </p:nvGrpSpPr>
          <p:grpSpPr>
            <a:xfrm>
              <a:off x="16245509" y="7053327"/>
              <a:ext cx="6075794" cy="4184191"/>
              <a:chOff x="1990697" y="7053327"/>
              <a:chExt cx="6075794" cy="4184191"/>
            </a:xfrm>
          </p:grpSpPr>
          <p:grpSp>
            <p:nvGrpSpPr>
              <p:cNvPr id="79" name="Группа 78">
                <a:extLst>
                  <a:ext uri="{FF2B5EF4-FFF2-40B4-BE49-F238E27FC236}">
                    <a16:creationId xmlns:a16="http://schemas.microsoft.com/office/drawing/2014/main" id="{91DCC6FB-DC26-0841-BC98-2BA96820EDC9}"/>
                  </a:ext>
                </a:extLst>
              </p:cNvPr>
              <p:cNvGrpSpPr/>
              <p:nvPr/>
            </p:nvGrpSpPr>
            <p:grpSpPr>
              <a:xfrm>
                <a:off x="3289488" y="10667606"/>
                <a:ext cx="3478213" cy="569912"/>
                <a:chOff x="15784685" y="5556961"/>
                <a:chExt cx="3478213" cy="569912"/>
              </a:xfrm>
            </p:grpSpPr>
            <p:sp>
              <p:nvSpPr>
                <p:cNvPr id="84" name="Oval 3">
                  <a:extLst>
                    <a:ext uri="{FF2B5EF4-FFF2-40B4-BE49-F238E27FC236}">
                      <a16:creationId xmlns:a16="http://schemas.microsoft.com/office/drawing/2014/main" id="{DDC2D67E-9064-1045-9471-D3A33C54B4AC}"/>
                    </a:ext>
                  </a:extLst>
                </p:cNvPr>
                <p:cNvSpPr>
                  <a:spLocks/>
                </p:cNvSpPr>
                <p:nvPr/>
              </p:nvSpPr>
              <p:spPr bwMode="auto">
                <a:xfrm>
                  <a:off x="15784685" y="5556961"/>
                  <a:ext cx="569913" cy="569912"/>
                </a:xfrm>
                <a:prstGeom prst="ellipse">
                  <a:avLst/>
                </a:prstGeom>
                <a:gradFill>
                  <a:gsLst>
                    <a:gs pos="27000">
                      <a:schemeClr val="accent3"/>
                    </a:gs>
                    <a:gs pos="78000">
                      <a:schemeClr val="accent1"/>
                    </a:gs>
                    <a:gs pos="100000">
                      <a:schemeClr val="accent2"/>
                    </a:gs>
                  </a:gsLst>
                  <a:path path="circle">
                    <a:fillToRect l="100000" t="100000"/>
                  </a:path>
                </a:gradFill>
                <a:ln>
                  <a:noFill/>
                </a:ln>
                <a:effectLst/>
              </p:spPr>
              <p:txBody>
                <a:bodyPr lIns="50800" tIns="50800" rIns="50800" bIns="50800" anchor="ctr"/>
                <a:lstStyle/>
                <a:p>
                  <a:pPr>
                    <a:defRPr/>
                  </a:pPr>
                  <a:endParaRPr lang="en-US" altLang="en-US" sz="3200">
                    <a:solidFill>
                      <a:srgbClr val="FFFFFF"/>
                    </a:solidFill>
                    <a:latin typeface="Helvetica Light" charset="0"/>
                    <a:ea typeface="Poppins" charset="0"/>
                    <a:cs typeface="Poppins" charset="0"/>
                    <a:sym typeface="Helvetica Light" charset="0"/>
                  </a:endParaRPr>
                </a:p>
              </p:txBody>
            </p:sp>
            <p:sp>
              <p:nvSpPr>
                <p:cNvPr id="85" name="AutoShape 4">
                  <a:extLst>
                    <a:ext uri="{FF2B5EF4-FFF2-40B4-BE49-F238E27FC236}">
                      <a16:creationId xmlns:a16="http://schemas.microsoft.com/office/drawing/2014/main" id="{9194E065-2334-664C-8F4C-5D7F7012B1EB}"/>
                    </a:ext>
                  </a:extLst>
                </p:cNvPr>
                <p:cNvSpPr>
                  <a:spLocks/>
                </p:cNvSpPr>
                <p:nvPr/>
              </p:nvSpPr>
              <p:spPr bwMode="auto">
                <a:xfrm>
                  <a:off x="16005348" y="5722061"/>
                  <a:ext cx="128587" cy="242887"/>
                </a:xfrm>
                <a:custGeom>
                  <a:avLst/>
                  <a:gdLst>
                    <a:gd name="T0" fmla="*/ 64300 w 21600"/>
                    <a:gd name="T1" fmla="*/ 121362 h 21595"/>
                    <a:gd name="T2" fmla="*/ 64300 w 21600"/>
                    <a:gd name="T3" fmla="*/ 121362 h 21595"/>
                    <a:gd name="T4" fmla="*/ 64300 w 21600"/>
                    <a:gd name="T5" fmla="*/ 121362 h 21595"/>
                    <a:gd name="T6" fmla="*/ 64300 w 21600"/>
                    <a:gd name="T7" fmla="*/ 121362 h 215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95">
                      <a:moveTo>
                        <a:pt x="14325" y="0"/>
                      </a:moveTo>
                      <a:cubicBezTo>
                        <a:pt x="11947" y="-5"/>
                        <a:pt x="9683" y="535"/>
                        <a:pt x="8120" y="1477"/>
                      </a:cubicBezTo>
                      <a:cubicBezTo>
                        <a:pt x="6945" y="2186"/>
                        <a:pt x="6249" y="3081"/>
                        <a:pt x="6144" y="4019"/>
                      </a:cubicBezTo>
                      <a:lnTo>
                        <a:pt x="6123" y="7733"/>
                      </a:lnTo>
                      <a:lnTo>
                        <a:pt x="0" y="7733"/>
                      </a:lnTo>
                      <a:lnTo>
                        <a:pt x="0" y="11796"/>
                      </a:lnTo>
                      <a:lnTo>
                        <a:pt x="6103" y="11796"/>
                      </a:lnTo>
                      <a:lnTo>
                        <a:pt x="6052" y="21595"/>
                      </a:lnTo>
                      <a:lnTo>
                        <a:pt x="14509" y="21595"/>
                      </a:lnTo>
                      <a:lnTo>
                        <a:pt x="14509" y="11796"/>
                      </a:lnTo>
                      <a:lnTo>
                        <a:pt x="20469" y="11796"/>
                      </a:lnTo>
                      <a:lnTo>
                        <a:pt x="21447" y="7733"/>
                      </a:lnTo>
                      <a:lnTo>
                        <a:pt x="14509" y="7733"/>
                      </a:lnTo>
                      <a:lnTo>
                        <a:pt x="14509" y="4988"/>
                      </a:lnTo>
                      <a:cubicBezTo>
                        <a:pt x="14453" y="4560"/>
                        <a:pt x="14822" y="4150"/>
                        <a:pt x="15487" y="3901"/>
                      </a:cubicBezTo>
                      <a:cubicBezTo>
                        <a:pt x="15925" y="3738"/>
                        <a:pt x="16459" y="3660"/>
                        <a:pt x="16995" y="3682"/>
                      </a:cubicBezTo>
                      <a:lnTo>
                        <a:pt x="21600" y="3677"/>
                      </a:lnTo>
                      <a:lnTo>
                        <a:pt x="21590" y="0"/>
                      </a:lnTo>
                      <a:lnTo>
                        <a:pt x="14325" y="0"/>
                      </a:lnTo>
                      <a:close/>
                    </a:path>
                  </a:pathLst>
                </a:custGeom>
                <a:solidFill>
                  <a:srgbClr val="FFFFFF"/>
                </a:solidFill>
                <a:ln>
                  <a:noFill/>
                </a:ln>
                <a:effectLst/>
              </p:spPr>
              <p:txBody>
                <a:bodyPr lIns="50800" tIns="50800" rIns="50800" bIns="50800" anchor="ctr"/>
                <a:lstStyle/>
                <a:p>
                  <a:pPr>
                    <a:defRPr/>
                  </a:pPr>
                  <a:endParaRPr lang="ru-RU"/>
                </a:p>
              </p:txBody>
            </p:sp>
            <p:sp>
              <p:nvSpPr>
                <p:cNvPr id="86" name="Oval 6">
                  <a:extLst>
                    <a:ext uri="{FF2B5EF4-FFF2-40B4-BE49-F238E27FC236}">
                      <a16:creationId xmlns:a16="http://schemas.microsoft.com/office/drawing/2014/main" id="{96E3B34A-D7FE-AF4F-B7D8-5BAF641EAD4D}"/>
                    </a:ext>
                  </a:extLst>
                </p:cNvPr>
                <p:cNvSpPr>
                  <a:spLocks/>
                </p:cNvSpPr>
                <p:nvPr/>
              </p:nvSpPr>
              <p:spPr bwMode="auto">
                <a:xfrm>
                  <a:off x="16511760" y="5556961"/>
                  <a:ext cx="569913" cy="569912"/>
                </a:xfrm>
                <a:prstGeom prst="ellipse">
                  <a:avLst/>
                </a:prstGeom>
                <a:gradFill>
                  <a:gsLst>
                    <a:gs pos="27000">
                      <a:schemeClr val="accent3"/>
                    </a:gs>
                    <a:gs pos="78000">
                      <a:schemeClr val="accent1"/>
                    </a:gs>
                    <a:gs pos="100000">
                      <a:schemeClr val="accent2"/>
                    </a:gs>
                  </a:gsLst>
                  <a:path path="circle">
                    <a:fillToRect l="100000" t="100000"/>
                  </a:path>
                </a:gradFill>
                <a:ln>
                  <a:noFill/>
                </a:ln>
                <a:effectLst/>
              </p:spPr>
              <p:txBody>
                <a:bodyPr lIns="50800" tIns="50800" rIns="50800" bIns="50800" anchor="ctr"/>
                <a:lstStyle/>
                <a:p>
                  <a:pPr>
                    <a:defRPr/>
                  </a:pPr>
                  <a:endParaRPr lang="en-US" altLang="en-US" sz="3200">
                    <a:solidFill>
                      <a:srgbClr val="FFFFFF"/>
                    </a:solidFill>
                    <a:latin typeface="Helvetica Light" charset="0"/>
                    <a:ea typeface="Poppins" charset="0"/>
                    <a:cs typeface="Poppins" charset="0"/>
                    <a:sym typeface="Helvetica Light" charset="0"/>
                  </a:endParaRPr>
                </a:p>
              </p:txBody>
            </p:sp>
            <p:sp>
              <p:nvSpPr>
                <p:cNvPr id="87" name="AutoShape 7">
                  <a:extLst>
                    <a:ext uri="{FF2B5EF4-FFF2-40B4-BE49-F238E27FC236}">
                      <a16:creationId xmlns:a16="http://schemas.microsoft.com/office/drawing/2014/main" id="{C33F618D-48AA-9243-9B47-DE241AD8236F}"/>
                    </a:ext>
                  </a:extLst>
                </p:cNvPr>
                <p:cNvSpPr>
                  <a:spLocks/>
                </p:cNvSpPr>
                <p:nvPr/>
              </p:nvSpPr>
              <p:spPr bwMode="auto">
                <a:xfrm>
                  <a:off x="16683210" y="5737936"/>
                  <a:ext cx="247650" cy="204787"/>
                </a:xfrm>
                <a:custGeom>
                  <a:avLst/>
                  <a:gdLst>
                    <a:gd name="T0" fmla="*/ 123838 w 21600"/>
                    <a:gd name="T1" fmla="*/ 106277 h 20609"/>
                    <a:gd name="T2" fmla="*/ 123838 w 21600"/>
                    <a:gd name="T3" fmla="*/ 106277 h 20609"/>
                    <a:gd name="T4" fmla="*/ 123838 w 21600"/>
                    <a:gd name="T5" fmla="*/ 106277 h 20609"/>
                    <a:gd name="T6" fmla="*/ 123838 w 21600"/>
                    <a:gd name="T7" fmla="*/ 106277 h 2060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0609">
                      <a:moveTo>
                        <a:pt x="20989" y="488"/>
                      </a:moveTo>
                      <a:cubicBezTo>
                        <a:pt x="20829" y="951"/>
                        <a:pt x="20629" y="1394"/>
                        <a:pt x="20393" y="1811"/>
                      </a:cubicBezTo>
                      <a:cubicBezTo>
                        <a:pt x="20078" y="2370"/>
                        <a:pt x="19700" y="2878"/>
                        <a:pt x="19269" y="3322"/>
                      </a:cubicBezTo>
                      <a:cubicBezTo>
                        <a:pt x="19683" y="3307"/>
                        <a:pt x="20095" y="3243"/>
                        <a:pt x="20498" y="3130"/>
                      </a:cubicBezTo>
                      <a:cubicBezTo>
                        <a:pt x="20877" y="3024"/>
                        <a:pt x="21246" y="2876"/>
                        <a:pt x="21600" y="2687"/>
                      </a:cubicBezTo>
                      <a:cubicBezTo>
                        <a:pt x="21316" y="3218"/>
                        <a:pt x="20987" y="3713"/>
                        <a:pt x="20617" y="4166"/>
                      </a:cubicBezTo>
                      <a:cubicBezTo>
                        <a:pt x="20223" y="4649"/>
                        <a:pt x="19784" y="5081"/>
                        <a:pt x="19309" y="5454"/>
                      </a:cubicBezTo>
                      <a:cubicBezTo>
                        <a:pt x="19444" y="7795"/>
                        <a:pt x="19109" y="10097"/>
                        <a:pt x="18370" y="12200"/>
                      </a:cubicBezTo>
                      <a:cubicBezTo>
                        <a:pt x="17648" y="14253"/>
                        <a:pt x="16533" y="16141"/>
                        <a:pt x="14986" y="17569"/>
                      </a:cubicBezTo>
                      <a:cubicBezTo>
                        <a:pt x="13903" y="18568"/>
                        <a:pt x="12649" y="19278"/>
                        <a:pt x="11333" y="19776"/>
                      </a:cubicBezTo>
                      <a:cubicBezTo>
                        <a:pt x="7577" y="21197"/>
                        <a:pt x="3487" y="20789"/>
                        <a:pt x="0" y="18635"/>
                      </a:cubicBezTo>
                      <a:cubicBezTo>
                        <a:pt x="1193" y="18716"/>
                        <a:pt x="2389" y="18532"/>
                        <a:pt x="3523" y="18094"/>
                      </a:cubicBezTo>
                      <a:cubicBezTo>
                        <a:pt x="4495" y="17719"/>
                        <a:pt x="5407" y="17162"/>
                        <a:pt x="6225" y="16446"/>
                      </a:cubicBezTo>
                      <a:cubicBezTo>
                        <a:pt x="5098" y="16406"/>
                        <a:pt x="4024" y="15887"/>
                        <a:pt x="3208" y="14986"/>
                      </a:cubicBezTo>
                      <a:cubicBezTo>
                        <a:pt x="2632" y="14351"/>
                        <a:pt x="2210" y="13551"/>
                        <a:pt x="1985" y="12667"/>
                      </a:cubicBezTo>
                      <a:cubicBezTo>
                        <a:pt x="2291" y="12709"/>
                        <a:pt x="2600" y="12724"/>
                        <a:pt x="2908" y="12712"/>
                      </a:cubicBezTo>
                      <a:cubicBezTo>
                        <a:pt x="3196" y="12701"/>
                        <a:pt x="3482" y="12666"/>
                        <a:pt x="3766" y="12608"/>
                      </a:cubicBezTo>
                      <a:cubicBezTo>
                        <a:pt x="2710" y="12261"/>
                        <a:pt x="1802" y="11471"/>
                        <a:pt x="1219" y="10392"/>
                      </a:cubicBezTo>
                      <a:cubicBezTo>
                        <a:pt x="728" y="9483"/>
                        <a:pt x="496" y="8418"/>
                        <a:pt x="556" y="7347"/>
                      </a:cubicBezTo>
                      <a:cubicBezTo>
                        <a:pt x="865" y="7528"/>
                        <a:pt x="1185" y="7682"/>
                        <a:pt x="1514" y="7808"/>
                      </a:cubicBezTo>
                      <a:cubicBezTo>
                        <a:pt x="1827" y="7928"/>
                        <a:pt x="2147" y="8023"/>
                        <a:pt x="2471" y="8092"/>
                      </a:cubicBezTo>
                      <a:cubicBezTo>
                        <a:pt x="1633" y="7267"/>
                        <a:pt x="1044" y="6153"/>
                        <a:pt x="791" y="4912"/>
                      </a:cubicBezTo>
                      <a:cubicBezTo>
                        <a:pt x="541" y="3690"/>
                        <a:pt x="630" y="2408"/>
                        <a:pt x="1044" y="1248"/>
                      </a:cubicBezTo>
                      <a:cubicBezTo>
                        <a:pt x="2154" y="2776"/>
                        <a:pt x="3509" y="4041"/>
                        <a:pt x="5034" y="4972"/>
                      </a:cubicBezTo>
                      <a:cubicBezTo>
                        <a:pt x="6714" y="5998"/>
                        <a:pt x="8564" y="6597"/>
                        <a:pt x="10460" y="6728"/>
                      </a:cubicBezTo>
                      <a:cubicBezTo>
                        <a:pt x="9854" y="4014"/>
                        <a:pt x="11145" y="1215"/>
                        <a:pt x="13427" y="291"/>
                      </a:cubicBezTo>
                      <a:cubicBezTo>
                        <a:pt x="15140" y="-403"/>
                        <a:pt x="17045" y="169"/>
                        <a:pt x="18253" y="1739"/>
                      </a:cubicBezTo>
                      <a:cubicBezTo>
                        <a:pt x="18767" y="1670"/>
                        <a:pt x="19270" y="1521"/>
                        <a:pt x="19749" y="1295"/>
                      </a:cubicBezTo>
                      <a:cubicBezTo>
                        <a:pt x="20190" y="1087"/>
                        <a:pt x="20606" y="816"/>
                        <a:pt x="20989" y="488"/>
                      </a:cubicBezTo>
                      <a:close/>
                    </a:path>
                  </a:pathLst>
                </a:custGeom>
                <a:solidFill>
                  <a:srgbClr val="FFFFFF"/>
                </a:solidFill>
                <a:ln>
                  <a:noFill/>
                </a:ln>
                <a:effectLst/>
              </p:spPr>
              <p:txBody>
                <a:bodyPr lIns="50800" tIns="50800" rIns="50800" bIns="50800" anchor="ctr"/>
                <a:lstStyle/>
                <a:p>
                  <a:pPr>
                    <a:defRPr/>
                  </a:pPr>
                  <a:endParaRPr lang="ru-RU"/>
                </a:p>
              </p:txBody>
            </p:sp>
            <p:sp>
              <p:nvSpPr>
                <p:cNvPr id="88" name="Oval 9">
                  <a:extLst>
                    <a:ext uri="{FF2B5EF4-FFF2-40B4-BE49-F238E27FC236}">
                      <a16:creationId xmlns:a16="http://schemas.microsoft.com/office/drawing/2014/main" id="{887DA85A-C88F-7647-9212-DF34758C4D84}"/>
                    </a:ext>
                  </a:extLst>
                </p:cNvPr>
                <p:cNvSpPr>
                  <a:spLocks/>
                </p:cNvSpPr>
                <p:nvPr/>
              </p:nvSpPr>
              <p:spPr bwMode="auto">
                <a:xfrm>
                  <a:off x="17238835" y="5556961"/>
                  <a:ext cx="569913" cy="569912"/>
                </a:xfrm>
                <a:prstGeom prst="ellipse">
                  <a:avLst/>
                </a:prstGeom>
                <a:gradFill>
                  <a:gsLst>
                    <a:gs pos="27000">
                      <a:schemeClr val="accent3"/>
                    </a:gs>
                    <a:gs pos="78000">
                      <a:schemeClr val="accent1"/>
                    </a:gs>
                    <a:gs pos="100000">
                      <a:schemeClr val="accent2"/>
                    </a:gs>
                  </a:gsLst>
                  <a:path path="circle">
                    <a:fillToRect l="100000" t="100000"/>
                  </a:path>
                </a:gradFill>
                <a:ln>
                  <a:noFill/>
                </a:ln>
                <a:effectLst/>
              </p:spPr>
              <p:txBody>
                <a:bodyPr lIns="50800" tIns="50800" rIns="50800" bIns="50800" anchor="ctr"/>
                <a:lstStyle/>
                <a:p>
                  <a:pPr>
                    <a:defRPr/>
                  </a:pPr>
                  <a:endParaRPr lang="en-US" altLang="en-US" sz="3200">
                    <a:solidFill>
                      <a:srgbClr val="FFFFFF"/>
                    </a:solidFill>
                    <a:latin typeface="Helvetica Light" charset="0"/>
                    <a:ea typeface="Poppins" charset="0"/>
                    <a:cs typeface="Poppins" charset="0"/>
                    <a:sym typeface="Helvetica Light" charset="0"/>
                  </a:endParaRPr>
                </a:p>
              </p:txBody>
            </p:sp>
            <p:sp>
              <p:nvSpPr>
                <p:cNvPr id="89" name="AutoShape 10">
                  <a:extLst>
                    <a:ext uri="{FF2B5EF4-FFF2-40B4-BE49-F238E27FC236}">
                      <a16:creationId xmlns:a16="http://schemas.microsoft.com/office/drawing/2014/main" id="{20FA4A07-978B-934D-B167-823BBB49FA07}"/>
                    </a:ext>
                  </a:extLst>
                </p:cNvPr>
                <p:cNvSpPr>
                  <a:spLocks/>
                </p:cNvSpPr>
                <p:nvPr/>
              </p:nvSpPr>
              <p:spPr bwMode="auto">
                <a:xfrm>
                  <a:off x="17391235" y="5747461"/>
                  <a:ext cx="303213" cy="193675"/>
                </a:xfrm>
                <a:custGeom>
                  <a:avLst/>
                  <a:gdLst>
                    <a:gd name="T0" fmla="*/ 151614 w 20949"/>
                    <a:gd name="T1" fmla="*/ 96727 h 20595"/>
                    <a:gd name="T2" fmla="*/ 151614 w 20949"/>
                    <a:gd name="T3" fmla="*/ 96727 h 20595"/>
                    <a:gd name="T4" fmla="*/ 151614 w 20949"/>
                    <a:gd name="T5" fmla="*/ 96727 h 20595"/>
                    <a:gd name="T6" fmla="*/ 151614 w 20949"/>
                    <a:gd name="T7" fmla="*/ 96727 h 205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949" h="20595">
                      <a:moveTo>
                        <a:pt x="6669" y="0"/>
                      </a:moveTo>
                      <a:cubicBezTo>
                        <a:pt x="4962" y="0"/>
                        <a:pt x="3255" y="1006"/>
                        <a:pt x="1953" y="3017"/>
                      </a:cubicBezTo>
                      <a:cubicBezTo>
                        <a:pt x="-651" y="7038"/>
                        <a:pt x="-651" y="13558"/>
                        <a:pt x="1953" y="17579"/>
                      </a:cubicBezTo>
                      <a:cubicBezTo>
                        <a:pt x="4557" y="21600"/>
                        <a:pt x="8780" y="21600"/>
                        <a:pt x="11384" y="17579"/>
                      </a:cubicBezTo>
                      <a:cubicBezTo>
                        <a:pt x="13022" y="15050"/>
                        <a:pt x="13627" y="11534"/>
                        <a:pt x="13205" y="8272"/>
                      </a:cubicBezTo>
                      <a:lnTo>
                        <a:pt x="13026" y="8272"/>
                      </a:lnTo>
                      <a:lnTo>
                        <a:pt x="13026" y="8259"/>
                      </a:lnTo>
                      <a:lnTo>
                        <a:pt x="6690" y="8259"/>
                      </a:lnTo>
                      <a:lnTo>
                        <a:pt x="6690" y="12305"/>
                      </a:lnTo>
                      <a:lnTo>
                        <a:pt x="10410" y="12305"/>
                      </a:lnTo>
                      <a:cubicBezTo>
                        <a:pt x="10222" y="13151"/>
                        <a:pt x="9915" y="13949"/>
                        <a:pt x="9477" y="14627"/>
                      </a:cubicBezTo>
                      <a:cubicBezTo>
                        <a:pt x="7927" y="17019"/>
                        <a:pt x="5415" y="17019"/>
                        <a:pt x="3865" y="14627"/>
                      </a:cubicBezTo>
                      <a:cubicBezTo>
                        <a:pt x="2316" y="12234"/>
                        <a:pt x="2316" y="8361"/>
                        <a:pt x="3865" y="5969"/>
                      </a:cubicBezTo>
                      <a:cubicBezTo>
                        <a:pt x="4640" y="4773"/>
                        <a:pt x="5654" y="4174"/>
                        <a:pt x="6669" y="4174"/>
                      </a:cubicBezTo>
                      <a:cubicBezTo>
                        <a:pt x="7633" y="4174"/>
                        <a:pt x="8593" y="4730"/>
                        <a:pt x="9352" y="5808"/>
                      </a:cubicBezTo>
                      <a:lnTo>
                        <a:pt x="11297" y="2894"/>
                      </a:lnTo>
                      <a:cubicBezTo>
                        <a:pt x="10006" y="970"/>
                        <a:pt x="8339" y="0"/>
                        <a:pt x="6669" y="0"/>
                      </a:cubicBezTo>
                      <a:close/>
                      <a:moveTo>
                        <a:pt x="16904" y="5120"/>
                      </a:moveTo>
                      <a:lnTo>
                        <a:pt x="16904" y="8490"/>
                      </a:lnTo>
                      <a:lnTo>
                        <a:pt x="14721" y="8490"/>
                      </a:lnTo>
                      <a:lnTo>
                        <a:pt x="14721" y="11359"/>
                      </a:lnTo>
                      <a:lnTo>
                        <a:pt x="16904" y="11359"/>
                      </a:lnTo>
                      <a:lnTo>
                        <a:pt x="16904" y="14730"/>
                      </a:lnTo>
                      <a:lnTo>
                        <a:pt x="18766" y="14730"/>
                      </a:lnTo>
                      <a:lnTo>
                        <a:pt x="18766" y="11359"/>
                      </a:lnTo>
                      <a:lnTo>
                        <a:pt x="20949" y="11359"/>
                      </a:lnTo>
                      <a:lnTo>
                        <a:pt x="20949" y="8490"/>
                      </a:lnTo>
                      <a:lnTo>
                        <a:pt x="18766" y="8490"/>
                      </a:lnTo>
                      <a:lnTo>
                        <a:pt x="18766" y="5120"/>
                      </a:lnTo>
                      <a:lnTo>
                        <a:pt x="16904" y="5120"/>
                      </a:lnTo>
                      <a:close/>
                    </a:path>
                  </a:pathLst>
                </a:custGeom>
                <a:solidFill>
                  <a:srgbClr val="FFFFFF"/>
                </a:solidFill>
                <a:ln>
                  <a:noFill/>
                </a:ln>
                <a:effectLst/>
              </p:spPr>
              <p:txBody>
                <a:bodyPr lIns="50800" tIns="50800" rIns="50800" bIns="50800" anchor="ctr"/>
                <a:lstStyle/>
                <a:p>
                  <a:pPr>
                    <a:defRPr/>
                  </a:pPr>
                  <a:endParaRPr lang="ru-RU"/>
                </a:p>
              </p:txBody>
            </p:sp>
            <p:sp>
              <p:nvSpPr>
                <p:cNvPr id="90" name="Oval 12">
                  <a:extLst>
                    <a:ext uri="{FF2B5EF4-FFF2-40B4-BE49-F238E27FC236}">
                      <a16:creationId xmlns:a16="http://schemas.microsoft.com/office/drawing/2014/main" id="{1DD58BF5-20F0-F443-B0E9-128C0E1DE2E7}"/>
                    </a:ext>
                  </a:extLst>
                </p:cNvPr>
                <p:cNvSpPr>
                  <a:spLocks/>
                </p:cNvSpPr>
                <p:nvPr/>
              </p:nvSpPr>
              <p:spPr bwMode="auto">
                <a:xfrm>
                  <a:off x="17965910" y="5556961"/>
                  <a:ext cx="569913" cy="569912"/>
                </a:xfrm>
                <a:prstGeom prst="ellipse">
                  <a:avLst/>
                </a:prstGeom>
                <a:gradFill>
                  <a:gsLst>
                    <a:gs pos="27000">
                      <a:schemeClr val="accent3"/>
                    </a:gs>
                    <a:gs pos="78000">
                      <a:schemeClr val="accent1"/>
                    </a:gs>
                    <a:gs pos="100000">
                      <a:schemeClr val="accent2"/>
                    </a:gs>
                  </a:gsLst>
                  <a:path path="circle">
                    <a:fillToRect l="100000" t="100000"/>
                  </a:path>
                </a:gradFill>
                <a:ln>
                  <a:noFill/>
                </a:ln>
                <a:effectLst/>
              </p:spPr>
              <p:txBody>
                <a:bodyPr lIns="50800" tIns="50800" rIns="50800" bIns="50800" anchor="ctr"/>
                <a:lstStyle/>
                <a:p>
                  <a:pPr>
                    <a:defRPr/>
                  </a:pPr>
                  <a:endParaRPr lang="en-US" altLang="en-US" sz="3200">
                    <a:solidFill>
                      <a:srgbClr val="FFFFFF"/>
                    </a:solidFill>
                    <a:latin typeface="Helvetica Light" charset="0"/>
                    <a:ea typeface="Poppins" charset="0"/>
                    <a:cs typeface="Poppins" charset="0"/>
                    <a:sym typeface="Helvetica Light" charset="0"/>
                  </a:endParaRPr>
                </a:p>
              </p:txBody>
            </p:sp>
            <p:sp>
              <p:nvSpPr>
                <p:cNvPr id="91" name="AutoShape 13">
                  <a:extLst>
                    <a:ext uri="{FF2B5EF4-FFF2-40B4-BE49-F238E27FC236}">
                      <a16:creationId xmlns:a16="http://schemas.microsoft.com/office/drawing/2014/main" id="{D89ACB82-9052-4843-B014-AE828F7031B6}"/>
                    </a:ext>
                  </a:extLst>
                </p:cNvPr>
                <p:cNvSpPr>
                  <a:spLocks/>
                </p:cNvSpPr>
                <p:nvPr/>
              </p:nvSpPr>
              <p:spPr bwMode="auto">
                <a:xfrm>
                  <a:off x="18146885" y="5728411"/>
                  <a:ext cx="227013" cy="225425"/>
                </a:xfrm>
                <a:custGeom>
                  <a:avLst/>
                  <a:gdLst>
                    <a:gd name="T0" fmla="*/ 113518 w 21352"/>
                    <a:gd name="T1" fmla="*/ 112590 h 21600"/>
                    <a:gd name="T2" fmla="*/ 113518 w 21352"/>
                    <a:gd name="T3" fmla="*/ 112590 h 21600"/>
                    <a:gd name="T4" fmla="*/ 113518 w 21352"/>
                    <a:gd name="T5" fmla="*/ 112590 h 21600"/>
                    <a:gd name="T6" fmla="*/ 113518 w 21352"/>
                    <a:gd name="T7" fmla="*/ 1125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52" h="21600">
                      <a:moveTo>
                        <a:pt x="2512" y="0"/>
                      </a:moveTo>
                      <a:cubicBezTo>
                        <a:pt x="1868" y="0"/>
                        <a:pt x="1228" y="252"/>
                        <a:pt x="736" y="755"/>
                      </a:cubicBezTo>
                      <a:cubicBezTo>
                        <a:pt x="-246" y="1760"/>
                        <a:pt x="-246" y="3389"/>
                        <a:pt x="736" y="4394"/>
                      </a:cubicBezTo>
                      <a:cubicBezTo>
                        <a:pt x="1719" y="5400"/>
                        <a:pt x="3311" y="5400"/>
                        <a:pt x="4293" y="4394"/>
                      </a:cubicBezTo>
                      <a:cubicBezTo>
                        <a:pt x="5276" y="3389"/>
                        <a:pt x="5276" y="1760"/>
                        <a:pt x="4293" y="755"/>
                      </a:cubicBezTo>
                      <a:cubicBezTo>
                        <a:pt x="3802" y="252"/>
                        <a:pt x="3156" y="0"/>
                        <a:pt x="2512" y="0"/>
                      </a:cubicBezTo>
                      <a:close/>
                      <a:moveTo>
                        <a:pt x="15974" y="6786"/>
                      </a:moveTo>
                      <a:cubicBezTo>
                        <a:pt x="14493" y="6827"/>
                        <a:pt x="13075" y="7479"/>
                        <a:pt x="12048" y="8609"/>
                      </a:cubicBezTo>
                      <a:lnTo>
                        <a:pt x="12048" y="7250"/>
                      </a:lnTo>
                      <a:lnTo>
                        <a:pt x="7561" y="7250"/>
                      </a:lnTo>
                      <a:lnTo>
                        <a:pt x="7561" y="21600"/>
                      </a:lnTo>
                      <a:lnTo>
                        <a:pt x="12048" y="21600"/>
                      </a:lnTo>
                      <a:lnTo>
                        <a:pt x="12048" y="13067"/>
                      </a:lnTo>
                      <a:cubicBezTo>
                        <a:pt x="12157" y="11669"/>
                        <a:pt x="13375" y="10577"/>
                        <a:pt x="14805" y="10756"/>
                      </a:cubicBezTo>
                      <a:cubicBezTo>
                        <a:pt x="16039" y="10911"/>
                        <a:pt x="16934" y="12021"/>
                        <a:pt x="16865" y="13287"/>
                      </a:cubicBezTo>
                      <a:lnTo>
                        <a:pt x="16865" y="21600"/>
                      </a:lnTo>
                      <a:lnTo>
                        <a:pt x="21352" y="21600"/>
                      </a:lnTo>
                      <a:lnTo>
                        <a:pt x="21352" y="13357"/>
                      </a:lnTo>
                      <a:lnTo>
                        <a:pt x="21352" y="13287"/>
                      </a:lnTo>
                      <a:lnTo>
                        <a:pt x="21346" y="13287"/>
                      </a:lnTo>
                      <a:cubicBezTo>
                        <a:pt x="21354" y="12646"/>
                        <a:pt x="21328" y="12016"/>
                        <a:pt x="21244" y="11407"/>
                      </a:cubicBezTo>
                      <a:cubicBezTo>
                        <a:pt x="21154" y="10757"/>
                        <a:pt x="21010" y="10115"/>
                        <a:pt x="20734" y="9532"/>
                      </a:cubicBezTo>
                      <a:cubicBezTo>
                        <a:pt x="20160" y="8321"/>
                        <a:pt x="19052" y="7432"/>
                        <a:pt x="17710" y="7024"/>
                      </a:cubicBezTo>
                      <a:cubicBezTo>
                        <a:pt x="17135" y="6849"/>
                        <a:pt x="16551" y="6770"/>
                        <a:pt x="15974" y="6786"/>
                      </a:cubicBezTo>
                      <a:close/>
                      <a:moveTo>
                        <a:pt x="271" y="7250"/>
                      </a:moveTo>
                      <a:lnTo>
                        <a:pt x="271" y="21600"/>
                      </a:lnTo>
                      <a:lnTo>
                        <a:pt x="4759" y="21600"/>
                      </a:lnTo>
                      <a:lnTo>
                        <a:pt x="4759" y="7250"/>
                      </a:lnTo>
                      <a:lnTo>
                        <a:pt x="271" y="7250"/>
                      </a:lnTo>
                      <a:close/>
                    </a:path>
                  </a:pathLst>
                </a:custGeom>
                <a:solidFill>
                  <a:srgbClr val="FFFFFF"/>
                </a:solidFill>
                <a:ln>
                  <a:noFill/>
                </a:ln>
                <a:effectLst/>
              </p:spPr>
              <p:txBody>
                <a:bodyPr lIns="50800" tIns="50800" rIns="50800" bIns="50800" anchor="ctr"/>
                <a:lstStyle/>
                <a:p>
                  <a:pPr>
                    <a:defRPr/>
                  </a:pPr>
                  <a:endParaRPr lang="ru-RU"/>
                </a:p>
              </p:txBody>
            </p:sp>
            <p:sp>
              <p:nvSpPr>
                <p:cNvPr id="92" name="Oval 24">
                  <a:extLst>
                    <a:ext uri="{FF2B5EF4-FFF2-40B4-BE49-F238E27FC236}">
                      <a16:creationId xmlns:a16="http://schemas.microsoft.com/office/drawing/2014/main" id="{67E9C518-3B13-C946-8535-ADABB5333DA6}"/>
                    </a:ext>
                  </a:extLst>
                </p:cNvPr>
                <p:cNvSpPr>
                  <a:spLocks/>
                </p:cNvSpPr>
                <p:nvPr/>
              </p:nvSpPr>
              <p:spPr bwMode="auto">
                <a:xfrm>
                  <a:off x="18692985" y="5556961"/>
                  <a:ext cx="569913" cy="569912"/>
                </a:xfrm>
                <a:prstGeom prst="ellipse">
                  <a:avLst/>
                </a:prstGeom>
                <a:gradFill>
                  <a:gsLst>
                    <a:gs pos="27000">
                      <a:schemeClr val="accent3"/>
                    </a:gs>
                    <a:gs pos="78000">
                      <a:schemeClr val="accent1"/>
                    </a:gs>
                    <a:gs pos="100000">
                      <a:schemeClr val="accent2"/>
                    </a:gs>
                  </a:gsLst>
                  <a:path path="circle">
                    <a:fillToRect l="100000" t="100000"/>
                  </a:path>
                </a:gradFill>
                <a:ln>
                  <a:noFill/>
                </a:ln>
                <a:effectLst/>
              </p:spPr>
              <p:txBody>
                <a:bodyPr lIns="50800" tIns="50800" rIns="50800" bIns="50800" anchor="ctr"/>
                <a:lstStyle/>
                <a:p>
                  <a:pPr>
                    <a:defRPr/>
                  </a:pPr>
                  <a:endParaRPr lang="en-US" altLang="en-US" sz="3200">
                    <a:solidFill>
                      <a:srgbClr val="FFFFFF"/>
                    </a:solidFill>
                    <a:latin typeface="Helvetica Light" charset="0"/>
                    <a:ea typeface="Poppins" charset="0"/>
                    <a:cs typeface="Poppins" charset="0"/>
                    <a:sym typeface="Helvetica Light" charset="0"/>
                  </a:endParaRPr>
                </a:p>
              </p:txBody>
            </p:sp>
            <p:sp>
              <p:nvSpPr>
                <p:cNvPr id="93" name="AutoShape 25">
                  <a:extLst>
                    <a:ext uri="{FF2B5EF4-FFF2-40B4-BE49-F238E27FC236}">
                      <a16:creationId xmlns:a16="http://schemas.microsoft.com/office/drawing/2014/main" id="{4667B861-B75C-0B40-AB8F-7EBD4EF274E2}"/>
                    </a:ext>
                  </a:extLst>
                </p:cNvPr>
                <p:cNvSpPr>
                  <a:spLocks/>
                </p:cNvSpPr>
                <p:nvPr/>
              </p:nvSpPr>
              <p:spPr bwMode="auto">
                <a:xfrm>
                  <a:off x="18866023" y="5729998"/>
                  <a:ext cx="225425" cy="223838"/>
                </a:xfrm>
                <a:custGeom>
                  <a:avLst/>
                  <a:gdLst>
                    <a:gd name="T0" fmla="*/ 112718 w 21597"/>
                    <a:gd name="T1" fmla="*/ 111813 h 21597"/>
                    <a:gd name="T2" fmla="*/ 112718 w 21597"/>
                    <a:gd name="T3" fmla="*/ 111813 h 21597"/>
                    <a:gd name="T4" fmla="*/ 112718 w 21597"/>
                    <a:gd name="T5" fmla="*/ 111813 h 21597"/>
                    <a:gd name="T6" fmla="*/ 112718 w 21597"/>
                    <a:gd name="T7" fmla="*/ 111813 h 215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97" h="21597">
                      <a:moveTo>
                        <a:pt x="4955" y="0"/>
                      </a:moveTo>
                      <a:cubicBezTo>
                        <a:pt x="4242" y="0"/>
                        <a:pt x="3702" y="-2"/>
                        <a:pt x="3248" y="29"/>
                      </a:cubicBezTo>
                      <a:cubicBezTo>
                        <a:pt x="2794" y="59"/>
                        <a:pt x="2425" y="122"/>
                        <a:pt x="2044" y="243"/>
                      </a:cubicBezTo>
                      <a:cubicBezTo>
                        <a:pt x="1625" y="395"/>
                        <a:pt x="1251" y="636"/>
                        <a:pt x="944" y="943"/>
                      </a:cubicBezTo>
                      <a:cubicBezTo>
                        <a:pt x="637" y="1251"/>
                        <a:pt x="396" y="1624"/>
                        <a:pt x="244" y="2044"/>
                      </a:cubicBezTo>
                      <a:cubicBezTo>
                        <a:pt x="122" y="2427"/>
                        <a:pt x="60" y="2800"/>
                        <a:pt x="29" y="3254"/>
                      </a:cubicBezTo>
                      <a:cubicBezTo>
                        <a:pt x="-1" y="3707"/>
                        <a:pt x="0" y="4240"/>
                        <a:pt x="1" y="4950"/>
                      </a:cubicBezTo>
                      <a:lnTo>
                        <a:pt x="1" y="16623"/>
                      </a:lnTo>
                      <a:cubicBezTo>
                        <a:pt x="1" y="17344"/>
                        <a:pt x="-1" y="17886"/>
                        <a:pt x="29" y="18342"/>
                      </a:cubicBezTo>
                      <a:cubicBezTo>
                        <a:pt x="60" y="18799"/>
                        <a:pt x="122" y="19170"/>
                        <a:pt x="244" y="19553"/>
                      </a:cubicBezTo>
                      <a:cubicBezTo>
                        <a:pt x="396" y="19972"/>
                        <a:pt x="637" y="20345"/>
                        <a:pt x="944" y="20653"/>
                      </a:cubicBezTo>
                      <a:cubicBezTo>
                        <a:pt x="1251" y="20960"/>
                        <a:pt x="1625" y="21201"/>
                        <a:pt x="2044" y="21353"/>
                      </a:cubicBezTo>
                      <a:cubicBezTo>
                        <a:pt x="2427" y="21475"/>
                        <a:pt x="2799" y="21537"/>
                        <a:pt x="3254" y="21568"/>
                      </a:cubicBezTo>
                      <a:cubicBezTo>
                        <a:pt x="3708" y="21598"/>
                        <a:pt x="4246" y="21597"/>
                        <a:pt x="4955" y="21596"/>
                      </a:cubicBezTo>
                      <a:lnTo>
                        <a:pt x="16625" y="21596"/>
                      </a:lnTo>
                      <a:cubicBezTo>
                        <a:pt x="17346" y="21596"/>
                        <a:pt x="17884" y="21598"/>
                        <a:pt x="18339" y="21568"/>
                      </a:cubicBezTo>
                      <a:cubicBezTo>
                        <a:pt x="18793" y="21537"/>
                        <a:pt x="19166" y="21475"/>
                        <a:pt x="19548" y="21353"/>
                      </a:cubicBezTo>
                      <a:cubicBezTo>
                        <a:pt x="19967" y="21201"/>
                        <a:pt x="20345" y="20960"/>
                        <a:pt x="20654" y="20653"/>
                      </a:cubicBezTo>
                      <a:cubicBezTo>
                        <a:pt x="20963" y="20345"/>
                        <a:pt x="21202" y="19972"/>
                        <a:pt x="21354" y="19553"/>
                      </a:cubicBezTo>
                      <a:cubicBezTo>
                        <a:pt x="21476" y="19170"/>
                        <a:pt x="21538" y="18796"/>
                        <a:pt x="21569" y="18342"/>
                      </a:cubicBezTo>
                      <a:cubicBezTo>
                        <a:pt x="21599" y="17889"/>
                        <a:pt x="21598" y="17356"/>
                        <a:pt x="21597" y="16646"/>
                      </a:cubicBezTo>
                      <a:lnTo>
                        <a:pt x="21597" y="4973"/>
                      </a:lnTo>
                      <a:cubicBezTo>
                        <a:pt x="21598" y="4252"/>
                        <a:pt x="21599" y="3710"/>
                        <a:pt x="21569" y="3254"/>
                      </a:cubicBezTo>
                      <a:cubicBezTo>
                        <a:pt x="21538" y="2797"/>
                        <a:pt x="21476" y="2426"/>
                        <a:pt x="21354" y="2044"/>
                      </a:cubicBezTo>
                      <a:cubicBezTo>
                        <a:pt x="21202" y="1624"/>
                        <a:pt x="20963" y="1251"/>
                        <a:pt x="20654" y="943"/>
                      </a:cubicBezTo>
                      <a:cubicBezTo>
                        <a:pt x="20345" y="636"/>
                        <a:pt x="19967" y="395"/>
                        <a:pt x="19548" y="243"/>
                      </a:cubicBezTo>
                      <a:cubicBezTo>
                        <a:pt x="19166" y="121"/>
                        <a:pt x="18792" y="59"/>
                        <a:pt x="18339" y="29"/>
                      </a:cubicBezTo>
                      <a:cubicBezTo>
                        <a:pt x="17885" y="-2"/>
                        <a:pt x="17352" y="0"/>
                        <a:pt x="16643" y="0"/>
                      </a:cubicBezTo>
                      <a:lnTo>
                        <a:pt x="4973" y="0"/>
                      </a:lnTo>
                      <a:lnTo>
                        <a:pt x="4955" y="0"/>
                      </a:lnTo>
                      <a:close/>
                      <a:moveTo>
                        <a:pt x="16093" y="2704"/>
                      </a:moveTo>
                      <a:lnTo>
                        <a:pt x="18599" y="2704"/>
                      </a:lnTo>
                      <a:cubicBezTo>
                        <a:pt x="18766" y="2704"/>
                        <a:pt x="18851" y="2704"/>
                        <a:pt x="18941" y="2733"/>
                      </a:cubicBezTo>
                      <a:cubicBezTo>
                        <a:pt x="19039" y="2768"/>
                        <a:pt x="19113" y="2843"/>
                        <a:pt x="19149" y="2941"/>
                      </a:cubicBezTo>
                      <a:cubicBezTo>
                        <a:pt x="19177" y="3031"/>
                        <a:pt x="19178" y="3119"/>
                        <a:pt x="19178" y="3288"/>
                      </a:cubicBezTo>
                      <a:lnTo>
                        <a:pt x="19178" y="5790"/>
                      </a:lnTo>
                      <a:cubicBezTo>
                        <a:pt x="19178" y="5956"/>
                        <a:pt x="19177" y="6041"/>
                        <a:pt x="19149" y="6131"/>
                      </a:cubicBezTo>
                      <a:cubicBezTo>
                        <a:pt x="19113" y="6230"/>
                        <a:pt x="19039" y="6304"/>
                        <a:pt x="18941" y="6340"/>
                      </a:cubicBezTo>
                      <a:cubicBezTo>
                        <a:pt x="18851" y="6368"/>
                        <a:pt x="18763" y="6369"/>
                        <a:pt x="18593" y="6369"/>
                      </a:cubicBezTo>
                      <a:lnTo>
                        <a:pt x="16093" y="6369"/>
                      </a:lnTo>
                      <a:cubicBezTo>
                        <a:pt x="15926" y="6369"/>
                        <a:pt x="15841" y="6368"/>
                        <a:pt x="15751" y="6340"/>
                      </a:cubicBezTo>
                      <a:cubicBezTo>
                        <a:pt x="15653" y="6304"/>
                        <a:pt x="15573" y="6230"/>
                        <a:pt x="15537" y="6131"/>
                      </a:cubicBezTo>
                      <a:cubicBezTo>
                        <a:pt x="15508" y="6041"/>
                        <a:pt x="15514" y="5953"/>
                        <a:pt x="15514" y="5784"/>
                      </a:cubicBezTo>
                      <a:lnTo>
                        <a:pt x="15514" y="3283"/>
                      </a:lnTo>
                      <a:cubicBezTo>
                        <a:pt x="15514" y="3116"/>
                        <a:pt x="15508" y="3031"/>
                        <a:pt x="15537" y="2941"/>
                      </a:cubicBezTo>
                      <a:cubicBezTo>
                        <a:pt x="15573" y="2843"/>
                        <a:pt x="15653" y="2768"/>
                        <a:pt x="15751" y="2733"/>
                      </a:cubicBezTo>
                      <a:cubicBezTo>
                        <a:pt x="15841" y="2704"/>
                        <a:pt x="15923" y="2704"/>
                        <a:pt x="16093" y="2704"/>
                      </a:cubicBezTo>
                      <a:close/>
                      <a:moveTo>
                        <a:pt x="10796" y="6537"/>
                      </a:moveTo>
                      <a:cubicBezTo>
                        <a:pt x="11896" y="6537"/>
                        <a:pt x="13001" y="6953"/>
                        <a:pt x="13841" y="7793"/>
                      </a:cubicBezTo>
                      <a:cubicBezTo>
                        <a:pt x="15520" y="9473"/>
                        <a:pt x="15520" y="12199"/>
                        <a:pt x="13841" y="13878"/>
                      </a:cubicBezTo>
                      <a:cubicBezTo>
                        <a:pt x="12162" y="15558"/>
                        <a:pt x="9436" y="15558"/>
                        <a:pt x="7757" y="13878"/>
                      </a:cubicBezTo>
                      <a:cubicBezTo>
                        <a:pt x="6078" y="12199"/>
                        <a:pt x="6078" y="9473"/>
                        <a:pt x="7757" y="7793"/>
                      </a:cubicBezTo>
                      <a:cubicBezTo>
                        <a:pt x="8597" y="6953"/>
                        <a:pt x="9696" y="6537"/>
                        <a:pt x="10796" y="6537"/>
                      </a:cubicBezTo>
                      <a:close/>
                      <a:moveTo>
                        <a:pt x="2403" y="9565"/>
                      </a:moveTo>
                      <a:lnTo>
                        <a:pt x="4191" y="9565"/>
                      </a:lnTo>
                      <a:cubicBezTo>
                        <a:pt x="3785" y="11684"/>
                        <a:pt x="4397" y="13957"/>
                        <a:pt x="6038" y="15598"/>
                      </a:cubicBezTo>
                      <a:cubicBezTo>
                        <a:pt x="8667" y="18228"/>
                        <a:pt x="12931" y="18228"/>
                        <a:pt x="15560" y="15598"/>
                      </a:cubicBezTo>
                      <a:cubicBezTo>
                        <a:pt x="17201" y="13957"/>
                        <a:pt x="17813" y="11684"/>
                        <a:pt x="17407" y="9565"/>
                      </a:cubicBezTo>
                      <a:lnTo>
                        <a:pt x="19195" y="9565"/>
                      </a:lnTo>
                      <a:lnTo>
                        <a:pt x="19195" y="17567"/>
                      </a:lnTo>
                      <a:cubicBezTo>
                        <a:pt x="19195" y="17800"/>
                        <a:pt x="19194" y="17974"/>
                        <a:pt x="19184" y="18122"/>
                      </a:cubicBezTo>
                      <a:cubicBezTo>
                        <a:pt x="19173" y="18271"/>
                        <a:pt x="19154" y="18396"/>
                        <a:pt x="19114" y="18522"/>
                      </a:cubicBezTo>
                      <a:cubicBezTo>
                        <a:pt x="19064" y="18660"/>
                        <a:pt x="18986" y="18779"/>
                        <a:pt x="18883" y="18881"/>
                      </a:cubicBezTo>
                      <a:cubicBezTo>
                        <a:pt x="18780" y="18983"/>
                        <a:pt x="18655" y="19064"/>
                        <a:pt x="18518" y="19113"/>
                      </a:cubicBezTo>
                      <a:cubicBezTo>
                        <a:pt x="18392" y="19153"/>
                        <a:pt x="18268" y="19172"/>
                        <a:pt x="18119" y="19182"/>
                      </a:cubicBezTo>
                      <a:cubicBezTo>
                        <a:pt x="17969" y="19192"/>
                        <a:pt x="17794" y="19194"/>
                        <a:pt x="17557" y="19194"/>
                      </a:cubicBezTo>
                      <a:lnTo>
                        <a:pt x="4035" y="19194"/>
                      </a:lnTo>
                      <a:cubicBezTo>
                        <a:pt x="3801" y="19194"/>
                        <a:pt x="3628" y="19192"/>
                        <a:pt x="3479" y="19182"/>
                      </a:cubicBezTo>
                      <a:cubicBezTo>
                        <a:pt x="3331" y="19172"/>
                        <a:pt x="3206" y="19153"/>
                        <a:pt x="3080" y="19113"/>
                      </a:cubicBezTo>
                      <a:cubicBezTo>
                        <a:pt x="2943" y="19064"/>
                        <a:pt x="2818" y="18983"/>
                        <a:pt x="2715" y="18881"/>
                      </a:cubicBezTo>
                      <a:cubicBezTo>
                        <a:pt x="2612" y="18779"/>
                        <a:pt x="2534" y="18660"/>
                        <a:pt x="2484" y="18522"/>
                      </a:cubicBezTo>
                      <a:cubicBezTo>
                        <a:pt x="2444" y="18396"/>
                        <a:pt x="2425" y="18273"/>
                        <a:pt x="2414" y="18122"/>
                      </a:cubicBezTo>
                      <a:cubicBezTo>
                        <a:pt x="2404" y="17972"/>
                        <a:pt x="2403" y="17792"/>
                        <a:pt x="2403" y="17555"/>
                      </a:cubicBezTo>
                      <a:lnTo>
                        <a:pt x="2403" y="9565"/>
                      </a:lnTo>
                      <a:close/>
                    </a:path>
                  </a:pathLst>
                </a:custGeom>
                <a:solidFill>
                  <a:srgbClr val="FFFFFF"/>
                </a:solidFill>
                <a:ln>
                  <a:noFill/>
                </a:ln>
                <a:effectLst/>
              </p:spPr>
              <p:txBody>
                <a:bodyPr lIns="50800" tIns="50800" rIns="50800" bIns="50800" anchor="ctr"/>
                <a:lstStyle/>
                <a:p>
                  <a:pPr>
                    <a:defRPr/>
                  </a:pPr>
                  <a:endParaRPr lang="ru-RU"/>
                </a:p>
              </p:txBody>
            </p:sp>
          </p:grpSp>
          <p:sp>
            <p:nvSpPr>
              <p:cNvPr id="80" name="Investor Pitch Deck Template">
                <a:extLst>
                  <a:ext uri="{FF2B5EF4-FFF2-40B4-BE49-F238E27FC236}">
                    <a16:creationId xmlns:a16="http://schemas.microsoft.com/office/drawing/2014/main" id="{DD6A0A05-ACB8-AE4C-A83E-1A2F562F5228}"/>
                  </a:ext>
                </a:extLst>
              </p:cNvPr>
              <p:cNvSpPr txBox="1"/>
              <p:nvPr/>
            </p:nvSpPr>
            <p:spPr>
              <a:xfrm>
                <a:off x="1990697" y="7053327"/>
                <a:ext cx="6075794" cy="6309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3500">
                    <a:solidFill>
                      <a:schemeClr val="accent1"/>
                    </a:solidFill>
                    <a:latin typeface="Montserrat" pitchFamily="2" charset="0"/>
                  </a:rPr>
                  <a:t>Alexander Stark</a:t>
                </a:r>
                <a:endParaRPr sz="3500">
                  <a:solidFill>
                    <a:schemeClr val="accent1"/>
                  </a:solidFill>
                  <a:latin typeface="Montserrat" pitchFamily="2" charset="0"/>
                </a:endParaRPr>
              </a:p>
            </p:txBody>
          </p:sp>
          <p:cxnSp>
            <p:nvCxnSpPr>
              <p:cNvPr id="81" name="Прямая соединительная линия 80">
                <a:extLst>
                  <a:ext uri="{FF2B5EF4-FFF2-40B4-BE49-F238E27FC236}">
                    <a16:creationId xmlns:a16="http://schemas.microsoft.com/office/drawing/2014/main" id="{FB3165DA-F8CF-0E48-940C-604AE16DCB21}"/>
                  </a:ext>
                </a:extLst>
              </p:cNvPr>
              <p:cNvCxnSpPr/>
              <p:nvPr/>
            </p:nvCxnSpPr>
            <p:spPr>
              <a:xfrm>
                <a:off x="4128594" y="8423693"/>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
            <p:nvSpPr>
              <p:cNvPr id="82"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4869569B-7AC8-3A48-A6C5-AEA5954F6945}"/>
                  </a:ext>
                </a:extLst>
              </p:cNvPr>
              <p:cNvSpPr txBox="1"/>
              <p:nvPr/>
            </p:nvSpPr>
            <p:spPr>
              <a:xfrm>
                <a:off x="2374241" y="8518136"/>
                <a:ext cx="5308706" cy="17490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incididunt</a:t>
                </a:r>
                <a:endParaRPr>
                  <a:latin typeface="Montserrat" pitchFamily="2" charset="0"/>
                </a:endParaRPr>
              </a:p>
            </p:txBody>
          </p:sp>
          <p:sp>
            <p:nvSpPr>
              <p:cNvPr id="83"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378891E-524D-CC40-AD56-1A228C36245C}"/>
                  </a:ext>
                </a:extLst>
              </p:cNvPr>
              <p:cNvSpPr txBox="1"/>
              <p:nvPr/>
            </p:nvSpPr>
            <p:spPr>
              <a:xfrm>
                <a:off x="2374241" y="7501147"/>
                <a:ext cx="5308706" cy="5948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ts val="4500"/>
                  </a:lnSpc>
                  <a:defRPr sz="2200">
                    <a:solidFill>
                      <a:srgbClr val="7B7B7C"/>
                    </a:solidFill>
                    <a:latin typeface="Aller"/>
                    <a:ea typeface="Aller"/>
                    <a:cs typeface="Aller"/>
                    <a:sym typeface="Aller"/>
                  </a:defRPr>
                </a:pPr>
                <a:r>
                  <a:rPr lang="en-US">
                    <a:latin typeface="Montserrat" pitchFamily="2" charset="0"/>
                  </a:rPr>
                  <a:t>manager</a:t>
                </a:r>
                <a:endParaRPr>
                  <a:latin typeface="Montserrat" pitchFamily="2" charset="0"/>
                </a:endParaRPr>
              </a:p>
            </p:txBody>
          </p:sp>
        </p:grpSp>
      </p:grpSp>
    </p:spTree>
    <p:extLst>
      <p:ext uri="{BB962C8B-B14F-4D97-AF65-F5344CB8AC3E}">
        <p14:creationId xmlns:p14="http://schemas.microsoft.com/office/powerpoint/2010/main" val="6202997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0-#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F7ACF4A0-312F-164B-A65C-9692A28D0967}"/>
              </a:ext>
            </a:extLst>
          </p:cNvPr>
          <p:cNvSpPr txBox="1"/>
          <p:nvPr/>
        </p:nvSpPr>
        <p:spPr>
          <a:xfrm>
            <a:off x="13274538" y="6471369"/>
            <a:ext cx="9387342" cy="23260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incididunt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magna </a:t>
            </a:r>
            <a:r>
              <a:rPr err="1">
                <a:latin typeface="Montserrat" pitchFamily="2" charset="0"/>
              </a:rPr>
              <a:t>aliqua</a:t>
            </a:r>
            <a:r>
              <a:rPr>
                <a:latin typeface="Montserrat" pitchFamily="2" charset="0"/>
              </a:rPr>
              <a:t>. Ut </a:t>
            </a:r>
            <a:r>
              <a:rPr err="1">
                <a:latin typeface="Montserrat" pitchFamily="2" charset="0"/>
              </a:rPr>
              <a:t>enim</a:t>
            </a:r>
            <a:r>
              <a:rPr>
                <a:latin typeface="Montserrat" pitchFamily="2" charset="0"/>
              </a:rPr>
              <a:t> ad minim </a:t>
            </a:r>
            <a:r>
              <a:rPr err="1">
                <a:latin typeface="Montserrat" pitchFamily="2" charset="0"/>
              </a:rPr>
              <a:t>veniam</a:t>
            </a:r>
            <a:r>
              <a:rPr>
                <a:latin typeface="Montserrat" pitchFamily="2" charset="0"/>
              </a:rPr>
              <a:t>, </a:t>
            </a:r>
            <a:r>
              <a:rPr err="1">
                <a:latin typeface="Montserrat" pitchFamily="2" charset="0"/>
              </a:rPr>
              <a:t>quis</a:t>
            </a:r>
            <a:r>
              <a:rPr>
                <a:latin typeface="Montserrat" pitchFamily="2" charset="0"/>
              </a:rPr>
              <a:t> </a:t>
            </a:r>
            <a:r>
              <a:rPr err="1">
                <a:latin typeface="Montserrat" pitchFamily="2" charset="0"/>
              </a:rPr>
              <a:t>nostrud</a:t>
            </a:r>
            <a:r>
              <a:rPr>
                <a:latin typeface="Montserrat" pitchFamily="2" charset="0"/>
              </a:rPr>
              <a:t> exercitation </a:t>
            </a:r>
            <a:r>
              <a:rPr err="1">
                <a:latin typeface="Montserrat" pitchFamily="2" charset="0"/>
              </a:rPr>
              <a:t>ullamco</a:t>
            </a:r>
            <a:r>
              <a:rPr>
                <a:latin typeface="Montserrat" pitchFamily="2" charset="0"/>
              </a:rPr>
              <a:t> </a:t>
            </a:r>
            <a:r>
              <a:rPr err="1">
                <a:latin typeface="Montserrat" pitchFamily="2" charset="0"/>
              </a:rPr>
              <a:t>laboris</a:t>
            </a:r>
            <a:r>
              <a:rPr>
                <a:latin typeface="Montserrat" pitchFamily="2" charset="0"/>
              </a:rPr>
              <a:t> nisi </a:t>
            </a:r>
            <a:r>
              <a:rPr err="1">
                <a:latin typeface="Montserrat" pitchFamily="2" charset="0"/>
              </a:rPr>
              <a:t>ut</a:t>
            </a:r>
            <a:r>
              <a:rPr>
                <a:latin typeface="Montserrat" pitchFamily="2" charset="0"/>
              </a:rPr>
              <a:t> </a:t>
            </a:r>
            <a:r>
              <a:rPr err="1">
                <a:latin typeface="Montserrat" pitchFamily="2" charset="0"/>
              </a:rPr>
              <a:t>aliquip</a:t>
            </a:r>
            <a:r>
              <a:rPr>
                <a:latin typeface="Montserrat" pitchFamily="2" charset="0"/>
              </a:rPr>
              <a:t> ex </a:t>
            </a:r>
            <a:r>
              <a:rPr err="1">
                <a:latin typeface="Montserrat" pitchFamily="2" charset="0"/>
              </a:rPr>
              <a:t>ea</a:t>
            </a:r>
            <a:r>
              <a:rPr>
                <a:latin typeface="Montserrat" pitchFamily="2" charset="0"/>
              </a:rPr>
              <a:t> </a:t>
            </a:r>
            <a:r>
              <a:rPr err="1">
                <a:latin typeface="Montserrat" pitchFamily="2" charset="0"/>
              </a:rPr>
              <a:t>commodo</a:t>
            </a:r>
            <a:r>
              <a:rPr>
                <a:latin typeface="Montserrat" pitchFamily="2" charset="0"/>
              </a:rPr>
              <a:t> </a:t>
            </a:r>
            <a:r>
              <a:rPr err="1">
                <a:latin typeface="Montserrat" pitchFamily="2" charset="0"/>
              </a:rPr>
              <a:t>consequat</a:t>
            </a:r>
            <a:r>
              <a:rPr>
                <a:latin typeface="Montserrat" pitchFamily="2" charset="0"/>
              </a:rPr>
              <a:t>. Duis </a:t>
            </a:r>
            <a:r>
              <a:rPr err="1">
                <a:latin typeface="Montserrat" pitchFamily="2" charset="0"/>
              </a:rPr>
              <a:t>aute</a:t>
            </a:r>
            <a:r>
              <a:rPr>
                <a:latin typeface="Montserrat" pitchFamily="2" charset="0"/>
              </a:rPr>
              <a:t> </a:t>
            </a:r>
            <a:r>
              <a:rPr err="1">
                <a:latin typeface="Montserrat" pitchFamily="2" charset="0"/>
              </a:rPr>
              <a:t>irure</a:t>
            </a:r>
            <a:r>
              <a:rPr>
                <a:latin typeface="Montserrat" pitchFamily="2" charset="0"/>
              </a:rPr>
              <a:t> dolor in</a:t>
            </a:r>
          </a:p>
        </p:txBody>
      </p:sp>
      <p:grpSp>
        <p:nvGrpSpPr>
          <p:cNvPr id="3" name="Группа 2">
            <a:extLst>
              <a:ext uri="{FF2B5EF4-FFF2-40B4-BE49-F238E27FC236}">
                <a16:creationId xmlns:a16="http://schemas.microsoft.com/office/drawing/2014/main" id="{2CBE33C0-DBD1-7448-B36F-DA8192949D85}"/>
              </a:ext>
            </a:extLst>
          </p:cNvPr>
          <p:cNvGrpSpPr/>
          <p:nvPr/>
        </p:nvGrpSpPr>
        <p:grpSpPr>
          <a:xfrm>
            <a:off x="13274538" y="2033318"/>
            <a:ext cx="8991554" cy="3313571"/>
            <a:chOff x="13274538" y="2033318"/>
            <a:chExt cx="8991554" cy="3313571"/>
          </a:xfrm>
        </p:grpSpPr>
        <p:sp>
          <p:nvSpPr>
            <p:cNvPr id="5" name="Investor Pitch Deck Template">
              <a:extLst>
                <a:ext uri="{FF2B5EF4-FFF2-40B4-BE49-F238E27FC236}">
                  <a16:creationId xmlns:a16="http://schemas.microsoft.com/office/drawing/2014/main" id="{A498DAFE-F8F4-6D4C-867B-94CC3912E226}"/>
                </a:ext>
              </a:extLst>
            </p:cNvPr>
            <p:cNvSpPr txBox="1"/>
            <p:nvPr/>
          </p:nvSpPr>
          <p:spPr>
            <a:xfrm>
              <a:off x="13274538" y="2033318"/>
              <a:ext cx="8991554" cy="25545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8000" b="1">
                  <a:solidFill>
                    <a:srgbClr val="000001"/>
                  </a:solidFill>
                  <a:latin typeface="Aller"/>
                  <a:ea typeface="Aller"/>
                  <a:cs typeface="Aller"/>
                  <a:sym typeface="Aller"/>
                </a:defRPr>
              </a:lvl1pPr>
            </a:lstStyle>
            <a:p>
              <a:r>
                <a:rPr lang="en-US">
                  <a:solidFill>
                    <a:schemeClr val="accent1"/>
                  </a:solidFill>
                  <a:latin typeface="Montserrat" pitchFamily="2" charset="0"/>
                </a:rPr>
                <a:t>Title demo text information</a:t>
              </a:r>
              <a:endParaRPr>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7B89333D-A52E-D945-8E95-ED80DFB13516}"/>
                </a:ext>
              </a:extLst>
            </p:cNvPr>
            <p:cNvCxnSpPr/>
            <p:nvPr/>
          </p:nvCxnSpPr>
          <p:spPr>
            <a:xfrm>
              <a:off x="13300551" y="534688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3" name="Рисунок 12">
            <a:extLst>
              <a:ext uri="{FF2B5EF4-FFF2-40B4-BE49-F238E27FC236}">
                <a16:creationId xmlns:a16="http://schemas.microsoft.com/office/drawing/2014/main" id="{F2E3A035-AE18-784B-A17B-BD6879D776E3}"/>
              </a:ext>
            </a:extLst>
          </p:cNvPr>
          <p:cNvSpPr>
            <a:spLocks noGrp="1"/>
          </p:cNvSpPr>
          <p:nvPr>
            <p:ph type="pic" sz="quarter" idx="18"/>
          </p:nvPr>
        </p:nvSpPr>
        <p:spPr>
          <a:xfrm>
            <a:off x="1" y="0"/>
            <a:ext cx="12174096" cy="13715987"/>
          </a:xfrm>
          <a:solidFill>
            <a:schemeClr val="bg2">
              <a:lumMod val="20000"/>
              <a:lumOff val="80000"/>
            </a:schemeClr>
          </a:solidFill>
        </p:spPr>
      </p:sp>
      <p:grpSp>
        <p:nvGrpSpPr>
          <p:cNvPr id="2" name="Группа 1">
            <a:extLst>
              <a:ext uri="{FF2B5EF4-FFF2-40B4-BE49-F238E27FC236}">
                <a16:creationId xmlns:a16="http://schemas.microsoft.com/office/drawing/2014/main" id="{A8D751B0-FE59-4048-B186-9CA3B2D338D2}"/>
              </a:ext>
            </a:extLst>
          </p:cNvPr>
          <p:cNvGrpSpPr/>
          <p:nvPr/>
        </p:nvGrpSpPr>
        <p:grpSpPr>
          <a:xfrm>
            <a:off x="13300550" y="9388378"/>
            <a:ext cx="8965574" cy="1947838"/>
            <a:chOff x="13300550" y="9388378"/>
            <a:chExt cx="8965574" cy="1947838"/>
          </a:xfrm>
        </p:grpSpPr>
        <p:sp>
          <p:nvSpPr>
            <p:cNvPr id="18" name="Скругленный прямоугольник 17">
              <a:extLst>
                <a:ext uri="{FF2B5EF4-FFF2-40B4-BE49-F238E27FC236}">
                  <a16:creationId xmlns:a16="http://schemas.microsoft.com/office/drawing/2014/main" id="{F654C951-CF03-514E-A843-44A21AE72A4C}"/>
                </a:ext>
              </a:extLst>
            </p:cNvPr>
            <p:cNvSpPr/>
            <p:nvPr/>
          </p:nvSpPr>
          <p:spPr>
            <a:xfrm>
              <a:off x="13300551" y="9388378"/>
              <a:ext cx="2599849" cy="812800"/>
            </a:xfrm>
            <a:prstGeom prst="roundRect">
              <a:avLst>
                <a:gd name="adj" fmla="val 50000"/>
              </a:avLst>
            </a:pr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5" name="Investor Pitch Deck Template">
              <a:extLst>
                <a:ext uri="{FF2B5EF4-FFF2-40B4-BE49-F238E27FC236}">
                  <a16:creationId xmlns:a16="http://schemas.microsoft.com/office/drawing/2014/main" id="{0B9A8360-EBC0-3648-BAF8-83329DED9A38}"/>
                </a:ext>
              </a:extLst>
            </p:cNvPr>
            <p:cNvSpPr txBox="1"/>
            <p:nvPr/>
          </p:nvSpPr>
          <p:spPr>
            <a:xfrm>
              <a:off x="13300551" y="9586878"/>
              <a:ext cx="2599849"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accent1"/>
                  </a:solidFill>
                  <a:latin typeface="Montserrat" pitchFamily="2" charset="0"/>
                </a:rPr>
                <a:t>keyword</a:t>
              </a:r>
            </a:p>
          </p:txBody>
        </p:sp>
        <p:sp>
          <p:nvSpPr>
            <p:cNvPr id="28" name="Скругленный прямоугольник 27">
              <a:extLst>
                <a:ext uri="{FF2B5EF4-FFF2-40B4-BE49-F238E27FC236}">
                  <a16:creationId xmlns:a16="http://schemas.microsoft.com/office/drawing/2014/main" id="{1DE78C60-E41F-E248-8C40-E8AD8ACE20E6}"/>
                </a:ext>
              </a:extLst>
            </p:cNvPr>
            <p:cNvSpPr/>
            <p:nvPr/>
          </p:nvSpPr>
          <p:spPr>
            <a:xfrm>
              <a:off x="16119373" y="9388378"/>
              <a:ext cx="3231092" cy="812800"/>
            </a:xfrm>
            <a:prstGeom prst="roundRect">
              <a:avLst>
                <a:gd name="adj" fmla="val 50000"/>
              </a:avLst>
            </a:pr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9" name="Investor Pitch Deck Template">
              <a:extLst>
                <a:ext uri="{FF2B5EF4-FFF2-40B4-BE49-F238E27FC236}">
                  <a16:creationId xmlns:a16="http://schemas.microsoft.com/office/drawing/2014/main" id="{C39D0F35-5B78-2746-93E7-3E9B494A06B9}"/>
                </a:ext>
              </a:extLst>
            </p:cNvPr>
            <p:cNvSpPr txBox="1"/>
            <p:nvPr/>
          </p:nvSpPr>
          <p:spPr>
            <a:xfrm>
              <a:off x="16119373" y="9586878"/>
              <a:ext cx="3231095"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accent1"/>
                  </a:solidFill>
                  <a:latin typeface="Montserrat" pitchFamily="2" charset="0"/>
                </a:rPr>
                <a:t>more information</a:t>
              </a:r>
            </a:p>
          </p:txBody>
        </p:sp>
        <p:sp>
          <p:nvSpPr>
            <p:cNvPr id="32" name="Скругленный прямоугольник 31">
              <a:extLst>
                <a:ext uri="{FF2B5EF4-FFF2-40B4-BE49-F238E27FC236}">
                  <a16:creationId xmlns:a16="http://schemas.microsoft.com/office/drawing/2014/main" id="{AF764152-D58D-804B-A4D2-3FDBAE00E433}"/>
                </a:ext>
              </a:extLst>
            </p:cNvPr>
            <p:cNvSpPr/>
            <p:nvPr/>
          </p:nvSpPr>
          <p:spPr>
            <a:xfrm>
              <a:off x="19569441" y="9388378"/>
              <a:ext cx="1901146" cy="812800"/>
            </a:xfrm>
            <a:prstGeom prst="roundRect">
              <a:avLst>
                <a:gd name="adj" fmla="val 50000"/>
              </a:avLst>
            </a:pr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Investor Pitch Deck Template">
              <a:extLst>
                <a:ext uri="{FF2B5EF4-FFF2-40B4-BE49-F238E27FC236}">
                  <a16:creationId xmlns:a16="http://schemas.microsoft.com/office/drawing/2014/main" id="{BF25CB5D-C2C2-2849-8721-0A370EFAB9CB}"/>
                </a:ext>
              </a:extLst>
            </p:cNvPr>
            <p:cNvSpPr txBox="1"/>
            <p:nvPr/>
          </p:nvSpPr>
          <p:spPr>
            <a:xfrm>
              <a:off x="19569441" y="9586878"/>
              <a:ext cx="1901146"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accent1"/>
                  </a:solidFill>
                  <a:latin typeface="Montserrat" pitchFamily="2" charset="0"/>
                </a:rPr>
                <a:t>body</a:t>
              </a:r>
            </a:p>
          </p:txBody>
        </p:sp>
        <p:sp>
          <p:nvSpPr>
            <p:cNvPr id="35" name="Скругленный прямоугольник 34">
              <a:extLst>
                <a:ext uri="{FF2B5EF4-FFF2-40B4-BE49-F238E27FC236}">
                  <a16:creationId xmlns:a16="http://schemas.microsoft.com/office/drawing/2014/main" id="{9AC3D1C8-2514-9848-93B2-9BC3BC83FF20}"/>
                </a:ext>
              </a:extLst>
            </p:cNvPr>
            <p:cNvSpPr/>
            <p:nvPr/>
          </p:nvSpPr>
          <p:spPr>
            <a:xfrm>
              <a:off x="13300550" y="10523416"/>
              <a:ext cx="3764269" cy="812800"/>
            </a:xfrm>
            <a:prstGeom prst="roundRect">
              <a:avLst>
                <a:gd name="adj" fmla="val 50000"/>
              </a:avLst>
            </a:pr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Investor Pitch Deck Template">
              <a:extLst>
                <a:ext uri="{FF2B5EF4-FFF2-40B4-BE49-F238E27FC236}">
                  <a16:creationId xmlns:a16="http://schemas.microsoft.com/office/drawing/2014/main" id="{84C7CE54-30FD-D14E-B600-02AC251E791A}"/>
                </a:ext>
              </a:extLst>
            </p:cNvPr>
            <p:cNvSpPr txBox="1"/>
            <p:nvPr/>
          </p:nvSpPr>
          <p:spPr>
            <a:xfrm>
              <a:off x="13300551" y="10721916"/>
              <a:ext cx="3764290"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accent1"/>
                  </a:solidFill>
                  <a:latin typeface="Montserrat" pitchFamily="2" charset="0"/>
                </a:rPr>
                <a:t>more information text</a:t>
              </a:r>
            </a:p>
          </p:txBody>
        </p:sp>
        <p:sp>
          <p:nvSpPr>
            <p:cNvPr id="38" name="Скругленный прямоугольник 37">
              <a:extLst>
                <a:ext uri="{FF2B5EF4-FFF2-40B4-BE49-F238E27FC236}">
                  <a16:creationId xmlns:a16="http://schemas.microsoft.com/office/drawing/2014/main" id="{A44F5639-C5F9-084F-A261-95AD4B92C57C}"/>
                </a:ext>
              </a:extLst>
            </p:cNvPr>
            <p:cNvSpPr/>
            <p:nvPr/>
          </p:nvSpPr>
          <p:spPr>
            <a:xfrm>
              <a:off x="17414985" y="10523416"/>
              <a:ext cx="1901146" cy="812800"/>
            </a:xfrm>
            <a:prstGeom prst="roundRect">
              <a:avLst>
                <a:gd name="adj" fmla="val 50000"/>
              </a:avLst>
            </a:pr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9" name="Investor Pitch Deck Template">
              <a:extLst>
                <a:ext uri="{FF2B5EF4-FFF2-40B4-BE49-F238E27FC236}">
                  <a16:creationId xmlns:a16="http://schemas.microsoft.com/office/drawing/2014/main" id="{3A7A073B-4C1C-6643-A18A-D2390668522C}"/>
                </a:ext>
              </a:extLst>
            </p:cNvPr>
            <p:cNvSpPr txBox="1"/>
            <p:nvPr/>
          </p:nvSpPr>
          <p:spPr>
            <a:xfrm>
              <a:off x="17414985" y="10721916"/>
              <a:ext cx="1901146"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accent1"/>
                  </a:solidFill>
                  <a:latin typeface="Montserrat" pitchFamily="2" charset="0"/>
                </a:rPr>
                <a:t>body</a:t>
              </a:r>
            </a:p>
          </p:txBody>
        </p:sp>
        <p:sp>
          <p:nvSpPr>
            <p:cNvPr id="41" name="Скругленный прямоугольник 40">
              <a:extLst>
                <a:ext uri="{FF2B5EF4-FFF2-40B4-BE49-F238E27FC236}">
                  <a16:creationId xmlns:a16="http://schemas.microsoft.com/office/drawing/2014/main" id="{C93C44E1-3A20-DC45-87D2-2451A3580582}"/>
                </a:ext>
              </a:extLst>
            </p:cNvPr>
            <p:cNvSpPr/>
            <p:nvPr/>
          </p:nvSpPr>
          <p:spPr>
            <a:xfrm>
              <a:off x="19666275" y="10523416"/>
              <a:ext cx="2599849" cy="812800"/>
            </a:xfrm>
            <a:prstGeom prst="roundRect">
              <a:avLst>
                <a:gd name="adj" fmla="val 50000"/>
              </a:avLst>
            </a:pr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2" name="Investor Pitch Deck Template">
              <a:extLst>
                <a:ext uri="{FF2B5EF4-FFF2-40B4-BE49-F238E27FC236}">
                  <a16:creationId xmlns:a16="http://schemas.microsoft.com/office/drawing/2014/main" id="{427CF576-4330-A142-BEB4-E83CAFE97E6E}"/>
                </a:ext>
              </a:extLst>
            </p:cNvPr>
            <p:cNvSpPr txBox="1"/>
            <p:nvPr/>
          </p:nvSpPr>
          <p:spPr>
            <a:xfrm>
              <a:off x="19666275" y="10721916"/>
              <a:ext cx="2599849"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accent1"/>
                  </a:solidFill>
                  <a:latin typeface="Montserrat" pitchFamily="2" charset="0"/>
                </a:rPr>
                <a:t>keyword</a:t>
              </a:r>
            </a:p>
          </p:txBody>
        </p:sp>
      </p:grpSp>
    </p:spTree>
    <p:extLst>
      <p:ext uri="{BB962C8B-B14F-4D97-AF65-F5344CB8AC3E}">
        <p14:creationId xmlns:p14="http://schemas.microsoft.com/office/powerpoint/2010/main" val="16265657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1">
            <a:extLst>
              <a:ext uri="{FF2B5EF4-FFF2-40B4-BE49-F238E27FC236}">
                <a16:creationId xmlns:a16="http://schemas.microsoft.com/office/drawing/2014/main" id="{9194F9BD-077F-E541-875A-492628BE5DDA}"/>
              </a:ext>
            </a:extLst>
          </p:cNvPr>
          <p:cNvGrpSpPr/>
          <p:nvPr/>
        </p:nvGrpSpPr>
        <p:grpSpPr>
          <a:xfrm>
            <a:off x="1781368" y="2072170"/>
            <a:ext cx="9944121" cy="9781045"/>
            <a:chOff x="1781368" y="2072170"/>
            <a:chExt cx="9944121" cy="9781045"/>
          </a:xfrm>
        </p:grpSpPr>
        <p:sp>
          <p:nvSpPr>
            <p:cNvPr id="88" name="Закругленный прямоугольник">
              <a:extLst>
                <a:ext uri="{FF2B5EF4-FFF2-40B4-BE49-F238E27FC236}">
                  <a16:creationId xmlns:a16="http://schemas.microsoft.com/office/drawing/2014/main" id="{5714B480-D22D-1E43-90BC-15F2BC20552B}"/>
                </a:ext>
              </a:extLst>
            </p:cNvPr>
            <p:cNvSpPr/>
            <p:nvPr/>
          </p:nvSpPr>
          <p:spPr>
            <a:xfrm>
              <a:off x="1782073" y="2072170"/>
              <a:ext cx="9943416" cy="2663506"/>
            </a:xfrm>
            <a:prstGeom prst="roundRect">
              <a:avLst>
                <a:gd name="adj" fmla="val 50000"/>
              </a:avLst>
            </a:prstGeom>
            <a:solidFill>
              <a:schemeClr val="bg2">
                <a:lumMod val="20000"/>
                <a:lumOff val="80000"/>
                <a:alpha val="50000"/>
              </a:schemeClr>
            </a:solidFill>
            <a:ln w="38100" cap="flat">
              <a:noFill/>
              <a:prstDash val="solid"/>
              <a:miter lim="800000"/>
            </a:ln>
            <a:effectLst/>
          </p:spPr>
          <p:txBody>
            <a:bodyPr wrap="square" lIns="38100" tIns="38100" rIns="38100" bIns="38100" numCol="1" anchor="ctr">
              <a:noAutofit/>
            </a:bodyPr>
            <a:lstStyle/>
            <a:p>
              <a:endParaRPr/>
            </a:p>
          </p:txBody>
        </p:sp>
        <p:sp>
          <p:nvSpPr>
            <p:cNvPr id="89" name="Кружок">
              <a:extLst>
                <a:ext uri="{FF2B5EF4-FFF2-40B4-BE49-F238E27FC236}">
                  <a16:creationId xmlns:a16="http://schemas.microsoft.com/office/drawing/2014/main" id="{DA5C67E8-D2FA-C846-80FB-D21801CB25BA}"/>
                </a:ext>
              </a:extLst>
            </p:cNvPr>
            <p:cNvSpPr/>
            <p:nvPr/>
          </p:nvSpPr>
          <p:spPr>
            <a:xfrm>
              <a:off x="2036080" y="2326554"/>
              <a:ext cx="2154734" cy="2154737"/>
            </a:xfrm>
            <a:prstGeom prst="ellipse">
              <a:avLst/>
            </a:prstGeom>
            <a:gradFill>
              <a:gsLst>
                <a:gs pos="27000">
                  <a:schemeClr val="accent3"/>
                </a:gs>
                <a:gs pos="78000">
                  <a:schemeClr val="accent1"/>
                </a:gs>
                <a:gs pos="100000">
                  <a:schemeClr val="accent2"/>
                </a:gs>
              </a:gsLst>
              <a:path path="circle">
                <a:fillToRect l="100000" t="100000"/>
              </a:path>
            </a:gradFill>
            <a:ln w="12700" cap="flat">
              <a:noFill/>
              <a:miter lim="400000"/>
            </a:ln>
            <a:effectLst/>
          </p:spPr>
          <p:txBody>
            <a:bodyPr wrap="square" lIns="38100" tIns="38100" rIns="38100" bIns="38100" numCol="1" anchor="ctr">
              <a:noAutofit/>
            </a:bodyPr>
            <a:lstStyle/>
            <a:p>
              <a:endParaRPr/>
            </a:p>
          </p:txBody>
        </p:sp>
        <p:sp>
          <p:nvSpPr>
            <p:cNvPr id="91" name="Фигура">
              <a:extLst>
                <a:ext uri="{FF2B5EF4-FFF2-40B4-BE49-F238E27FC236}">
                  <a16:creationId xmlns:a16="http://schemas.microsoft.com/office/drawing/2014/main" id="{9918D4DF-8292-4D43-8A6F-278775522DE0}"/>
                </a:ext>
              </a:extLst>
            </p:cNvPr>
            <p:cNvSpPr/>
            <p:nvPr/>
          </p:nvSpPr>
          <p:spPr>
            <a:xfrm>
              <a:off x="2482536" y="2934174"/>
              <a:ext cx="1261822" cy="939498"/>
            </a:xfrm>
            <a:custGeom>
              <a:avLst/>
              <a:gdLst/>
              <a:ahLst/>
              <a:cxnLst>
                <a:cxn ang="0">
                  <a:pos x="wd2" y="hd2"/>
                </a:cxn>
                <a:cxn ang="5400000">
                  <a:pos x="wd2" y="hd2"/>
                </a:cxn>
                <a:cxn ang="10800000">
                  <a:pos x="wd2" y="hd2"/>
                </a:cxn>
                <a:cxn ang="16200000">
                  <a:pos x="wd2" y="hd2"/>
                </a:cxn>
              </a:cxnLst>
              <a:rect l="0" t="0" r="r" b="b"/>
              <a:pathLst>
                <a:path w="21600" h="21600" extrusionOk="0">
                  <a:moveTo>
                    <a:pt x="19569" y="0"/>
                  </a:moveTo>
                  <a:cubicBezTo>
                    <a:pt x="19483" y="0"/>
                    <a:pt x="19397" y="25"/>
                    <a:pt x="19318" y="75"/>
                  </a:cubicBezTo>
                  <a:cubicBezTo>
                    <a:pt x="19248" y="124"/>
                    <a:pt x="19188" y="182"/>
                    <a:pt x="19121" y="261"/>
                  </a:cubicBezTo>
                  <a:cubicBezTo>
                    <a:pt x="19053" y="339"/>
                    <a:pt x="18979" y="439"/>
                    <a:pt x="18880" y="572"/>
                  </a:cubicBezTo>
                  <a:lnTo>
                    <a:pt x="7533" y="15814"/>
                  </a:lnTo>
                  <a:lnTo>
                    <a:pt x="2722" y="9352"/>
                  </a:lnTo>
                  <a:cubicBezTo>
                    <a:pt x="2622" y="9218"/>
                    <a:pt x="2547" y="9117"/>
                    <a:pt x="2480" y="9038"/>
                  </a:cubicBezTo>
                  <a:cubicBezTo>
                    <a:pt x="2412" y="8958"/>
                    <a:pt x="2352" y="8900"/>
                    <a:pt x="2282" y="8852"/>
                  </a:cubicBezTo>
                  <a:cubicBezTo>
                    <a:pt x="2203" y="8802"/>
                    <a:pt x="2117" y="8777"/>
                    <a:pt x="2031" y="8777"/>
                  </a:cubicBezTo>
                  <a:cubicBezTo>
                    <a:pt x="1946" y="8777"/>
                    <a:pt x="1860" y="8802"/>
                    <a:pt x="1781" y="8852"/>
                  </a:cubicBezTo>
                  <a:cubicBezTo>
                    <a:pt x="1711" y="8900"/>
                    <a:pt x="1651" y="8958"/>
                    <a:pt x="1583" y="9037"/>
                  </a:cubicBezTo>
                  <a:cubicBezTo>
                    <a:pt x="1516" y="9116"/>
                    <a:pt x="1442" y="9216"/>
                    <a:pt x="1343" y="9349"/>
                  </a:cubicBezTo>
                  <a:lnTo>
                    <a:pt x="429" y="10576"/>
                  </a:lnTo>
                  <a:cubicBezTo>
                    <a:pt x="329" y="10710"/>
                    <a:pt x="254" y="10811"/>
                    <a:pt x="195" y="10903"/>
                  </a:cubicBezTo>
                  <a:cubicBezTo>
                    <a:pt x="135" y="10994"/>
                    <a:pt x="92" y="11075"/>
                    <a:pt x="56" y="11169"/>
                  </a:cubicBezTo>
                  <a:cubicBezTo>
                    <a:pt x="19" y="11275"/>
                    <a:pt x="0" y="11390"/>
                    <a:pt x="0" y="11504"/>
                  </a:cubicBezTo>
                  <a:cubicBezTo>
                    <a:pt x="0" y="11619"/>
                    <a:pt x="19" y="11734"/>
                    <a:pt x="56" y="11840"/>
                  </a:cubicBezTo>
                  <a:cubicBezTo>
                    <a:pt x="92" y="11934"/>
                    <a:pt x="135" y="12015"/>
                    <a:pt x="194" y="12105"/>
                  </a:cubicBezTo>
                  <a:cubicBezTo>
                    <a:pt x="254" y="12196"/>
                    <a:pt x="328" y="12295"/>
                    <a:pt x="427" y="12428"/>
                  </a:cubicBezTo>
                  <a:lnTo>
                    <a:pt x="6804" y="20995"/>
                  </a:lnTo>
                  <a:cubicBezTo>
                    <a:pt x="6904" y="21129"/>
                    <a:pt x="6979" y="21230"/>
                    <a:pt x="7047" y="21309"/>
                  </a:cubicBezTo>
                  <a:cubicBezTo>
                    <a:pt x="7114" y="21388"/>
                    <a:pt x="7174" y="21446"/>
                    <a:pt x="7244" y="21495"/>
                  </a:cubicBezTo>
                  <a:cubicBezTo>
                    <a:pt x="7251" y="21499"/>
                    <a:pt x="7258" y="21502"/>
                    <a:pt x="7265" y="21505"/>
                  </a:cubicBezTo>
                  <a:cubicBezTo>
                    <a:pt x="7272" y="21508"/>
                    <a:pt x="7278" y="21511"/>
                    <a:pt x="7285" y="21515"/>
                  </a:cubicBezTo>
                  <a:lnTo>
                    <a:pt x="7291" y="21520"/>
                  </a:lnTo>
                  <a:lnTo>
                    <a:pt x="7297" y="21525"/>
                  </a:lnTo>
                  <a:cubicBezTo>
                    <a:pt x="7377" y="21575"/>
                    <a:pt x="7462" y="21600"/>
                    <a:pt x="7548" y="21600"/>
                  </a:cubicBezTo>
                  <a:cubicBezTo>
                    <a:pt x="7633" y="21600"/>
                    <a:pt x="7719" y="21575"/>
                    <a:pt x="7798" y="21525"/>
                  </a:cubicBezTo>
                  <a:cubicBezTo>
                    <a:pt x="7868" y="21477"/>
                    <a:pt x="7929" y="21419"/>
                    <a:pt x="7996" y="21340"/>
                  </a:cubicBezTo>
                  <a:cubicBezTo>
                    <a:pt x="8063" y="21261"/>
                    <a:pt x="8137" y="21161"/>
                    <a:pt x="8236" y="21029"/>
                  </a:cubicBezTo>
                  <a:lnTo>
                    <a:pt x="21171" y="3656"/>
                  </a:lnTo>
                  <a:cubicBezTo>
                    <a:pt x="21271" y="3522"/>
                    <a:pt x="21346" y="3421"/>
                    <a:pt x="21405" y="3330"/>
                  </a:cubicBezTo>
                  <a:cubicBezTo>
                    <a:pt x="21465" y="3238"/>
                    <a:pt x="21508" y="3157"/>
                    <a:pt x="21544" y="3063"/>
                  </a:cubicBezTo>
                  <a:cubicBezTo>
                    <a:pt x="21581" y="2957"/>
                    <a:pt x="21600" y="2842"/>
                    <a:pt x="21600" y="2728"/>
                  </a:cubicBezTo>
                  <a:cubicBezTo>
                    <a:pt x="21600" y="2613"/>
                    <a:pt x="21581" y="2499"/>
                    <a:pt x="21544" y="2392"/>
                  </a:cubicBezTo>
                  <a:cubicBezTo>
                    <a:pt x="21508" y="2298"/>
                    <a:pt x="21465" y="2217"/>
                    <a:pt x="21406" y="2127"/>
                  </a:cubicBezTo>
                  <a:cubicBezTo>
                    <a:pt x="21346" y="2037"/>
                    <a:pt x="21272" y="1937"/>
                    <a:pt x="21173" y="1804"/>
                  </a:cubicBezTo>
                  <a:lnTo>
                    <a:pt x="20260" y="575"/>
                  </a:lnTo>
                  <a:cubicBezTo>
                    <a:pt x="20159" y="441"/>
                    <a:pt x="20084" y="340"/>
                    <a:pt x="20017" y="261"/>
                  </a:cubicBezTo>
                  <a:cubicBezTo>
                    <a:pt x="19949" y="181"/>
                    <a:pt x="19889" y="124"/>
                    <a:pt x="19819" y="75"/>
                  </a:cubicBezTo>
                  <a:cubicBezTo>
                    <a:pt x="19740" y="25"/>
                    <a:pt x="19654" y="0"/>
                    <a:pt x="19569" y="0"/>
                  </a:cubicBezTo>
                  <a:close/>
                </a:path>
              </a:pathLst>
            </a:custGeom>
            <a:solidFill>
              <a:srgbClr val="FFFFFF"/>
            </a:solidFill>
            <a:ln w="12700" cap="flat">
              <a:noFill/>
              <a:miter lim="400000"/>
            </a:ln>
            <a:effectLst/>
          </p:spPr>
          <p:txBody>
            <a:bodyPr wrap="square" lIns="38100" tIns="38100" rIns="38100" bIns="38100" numCol="1" anchor="ctr">
              <a:noAutofit/>
            </a:bodyPr>
            <a:lstStyle/>
            <a:p>
              <a:endParaRPr/>
            </a:p>
          </p:txBody>
        </p:sp>
        <p:sp>
          <p:nvSpPr>
            <p:cNvPr id="74" name="Закругленный прямоугольник">
              <a:extLst>
                <a:ext uri="{FF2B5EF4-FFF2-40B4-BE49-F238E27FC236}">
                  <a16:creationId xmlns:a16="http://schemas.microsoft.com/office/drawing/2014/main" id="{95FEFE15-B573-E14B-9CB3-D20A46815432}"/>
                </a:ext>
              </a:extLst>
            </p:cNvPr>
            <p:cNvSpPr/>
            <p:nvPr/>
          </p:nvSpPr>
          <p:spPr>
            <a:xfrm>
              <a:off x="1781368" y="5630939"/>
              <a:ext cx="9943416" cy="2663506"/>
            </a:xfrm>
            <a:prstGeom prst="roundRect">
              <a:avLst>
                <a:gd name="adj" fmla="val 50000"/>
              </a:avLst>
            </a:prstGeom>
            <a:solidFill>
              <a:schemeClr val="bg2">
                <a:lumMod val="20000"/>
                <a:lumOff val="80000"/>
                <a:alpha val="50000"/>
              </a:schemeClr>
            </a:solidFill>
            <a:ln w="38100" cap="flat">
              <a:noFill/>
              <a:prstDash val="solid"/>
              <a:miter lim="800000"/>
            </a:ln>
            <a:effectLst/>
          </p:spPr>
          <p:txBody>
            <a:bodyPr wrap="square" lIns="38100" tIns="38100" rIns="38100" bIns="38100" numCol="1" anchor="ctr">
              <a:noAutofit/>
            </a:bodyPr>
            <a:lstStyle/>
            <a:p>
              <a:endParaRPr/>
            </a:p>
          </p:txBody>
        </p:sp>
        <p:sp>
          <p:nvSpPr>
            <p:cNvPr id="75" name="Кружок">
              <a:extLst>
                <a:ext uri="{FF2B5EF4-FFF2-40B4-BE49-F238E27FC236}">
                  <a16:creationId xmlns:a16="http://schemas.microsoft.com/office/drawing/2014/main" id="{0BCD660E-C7A9-BB4B-90D2-5EA07344B35A}"/>
                </a:ext>
              </a:extLst>
            </p:cNvPr>
            <p:cNvSpPr/>
            <p:nvPr/>
          </p:nvSpPr>
          <p:spPr>
            <a:xfrm>
              <a:off x="2035375" y="5885323"/>
              <a:ext cx="2154734" cy="2154737"/>
            </a:xfrm>
            <a:prstGeom prst="ellipse">
              <a:avLst/>
            </a:prstGeom>
            <a:gradFill>
              <a:gsLst>
                <a:gs pos="27000">
                  <a:schemeClr val="accent3"/>
                </a:gs>
                <a:gs pos="78000">
                  <a:schemeClr val="accent1"/>
                </a:gs>
                <a:gs pos="100000">
                  <a:schemeClr val="accent2"/>
                </a:gs>
              </a:gsLst>
              <a:path path="circle">
                <a:fillToRect l="100000" t="100000"/>
              </a:path>
            </a:gradFill>
            <a:ln w="12700" cap="flat">
              <a:noFill/>
              <a:miter lim="400000"/>
            </a:ln>
            <a:effectLst/>
          </p:spPr>
          <p:txBody>
            <a:bodyPr wrap="square" lIns="38100" tIns="38100" rIns="38100" bIns="38100" numCol="1" anchor="ctr">
              <a:noAutofit/>
            </a:bodyPr>
            <a:lstStyle/>
            <a:p>
              <a:endParaRPr/>
            </a:p>
          </p:txBody>
        </p:sp>
        <p:sp>
          <p:nvSpPr>
            <p:cNvPr id="77" name="Фигура">
              <a:extLst>
                <a:ext uri="{FF2B5EF4-FFF2-40B4-BE49-F238E27FC236}">
                  <a16:creationId xmlns:a16="http://schemas.microsoft.com/office/drawing/2014/main" id="{CEA78A67-7A89-9F43-9620-A57F18B57E4F}"/>
                </a:ext>
              </a:extLst>
            </p:cNvPr>
            <p:cNvSpPr/>
            <p:nvPr/>
          </p:nvSpPr>
          <p:spPr>
            <a:xfrm>
              <a:off x="2481831" y="6492943"/>
              <a:ext cx="1261822" cy="939498"/>
            </a:xfrm>
            <a:custGeom>
              <a:avLst/>
              <a:gdLst/>
              <a:ahLst/>
              <a:cxnLst>
                <a:cxn ang="0">
                  <a:pos x="wd2" y="hd2"/>
                </a:cxn>
                <a:cxn ang="5400000">
                  <a:pos x="wd2" y="hd2"/>
                </a:cxn>
                <a:cxn ang="10800000">
                  <a:pos x="wd2" y="hd2"/>
                </a:cxn>
                <a:cxn ang="16200000">
                  <a:pos x="wd2" y="hd2"/>
                </a:cxn>
              </a:cxnLst>
              <a:rect l="0" t="0" r="r" b="b"/>
              <a:pathLst>
                <a:path w="21600" h="21600" extrusionOk="0">
                  <a:moveTo>
                    <a:pt x="19569" y="0"/>
                  </a:moveTo>
                  <a:cubicBezTo>
                    <a:pt x="19483" y="0"/>
                    <a:pt x="19397" y="25"/>
                    <a:pt x="19318" y="75"/>
                  </a:cubicBezTo>
                  <a:cubicBezTo>
                    <a:pt x="19248" y="124"/>
                    <a:pt x="19188" y="182"/>
                    <a:pt x="19121" y="261"/>
                  </a:cubicBezTo>
                  <a:cubicBezTo>
                    <a:pt x="19053" y="339"/>
                    <a:pt x="18979" y="439"/>
                    <a:pt x="18880" y="572"/>
                  </a:cubicBezTo>
                  <a:lnTo>
                    <a:pt x="7533" y="15814"/>
                  </a:lnTo>
                  <a:lnTo>
                    <a:pt x="2722" y="9352"/>
                  </a:lnTo>
                  <a:cubicBezTo>
                    <a:pt x="2622" y="9218"/>
                    <a:pt x="2547" y="9117"/>
                    <a:pt x="2480" y="9038"/>
                  </a:cubicBezTo>
                  <a:cubicBezTo>
                    <a:pt x="2412" y="8958"/>
                    <a:pt x="2352" y="8900"/>
                    <a:pt x="2282" y="8852"/>
                  </a:cubicBezTo>
                  <a:cubicBezTo>
                    <a:pt x="2203" y="8802"/>
                    <a:pt x="2117" y="8777"/>
                    <a:pt x="2031" y="8777"/>
                  </a:cubicBezTo>
                  <a:cubicBezTo>
                    <a:pt x="1946" y="8777"/>
                    <a:pt x="1860" y="8802"/>
                    <a:pt x="1781" y="8852"/>
                  </a:cubicBezTo>
                  <a:cubicBezTo>
                    <a:pt x="1711" y="8900"/>
                    <a:pt x="1651" y="8958"/>
                    <a:pt x="1583" y="9037"/>
                  </a:cubicBezTo>
                  <a:cubicBezTo>
                    <a:pt x="1516" y="9116"/>
                    <a:pt x="1442" y="9216"/>
                    <a:pt x="1343" y="9349"/>
                  </a:cubicBezTo>
                  <a:lnTo>
                    <a:pt x="429" y="10576"/>
                  </a:lnTo>
                  <a:cubicBezTo>
                    <a:pt x="329" y="10710"/>
                    <a:pt x="254" y="10811"/>
                    <a:pt x="195" y="10903"/>
                  </a:cubicBezTo>
                  <a:cubicBezTo>
                    <a:pt x="135" y="10994"/>
                    <a:pt x="92" y="11075"/>
                    <a:pt x="56" y="11169"/>
                  </a:cubicBezTo>
                  <a:cubicBezTo>
                    <a:pt x="19" y="11275"/>
                    <a:pt x="0" y="11390"/>
                    <a:pt x="0" y="11504"/>
                  </a:cubicBezTo>
                  <a:cubicBezTo>
                    <a:pt x="0" y="11619"/>
                    <a:pt x="19" y="11734"/>
                    <a:pt x="56" y="11840"/>
                  </a:cubicBezTo>
                  <a:cubicBezTo>
                    <a:pt x="92" y="11934"/>
                    <a:pt x="135" y="12015"/>
                    <a:pt x="194" y="12105"/>
                  </a:cubicBezTo>
                  <a:cubicBezTo>
                    <a:pt x="254" y="12196"/>
                    <a:pt x="328" y="12295"/>
                    <a:pt x="427" y="12428"/>
                  </a:cubicBezTo>
                  <a:lnTo>
                    <a:pt x="6804" y="20995"/>
                  </a:lnTo>
                  <a:cubicBezTo>
                    <a:pt x="6904" y="21129"/>
                    <a:pt x="6979" y="21230"/>
                    <a:pt x="7047" y="21309"/>
                  </a:cubicBezTo>
                  <a:cubicBezTo>
                    <a:pt x="7114" y="21388"/>
                    <a:pt x="7174" y="21446"/>
                    <a:pt x="7244" y="21495"/>
                  </a:cubicBezTo>
                  <a:cubicBezTo>
                    <a:pt x="7251" y="21499"/>
                    <a:pt x="7258" y="21502"/>
                    <a:pt x="7265" y="21505"/>
                  </a:cubicBezTo>
                  <a:cubicBezTo>
                    <a:pt x="7272" y="21508"/>
                    <a:pt x="7278" y="21511"/>
                    <a:pt x="7285" y="21515"/>
                  </a:cubicBezTo>
                  <a:lnTo>
                    <a:pt x="7291" y="21520"/>
                  </a:lnTo>
                  <a:lnTo>
                    <a:pt x="7297" y="21525"/>
                  </a:lnTo>
                  <a:cubicBezTo>
                    <a:pt x="7377" y="21575"/>
                    <a:pt x="7462" y="21600"/>
                    <a:pt x="7548" y="21600"/>
                  </a:cubicBezTo>
                  <a:cubicBezTo>
                    <a:pt x="7633" y="21600"/>
                    <a:pt x="7719" y="21575"/>
                    <a:pt x="7798" y="21525"/>
                  </a:cubicBezTo>
                  <a:cubicBezTo>
                    <a:pt x="7868" y="21477"/>
                    <a:pt x="7929" y="21419"/>
                    <a:pt x="7996" y="21340"/>
                  </a:cubicBezTo>
                  <a:cubicBezTo>
                    <a:pt x="8063" y="21261"/>
                    <a:pt x="8137" y="21161"/>
                    <a:pt x="8236" y="21029"/>
                  </a:cubicBezTo>
                  <a:lnTo>
                    <a:pt x="21171" y="3656"/>
                  </a:lnTo>
                  <a:cubicBezTo>
                    <a:pt x="21271" y="3522"/>
                    <a:pt x="21346" y="3421"/>
                    <a:pt x="21405" y="3330"/>
                  </a:cubicBezTo>
                  <a:cubicBezTo>
                    <a:pt x="21465" y="3238"/>
                    <a:pt x="21508" y="3157"/>
                    <a:pt x="21544" y="3063"/>
                  </a:cubicBezTo>
                  <a:cubicBezTo>
                    <a:pt x="21581" y="2957"/>
                    <a:pt x="21600" y="2842"/>
                    <a:pt x="21600" y="2728"/>
                  </a:cubicBezTo>
                  <a:cubicBezTo>
                    <a:pt x="21600" y="2613"/>
                    <a:pt x="21581" y="2499"/>
                    <a:pt x="21544" y="2392"/>
                  </a:cubicBezTo>
                  <a:cubicBezTo>
                    <a:pt x="21508" y="2298"/>
                    <a:pt x="21465" y="2217"/>
                    <a:pt x="21406" y="2127"/>
                  </a:cubicBezTo>
                  <a:cubicBezTo>
                    <a:pt x="21346" y="2037"/>
                    <a:pt x="21272" y="1937"/>
                    <a:pt x="21173" y="1804"/>
                  </a:cubicBezTo>
                  <a:lnTo>
                    <a:pt x="20260" y="575"/>
                  </a:lnTo>
                  <a:cubicBezTo>
                    <a:pt x="20159" y="441"/>
                    <a:pt x="20084" y="340"/>
                    <a:pt x="20017" y="261"/>
                  </a:cubicBezTo>
                  <a:cubicBezTo>
                    <a:pt x="19949" y="181"/>
                    <a:pt x="19889" y="124"/>
                    <a:pt x="19819" y="75"/>
                  </a:cubicBezTo>
                  <a:cubicBezTo>
                    <a:pt x="19740" y="25"/>
                    <a:pt x="19654" y="0"/>
                    <a:pt x="19569" y="0"/>
                  </a:cubicBezTo>
                  <a:close/>
                </a:path>
              </a:pathLst>
            </a:custGeom>
            <a:solidFill>
              <a:srgbClr val="FFFFFF"/>
            </a:solidFill>
            <a:ln w="12700" cap="flat">
              <a:noFill/>
              <a:miter lim="400000"/>
            </a:ln>
            <a:effectLst/>
          </p:spPr>
          <p:txBody>
            <a:bodyPr wrap="square" lIns="38100" tIns="38100" rIns="38100" bIns="38100" numCol="1" anchor="ctr">
              <a:noAutofit/>
            </a:bodyPr>
            <a:lstStyle/>
            <a:p>
              <a:endParaRPr/>
            </a:p>
          </p:txBody>
        </p:sp>
        <p:sp>
          <p:nvSpPr>
            <p:cNvPr id="44" name="Закругленный прямоугольник">
              <a:extLst>
                <a:ext uri="{FF2B5EF4-FFF2-40B4-BE49-F238E27FC236}">
                  <a16:creationId xmlns:a16="http://schemas.microsoft.com/office/drawing/2014/main" id="{24DB7365-BFC1-5841-9087-C0FE2674F53A}"/>
                </a:ext>
              </a:extLst>
            </p:cNvPr>
            <p:cNvSpPr/>
            <p:nvPr/>
          </p:nvSpPr>
          <p:spPr>
            <a:xfrm>
              <a:off x="1781368" y="9189709"/>
              <a:ext cx="9943416" cy="2663506"/>
            </a:xfrm>
            <a:prstGeom prst="roundRect">
              <a:avLst>
                <a:gd name="adj" fmla="val 50000"/>
              </a:avLst>
            </a:prstGeom>
            <a:solidFill>
              <a:schemeClr val="bg2">
                <a:lumMod val="20000"/>
                <a:lumOff val="80000"/>
                <a:alpha val="50000"/>
              </a:schemeClr>
            </a:solidFill>
            <a:ln w="38100" cap="flat">
              <a:noFill/>
              <a:prstDash val="solid"/>
              <a:miter lim="800000"/>
            </a:ln>
            <a:effectLst/>
          </p:spPr>
          <p:txBody>
            <a:bodyPr wrap="square" lIns="38100" tIns="38100" rIns="38100" bIns="38100" numCol="1" anchor="ctr">
              <a:noAutofit/>
            </a:bodyPr>
            <a:lstStyle/>
            <a:p>
              <a:endParaRPr/>
            </a:p>
          </p:txBody>
        </p:sp>
        <p:sp>
          <p:nvSpPr>
            <p:cNvPr id="45" name="Кружок">
              <a:extLst>
                <a:ext uri="{FF2B5EF4-FFF2-40B4-BE49-F238E27FC236}">
                  <a16:creationId xmlns:a16="http://schemas.microsoft.com/office/drawing/2014/main" id="{5BCAB1E9-8261-CF4E-9BE1-8C6DCBE5FA27}"/>
                </a:ext>
              </a:extLst>
            </p:cNvPr>
            <p:cNvSpPr/>
            <p:nvPr/>
          </p:nvSpPr>
          <p:spPr>
            <a:xfrm>
              <a:off x="2035375" y="9444093"/>
              <a:ext cx="2154734" cy="2154737"/>
            </a:xfrm>
            <a:prstGeom prst="ellipse">
              <a:avLst/>
            </a:prstGeom>
            <a:gradFill>
              <a:gsLst>
                <a:gs pos="27000">
                  <a:schemeClr val="accent3"/>
                </a:gs>
                <a:gs pos="78000">
                  <a:schemeClr val="accent1"/>
                </a:gs>
                <a:gs pos="100000">
                  <a:schemeClr val="accent2"/>
                </a:gs>
              </a:gsLst>
              <a:path path="circle">
                <a:fillToRect l="100000" t="100000"/>
              </a:path>
            </a:gradFill>
            <a:ln w="12700" cap="flat">
              <a:noFill/>
              <a:miter lim="400000"/>
            </a:ln>
            <a:effectLst/>
          </p:spPr>
          <p:txBody>
            <a:bodyPr wrap="square" lIns="38100" tIns="38100" rIns="38100" bIns="38100" numCol="1" anchor="ctr">
              <a:noAutofit/>
            </a:bodyPr>
            <a:lstStyle/>
            <a:p>
              <a:endParaRPr/>
            </a:p>
          </p:txBody>
        </p:sp>
        <p:sp>
          <p:nvSpPr>
            <p:cNvPr id="47" name="Фигура">
              <a:extLst>
                <a:ext uri="{FF2B5EF4-FFF2-40B4-BE49-F238E27FC236}">
                  <a16:creationId xmlns:a16="http://schemas.microsoft.com/office/drawing/2014/main" id="{70FCE9AB-602D-564D-AE60-B91FDAB764B5}"/>
                </a:ext>
              </a:extLst>
            </p:cNvPr>
            <p:cNvSpPr/>
            <p:nvPr/>
          </p:nvSpPr>
          <p:spPr>
            <a:xfrm>
              <a:off x="2481831" y="10051713"/>
              <a:ext cx="1261822" cy="939498"/>
            </a:xfrm>
            <a:custGeom>
              <a:avLst/>
              <a:gdLst/>
              <a:ahLst/>
              <a:cxnLst>
                <a:cxn ang="0">
                  <a:pos x="wd2" y="hd2"/>
                </a:cxn>
                <a:cxn ang="5400000">
                  <a:pos x="wd2" y="hd2"/>
                </a:cxn>
                <a:cxn ang="10800000">
                  <a:pos x="wd2" y="hd2"/>
                </a:cxn>
                <a:cxn ang="16200000">
                  <a:pos x="wd2" y="hd2"/>
                </a:cxn>
              </a:cxnLst>
              <a:rect l="0" t="0" r="r" b="b"/>
              <a:pathLst>
                <a:path w="21600" h="21600" extrusionOk="0">
                  <a:moveTo>
                    <a:pt x="19569" y="0"/>
                  </a:moveTo>
                  <a:cubicBezTo>
                    <a:pt x="19483" y="0"/>
                    <a:pt x="19397" y="25"/>
                    <a:pt x="19318" y="75"/>
                  </a:cubicBezTo>
                  <a:cubicBezTo>
                    <a:pt x="19248" y="124"/>
                    <a:pt x="19188" y="182"/>
                    <a:pt x="19121" y="261"/>
                  </a:cubicBezTo>
                  <a:cubicBezTo>
                    <a:pt x="19053" y="339"/>
                    <a:pt x="18979" y="439"/>
                    <a:pt x="18880" y="572"/>
                  </a:cubicBezTo>
                  <a:lnTo>
                    <a:pt x="7533" y="15814"/>
                  </a:lnTo>
                  <a:lnTo>
                    <a:pt x="2722" y="9352"/>
                  </a:lnTo>
                  <a:cubicBezTo>
                    <a:pt x="2622" y="9218"/>
                    <a:pt x="2547" y="9117"/>
                    <a:pt x="2480" y="9038"/>
                  </a:cubicBezTo>
                  <a:cubicBezTo>
                    <a:pt x="2412" y="8958"/>
                    <a:pt x="2352" y="8900"/>
                    <a:pt x="2282" y="8852"/>
                  </a:cubicBezTo>
                  <a:cubicBezTo>
                    <a:pt x="2203" y="8802"/>
                    <a:pt x="2117" y="8777"/>
                    <a:pt x="2031" y="8777"/>
                  </a:cubicBezTo>
                  <a:cubicBezTo>
                    <a:pt x="1946" y="8777"/>
                    <a:pt x="1860" y="8802"/>
                    <a:pt x="1781" y="8852"/>
                  </a:cubicBezTo>
                  <a:cubicBezTo>
                    <a:pt x="1711" y="8900"/>
                    <a:pt x="1651" y="8958"/>
                    <a:pt x="1583" y="9037"/>
                  </a:cubicBezTo>
                  <a:cubicBezTo>
                    <a:pt x="1516" y="9116"/>
                    <a:pt x="1442" y="9216"/>
                    <a:pt x="1343" y="9349"/>
                  </a:cubicBezTo>
                  <a:lnTo>
                    <a:pt x="429" y="10576"/>
                  </a:lnTo>
                  <a:cubicBezTo>
                    <a:pt x="329" y="10710"/>
                    <a:pt x="254" y="10811"/>
                    <a:pt x="195" y="10903"/>
                  </a:cubicBezTo>
                  <a:cubicBezTo>
                    <a:pt x="135" y="10994"/>
                    <a:pt x="92" y="11075"/>
                    <a:pt x="56" y="11169"/>
                  </a:cubicBezTo>
                  <a:cubicBezTo>
                    <a:pt x="19" y="11275"/>
                    <a:pt x="0" y="11390"/>
                    <a:pt x="0" y="11504"/>
                  </a:cubicBezTo>
                  <a:cubicBezTo>
                    <a:pt x="0" y="11619"/>
                    <a:pt x="19" y="11734"/>
                    <a:pt x="56" y="11840"/>
                  </a:cubicBezTo>
                  <a:cubicBezTo>
                    <a:pt x="92" y="11934"/>
                    <a:pt x="135" y="12015"/>
                    <a:pt x="194" y="12105"/>
                  </a:cubicBezTo>
                  <a:cubicBezTo>
                    <a:pt x="254" y="12196"/>
                    <a:pt x="328" y="12295"/>
                    <a:pt x="427" y="12428"/>
                  </a:cubicBezTo>
                  <a:lnTo>
                    <a:pt x="6804" y="20995"/>
                  </a:lnTo>
                  <a:cubicBezTo>
                    <a:pt x="6904" y="21129"/>
                    <a:pt x="6979" y="21230"/>
                    <a:pt x="7047" y="21309"/>
                  </a:cubicBezTo>
                  <a:cubicBezTo>
                    <a:pt x="7114" y="21388"/>
                    <a:pt x="7174" y="21446"/>
                    <a:pt x="7244" y="21495"/>
                  </a:cubicBezTo>
                  <a:cubicBezTo>
                    <a:pt x="7251" y="21499"/>
                    <a:pt x="7258" y="21502"/>
                    <a:pt x="7265" y="21505"/>
                  </a:cubicBezTo>
                  <a:cubicBezTo>
                    <a:pt x="7272" y="21508"/>
                    <a:pt x="7278" y="21511"/>
                    <a:pt x="7285" y="21515"/>
                  </a:cubicBezTo>
                  <a:lnTo>
                    <a:pt x="7291" y="21520"/>
                  </a:lnTo>
                  <a:lnTo>
                    <a:pt x="7297" y="21525"/>
                  </a:lnTo>
                  <a:cubicBezTo>
                    <a:pt x="7377" y="21575"/>
                    <a:pt x="7462" y="21600"/>
                    <a:pt x="7548" y="21600"/>
                  </a:cubicBezTo>
                  <a:cubicBezTo>
                    <a:pt x="7633" y="21600"/>
                    <a:pt x="7719" y="21575"/>
                    <a:pt x="7798" y="21525"/>
                  </a:cubicBezTo>
                  <a:cubicBezTo>
                    <a:pt x="7868" y="21477"/>
                    <a:pt x="7929" y="21419"/>
                    <a:pt x="7996" y="21340"/>
                  </a:cubicBezTo>
                  <a:cubicBezTo>
                    <a:pt x="8063" y="21261"/>
                    <a:pt x="8137" y="21161"/>
                    <a:pt x="8236" y="21029"/>
                  </a:cubicBezTo>
                  <a:lnTo>
                    <a:pt x="21171" y="3656"/>
                  </a:lnTo>
                  <a:cubicBezTo>
                    <a:pt x="21271" y="3522"/>
                    <a:pt x="21346" y="3421"/>
                    <a:pt x="21405" y="3330"/>
                  </a:cubicBezTo>
                  <a:cubicBezTo>
                    <a:pt x="21465" y="3238"/>
                    <a:pt x="21508" y="3157"/>
                    <a:pt x="21544" y="3063"/>
                  </a:cubicBezTo>
                  <a:cubicBezTo>
                    <a:pt x="21581" y="2957"/>
                    <a:pt x="21600" y="2842"/>
                    <a:pt x="21600" y="2728"/>
                  </a:cubicBezTo>
                  <a:cubicBezTo>
                    <a:pt x="21600" y="2613"/>
                    <a:pt x="21581" y="2499"/>
                    <a:pt x="21544" y="2392"/>
                  </a:cubicBezTo>
                  <a:cubicBezTo>
                    <a:pt x="21508" y="2298"/>
                    <a:pt x="21465" y="2217"/>
                    <a:pt x="21406" y="2127"/>
                  </a:cubicBezTo>
                  <a:cubicBezTo>
                    <a:pt x="21346" y="2037"/>
                    <a:pt x="21272" y="1937"/>
                    <a:pt x="21173" y="1804"/>
                  </a:cubicBezTo>
                  <a:lnTo>
                    <a:pt x="20260" y="575"/>
                  </a:lnTo>
                  <a:cubicBezTo>
                    <a:pt x="20159" y="441"/>
                    <a:pt x="20084" y="340"/>
                    <a:pt x="20017" y="261"/>
                  </a:cubicBezTo>
                  <a:cubicBezTo>
                    <a:pt x="19949" y="181"/>
                    <a:pt x="19889" y="124"/>
                    <a:pt x="19819" y="75"/>
                  </a:cubicBezTo>
                  <a:cubicBezTo>
                    <a:pt x="19740" y="25"/>
                    <a:pt x="19654" y="0"/>
                    <a:pt x="19569" y="0"/>
                  </a:cubicBezTo>
                  <a:close/>
                </a:path>
              </a:pathLst>
            </a:custGeom>
            <a:solidFill>
              <a:srgbClr val="FFFFFF"/>
            </a:solidFill>
            <a:ln w="12700" cap="flat">
              <a:noFill/>
              <a:miter lim="400000"/>
            </a:ln>
            <a:effectLst/>
          </p:spPr>
          <p:txBody>
            <a:bodyPr wrap="square" lIns="38100" tIns="38100" rIns="38100" bIns="38100" numCol="1" anchor="ctr">
              <a:noAutofit/>
            </a:bodyPr>
            <a:lstStyle/>
            <a:p>
              <a:endParaRPr/>
            </a:p>
          </p:txBody>
        </p:sp>
        <p:grpSp>
          <p:nvGrpSpPr>
            <p:cNvPr id="7" name="Группа 6">
              <a:extLst>
                <a:ext uri="{FF2B5EF4-FFF2-40B4-BE49-F238E27FC236}">
                  <a16:creationId xmlns:a16="http://schemas.microsoft.com/office/drawing/2014/main" id="{E6177848-7CC8-B344-A35E-15C9D6CF02FA}"/>
                </a:ext>
              </a:extLst>
            </p:cNvPr>
            <p:cNvGrpSpPr/>
            <p:nvPr/>
          </p:nvGrpSpPr>
          <p:grpSpPr>
            <a:xfrm>
              <a:off x="4595099" y="2565947"/>
              <a:ext cx="6716234" cy="1643349"/>
              <a:chOff x="4595099" y="2565947"/>
              <a:chExt cx="6716234" cy="1643349"/>
            </a:xfrm>
          </p:grpSpPr>
          <p:sp>
            <p:nvSpPr>
              <p:cNvPr id="98"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6EC984C2-6142-A04F-B1EE-678E22F04154}"/>
                  </a:ext>
                </a:extLst>
              </p:cNvPr>
              <p:cNvSpPr txBox="1"/>
              <p:nvPr/>
            </p:nvSpPr>
            <p:spPr>
              <a:xfrm>
                <a:off x="4595099" y="3037372"/>
                <a:ext cx="6716234" cy="11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lang="en-US">
                    <a:latin typeface="Montserrat" pitchFamily="2" charset="0"/>
                  </a:rPr>
                  <a:t>ad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a:t>
                </a:r>
                <a:endParaRPr lang="ru-RU">
                  <a:latin typeface="Montserrat" pitchFamily="2" charset="0"/>
                </a:endParaRPr>
              </a:p>
            </p:txBody>
          </p:sp>
          <p:sp>
            <p:nvSpPr>
              <p:cNvPr id="99" name="Investor Pitch Deck Template">
                <a:extLst>
                  <a:ext uri="{FF2B5EF4-FFF2-40B4-BE49-F238E27FC236}">
                    <a16:creationId xmlns:a16="http://schemas.microsoft.com/office/drawing/2014/main" id="{08D051BB-B1F1-9B4A-86D8-0E7E4C7A87FB}"/>
                  </a:ext>
                </a:extLst>
              </p:cNvPr>
              <p:cNvSpPr txBox="1"/>
              <p:nvPr/>
            </p:nvSpPr>
            <p:spPr>
              <a:xfrm>
                <a:off x="4600034" y="2565947"/>
                <a:ext cx="5732425" cy="4770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en-US" sz="2500">
                    <a:solidFill>
                      <a:schemeClr val="tx1"/>
                    </a:solidFill>
                    <a:latin typeface="Montserrat" pitchFamily="2" charset="0"/>
                  </a:rPr>
                  <a:t>Subtitle text project name</a:t>
                </a:r>
              </a:p>
            </p:txBody>
          </p:sp>
        </p:grpSp>
        <p:grpSp>
          <p:nvGrpSpPr>
            <p:cNvPr id="100" name="Группа 99">
              <a:extLst>
                <a:ext uri="{FF2B5EF4-FFF2-40B4-BE49-F238E27FC236}">
                  <a16:creationId xmlns:a16="http://schemas.microsoft.com/office/drawing/2014/main" id="{11636B90-5538-B744-AFBF-6EDEAB3DE52C}"/>
                </a:ext>
              </a:extLst>
            </p:cNvPr>
            <p:cNvGrpSpPr/>
            <p:nvPr/>
          </p:nvGrpSpPr>
          <p:grpSpPr>
            <a:xfrm>
              <a:off x="4595099" y="6089076"/>
              <a:ext cx="6716234" cy="1643349"/>
              <a:chOff x="4595099" y="2565947"/>
              <a:chExt cx="6716234" cy="1643349"/>
            </a:xfrm>
          </p:grpSpPr>
          <p:sp>
            <p:nvSpPr>
              <p:cNvPr id="10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8C91CF2F-8965-6A40-A7EC-7CD72C0DE1C2}"/>
                  </a:ext>
                </a:extLst>
              </p:cNvPr>
              <p:cNvSpPr txBox="1"/>
              <p:nvPr/>
            </p:nvSpPr>
            <p:spPr>
              <a:xfrm>
                <a:off x="4595099" y="3037372"/>
                <a:ext cx="6716234" cy="11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lang="en-US">
                    <a:latin typeface="Montserrat" pitchFamily="2" charset="0"/>
                  </a:rPr>
                  <a:t>ad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a:t>
                </a:r>
                <a:endParaRPr lang="ru-RU">
                  <a:latin typeface="Montserrat" pitchFamily="2" charset="0"/>
                </a:endParaRPr>
              </a:p>
            </p:txBody>
          </p:sp>
          <p:sp>
            <p:nvSpPr>
              <p:cNvPr id="102" name="Investor Pitch Deck Template">
                <a:extLst>
                  <a:ext uri="{FF2B5EF4-FFF2-40B4-BE49-F238E27FC236}">
                    <a16:creationId xmlns:a16="http://schemas.microsoft.com/office/drawing/2014/main" id="{83F464E3-3525-DE4F-A9E8-39AC3234A1AA}"/>
                  </a:ext>
                </a:extLst>
              </p:cNvPr>
              <p:cNvSpPr txBox="1"/>
              <p:nvPr/>
            </p:nvSpPr>
            <p:spPr>
              <a:xfrm>
                <a:off x="4600034" y="2565947"/>
                <a:ext cx="5732425" cy="4770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en-US" sz="2500">
                    <a:solidFill>
                      <a:schemeClr val="tx1"/>
                    </a:solidFill>
                    <a:latin typeface="Montserrat" pitchFamily="2" charset="0"/>
                  </a:rPr>
                  <a:t>Subtitle text project name</a:t>
                </a:r>
              </a:p>
            </p:txBody>
          </p:sp>
        </p:grpSp>
        <p:grpSp>
          <p:nvGrpSpPr>
            <p:cNvPr id="103" name="Группа 102">
              <a:extLst>
                <a:ext uri="{FF2B5EF4-FFF2-40B4-BE49-F238E27FC236}">
                  <a16:creationId xmlns:a16="http://schemas.microsoft.com/office/drawing/2014/main" id="{17D3C913-7DB1-384E-B85F-61BB442B3252}"/>
                </a:ext>
              </a:extLst>
            </p:cNvPr>
            <p:cNvGrpSpPr/>
            <p:nvPr/>
          </p:nvGrpSpPr>
          <p:grpSpPr>
            <a:xfrm>
              <a:off x="4595099" y="9690367"/>
              <a:ext cx="6716234" cy="1643349"/>
              <a:chOff x="4595099" y="2565947"/>
              <a:chExt cx="6716234" cy="1643349"/>
            </a:xfrm>
          </p:grpSpPr>
          <p:sp>
            <p:nvSpPr>
              <p:cNvPr id="104"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A9C88423-F865-9548-AD5F-795006CE061E}"/>
                  </a:ext>
                </a:extLst>
              </p:cNvPr>
              <p:cNvSpPr txBox="1"/>
              <p:nvPr/>
            </p:nvSpPr>
            <p:spPr>
              <a:xfrm>
                <a:off x="4595099" y="3037372"/>
                <a:ext cx="6716234" cy="11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lang="en-US">
                    <a:latin typeface="Montserrat" pitchFamily="2" charset="0"/>
                  </a:rPr>
                  <a:t>ad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a:t>
                </a:r>
                <a:endParaRPr lang="ru-RU">
                  <a:latin typeface="Montserrat" pitchFamily="2" charset="0"/>
                </a:endParaRPr>
              </a:p>
            </p:txBody>
          </p:sp>
          <p:sp>
            <p:nvSpPr>
              <p:cNvPr id="105" name="Investor Pitch Deck Template">
                <a:extLst>
                  <a:ext uri="{FF2B5EF4-FFF2-40B4-BE49-F238E27FC236}">
                    <a16:creationId xmlns:a16="http://schemas.microsoft.com/office/drawing/2014/main" id="{35D0683F-8043-674F-A04F-03E287DD2FAD}"/>
                  </a:ext>
                </a:extLst>
              </p:cNvPr>
              <p:cNvSpPr txBox="1"/>
              <p:nvPr/>
            </p:nvSpPr>
            <p:spPr>
              <a:xfrm>
                <a:off x="4600034" y="2565947"/>
                <a:ext cx="5732425" cy="4770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en-US" sz="2500">
                    <a:solidFill>
                      <a:schemeClr val="tx1"/>
                    </a:solidFill>
                    <a:latin typeface="Montserrat" pitchFamily="2" charset="0"/>
                  </a:rPr>
                  <a:t>Subtitle text project name</a:t>
                </a:r>
              </a:p>
            </p:txBody>
          </p:sp>
        </p:grpSp>
      </p:grpSp>
      <p:grpSp>
        <p:nvGrpSpPr>
          <p:cNvPr id="3" name="Группа 2">
            <a:extLst>
              <a:ext uri="{FF2B5EF4-FFF2-40B4-BE49-F238E27FC236}">
                <a16:creationId xmlns:a16="http://schemas.microsoft.com/office/drawing/2014/main" id="{C181BCBE-E9F7-0542-BE55-7E20BA154898}"/>
              </a:ext>
            </a:extLst>
          </p:cNvPr>
          <p:cNvGrpSpPr/>
          <p:nvPr/>
        </p:nvGrpSpPr>
        <p:grpSpPr>
          <a:xfrm>
            <a:off x="12737899" y="2072170"/>
            <a:ext cx="9944122" cy="9781045"/>
            <a:chOff x="12737899" y="2072170"/>
            <a:chExt cx="9944122" cy="9781045"/>
          </a:xfrm>
        </p:grpSpPr>
        <p:sp>
          <p:nvSpPr>
            <p:cNvPr id="81" name="Закругленный прямоугольник">
              <a:extLst>
                <a:ext uri="{FF2B5EF4-FFF2-40B4-BE49-F238E27FC236}">
                  <a16:creationId xmlns:a16="http://schemas.microsoft.com/office/drawing/2014/main" id="{8C37D0FC-E1E4-BC4D-A813-6CB28A55094B}"/>
                </a:ext>
              </a:extLst>
            </p:cNvPr>
            <p:cNvSpPr/>
            <p:nvPr/>
          </p:nvSpPr>
          <p:spPr>
            <a:xfrm>
              <a:off x="12738604" y="2072170"/>
              <a:ext cx="9943417" cy="2663506"/>
            </a:xfrm>
            <a:prstGeom prst="roundRect">
              <a:avLst>
                <a:gd name="adj" fmla="val 50000"/>
              </a:avLst>
            </a:prstGeom>
            <a:solidFill>
              <a:schemeClr val="bg2">
                <a:lumMod val="20000"/>
                <a:lumOff val="80000"/>
                <a:alpha val="50000"/>
              </a:schemeClr>
            </a:solidFill>
            <a:ln w="38100" cap="flat">
              <a:noFill/>
              <a:prstDash val="solid"/>
              <a:miter lim="800000"/>
            </a:ln>
            <a:effectLst/>
          </p:spPr>
          <p:txBody>
            <a:bodyPr wrap="square" lIns="38100" tIns="38100" rIns="38100" bIns="38100" numCol="1" anchor="ctr">
              <a:noAutofit/>
            </a:bodyPr>
            <a:lstStyle/>
            <a:p>
              <a:endParaRPr/>
            </a:p>
          </p:txBody>
        </p:sp>
        <p:sp>
          <p:nvSpPr>
            <p:cNvPr id="82" name="Кружок">
              <a:extLst>
                <a:ext uri="{FF2B5EF4-FFF2-40B4-BE49-F238E27FC236}">
                  <a16:creationId xmlns:a16="http://schemas.microsoft.com/office/drawing/2014/main" id="{C9A88C9B-C272-0946-B329-DCCA7B84891E}"/>
                </a:ext>
              </a:extLst>
            </p:cNvPr>
            <p:cNvSpPr/>
            <p:nvPr/>
          </p:nvSpPr>
          <p:spPr>
            <a:xfrm>
              <a:off x="12992610" y="2326554"/>
              <a:ext cx="2154735" cy="2154737"/>
            </a:xfrm>
            <a:prstGeom prst="ellipse">
              <a:avLst/>
            </a:prstGeom>
            <a:gradFill>
              <a:gsLst>
                <a:gs pos="27000">
                  <a:schemeClr val="accent3"/>
                </a:gs>
                <a:gs pos="78000">
                  <a:schemeClr val="accent1"/>
                </a:gs>
                <a:gs pos="100000">
                  <a:schemeClr val="accent2"/>
                </a:gs>
              </a:gsLst>
              <a:path path="circle">
                <a:fillToRect l="100000" t="100000"/>
              </a:path>
            </a:gradFill>
            <a:ln w="12700" cap="flat">
              <a:noFill/>
              <a:miter lim="400000"/>
            </a:ln>
            <a:effectLst/>
          </p:spPr>
          <p:txBody>
            <a:bodyPr wrap="square" lIns="38100" tIns="38100" rIns="38100" bIns="38100" numCol="1" anchor="ctr">
              <a:noAutofit/>
            </a:bodyPr>
            <a:lstStyle/>
            <a:p>
              <a:endParaRPr/>
            </a:p>
          </p:txBody>
        </p:sp>
        <p:sp>
          <p:nvSpPr>
            <p:cNvPr id="84" name="Фигура">
              <a:extLst>
                <a:ext uri="{FF2B5EF4-FFF2-40B4-BE49-F238E27FC236}">
                  <a16:creationId xmlns:a16="http://schemas.microsoft.com/office/drawing/2014/main" id="{59F4DEC4-AB1C-1444-A1E8-418A59AA7A2C}"/>
                </a:ext>
              </a:extLst>
            </p:cNvPr>
            <p:cNvSpPr/>
            <p:nvPr/>
          </p:nvSpPr>
          <p:spPr>
            <a:xfrm>
              <a:off x="13545449" y="2880265"/>
              <a:ext cx="1049057" cy="1047331"/>
            </a:xfrm>
            <a:custGeom>
              <a:avLst/>
              <a:gdLst/>
              <a:ahLst/>
              <a:cxnLst>
                <a:cxn ang="0">
                  <a:pos x="wd2" y="hd2"/>
                </a:cxn>
                <a:cxn ang="5400000">
                  <a:pos x="wd2" y="hd2"/>
                </a:cxn>
                <a:cxn ang="10800000">
                  <a:pos x="wd2" y="hd2"/>
                </a:cxn>
                <a:cxn ang="16200000">
                  <a:pos x="wd2" y="hd2"/>
                </a:cxn>
              </a:cxnLst>
              <a:rect l="0" t="0" r="r" b="b"/>
              <a:pathLst>
                <a:path w="21550" h="21550" extrusionOk="0">
                  <a:moveTo>
                    <a:pt x="2438" y="0"/>
                  </a:moveTo>
                  <a:cubicBezTo>
                    <a:pt x="2323" y="0"/>
                    <a:pt x="2207" y="25"/>
                    <a:pt x="2101" y="75"/>
                  </a:cubicBezTo>
                  <a:cubicBezTo>
                    <a:pt x="1912" y="173"/>
                    <a:pt x="1777" y="308"/>
                    <a:pt x="1511" y="574"/>
                  </a:cubicBezTo>
                  <a:lnTo>
                    <a:pt x="576" y="1510"/>
                  </a:lnTo>
                  <a:cubicBezTo>
                    <a:pt x="307" y="1781"/>
                    <a:pt x="172" y="1915"/>
                    <a:pt x="75" y="2104"/>
                  </a:cubicBezTo>
                  <a:cubicBezTo>
                    <a:pt x="-25" y="2318"/>
                    <a:pt x="-25" y="2566"/>
                    <a:pt x="75" y="2780"/>
                  </a:cubicBezTo>
                  <a:cubicBezTo>
                    <a:pt x="172" y="2969"/>
                    <a:pt x="307" y="3104"/>
                    <a:pt x="573" y="3370"/>
                  </a:cubicBezTo>
                  <a:lnTo>
                    <a:pt x="7983" y="10793"/>
                  </a:lnTo>
                  <a:lnTo>
                    <a:pt x="614" y="18175"/>
                  </a:lnTo>
                  <a:cubicBezTo>
                    <a:pt x="344" y="18445"/>
                    <a:pt x="208" y="18579"/>
                    <a:pt x="110" y="18768"/>
                  </a:cubicBezTo>
                  <a:cubicBezTo>
                    <a:pt x="11" y="18982"/>
                    <a:pt x="11" y="19230"/>
                    <a:pt x="110" y="19444"/>
                  </a:cubicBezTo>
                  <a:cubicBezTo>
                    <a:pt x="208" y="19633"/>
                    <a:pt x="343" y="19768"/>
                    <a:pt x="608" y="20034"/>
                  </a:cubicBezTo>
                  <a:lnTo>
                    <a:pt x="1545" y="20971"/>
                  </a:lnTo>
                  <a:cubicBezTo>
                    <a:pt x="1815" y="21241"/>
                    <a:pt x="1949" y="21377"/>
                    <a:pt x="2138" y="21475"/>
                  </a:cubicBezTo>
                  <a:cubicBezTo>
                    <a:pt x="2352" y="21575"/>
                    <a:pt x="2599" y="21575"/>
                    <a:pt x="2813" y="21475"/>
                  </a:cubicBezTo>
                  <a:cubicBezTo>
                    <a:pt x="3001" y="21377"/>
                    <a:pt x="3136" y="21241"/>
                    <a:pt x="3402" y="20975"/>
                  </a:cubicBezTo>
                  <a:lnTo>
                    <a:pt x="10775" y="13589"/>
                  </a:lnTo>
                  <a:lnTo>
                    <a:pt x="18145" y="20971"/>
                  </a:lnTo>
                  <a:cubicBezTo>
                    <a:pt x="18414" y="21241"/>
                    <a:pt x="18549" y="21377"/>
                    <a:pt x="18737" y="21475"/>
                  </a:cubicBezTo>
                  <a:cubicBezTo>
                    <a:pt x="18951" y="21575"/>
                    <a:pt x="19198" y="21575"/>
                    <a:pt x="19412" y="21475"/>
                  </a:cubicBezTo>
                  <a:cubicBezTo>
                    <a:pt x="19601" y="21377"/>
                    <a:pt x="19736" y="21241"/>
                    <a:pt x="20001" y="20975"/>
                  </a:cubicBezTo>
                  <a:lnTo>
                    <a:pt x="20936" y="20038"/>
                  </a:lnTo>
                  <a:cubicBezTo>
                    <a:pt x="21206" y="19768"/>
                    <a:pt x="21340" y="19633"/>
                    <a:pt x="21438" y="19444"/>
                  </a:cubicBezTo>
                  <a:cubicBezTo>
                    <a:pt x="21538" y="19230"/>
                    <a:pt x="21538" y="18982"/>
                    <a:pt x="21438" y="18768"/>
                  </a:cubicBezTo>
                  <a:cubicBezTo>
                    <a:pt x="21340" y="18579"/>
                    <a:pt x="21205" y="18444"/>
                    <a:pt x="20940" y="18178"/>
                  </a:cubicBezTo>
                  <a:lnTo>
                    <a:pt x="13567" y="10793"/>
                  </a:lnTo>
                  <a:lnTo>
                    <a:pt x="20974" y="3373"/>
                  </a:lnTo>
                  <a:cubicBezTo>
                    <a:pt x="21243" y="3103"/>
                    <a:pt x="21378" y="2969"/>
                    <a:pt x="21475" y="2780"/>
                  </a:cubicBezTo>
                  <a:cubicBezTo>
                    <a:pt x="21575" y="2566"/>
                    <a:pt x="21575" y="2318"/>
                    <a:pt x="21475" y="2104"/>
                  </a:cubicBezTo>
                  <a:cubicBezTo>
                    <a:pt x="21377" y="1915"/>
                    <a:pt x="21243" y="1780"/>
                    <a:pt x="20977" y="1514"/>
                  </a:cubicBezTo>
                  <a:lnTo>
                    <a:pt x="20042" y="577"/>
                  </a:lnTo>
                  <a:cubicBezTo>
                    <a:pt x="19772" y="307"/>
                    <a:pt x="19636" y="173"/>
                    <a:pt x="19448" y="75"/>
                  </a:cubicBezTo>
                  <a:cubicBezTo>
                    <a:pt x="19234" y="-25"/>
                    <a:pt x="18989" y="-25"/>
                    <a:pt x="18775" y="75"/>
                  </a:cubicBezTo>
                  <a:cubicBezTo>
                    <a:pt x="18586" y="173"/>
                    <a:pt x="18451" y="308"/>
                    <a:pt x="18186" y="574"/>
                  </a:cubicBezTo>
                  <a:lnTo>
                    <a:pt x="10775" y="7997"/>
                  </a:lnTo>
                  <a:lnTo>
                    <a:pt x="3368" y="577"/>
                  </a:lnTo>
                  <a:cubicBezTo>
                    <a:pt x="3098" y="307"/>
                    <a:pt x="2964" y="173"/>
                    <a:pt x="2775" y="75"/>
                  </a:cubicBezTo>
                  <a:cubicBezTo>
                    <a:pt x="2668" y="25"/>
                    <a:pt x="2553" y="0"/>
                    <a:pt x="2438" y="0"/>
                  </a:cubicBezTo>
                  <a:close/>
                </a:path>
              </a:pathLst>
            </a:custGeom>
            <a:solidFill>
              <a:srgbClr val="FFFFFF"/>
            </a:solidFill>
            <a:ln w="12700" cap="flat">
              <a:noFill/>
              <a:miter lim="400000"/>
            </a:ln>
            <a:effectLst/>
          </p:spPr>
          <p:txBody>
            <a:bodyPr wrap="square" lIns="38100" tIns="38100" rIns="38100" bIns="38100" numCol="1" anchor="ctr">
              <a:noAutofit/>
            </a:bodyPr>
            <a:lstStyle/>
            <a:p>
              <a:endParaRPr/>
            </a:p>
          </p:txBody>
        </p:sp>
        <p:sp>
          <p:nvSpPr>
            <p:cNvPr id="52" name="Закругленный прямоугольник">
              <a:extLst>
                <a:ext uri="{FF2B5EF4-FFF2-40B4-BE49-F238E27FC236}">
                  <a16:creationId xmlns:a16="http://schemas.microsoft.com/office/drawing/2014/main" id="{2630893D-624A-1A4A-AB14-F1219BAF8339}"/>
                </a:ext>
              </a:extLst>
            </p:cNvPr>
            <p:cNvSpPr/>
            <p:nvPr/>
          </p:nvSpPr>
          <p:spPr>
            <a:xfrm>
              <a:off x="12737899" y="5630939"/>
              <a:ext cx="9943416" cy="2663506"/>
            </a:xfrm>
            <a:prstGeom prst="roundRect">
              <a:avLst>
                <a:gd name="adj" fmla="val 50000"/>
              </a:avLst>
            </a:prstGeom>
            <a:solidFill>
              <a:schemeClr val="bg2">
                <a:lumMod val="20000"/>
                <a:lumOff val="80000"/>
                <a:alpha val="50000"/>
              </a:schemeClr>
            </a:solidFill>
            <a:ln w="38100" cap="flat">
              <a:noFill/>
              <a:prstDash val="solid"/>
              <a:miter lim="800000"/>
            </a:ln>
            <a:effectLst/>
          </p:spPr>
          <p:txBody>
            <a:bodyPr wrap="square" lIns="38100" tIns="38100" rIns="38100" bIns="38100" numCol="1" anchor="ctr">
              <a:noAutofit/>
            </a:bodyPr>
            <a:lstStyle/>
            <a:p>
              <a:endParaRPr/>
            </a:p>
          </p:txBody>
        </p:sp>
        <p:sp>
          <p:nvSpPr>
            <p:cNvPr id="53" name="Кружок">
              <a:extLst>
                <a:ext uri="{FF2B5EF4-FFF2-40B4-BE49-F238E27FC236}">
                  <a16:creationId xmlns:a16="http://schemas.microsoft.com/office/drawing/2014/main" id="{EFB3E072-18CB-3140-9D35-33AF3EC519A8}"/>
                </a:ext>
              </a:extLst>
            </p:cNvPr>
            <p:cNvSpPr/>
            <p:nvPr/>
          </p:nvSpPr>
          <p:spPr>
            <a:xfrm>
              <a:off x="12991905" y="5885323"/>
              <a:ext cx="2154735" cy="2154737"/>
            </a:xfrm>
            <a:prstGeom prst="ellipse">
              <a:avLst/>
            </a:prstGeom>
            <a:gradFill>
              <a:gsLst>
                <a:gs pos="27000">
                  <a:schemeClr val="accent3"/>
                </a:gs>
                <a:gs pos="78000">
                  <a:schemeClr val="accent1"/>
                </a:gs>
                <a:gs pos="100000">
                  <a:schemeClr val="accent2"/>
                </a:gs>
              </a:gsLst>
              <a:path path="circle">
                <a:fillToRect l="100000" t="100000"/>
              </a:path>
            </a:gradFill>
            <a:ln w="12700" cap="flat">
              <a:noFill/>
              <a:miter lim="400000"/>
            </a:ln>
            <a:effectLst/>
          </p:spPr>
          <p:txBody>
            <a:bodyPr wrap="square" lIns="38100" tIns="38100" rIns="38100" bIns="38100" numCol="1" anchor="ctr">
              <a:noAutofit/>
            </a:bodyPr>
            <a:lstStyle/>
            <a:p>
              <a:endParaRPr/>
            </a:p>
          </p:txBody>
        </p:sp>
        <p:sp>
          <p:nvSpPr>
            <p:cNvPr id="70" name="Фигура">
              <a:extLst>
                <a:ext uri="{FF2B5EF4-FFF2-40B4-BE49-F238E27FC236}">
                  <a16:creationId xmlns:a16="http://schemas.microsoft.com/office/drawing/2014/main" id="{5AEAF7F2-1B2C-5241-B6BA-516F04568FCE}"/>
                </a:ext>
              </a:extLst>
            </p:cNvPr>
            <p:cNvSpPr/>
            <p:nvPr/>
          </p:nvSpPr>
          <p:spPr>
            <a:xfrm>
              <a:off x="13544744" y="6439034"/>
              <a:ext cx="1049057" cy="1047331"/>
            </a:xfrm>
            <a:custGeom>
              <a:avLst/>
              <a:gdLst/>
              <a:ahLst/>
              <a:cxnLst>
                <a:cxn ang="0">
                  <a:pos x="wd2" y="hd2"/>
                </a:cxn>
                <a:cxn ang="5400000">
                  <a:pos x="wd2" y="hd2"/>
                </a:cxn>
                <a:cxn ang="10800000">
                  <a:pos x="wd2" y="hd2"/>
                </a:cxn>
                <a:cxn ang="16200000">
                  <a:pos x="wd2" y="hd2"/>
                </a:cxn>
              </a:cxnLst>
              <a:rect l="0" t="0" r="r" b="b"/>
              <a:pathLst>
                <a:path w="21550" h="21550" extrusionOk="0">
                  <a:moveTo>
                    <a:pt x="2438" y="0"/>
                  </a:moveTo>
                  <a:cubicBezTo>
                    <a:pt x="2323" y="0"/>
                    <a:pt x="2207" y="25"/>
                    <a:pt x="2101" y="75"/>
                  </a:cubicBezTo>
                  <a:cubicBezTo>
                    <a:pt x="1912" y="173"/>
                    <a:pt x="1777" y="308"/>
                    <a:pt x="1511" y="574"/>
                  </a:cubicBezTo>
                  <a:lnTo>
                    <a:pt x="576" y="1510"/>
                  </a:lnTo>
                  <a:cubicBezTo>
                    <a:pt x="307" y="1781"/>
                    <a:pt x="172" y="1915"/>
                    <a:pt x="75" y="2104"/>
                  </a:cubicBezTo>
                  <a:cubicBezTo>
                    <a:pt x="-25" y="2318"/>
                    <a:pt x="-25" y="2566"/>
                    <a:pt x="75" y="2780"/>
                  </a:cubicBezTo>
                  <a:cubicBezTo>
                    <a:pt x="172" y="2969"/>
                    <a:pt x="307" y="3104"/>
                    <a:pt x="573" y="3370"/>
                  </a:cubicBezTo>
                  <a:lnTo>
                    <a:pt x="7983" y="10793"/>
                  </a:lnTo>
                  <a:lnTo>
                    <a:pt x="614" y="18175"/>
                  </a:lnTo>
                  <a:cubicBezTo>
                    <a:pt x="344" y="18445"/>
                    <a:pt x="208" y="18579"/>
                    <a:pt x="110" y="18768"/>
                  </a:cubicBezTo>
                  <a:cubicBezTo>
                    <a:pt x="11" y="18982"/>
                    <a:pt x="11" y="19230"/>
                    <a:pt x="110" y="19444"/>
                  </a:cubicBezTo>
                  <a:cubicBezTo>
                    <a:pt x="208" y="19633"/>
                    <a:pt x="343" y="19768"/>
                    <a:pt x="608" y="20034"/>
                  </a:cubicBezTo>
                  <a:lnTo>
                    <a:pt x="1545" y="20971"/>
                  </a:lnTo>
                  <a:cubicBezTo>
                    <a:pt x="1815" y="21241"/>
                    <a:pt x="1949" y="21377"/>
                    <a:pt x="2138" y="21475"/>
                  </a:cubicBezTo>
                  <a:cubicBezTo>
                    <a:pt x="2352" y="21575"/>
                    <a:pt x="2599" y="21575"/>
                    <a:pt x="2813" y="21475"/>
                  </a:cubicBezTo>
                  <a:cubicBezTo>
                    <a:pt x="3001" y="21377"/>
                    <a:pt x="3136" y="21241"/>
                    <a:pt x="3402" y="20975"/>
                  </a:cubicBezTo>
                  <a:lnTo>
                    <a:pt x="10775" y="13589"/>
                  </a:lnTo>
                  <a:lnTo>
                    <a:pt x="18145" y="20971"/>
                  </a:lnTo>
                  <a:cubicBezTo>
                    <a:pt x="18414" y="21241"/>
                    <a:pt x="18549" y="21377"/>
                    <a:pt x="18737" y="21475"/>
                  </a:cubicBezTo>
                  <a:cubicBezTo>
                    <a:pt x="18951" y="21575"/>
                    <a:pt x="19198" y="21575"/>
                    <a:pt x="19412" y="21475"/>
                  </a:cubicBezTo>
                  <a:cubicBezTo>
                    <a:pt x="19601" y="21377"/>
                    <a:pt x="19736" y="21241"/>
                    <a:pt x="20001" y="20975"/>
                  </a:cubicBezTo>
                  <a:lnTo>
                    <a:pt x="20936" y="20038"/>
                  </a:lnTo>
                  <a:cubicBezTo>
                    <a:pt x="21206" y="19768"/>
                    <a:pt x="21340" y="19633"/>
                    <a:pt x="21438" y="19444"/>
                  </a:cubicBezTo>
                  <a:cubicBezTo>
                    <a:pt x="21538" y="19230"/>
                    <a:pt x="21538" y="18982"/>
                    <a:pt x="21438" y="18768"/>
                  </a:cubicBezTo>
                  <a:cubicBezTo>
                    <a:pt x="21340" y="18579"/>
                    <a:pt x="21205" y="18444"/>
                    <a:pt x="20940" y="18178"/>
                  </a:cubicBezTo>
                  <a:lnTo>
                    <a:pt x="13567" y="10793"/>
                  </a:lnTo>
                  <a:lnTo>
                    <a:pt x="20974" y="3373"/>
                  </a:lnTo>
                  <a:cubicBezTo>
                    <a:pt x="21243" y="3103"/>
                    <a:pt x="21378" y="2969"/>
                    <a:pt x="21475" y="2780"/>
                  </a:cubicBezTo>
                  <a:cubicBezTo>
                    <a:pt x="21575" y="2566"/>
                    <a:pt x="21575" y="2318"/>
                    <a:pt x="21475" y="2104"/>
                  </a:cubicBezTo>
                  <a:cubicBezTo>
                    <a:pt x="21377" y="1915"/>
                    <a:pt x="21243" y="1780"/>
                    <a:pt x="20977" y="1514"/>
                  </a:cubicBezTo>
                  <a:lnTo>
                    <a:pt x="20042" y="577"/>
                  </a:lnTo>
                  <a:cubicBezTo>
                    <a:pt x="19772" y="307"/>
                    <a:pt x="19636" y="173"/>
                    <a:pt x="19448" y="75"/>
                  </a:cubicBezTo>
                  <a:cubicBezTo>
                    <a:pt x="19234" y="-25"/>
                    <a:pt x="18989" y="-25"/>
                    <a:pt x="18775" y="75"/>
                  </a:cubicBezTo>
                  <a:cubicBezTo>
                    <a:pt x="18586" y="173"/>
                    <a:pt x="18451" y="308"/>
                    <a:pt x="18186" y="574"/>
                  </a:cubicBezTo>
                  <a:lnTo>
                    <a:pt x="10775" y="7997"/>
                  </a:lnTo>
                  <a:lnTo>
                    <a:pt x="3368" y="577"/>
                  </a:lnTo>
                  <a:cubicBezTo>
                    <a:pt x="3098" y="307"/>
                    <a:pt x="2964" y="173"/>
                    <a:pt x="2775" y="75"/>
                  </a:cubicBezTo>
                  <a:cubicBezTo>
                    <a:pt x="2668" y="25"/>
                    <a:pt x="2553" y="0"/>
                    <a:pt x="2438" y="0"/>
                  </a:cubicBezTo>
                  <a:close/>
                </a:path>
              </a:pathLst>
            </a:custGeom>
            <a:solidFill>
              <a:srgbClr val="FFFFFF"/>
            </a:solidFill>
            <a:ln w="12700" cap="flat">
              <a:noFill/>
              <a:miter lim="400000"/>
            </a:ln>
            <a:effectLst/>
          </p:spPr>
          <p:txBody>
            <a:bodyPr wrap="square" lIns="38100" tIns="38100" rIns="38100" bIns="38100" numCol="1" anchor="ctr">
              <a:noAutofit/>
            </a:bodyPr>
            <a:lstStyle/>
            <a:p>
              <a:endParaRPr/>
            </a:p>
          </p:txBody>
        </p:sp>
        <p:sp>
          <p:nvSpPr>
            <p:cNvPr id="37" name="Закругленный прямоугольник">
              <a:extLst>
                <a:ext uri="{FF2B5EF4-FFF2-40B4-BE49-F238E27FC236}">
                  <a16:creationId xmlns:a16="http://schemas.microsoft.com/office/drawing/2014/main" id="{285A99AC-E280-704C-A57A-8029060D8F17}"/>
                </a:ext>
              </a:extLst>
            </p:cNvPr>
            <p:cNvSpPr/>
            <p:nvPr/>
          </p:nvSpPr>
          <p:spPr>
            <a:xfrm>
              <a:off x="12737899" y="9189709"/>
              <a:ext cx="9943416" cy="2663506"/>
            </a:xfrm>
            <a:prstGeom prst="roundRect">
              <a:avLst>
                <a:gd name="adj" fmla="val 50000"/>
              </a:avLst>
            </a:prstGeom>
            <a:solidFill>
              <a:schemeClr val="bg2">
                <a:lumMod val="20000"/>
                <a:lumOff val="80000"/>
                <a:alpha val="50000"/>
              </a:schemeClr>
            </a:solidFill>
            <a:ln w="38100" cap="flat">
              <a:noFill/>
              <a:prstDash val="solid"/>
              <a:miter lim="800000"/>
            </a:ln>
            <a:effectLst/>
          </p:spPr>
          <p:txBody>
            <a:bodyPr wrap="square" lIns="38100" tIns="38100" rIns="38100" bIns="38100" numCol="1" anchor="ctr">
              <a:noAutofit/>
            </a:bodyPr>
            <a:lstStyle/>
            <a:p>
              <a:endParaRPr/>
            </a:p>
          </p:txBody>
        </p:sp>
        <p:sp>
          <p:nvSpPr>
            <p:cNvPr id="38" name="Кружок">
              <a:extLst>
                <a:ext uri="{FF2B5EF4-FFF2-40B4-BE49-F238E27FC236}">
                  <a16:creationId xmlns:a16="http://schemas.microsoft.com/office/drawing/2014/main" id="{D87A6684-7714-DC4C-B2BC-AAEFF83E5ECB}"/>
                </a:ext>
              </a:extLst>
            </p:cNvPr>
            <p:cNvSpPr/>
            <p:nvPr/>
          </p:nvSpPr>
          <p:spPr>
            <a:xfrm>
              <a:off x="12991905" y="9444093"/>
              <a:ext cx="2154735" cy="2154737"/>
            </a:xfrm>
            <a:prstGeom prst="ellipse">
              <a:avLst/>
            </a:prstGeom>
            <a:gradFill>
              <a:gsLst>
                <a:gs pos="27000">
                  <a:schemeClr val="accent3"/>
                </a:gs>
                <a:gs pos="78000">
                  <a:schemeClr val="accent1"/>
                </a:gs>
                <a:gs pos="100000">
                  <a:schemeClr val="accent2"/>
                </a:gs>
              </a:gsLst>
              <a:path path="circle">
                <a:fillToRect l="100000" t="100000"/>
              </a:path>
            </a:gradFill>
            <a:ln w="12700" cap="flat">
              <a:noFill/>
              <a:miter lim="400000"/>
            </a:ln>
            <a:effectLst/>
          </p:spPr>
          <p:txBody>
            <a:bodyPr wrap="square" lIns="38100" tIns="38100" rIns="38100" bIns="38100" numCol="1" anchor="ctr">
              <a:noAutofit/>
            </a:bodyPr>
            <a:lstStyle/>
            <a:p>
              <a:endParaRPr/>
            </a:p>
          </p:txBody>
        </p:sp>
        <p:sp>
          <p:nvSpPr>
            <p:cNvPr id="40" name="Фигура">
              <a:extLst>
                <a:ext uri="{FF2B5EF4-FFF2-40B4-BE49-F238E27FC236}">
                  <a16:creationId xmlns:a16="http://schemas.microsoft.com/office/drawing/2014/main" id="{0B529939-8B2D-6545-8104-F879C3959F08}"/>
                </a:ext>
              </a:extLst>
            </p:cNvPr>
            <p:cNvSpPr/>
            <p:nvPr/>
          </p:nvSpPr>
          <p:spPr>
            <a:xfrm>
              <a:off x="13544744" y="9997804"/>
              <a:ext cx="1049057" cy="1047331"/>
            </a:xfrm>
            <a:custGeom>
              <a:avLst/>
              <a:gdLst/>
              <a:ahLst/>
              <a:cxnLst>
                <a:cxn ang="0">
                  <a:pos x="wd2" y="hd2"/>
                </a:cxn>
                <a:cxn ang="5400000">
                  <a:pos x="wd2" y="hd2"/>
                </a:cxn>
                <a:cxn ang="10800000">
                  <a:pos x="wd2" y="hd2"/>
                </a:cxn>
                <a:cxn ang="16200000">
                  <a:pos x="wd2" y="hd2"/>
                </a:cxn>
              </a:cxnLst>
              <a:rect l="0" t="0" r="r" b="b"/>
              <a:pathLst>
                <a:path w="21550" h="21550" extrusionOk="0">
                  <a:moveTo>
                    <a:pt x="2438" y="0"/>
                  </a:moveTo>
                  <a:cubicBezTo>
                    <a:pt x="2323" y="0"/>
                    <a:pt x="2207" y="25"/>
                    <a:pt x="2101" y="75"/>
                  </a:cubicBezTo>
                  <a:cubicBezTo>
                    <a:pt x="1912" y="173"/>
                    <a:pt x="1777" y="308"/>
                    <a:pt x="1511" y="574"/>
                  </a:cubicBezTo>
                  <a:lnTo>
                    <a:pt x="576" y="1510"/>
                  </a:lnTo>
                  <a:cubicBezTo>
                    <a:pt x="307" y="1781"/>
                    <a:pt x="172" y="1915"/>
                    <a:pt x="75" y="2104"/>
                  </a:cubicBezTo>
                  <a:cubicBezTo>
                    <a:pt x="-25" y="2318"/>
                    <a:pt x="-25" y="2566"/>
                    <a:pt x="75" y="2780"/>
                  </a:cubicBezTo>
                  <a:cubicBezTo>
                    <a:pt x="172" y="2969"/>
                    <a:pt x="307" y="3104"/>
                    <a:pt x="573" y="3370"/>
                  </a:cubicBezTo>
                  <a:lnTo>
                    <a:pt x="7983" y="10793"/>
                  </a:lnTo>
                  <a:lnTo>
                    <a:pt x="614" y="18175"/>
                  </a:lnTo>
                  <a:cubicBezTo>
                    <a:pt x="344" y="18445"/>
                    <a:pt x="208" y="18579"/>
                    <a:pt x="110" y="18768"/>
                  </a:cubicBezTo>
                  <a:cubicBezTo>
                    <a:pt x="11" y="18982"/>
                    <a:pt x="11" y="19230"/>
                    <a:pt x="110" y="19444"/>
                  </a:cubicBezTo>
                  <a:cubicBezTo>
                    <a:pt x="208" y="19633"/>
                    <a:pt x="343" y="19768"/>
                    <a:pt x="608" y="20034"/>
                  </a:cubicBezTo>
                  <a:lnTo>
                    <a:pt x="1545" y="20971"/>
                  </a:lnTo>
                  <a:cubicBezTo>
                    <a:pt x="1815" y="21241"/>
                    <a:pt x="1949" y="21377"/>
                    <a:pt x="2138" y="21475"/>
                  </a:cubicBezTo>
                  <a:cubicBezTo>
                    <a:pt x="2352" y="21575"/>
                    <a:pt x="2599" y="21575"/>
                    <a:pt x="2813" y="21475"/>
                  </a:cubicBezTo>
                  <a:cubicBezTo>
                    <a:pt x="3001" y="21377"/>
                    <a:pt x="3136" y="21241"/>
                    <a:pt x="3402" y="20975"/>
                  </a:cubicBezTo>
                  <a:lnTo>
                    <a:pt x="10775" y="13589"/>
                  </a:lnTo>
                  <a:lnTo>
                    <a:pt x="18145" y="20971"/>
                  </a:lnTo>
                  <a:cubicBezTo>
                    <a:pt x="18414" y="21241"/>
                    <a:pt x="18549" y="21377"/>
                    <a:pt x="18737" y="21475"/>
                  </a:cubicBezTo>
                  <a:cubicBezTo>
                    <a:pt x="18951" y="21575"/>
                    <a:pt x="19198" y="21575"/>
                    <a:pt x="19412" y="21475"/>
                  </a:cubicBezTo>
                  <a:cubicBezTo>
                    <a:pt x="19601" y="21377"/>
                    <a:pt x="19736" y="21241"/>
                    <a:pt x="20001" y="20975"/>
                  </a:cubicBezTo>
                  <a:lnTo>
                    <a:pt x="20936" y="20038"/>
                  </a:lnTo>
                  <a:cubicBezTo>
                    <a:pt x="21206" y="19768"/>
                    <a:pt x="21340" y="19633"/>
                    <a:pt x="21438" y="19444"/>
                  </a:cubicBezTo>
                  <a:cubicBezTo>
                    <a:pt x="21538" y="19230"/>
                    <a:pt x="21538" y="18982"/>
                    <a:pt x="21438" y="18768"/>
                  </a:cubicBezTo>
                  <a:cubicBezTo>
                    <a:pt x="21340" y="18579"/>
                    <a:pt x="21205" y="18444"/>
                    <a:pt x="20940" y="18178"/>
                  </a:cubicBezTo>
                  <a:lnTo>
                    <a:pt x="13567" y="10793"/>
                  </a:lnTo>
                  <a:lnTo>
                    <a:pt x="20974" y="3373"/>
                  </a:lnTo>
                  <a:cubicBezTo>
                    <a:pt x="21243" y="3103"/>
                    <a:pt x="21378" y="2969"/>
                    <a:pt x="21475" y="2780"/>
                  </a:cubicBezTo>
                  <a:cubicBezTo>
                    <a:pt x="21575" y="2566"/>
                    <a:pt x="21575" y="2318"/>
                    <a:pt x="21475" y="2104"/>
                  </a:cubicBezTo>
                  <a:cubicBezTo>
                    <a:pt x="21377" y="1915"/>
                    <a:pt x="21243" y="1780"/>
                    <a:pt x="20977" y="1514"/>
                  </a:cubicBezTo>
                  <a:lnTo>
                    <a:pt x="20042" y="577"/>
                  </a:lnTo>
                  <a:cubicBezTo>
                    <a:pt x="19772" y="307"/>
                    <a:pt x="19636" y="173"/>
                    <a:pt x="19448" y="75"/>
                  </a:cubicBezTo>
                  <a:cubicBezTo>
                    <a:pt x="19234" y="-25"/>
                    <a:pt x="18989" y="-25"/>
                    <a:pt x="18775" y="75"/>
                  </a:cubicBezTo>
                  <a:cubicBezTo>
                    <a:pt x="18586" y="173"/>
                    <a:pt x="18451" y="308"/>
                    <a:pt x="18186" y="574"/>
                  </a:cubicBezTo>
                  <a:lnTo>
                    <a:pt x="10775" y="7997"/>
                  </a:lnTo>
                  <a:lnTo>
                    <a:pt x="3368" y="577"/>
                  </a:lnTo>
                  <a:cubicBezTo>
                    <a:pt x="3098" y="307"/>
                    <a:pt x="2964" y="173"/>
                    <a:pt x="2775" y="75"/>
                  </a:cubicBezTo>
                  <a:cubicBezTo>
                    <a:pt x="2668" y="25"/>
                    <a:pt x="2553" y="0"/>
                    <a:pt x="2438" y="0"/>
                  </a:cubicBezTo>
                  <a:close/>
                </a:path>
              </a:pathLst>
            </a:custGeom>
            <a:solidFill>
              <a:srgbClr val="FFFFFF"/>
            </a:solidFill>
            <a:ln w="12700" cap="flat">
              <a:noFill/>
              <a:miter lim="400000"/>
            </a:ln>
            <a:effectLst/>
          </p:spPr>
          <p:txBody>
            <a:bodyPr wrap="square" lIns="38100" tIns="38100" rIns="38100" bIns="38100" numCol="1" anchor="ctr">
              <a:noAutofit/>
            </a:bodyPr>
            <a:lstStyle/>
            <a:p>
              <a:endParaRPr/>
            </a:p>
          </p:txBody>
        </p:sp>
        <p:grpSp>
          <p:nvGrpSpPr>
            <p:cNvPr id="106" name="Группа 105">
              <a:extLst>
                <a:ext uri="{FF2B5EF4-FFF2-40B4-BE49-F238E27FC236}">
                  <a16:creationId xmlns:a16="http://schemas.microsoft.com/office/drawing/2014/main" id="{96B67729-D40E-2E4C-9A5E-0A1DD95B45AA}"/>
                </a:ext>
              </a:extLst>
            </p:cNvPr>
            <p:cNvGrpSpPr/>
            <p:nvPr/>
          </p:nvGrpSpPr>
          <p:grpSpPr>
            <a:xfrm>
              <a:off x="15577550" y="2578808"/>
              <a:ext cx="6716234" cy="1643349"/>
              <a:chOff x="4595099" y="2565947"/>
              <a:chExt cx="6716234" cy="1643349"/>
            </a:xfrm>
          </p:grpSpPr>
          <p:sp>
            <p:nvSpPr>
              <p:cNvPr id="10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14D17B62-F823-4D48-BFC5-FDFCC6685350}"/>
                  </a:ext>
                </a:extLst>
              </p:cNvPr>
              <p:cNvSpPr txBox="1"/>
              <p:nvPr/>
            </p:nvSpPr>
            <p:spPr>
              <a:xfrm>
                <a:off x="4595099" y="3037372"/>
                <a:ext cx="6716234" cy="11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lang="en-US">
                    <a:latin typeface="Montserrat" pitchFamily="2" charset="0"/>
                  </a:rPr>
                  <a:t>ad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a:t>
                </a:r>
                <a:endParaRPr lang="ru-RU">
                  <a:latin typeface="Montserrat" pitchFamily="2" charset="0"/>
                </a:endParaRPr>
              </a:p>
            </p:txBody>
          </p:sp>
          <p:sp>
            <p:nvSpPr>
              <p:cNvPr id="108" name="Investor Pitch Deck Template">
                <a:extLst>
                  <a:ext uri="{FF2B5EF4-FFF2-40B4-BE49-F238E27FC236}">
                    <a16:creationId xmlns:a16="http://schemas.microsoft.com/office/drawing/2014/main" id="{4442DD7C-FFCD-6C47-88A6-765648FCC9A9}"/>
                  </a:ext>
                </a:extLst>
              </p:cNvPr>
              <p:cNvSpPr txBox="1"/>
              <p:nvPr/>
            </p:nvSpPr>
            <p:spPr>
              <a:xfrm>
                <a:off x="4600034" y="2565947"/>
                <a:ext cx="5732425" cy="4770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en-US" sz="2500">
                    <a:solidFill>
                      <a:schemeClr val="tx1"/>
                    </a:solidFill>
                    <a:latin typeface="Montserrat" pitchFamily="2" charset="0"/>
                  </a:rPr>
                  <a:t>Subtitle text project name</a:t>
                </a:r>
              </a:p>
            </p:txBody>
          </p:sp>
        </p:grpSp>
        <p:grpSp>
          <p:nvGrpSpPr>
            <p:cNvPr id="109" name="Группа 108">
              <a:extLst>
                <a:ext uri="{FF2B5EF4-FFF2-40B4-BE49-F238E27FC236}">
                  <a16:creationId xmlns:a16="http://schemas.microsoft.com/office/drawing/2014/main" id="{07C12C43-5A44-AB4F-9D94-61E11D39CCB9}"/>
                </a:ext>
              </a:extLst>
            </p:cNvPr>
            <p:cNvGrpSpPr/>
            <p:nvPr/>
          </p:nvGrpSpPr>
          <p:grpSpPr>
            <a:xfrm>
              <a:off x="15577550" y="6101937"/>
              <a:ext cx="6716234" cy="1643349"/>
              <a:chOff x="4595099" y="2565947"/>
              <a:chExt cx="6716234" cy="1643349"/>
            </a:xfrm>
          </p:grpSpPr>
          <p:sp>
            <p:nvSpPr>
              <p:cNvPr id="110"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C19127D2-1B7E-7040-9B15-923329267277}"/>
                  </a:ext>
                </a:extLst>
              </p:cNvPr>
              <p:cNvSpPr txBox="1"/>
              <p:nvPr/>
            </p:nvSpPr>
            <p:spPr>
              <a:xfrm>
                <a:off x="4595099" y="3037372"/>
                <a:ext cx="6716234" cy="11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lang="en-US">
                    <a:latin typeface="Montserrat" pitchFamily="2" charset="0"/>
                  </a:rPr>
                  <a:t>ad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a:t>
                </a:r>
                <a:endParaRPr lang="ru-RU">
                  <a:latin typeface="Montserrat" pitchFamily="2" charset="0"/>
                </a:endParaRPr>
              </a:p>
            </p:txBody>
          </p:sp>
          <p:sp>
            <p:nvSpPr>
              <p:cNvPr id="111" name="Investor Pitch Deck Template">
                <a:extLst>
                  <a:ext uri="{FF2B5EF4-FFF2-40B4-BE49-F238E27FC236}">
                    <a16:creationId xmlns:a16="http://schemas.microsoft.com/office/drawing/2014/main" id="{1FEFB9E0-09B9-E449-B2BC-B84AEA298BD9}"/>
                  </a:ext>
                </a:extLst>
              </p:cNvPr>
              <p:cNvSpPr txBox="1"/>
              <p:nvPr/>
            </p:nvSpPr>
            <p:spPr>
              <a:xfrm>
                <a:off x="4600034" y="2565947"/>
                <a:ext cx="5732425" cy="4770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en-US" sz="2500">
                    <a:solidFill>
                      <a:schemeClr val="tx1"/>
                    </a:solidFill>
                    <a:latin typeface="Montserrat" pitchFamily="2" charset="0"/>
                  </a:rPr>
                  <a:t>Subtitle text project name</a:t>
                </a:r>
              </a:p>
            </p:txBody>
          </p:sp>
        </p:grpSp>
        <p:grpSp>
          <p:nvGrpSpPr>
            <p:cNvPr id="112" name="Группа 111">
              <a:extLst>
                <a:ext uri="{FF2B5EF4-FFF2-40B4-BE49-F238E27FC236}">
                  <a16:creationId xmlns:a16="http://schemas.microsoft.com/office/drawing/2014/main" id="{EBA2B750-C1CD-054B-A089-74EBC4CFC737}"/>
                </a:ext>
              </a:extLst>
            </p:cNvPr>
            <p:cNvGrpSpPr/>
            <p:nvPr/>
          </p:nvGrpSpPr>
          <p:grpSpPr>
            <a:xfrm>
              <a:off x="15577550" y="9703228"/>
              <a:ext cx="6716234" cy="1643349"/>
              <a:chOff x="4595099" y="2565947"/>
              <a:chExt cx="6716234" cy="1643349"/>
            </a:xfrm>
          </p:grpSpPr>
          <p:sp>
            <p:nvSpPr>
              <p:cNvPr id="113"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4438ABB0-1EC1-E44C-BB16-1D07CD1E882E}"/>
                  </a:ext>
                </a:extLst>
              </p:cNvPr>
              <p:cNvSpPr txBox="1"/>
              <p:nvPr/>
            </p:nvSpPr>
            <p:spPr>
              <a:xfrm>
                <a:off x="4595099" y="3037372"/>
                <a:ext cx="6716234" cy="11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lang="en-US">
                    <a:latin typeface="Montserrat" pitchFamily="2" charset="0"/>
                  </a:rPr>
                  <a:t>ad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a:t>
                </a:r>
                <a:endParaRPr lang="ru-RU">
                  <a:latin typeface="Montserrat" pitchFamily="2" charset="0"/>
                </a:endParaRPr>
              </a:p>
            </p:txBody>
          </p:sp>
          <p:sp>
            <p:nvSpPr>
              <p:cNvPr id="114" name="Investor Pitch Deck Template">
                <a:extLst>
                  <a:ext uri="{FF2B5EF4-FFF2-40B4-BE49-F238E27FC236}">
                    <a16:creationId xmlns:a16="http://schemas.microsoft.com/office/drawing/2014/main" id="{FA349F8B-997C-CA4D-949A-1F571D4D167B}"/>
                  </a:ext>
                </a:extLst>
              </p:cNvPr>
              <p:cNvSpPr txBox="1"/>
              <p:nvPr/>
            </p:nvSpPr>
            <p:spPr>
              <a:xfrm>
                <a:off x="4600034" y="2565947"/>
                <a:ext cx="5732425" cy="4770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en-US" sz="2500">
                    <a:solidFill>
                      <a:schemeClr val="tx1"/>
                    </a:solidFill>
                    <a:latin typeface="Montserrat" pitchFamily="2" charset="0"/>
                  </a:rPr>
                  <a:t>Subtitle text project name</a:t>
                </a:r>
              </a:p>
            </p:txBody>
          </p:sp>
        </p:grpSp>
      </p:grpSp>
    </p:spTree>
    <p:extLst>
      <p:ext uri="{BB962C8B-B14F-4D97-AF65-F5344CB8AC3E}">
        <p14:creationId xmlns:p14="http://schemas.microsoft.com/office/powerpoint/2010/main" val="40967899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a:extLst>
              <a:ext uri="{FF2B5EF4-FFF2-40B4-BE49-F238E27FC236}">
                <a16:creationId xmlns:a16="http://schemas.microsoft.com/office/drawing/2014/main" id="{5006392B-72BF-D243-8EBB-88BFCB248D46}"/>
              </a:ext>
            </a:extLst>
          </p:cNvPr>
          <p:cNvSpPr/>
          <p:nvPr/>
        </p:nvSpPr>
        <p:spPr>
          <a:xfrm>
            <a:off x="3119438" y="3033078"/>
            <a:ext cx="917575" cy="9175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877" y="878"/>
                </a:moveTo>
                <a:lnTo>
                  <a:pt x="20722" y="878"/>
                </a:lnTo>
                <a:lnTo>
                  <a:pt x="20722" y="5446"/>
                </a:lnTo>
                <a:lnTo>
                  <a:pt x="877" y="5446"/>
                </a:lnTo>
                <a:lnTo>
                  <a:pt x="877" y="878"/>
                </a:lnTo>
                <a:close/>
                <a:moveTo>
                  <a:pt x="3171" y="2277"/>
                </a:moveTo>
                <a:lnTo>
                  <a:pt x="3171" y="4061"/>
                </a:lnTo>
                <a:lnTo>
                  <a:pt x="4956" y="4061"/>
                </a:lnTo>
                <a:lnTo>
                  <a:pt x="4956" y="2277"/>
                </a:lnTo>
                <a:lnTo>
                  <a:pt x="3171" y="2277"/>
                </a:lnTo>
                <a:close/>
                <a:moveTo>
                  <a:pt x="6325" y="2277"/>
                </a:moveTo>
                <a:lnTo>
                  <a:pt x="6325" y="4061"/>
                </a:lnTo>
                <a:lnTo>
                  <a:pt x="8110" y="4061"/>
                </a:lnTo>
                <a:lnTo>
                  <a:pt x="8110" y="2277"/>
                </a:lnTo>
                <a:lnTo>
                  <a:pt x="6325" y="2277"/>
                </a:lnTo>
                <a:close/>
                <a:moveTo>
                  <a:pt x="9479" y="2277"/>
                </a:moveTo>
                <a:lnTo>
                  <a:pt x="9479" y="4061"/>
                </a:lnTo>
                <a:lnTo>
                  <a:pt x="11263" y="4061"/>
                </a:lnTo>
                <a:lnTo>
                  <a:pt x="11263" y="2277"/>
                </a:lnTo>
                <a:lnTo>
                  <a:pt x="9479" y="2277"/>
                </a:lnTo>
                <a:close/>
                <a:moveTo>
                  <a:pt x="877" y="6318"/>
                </a:moveTo>
                <a:lnTo>
                  <a:pt x="20722" y="6318"/>
                </a:lnTo>
                <a:lnTo>
                  <a:pt x="20722" y="20722"/>
                </a:lnTo>
                <a:lnTo>
                  <a:pt x="877" y="20722"/>
                </a:lnTo>
                <a:lnTo>
                  <a:pt x="877" y="6318"/>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3" name="Shape">
            <a:extLst>
              <a:ext uri="{FF2B5EF4-FFF2-40B4-BE49-F238E27FC236}">
                <a16:creationId xmlns:a16="http://schemas.microsoft.com/office/drawing/2014/main" id="{DBB2A903-174F-FF48-B1AC-D85664A4505C}"/>
              </a:ext>
            </a:extLst>
          </p:cNvPr>
          <p:cNvSpPr/>
          <p:nvPr/>
        </p:nvSpPr>
        <p:spPr>
          <a:xfrm>
            <a:off x="5045075" y="3231515"/>
            <a:ext cx="893763" cy="5207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896" y="1508"/>
                </a:moveTo>
                <a:lnTo>
                  <a:pt x="2645" y="1508"/>
                </a:lnTo>
                <a:cubicBezTo>
                  <a:pt x="2523" y="2205"/>
                  <a:pt x="2304" y="2863"/>
                  <a:pt x="1983" y="3413"/>
                </a:cubicBezTo>
                <a:cubicBezTo>
                  <a:pt x="1669" y="3953"/>
                  <a:pt x="1294" y="4323"/>
                  <a:pt x="896" y="4532"/>
                </a:cubicBezTo>
                <a:lnTo>
                  <a:pt x="896" y="1508"/>
                </a:lnTo>
                <a:close/>
                <a:moveTo>
                  <a:pt x="3523" y="1508"/>
                </a:moveTo>
                <a:lnTo>
                  <a:pt x="18076" y="1508"/>
                </a:lnTo>
                <a:cubicBezTo>
                  <a:pt x="18215" y="2585"/>
                  <a:pt x="18525" y="3609"/>
                  <a:pt x="19013" y="4447"/>
                </a:cubicBezTo>
                <a:cubicBezTo>
                  <a:pt x="19495" y="5274"/>
                  <a:pt x="20084" y="5804"/>
                  <a:pt x="20703" y="6046"/>
                </a:cubicBezTo>
                <a:lnTo>
                  <a:pt x="20703" y="15499"/>
                </a:lnTo>
                <a:cubicBezTo>
                  <a:pt x="20084" y="15741"/>
                  <a:pt x="19495" y="16270"/>
                  <a:pt x="19013" y="17097"/>
                </a:cubicBezTo>
                <a:cubicBezTo>
                  <a:pt x="18516" y="17949"/>
                  <a:pt x="18202" y="18994"/>
                  <a:pt x="18067" y="20092"/>
                </a:cubicBezTo>
                <a:lnTo>
                  <a:pt x="3532" y="20092"/>
                </a:lnTo>
                <a:cubicBezTo>
                  <a:pt x="3397" y="18994"/>
                  <a:pt x="3083" y="17949"/>
                  <a:pt x="2586" y="17097"/>
                </a:cubicBezTo>
                <a:cubicBezTo>
                  <a:pt x="2104" y="16270"/>
                  <a:pt x="1515" y="15742"/>
                  <a:pt x="896" y="15500"/>
                </a:cubicBezTo>
                <a:lnTo>
                  <a:pt x="896" y="6043"/>
                </a:lnTo>
                <a:cubicBezTo>
                  <a:pt x="1515" y="5801"/>
                  <a:pt x="2104" y="5274"/>
                  <a:pt x="2586" y="4447"/>
                </a:cubicBezTo>
                <a:cubicBezTo>
                  <a:pt x="3074" y="3609"/>
                  <a:pt x="3385" y="2585"/>
                  <a:pt x="3523" y="1508"/>
                </a:cubicBezTo>
                <a:close/>
                <a:moveTo>
                  <a:pt x="18954" y="1508"/>
                </a:moveTo>
                <a:lnTo>
                  <a:pt x="20703" y="1508"/>
                </a:lnTo>
                <a:lnTo>
                  <a:pt x="20703" y="4535"/>
                </a:lnTo>
                <a:cubicBezTo>
                  <a:pt x="20305" y="4324"/>
                  <a:pt x="19931" y="3953"/>
                  <a:pt x="19616" y="3413"/>
                </a:cubicBezTo>
                <a:cubicBezTo>
                  <a:pt x="19295" y="2863"/>
                  <a:pt x="19076" y="2205"/>
                  <a:pt x="18954" y="1508"/>
                </a:cubicBezTo>
                <a:close/>
                <a:moveTo>
                  <a:pt x="10800" y="4605"/>
                </a:moveTo>
                <a:cubicBezTo>
                  <a:pt x="9875" y="4605"/>
                  <a:pt x="8952" y="5210"/>
                  <a:pt x="8246" y="6419"/>
                </a:cubicBezTo>
                <a:cubicBezTo>
                  <a:pt x="6836" y="8838"/>
                  <a:pt x="6836" y="12760"/>
                  <a:pt x="8246" y="15179"/>
                </a:cubicBezTo>
                <a:cubicBezTo>
                  <a:pt x="9657" y="17598"/>
                  <a:pt x="11943" y="17598"/>
                  <a:pt x="13353" y="15179"/>
                </a:cubicBezTo>
                <a:cubicBezTo>
                  <a:pt x="14763" y="12760"/>
                  <a:pt x="14763" y="8838"/>
                  <a:pt x="13353" y="6419"/>
                </a:cubicBezTo>
                <a:cubicBezTo>
                  <a:pt x="12648" y="5210"/>
                  <a:pt x="11724" y="4605"/>
                  <a:pt x="10800" y="4605"/>
                </a:cubicBezTo>
                <a:close/>
                <a:moveTo>
                  <a:pt x="10800" y="6115"/>
                </a:moveTo>
                <a:cubicBezTo>
                  <a:pt x="11499" y="6115"/>
                  <a:pt x="12197" y="6573"/>
                  <a:pt x="12731" y="7488"/>
                </a:cubicBezTo>
                <a:cubicBezTo>
                  <a:pt x="13797" y="9317"/>
                  <a:pt x="13797" y="12283"/>
                  <a:pt x="12731" y="14112"/>
                </a:cubicBezTo>
                <a:cubicBezTo>
                  <a:pt x="11664" y="15942"/>
                  <a:pt x="9935" y="15942"/>
                  <a:pt x="8868" y="14112"/>
                </a:cubicBezTo>
                <a:cubicBezTo>
                  <a:pt x="7802" y="12283"/>
                  <a:pt x="7802" y="9317"/>
                  <a:pt x="8868" y="7488"/>
                </a:cubicBezTo>
                <a:cubicBezTo>
                  <a:pt x="9402" y="6573"/>
                  <a:pt x="10101" y="6115"/>
                  <a:pt x="10800" y="6115"/>
                </a:cubicBezTo>
                <a:close/>
                <a:moveTo>
                  <a:pt x="20703" y="17007"/>
                </a:moveTo>
                <a:lnTo>
                  <a:pt x="20703" y="20092"/>
                </a:lnTo>
                <a:lnTo>
                  <a:pt x="18946" y="20092"/>
                </a:lnTo>
                <a:cubicBezTo>
                  <a:pt x="19065" y="19374"/>
                  <a:pt x="19286" y="18696"/>
                  <a:pt x="19616" y="18130"/>
                </a:cubicBezTo>
                <a:cubicBezTo>
                  <a:pt x="19931" y="17591"/>
                  <a:pt x="20305" y="17218"/>
                  <a:pt x="20703" y="17007"/>
                </a:cubicBezTo>
                <a:close/>
                <a:moveTo>
                  <a:pt x="896" y="17011"/>
                </a:moveTo>
                <a:cubicBezTo>
                  <a:pt x="1294" y="17221"/>
                  <a:pt x="1669" y="17591"/>
                  <a:pt x="1983" y="18130"/>
                </a:cubicBezTo>
                <a:cubicBezTo>
                  <a:pt x="2313" y="18696"/>
                  <a:pt x="2534" y="19374"/>
                  <a:pt x="2653" y="20092"/>
                </a:cubicBezTo>
                <a:lnTo>
                  <a:pt x="896" y="20092"/>
                </a:lnTo>
                <a:lnTo>
                  <a:pt x="896" y="17011"/>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4" name="Shape">
            <a:extLst>
              <a:ext uri="{FF2B5EF4-FFF2-40B4-BE49-F238E27FC236}">
                <a16:creationId xmlns:a16="http://schemas.microsoft.com/office/drawing/2014/main" id="{C3652812-B1D2-BF40-8EB8-D3E74DDF5898}"/>
              </a:ext>
            </a:extLst>
          </p:cNvPr>
          <p:cNvSpPr/>
          <p:nvPr/>
        </p:nvSpPr>
        <p:spPr>
          <a:xfrm>
            <a:off x="6946900" y="3033078"/>
            <a:ext cx="912813" cy="917575"/>
          </a:xfrm>
          <a:custGeom>
            <a:avLst/>
            <a:gdLst/>
            <a:ahLst/>
            <a:cxnLst>
              <a:cxn ang="0">
                <a:pos x="wd2" y="hd2"/>
              </a:cxn>
              <a:cxn ang="5400000">
                <a:pos x="wd2" y="hd2"/>
              </a:cxn>
              <a:cxn ang="10800000">
                <a:pos x="wd2" y="hd2"/>
              </a:cxn>
              <a:cxn ang="16200000">
                <a:pos x="wd2" y="hd2"/>
              </a:cxn>
            </a:cxnLst>
            <a:rect l="0" t="0" r="r" b="b"/>
            <a:pathLst>
              <a:path w="21600" h="21600" extrusionOk="0">
                <a:moveTo>
                  <a:pt x="3319" y="0"/>
                </a:moveTo>
                <a:lnTo>
                  <a:pt x="3319" y="925"/>
                </a:lnTo>
                <a:lnTo>
                  <a:pt x="18281" y="925"/>
                </a:lnTo>
                <a:lnTo>
                  <a:pt x="18281" y="0"/>
                </a:lnTo>
                <a:lnTo>
                  <a:pt x="3319" y="0"/>
                </a:lnTo>
                <a:close/>
                <a:moveTo>
                  <a:pt x="1799" y="1787"/>
                </a:moveTo>
                <a:lnTo>
                  <a:pt x="1799" y="2712"/>
                </a:lnTo>
                <a:lnTo>
                  <a:pt x="19779" y="2712"/>
                </a:lnTo>
                <a:lnTo>
                  <a:pt x="19779" y="1787"/>
                </a:lnTo>
                <a:lnTo>
                  <a:pt x="1799" y="1787"/>
                </a:lnTo>
                <a:close/>
                <a:moveTo>
                  <a:pt x="0" y="3574"/>
                </a:moveTo>
                <a:lnTo>
                  <a:pt x="0" y="21600"/>
                </a:lnTo>
                <a:lnTo>
                  <a:pt x="21600" y="21600"/>
                </a:lnTo>
                <a:lnTo>
                  <a:pt x="21600" y="3574"/>
                </a:lnTo>
                <a:lnTo>
                  <a:pt x="0" y="3574"/>
                </a:lnTo>
                <a:close/>
                <a:moveTo>
                  <a:pt x="818" y="4488"/>
                </a:moveTo>
                <a:lnTo>
                  <a:pt x="20782" y="4488"/>
                </a:lnTo>
                <a:lnTo>
                  <a:pt x="20782" y="20687"/>
                </a:lnTo>
                <a:lnTo>
                  <a:pt x="818" y="20687"/>
                </a:lnTo>
                <a:lnTo>
                  <a:pt x="818" y="4488"/>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5" name="Shape">
            <a:extLst>
              <a:ext uri="{FF2B5EF4-FFF2-40B4-BE49-F238E27FC236}">
                <a16:creationId xmlns:a16="http://schemas.microsoft.com/office/drawing/2014/main" id="{2475C234-C6CF-1446-9533-7DD62177F890}"/>
              </a:ext>
            </a:extLst>
          </p:cNvPr>
          <p:cNvSpPr/>
          <p:nvPr/>
        </p:nvSpPr>
        <p:spPr>
          <a:xfrm>
            <a:off x="8867775" y="3044190"/>
            <a:ext cx="893763" cy="8953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10360"/>
                </a:lnTo>
                <a:lnTo>
                  <a:pt x="20713" y="10360"/>
                </a:lnTo>
                <a:lnTo>
                  <a:pt x="20713" y="20713"/>
                </a:lnTo>
                <a:lnTo>
                  <a:pt x="887" y="20713"/>
                </a:lnTo>
                <a:lnTo>
                  <a:pt x="887" y="887"/>
                </a:lnTo>
                <a:lnTo>
                  <a:pt x="11262" y="887"/>
                </a:lnTo>
                <a:lnTo>
                  <a:pt x="11262" y="0"/>
                </a:lnTo>
                <a:lnTo>
                  <a:pt x="0" y="0"/>
                </a:lnTo>
                <a:close/>
                <a:moveTo>
                  <a:pt x="16302" y="930"/>
                </a:moveTo>
                <a:lnTo>
                  <a:pt x="6336" y="10875"/>
                </a:lnTo>
                <a:lnTo>
                  <a:pt x="6327" y="15367"/>
                </a:lnTo>
                <a:lnTo>
                  <a:pt x="10810" y="15339"/>
                </a:lnTo>
                <a:lnTo>
                  <a:pt x="20777" y="5394"/>
                </a:lnTo>
                <a:lnTo>
                  <a:pt x="16302" y="930"/>
                </a:lnTo>
                <a:close/>
                <a:moveTo>
                  <a:pt x="16270" y="2183"/>
                </a:moveTo>
                <a:lnTo>
                  <a:pt x="19502" y="5408"/>
                </a:lnTo>
                <a:lnTo>
                  <a:pt x="18194" y="6715"/>
                </a:lnTo>
                <a:lnTo>
                  <a:pt x="14962" y="3490"/>
                </a:lnTo>
                <a:lnTo>
                  <a:pt x="16270" y="2183"/>
                </a:lnTo>
                <a:close/>
                <a:moveTo>
                  <a:pt x="14364" y="4088"/>
                </a:moveTo>
                <a:lnTo>
                  <a:pt x="17596" y="7313"/>
                </a:lnTo>
                <a:lnTo>
                  <a:pt x="10459" y="14449"/>
                </a:lnTo>
                <a:lnTo>
                  <a:pt x="7221" y="14469"/>
                </a:lnTo>
                <a:lnTo>
                  <a:pt x="7227" y="11223"/>
                </a:lnTo>
                <a:lnTo>
                  <a:pt x="14364" y="4088"/>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6" name="Shape">
            <a:extLst>
              <a:ext uri="{FF2B5EF4-FFF2-40B4-BE49-F238E27FC236}">
                <a16:creationId xmlns:a16="http://schemas.microsoft.com/office/drawing/2014/main" id="{02074631-1FC6-D04A-A37E-0EC2892AC1BB}"/>
              </a:ext>
            </a:extLst>
          </p:cNvPr>
          <p:cNvSpPr/>
          <p:nvPr/>
        </p:nvSpPr>
        <p:spPr>
          <a:xfrm>
            <a:off x="10769600" y="3033078"/>
            <a:ext cx="917575" cy="917575"/>
          </a:xfrm>
          <a:custGeom>
            <a:avLst/>
            <a:gdLst/>
            <a:ahLst/>
            <a:cxnLst>
              <a:cxn ang="0">
                <a:pos x="wd2" y="hd2"/>
              </a:cxn>
              <a:cxn ang="5400000">
                <a:pos x="wd2" y="hd2"/>
              </a:cxn>
              <a:cxn ang="10800000">
                <a:pos x="wd2" y="hd2"/>
              </a:cxn>
              <a:cxn ang="16200000">
                <a:pos x="wd2" y="hd2"/>
              </a:cxn>
            </a:cxnLst>
            <a:rect l="0" t="0" r="r" b="b"/>
            <a:pathLst>
              <a:path w="21084" h="21600" extrusionOk="0">
                <a:moveTo>
                  <a:pt x="2244" y="0"/>
                </a:moveTo>
                <a:lnTo>
                  <a:pt x="2244" y="5470"/>
                </a:lnTo>
                <a:cubicBezTo>
                  <a:pt x="1706" y="5554"/>
                  <a:pt x="1188" y="5805"/>
                  <a:pt x="774" y="6229"/>
                </a:cubicBezTo>
                <a:cubicBezTo>
                  <a:pt x="-258" y="7287"/>
                  <a:pt x="-258" y="9001"/>
                  <a:pt x="774" y="10059"/>
                </a:cubicBezTo>
                <a:cubicBezTo>
                  <a:pt x="1189" y="10483"/>
                  <a:pt x="1706" y="10734"/>
                  <a:pt x="2244" y="10818"/>
                </a:cubicBezTo>
                <a:lnTo>
                  <a:pt x="2244" y="21584"/>
                </a:lnTo>
                <a:lnTo>
                  <a:pt x="3045" y="21584"/>
                </a:lnTo>
                <a:lnTo>
                  <a:pt x="3045" y="10818"/>
                </a:lnTo>
                <a:cubicBezTo>
                  <a:pt x="3582" y="10734"/>
                  <a:pt x="4100" y="10483"/>
                  <a:pt x="4513" y="10059"/>
                </a:cubicBezTo>
                <a:cubicBezTo>
                  <a:pt x="5546" y="9001"/>
                  <a:pt x="5546" y="7287"/>
                  <a:pt x="4513" y="6229"/>
                </a:cubicBezTo>
                <a:cubicBezTo>
                  <a:pt x="4099" y="5805"/>
                  <a:pt x="3582" y="5554"/>
                  <a:pt x="3045" y="5470"/>
                </a:cubicBezTo>
                <a:lnTo>
                  <a:pt x="3045" y="0"/>
                </a:lnTo>
                <a:lnTo>
                  <a:pt x="2244" y="0"/>
                </a:lnTo>
                <a:close/>
                <a:moveTo>
                  <a:pt x="10142" y="16"/>
                </a:moveTo>
                <a:lnTo>
                  <a:pt x="10142" y="12212"/>
                </a:lnTo>
                <a:cubicBezTo>
                  <a:pt x="9604" y="12296"/>
                  <a:pt x="9087" y="12547"/>
                  <a:pt x="8673" y="12971"/>
                </a:cubicBezTo>
                <a:cubicBezTo>
                  <a:pt x="7640" y="14029"/>
                  <a:pt x="7640" y="15744"/>
                  <a:pt x="8673" y="16802"/>
                </a:cubicBezTo>
                <a:cubicBezTo>
                  <a:pt x="9087" y="17226"/>
                  <a:pt x="9604" y="17477"/>
                  <a:pt x="10142" y="17561"/>
                </a:cubicBezTo>
                <a:lnTo>
                  <a:pt x="10142" y="21600"/>
                </a:lnTo>
                <a:lnTo>
                  <a:pt x="10942" y="21600"/>
                </a:lnTo>
                <a:lnTo>
                  <a:pt x="10942" y="17561"/>
                </a:lnTo>
                <a:cubicBezTo>
                  <a:pt x="11480" y="17477"/>
                  <a:pt x="11997" y="17226"/>
                  <a:pt x="12411" y="16802"/>
                </a:cubicBezTo>
                <a:cubicBezTo>
                  <a:pt x="13444" y="15744"/>
                  <a:pt x="13444" y="14029"/>
                  <a:pt x="12411" y="12971"/>
                </a:cubicBezTo>
                <a:cubicBezTo>
                  <a:pt x="11997" y="12547"/>
                  <a:pt x="11480" y="12296"/>
                  <a:pt x="10942" y="12212"/>
                </a:cubicBezTo>
                <a:lnTo>
                  <a:pt x="10942" y="16"/>
                </a:lnTo>
                <a:lnTo>
                  <a:pt x="10142" y="16"/>
                </a:lnTo>
                <a:close/>
                <a:moveTo>
                  <a:pt x="18040" y="16"/>
                </a:moveTo>
                <a:lnTo>
                  <a:pt x="18040" y="7232"/>
                </a:lnTo>
                <a:cubicBezTo>
                  <a:pt x="17502" y="7316"/>
                  <a:pt x="16985" y="7567"/>
                  <a:pt x="16571" y="7991"/>
                </a:cubicBezTo>
                <a:cubicBezTo>
                  <a:pt x="15538" y="9049"/>
                  <a:pt x="15538" y="10763"/>
                  <a:pt x="16571" y="11821"/>
                </a:cubicBezTo>
                <a:cubicBezTo>
                  <a:pt x="16985" y="12245"/>
                  <a:pt x="17502" y="12496"/>
                  <a:pt x="18040" y="12580"/>
                </a:cubicBezTo>
                <a:lnTo>
                  <a:pt x="18040" y="21600"/>
                </a:lnTo>
                <a:lnTo>
                  <a:pt x="18840" y="21600"/>
                </a:lnTo>
                <a:lnTo>
                  <a:pt x="18840" y="12580"/>
                </a:lnTo>
                <a:cubicBezTo>
                  <a:pt x="19378" y="12496"/>
                  <a:pt x="19895" y="12245"/>
                  <a:pt x="20310" y="11821"/>
                </a:cubicBezTo>
                <a:cubicBezTo>
                  <a:pt x="21342" y="10763"/>
                  <a:pt x="21342" y="9049"/>
                  <a:pt x="20310" y="7991"/>
                </a:cubicBezTo>
                <a:cubicBezTo>
                  <a:pt x="19895" y="7567"/>
                  <a:pt x="19378" y="7316"/>
                  <a:pt x="18840" y="7232"/>
                </a:cubicBezTo>
                <a:lnTo>
                  <a:pt x="18840" y="16"/>
                </a:lnTo>
                <a:lnTo>
                  <a:pt x="18040" y="16"/>
                </a:lnTo>
                <a:close/>
                <a:moveTo>
                  <a:pt x="2644" y="6325"/>
                </a:moveTo>
                <a:cubicBezTo>
                  <a:pt x="3099" y="6325"/>
                  <a:pt x="3553" y="6502"/>
                  <a:pt x="3900" y="6857"/>
                </a:cubicBezTo>
                <a:cubicBezTo>
                  <a:pt x="4594" y="7568"/>
                  <a:pt x="4594" y="8720"/>
                  <a:pt x="3900" y="9431"/>
                </a:cubicBezTo>
                <a:cubicBezTo>
                  <a:pt x="3207" y="10142"/>
                  <a:pt x="2081" y="10142"/>
                  <a:pt x="1388" y="9431"/>
                </a:cubicBezTo>
                <a:cubicBezTo>
                  <a:pt x="694" y="8720"/>
                  <a:pt x="694" y="7568"/>
                  <a:pt x="1388" y="6857"/>
                </a:cubicBezTo>
                <a:cubicBezTo>
                  <a:pt x="1734" y="6502"/>
                  <a:pt x="2190" y="6325"/>
                  <a:pt x="2644" y="6325"/>
                </a:cubicBezTo>
                <a:close/>
                <a:moveTo>
                  <a:pt x="18440" y="8086"/>
                </a:moveTo>
                <a:cubicBezTo>
                  <a:pt x="18895" y="8086"/>
                  <a:pt x="19350" y="8264"/>
                  <a:pt x="19696" y="8619"/>
                </a:cubicBezTo>
                <a:cubicBezTo>
                  <a:pt x="20390" y="9330"/>
                  <a:pt x="20390" y="10482"/>
                  <a:pt x="19696" y="11193"/>
                </a:cubicBezTo>
                <a:cubicBezTo>
                  <a:pt x="19003" y="11904"/>
                  <a:pt x="17877" y="11904"/>
                  <a:pt x="17184" y="11193"/>
                </a:cubicBezTo>
                <a:cubicBezTo>
                  <a:pt x="16490" y="10482"/>
                  <a:pt x="16490" y="9330"/>
                  <a:pt x="17184" y="8619"/>
                </a:cubicBezTo>
                <a:cubicBezTo>
                  <a:pt x="17531" y="8264"/>
                  <a:pt x="17986" y="8086"/>
                  <a:pt x="18440" y="8086"/>
                </a:cubicBezTo>
                <a:close/>
                <a:moveTo>
                  <a:pt x="10542" y="13067"/>
                </a:moveTo>
                <a:cubicBezTo>
                  <a:pt x="10997" y="13067"/>
                  <a:pt x="11451" y="13244"/>
                  <a:pt x="11798" y="13599"/>
                </a:cubicBezTo>
                <a:cubicBezTo>
                  <a:pt x="12492" y="14310"/>
                  <a:pt x="12492" y="15463"/>
                  <a:pt x="11798" y="16174"/>
                </a:cubicBezTo>
                <a:cubicBezTo>
                  <a:pt x="11104" y="16884"/>
                  <a:pt x="9980" y="16884"/>
                  <a:pt x="9286" y="16174"/>
                </a:cubicBezTo>
                <a:cubicBezTo>
                  <a:pt x="8592" y="15463"/>
                  <a:pt x="8592" y="14310"/>
                  <a:pt x="9286" y="13599"/>
                </a:cubicBezTo>
                <a:cubicBezTo>
                  <a:pt x="9633" y="13244"/>
                  <a:pt x="10087" y="13067"/>
                  <a:pt x="10542" y="13067"/>
                </a:cubicBez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7" name="Shape">
            <a:extLst>
              <a:ext uri="{FF2B5EF4-FFF2-40B4-BE49-F238E27FC236}">
                <a16:creationId xmlns:a16="http://schemas.microsoft.com/office/drawing/2014/main" id="{D34EF488-3078-6541-92D9-4A27DE16ED6D}"/>
              </a:ext>
            </a:extLst>
          </p:cNvPr>
          <p:cNvSpPr/>
          <p:nvPr/>
        </p:nvSpPr>
        <p:spPr>
          <a:xfrm>
            <a:off x="12696825" y="3033078"/>
            <a:ext cx="915988" cy="9175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864" y="864"/>
                </a:moveTo>
                <a:lnTo>
                  <a:pt x="20736" y="864"/>
                </a:lnTo>
                <a:lnTo>
                  <a:pt x="20736" y="20736"/>
                </a:lnTo>
                <a:lnTo>
                  <a:pt x="864" y="20736"/>
                </a:lnTo>
                <a:lnTo>
                  <a:pt x="864" y="864"/>
                </a:lnTo>
                <a:close/>
                <a:moveTo>
                  <a:pt x="13910" y="3650"/>
                </a:moveTo>
                <a:cubicBezTo>
                  <a:pt x="13343" y="3650"/>
                  <a:pt x="12776" y="3867"/>
                  <a:pt x="12343" y="4300"/>
                </a:cubicBezTo>
                <a:cubicBezTo>
                  <a:pt x="11477" y="5166"/>
                  <a:pt x="11477" y="6570"/>
                  <a:pt x="12343" y="7436"/>
                </a:cubicBezTo>
                <a:cubicBezTo>
                  <a:pt x="13209" y="8302"/>
                  <a:pt x="14613" y="8302"/>
                  <a:pt x="15478" y="7436"/>
                </a:cubicBezTo>
                <a:cubicBezTo>
                  <a:pt x="16344" y="6570"/>
                  <a:pt x="16344" y="5166"/>
                  <a:pt x="15478" y="4300"/>
                </a:cubicBezTo>
                <a:cubicBezTo>
                  <a:pt x="15046" y="3867"/>
                  <a:pt x="14478" y="3650"/>
                  <a:pt x="13910" y="3650"/>
                </a:cubicBezTo>
                <a:close/>
                <a:moveTo>
                  <a:pt x="13910" y="4523"/>
                </a:moveTo>
                <a:cubicBezTo>
                  <a:pt x="14254" y="4523"/>
                  <a:pt x="14598" y="4655"/>
                  <a:pt x="14861" y="4918"/>
                </a:cubicBezTo>
                <a:cubicBezTo>
                  <a:pt x="15386" y="5442"/>
                  <a:pt x="15386" y="6293"/>
                  <a:pt x="14861" y="6818"/>
                </a:cubicBezTo>
                <a:cubicBezTo>
                  <a:pt x="14336" y="7343"/>
                  <a:pt x="13485" y="7343"/>
                  <a:pt x="12960" y="6818"/>
                </a:cubicBezTo>
                <a:cubicBezTo>
                  <a:pt x="12435" y="6293"/>
                  <a:pt x="12435" y="5442"/>
                  <a:pt x="12960" y="4918"/>
                </a:cubicBezTo>
                <a:cubicBezTo>
                  <a:pt x="13222" y="4655"/>
                  <a:pt x="13566" y="4523"/>
                  <a:pt x="13910" y="4523"/>
                </a:cubicBezTo>
                <a:close/>
                <a:moveTo>
                  <a:pt x="13892" y="10178"/>
                </a:moveTo>
                <a:lnTo>
                  <a:pt x="10558" y="13512"/>
                </a:lnTo>
                <a:lnTo>
                  <a:pt x="8562" y="11516"/>
                </a:lnTo>
                <a:lnTo>
                  <a:pt x="2816" y="17262"/>
                </a:lnTo>
                <a:lnTo>
                  <a:pt x="3427" y="17873"/>
                </a:lnTo>
                <a:lnTo>
                  <a:pt x="8562" y="12738"/>
                </a:lnTo>
                <a:lnTo>
                  <a:pt x="14571" y="18748"/>
                </a:lnTo>
                <a:lnTo>
                  <a:pt x="15182" y="18137"/>
                </a:lnTo>
                <a:lnTo>
                  <a:pt x="11169" y="14123"/>
                </a:lnTo>
                <a:lnTo>
                  <a:pt x="13893" y="11400"/>
                </a:lnTo>
                <a:lnTo>
                  <a:pt x="18087" y="15594"/>
                </a:lnTo>
                <a:lnTo>
                  <a:pt x="18697" y="14983"/>
                </a:lnTo>
                <a:lnTo>
                  <a:pt x="13892" y="10178"/>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8" name="Shape">
            <a:extLst>
              <a:ext uri="{FF2B5EF4-FFF2-40B4-BE49-F238E27FC236}">
                <a16:creationId xmlns:a16="http://schemas.microsoft.com/office/drawing/2014/main" id="{6634D207-5E77-CA49-A35B-E407AD532C03}"/>
              </a:ext>
            </a:extLst>
          </p:cNvPr>
          <p:cNvSpPr/>
          <p:nvPr/>
        </p:nvSpPr>
        <p:spPr>
          <a:xfrm>
            <a:off x="14620875" y="3185478"/>
            <a:ext cx="893763" cy="611187"/>
          </a:xfrm>
          <a:custGeom>
            <a:avLst/>
            <a:gdLst/>
            <a:ahLst/>
            <a:cxnLst>
              <a:cxn ang="0">
                <a:pos x="wd2" y="hd2"/>
              </a:cxn>
              <a:cxn ang="5400000">
                <a:pos x="wd2" y="hd2"/>
              </a:cxn>
              <a:cxn ang="10800000">
                <a:pos x="wd2" y="hd2"/>
              </a:cxn>
              <a:cxn ang="16200000">
                <a:pos x="wd2" y="hd2"/>
              </a:cxn>
            </a:cxnLst>
            <a:rect l="0" t="0" r="r" b="b"/>
            <a:pathLst>
              <a:path w="21600" h="21600" extrusionOk="0">
                <a:moveTo>
                  <a:pt x="14225" y="0"/>
                </a:moveTo>
                <a:lnTo>
                  <a:pt x="13565" y="967"/>
                </a:lnTo>
                <a:lnTo>
                  <a:pt x="19798" y="10092"/>
                </a:lnTo>
                <a:lnTo>
                  <a:pt x="0" y="10092"/>
                </a:lnTo>
                <a:lnTo>
                  <a:pt x="0" y="11459"/>
                </a:lnTo>
                <a:lnTo>
                  <a:pt x="19832" y="11459"/>
                </a:lnTo>
                <a:lnTo>
                  <a:pt x="13565" y="20633"/>
                </a:lnTo>
                <a:lnTo>
                  <a:pt x="14225" y="21600"/>
                </a:lnTo>
                <a:lnTo>
                  <a:pt x="21600" y="10804"/>
                </a:lnTo>
                <a:lnTo>
                  <a:pt x="14225" y="0"/>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9" name="Shape">
            <a:extLst>
              <a:ext uri="{FF2B5EF4-FFF2-40B4-BE49-F238E27FC236}">
                <a16:creationId xmlns:a16="http://schemas.microsoft.com/office/drawing/2014/main" id="{430579E5-6E74-874D-B848-5739B9DF1AC8}"/>
              </a:ext>
            </a:extLst>
          </p:cNvPr>
          <p:cNvSpPr/>
          <p:nvPr/>
        </p:nvSpPr>
        <p:spPr>
          <a:xfrm>
            <a:off x="16522700" y="3033078"/>
            <a:ext cx="917575" cy="9159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7096"/>
                </a:lnTo>
                <a:lnTo>
                  <a:pt x="5427" y="17096"/>
                </a:lnTo>
                <a:lnTo>
                  <a:pt x="5427" y="21600"/>
                </a:lnTo>
                <a:lnTo>
                  <a:pt x="8981" y="17096"/>
                </a:lnTo>
                <a:lnTo>
                  <a:pt x="21600" y="17096"/>
                </a:lnTo>
                <a:lnTo>
                  <a:pt x="21600" y="0"/>
                </a:lnTo>
                <a:lnTo>
                  <a:pt x="0" y="0"/>
                </a:lnTo>
                <a:close/>
                <a:moveTo>
                  <a:pt x="882" y="864"/>
                </a:moveTo>
                <a:lnTo>
                  <a:pt x="20717" y="864"/>
                </a:lnTo>
                <a:lnTo>
                  <a:pt x="20717" y="16231"/>
                </a:lnTo>
                <a:lnTo>
                  <a:pt x="8598" y="16231"/>
                </a:lnTo>
                <a:lnTo>
                  <a:pt x="6257" y="19470"/>
                </a:lnTo>
                <a:lnTo>
                  <a:pt x="6261" y="16231"/>
                </a:lnTo>
                <a:lnTo>
                  <a:pt x="882" y="16231"/>
                </a:lnTo>
                <a:lnTo>
                  <a:pt x="882" y="864"/>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10" name="Shape">
            <a:extLst>
              <a:ext uri="{FF2B5EF4-FFF2-40B4-BE49-F238E27FC236}">
                <a16:creationId xmlns:a16="http://schemas.microsoft.com/office/drawing/2014/main" id="{1D895CBF-8B49-8644-B3C5-68D665C43CE1}"/>
              </a:ext>
            </a:extLst>
          </p:cNvPr>
          <p:cNvSpPr/>
          <p:nvPr/>
        </p:nvSpPr>
        <p:spPr>
          <a:xfrm>
            <a:off x="18448338" y="3033078"/>
            <a:ext cx="917575" cy="917575"/>
          </a:xfrm>
          <a:custGeom>
            <a:avLst/>
            <a:gdLst/>
            <a:ahLst/>
            <a:cxnLst>
              <a:cxn ang="0">
                <a:pos x="wd2" y="hd2"/>
              </a:cxn>
              <a:cxn ang="5400000">
                <a:pos x="wd2" y="hd2"/>
              </a:cxn>
              <a:cxn ang="10800000">
                <a:pos x="wd2" y="hd2"/>
              </a:cxn>
              <a:cxn ang="16200000">
                <a:pos x="wd2" y="hd2"/>
              </a:cxn>
            </a:cxnLst>
            <a:rect l="0" t="0" r="r" b="b"/>
            <a:pathLst>
              <a:path w="21600" h="21600" extrusionOk="0">
                <a:moveTo>
                  <a:pt x="4483" y="0"/>
                </a:moveTo>
                <a:lnTo>
                  <a:pt x="4483" y="3585"/>
                </a:lnTo>
                <a:lnTo>
                  <a:pt x="0" y="3585"/>
                </a:lnTo>
                <a:lnTo>
                  <a:pt x="0" y="4474"/>
                </a:lnTo>
                <a:lnTo>
                  <a:pt x="1794" y="4474"/>
                </a:lnTo>
                <a:lnTo>
                  <a:pt x="1794" y="21600"/>
                </a:lnTo>
                <a:lnTo>
                  <a:pt x="19807" y="21600"/>
                </a:lnTo>
                <a:lnTo>
                  <a:pt x="19807" y="4474"/>
                </a:lnTo>
                <a:lnTo>
                  <a:pt x="21600" y="4474"/>
                </a:lnTo>
                <a:lnTo>
                  <a:pt x="21600" y="3585"/>
                </a:lnTo>
                <a:lnTo>
                  <a:pt x="17117" y="3585"/>
                </a:lnTo>
                <a:lnTo>
                  <a:pt x="17117" y="0"/>
                </a:lnTo>
                <a:lnTo>
                  <a:pt x="4483" y="0"/>
                </a:lnTo>
                <a:close/>
                <a:moveTo>
                  <a:pt x="5360" y="892"/>
                </a:moveTo>
                <a:lnTo>
                  <a:pt x="16241" y="892"/>
                </a:lnTo>
                <a:lnTo>
                  <a:pt x="16241" y="3585"/>
                </a:lnTo>
                <a:lnTo>
                  <a:pt x="5360" y="3585"/>
                </a:lnTo>
                <a:lnTo>
                  <a:pt x="5360" y="892"/>
                </a:lnTo>
                <a:close/>
                <a:moveTo>
                  <a:pt x="2688" y="4474"/>
                </a:moveTo>
                <a:lnTo>
                  <a:pt x="18912" y="4474"/>
                </a:lnTo>
                <a:lnTo>
                  <a:pt x="18912" y="20678"/>
                </a:lnTo>
                <a:lnTo>
                  <a:pt x="2688" y="20678"/>
                </a:lnTo>
                <a:lnTo>
                  <a:pt x="2688" y="4474"/>
                </a:lnTo>
                <a:close/>
                <a:moveTo>
                  <a:pt x="10356" y="6253"/>
                </a:moveTo>
                <a:lnTo>
                  <a:pt x="10356" y="18889"/>
                </a:lnTo>
                <a:lnTo>
                  <a:pt x="11245" y="18889"/>
                </a:lnTo>
                <a:lnTo>
                  <a:pt x="11245" y="6253"/>
                </a:lnTo>
                <a:lnTo>
                  <a:pt x="10356" y="6253"/>
                </a:lnTo>
                <a:close/>
                <a:moveTo>
                  <a:pt x="5877" y="7173"/>
                </a:moveTo>
                <a:lnTo>
                  <a:pt x="5877" y="17968"/>
                </a:lnTo>
                <a:lnTo>
                  <a:pt x="6766" y="17968"/>
                </a:lnTo>
                <a:lnTo>
                  <a:pt x="6766" y="7173"/>
                </a:lnTo>
                <a:lnTo>
                  <a:pt x="5877" y="7173"/>
                </a:lnTo>
                <a:close/>
                <a:moveTo>
                  <a:pt x="14834" y="7173"/>
                </a:moveTo>
                <a:lnTo>
                  <a:pt x="14834" y="17968"/>
                </a:lnTo>
                <a:lnTo>
                  <a:pt x="15723" y="17968"/>
                </a:lnTo>
                <a:lnTo>
                  <a:pt x="15723" y="7173"/>
                </a:lnTo>
                <a:lnTo>
                  <a:pt x="14834" y="7173"/>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11" name="Shape">
            <a:extLst>
              <a:ext uri="{FF2B5EF4-FFF2-40B4-BE49-F238E27FC236}">
                <a16:creationId xmlns:a16="http://schemas.microsoft.com/office/drawing/2014/main" id="{12E3EF3D-7254-0A4B-B1AB-AC1A91418B95}"/>
              </a:ext>
            </a:extLst>
          </p:cNvPr>
          <p:cNvSpPr/>
          <p:nvPr/>
        </p:nvSpPr>
        <p:spPr>
          <a:xfrm>
            <a:off x="20373975" y="3044190"/>
            <a:ext cx="898525" cy="8953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443"/>
                </a:lnTo>
                <a:lnTo>
                  <a:pt x="10368" y="18443"/>
                </a:lnTo>
                <a:lnTo>
                  <a:pt x="10368" y="20734"/>
                </a:lnTo>
                <a:lnTo>
                  <a:pt x="1881" y="20734"/>
                </a:lnTo>
                <a:lnTo>
                  <a:pt x="1881" y="21600"/>
                </a:lnTo>
                <a:lnTo>
                  <a:pt x="19719" y="21600"/>
                </a:lnTo>
                <a:lnTo>
                  <a:pt x="19719" y="20734"/>
                </a:lnTo>
                <a:lnTo>
                  <a:pt x="11232" y="20734"/>
                </a:lnTo>
                <a:lnTo>
                  <a:pt x="11232" y="18443"/>
                </a:lnTo>
                <a:lnTo>
                  <a:pt x="21600" y="18443"/>
                </a:lnTo>
                <a:lnTo>
                  <a:pt x="21600" y="0"/>
                </a:lnTo>
                <a:lnTo>
                  <a:pt x="0" y="0"/>
                </a:lnTo>
                <a:close/>
                <a:moveTo>
                  <a:pt x="901" y="876"/>
                </a:moveTo>
                <a:lnTo>
                  <a:pt x="20699" y="876"/>
                </a:lnTo>
                <a:lnTo>
                  <a:pt x="20699" y="13511"/>
                </a:lnTo>
                <a:lnTo>
                  <a:pt x="901" y="13511"/>
                </a:lnTo>
                <a:lnTo>
                  <a:pt x="901" y="876"/>
                </a:lnTo>
                <a:close/>
                <a:moveTo>
                  <a:pt x="901" y="14376"/>
                </a:moveTo>
                <a:lnTo>
                  <a:pt x="20699" y="14376"/>
                </a:lnTo>
                <a:lnTo>
                  <a:pt x="20699" y="17567"/>
                </a:lnTo>
                <a:lnTo>
                  <a:pt x="901" y="17567"/>
                </a:lnTo>
                <a:lnTo>
                  <a:pt x="901" y="14376"/>
                </a:lnTo>
                <a:close/>
                <a:moveTo>
                  <a:pt x="10837" y="15256"/>
                </a:moveTo>
                <a:cubicBezTo>
                  <a:pt x="10607" y="15256"/>
                  <a:pt x="10376" y="15345"/>
                  <a:pt x="10200" y="15521"/>
                </a:cubicBezTo>
                <a:cubicBezTo>
                  <a:pt x="9847" y="15874"/>
                  <a:pt x="9847" y="16446"/>
                  <a:pt x="10200" y="16798"/>
                </a:cubicBezTo>
                <a:cubicBezTo>
                  <a:pt x="10552" y="17151"/>
                  <a:pt x="11123" y="17151"/>
                  <a:pt x="11475" y="16798"/>
                </a:cubicBezTo>
                <a:cubicBezTo>
                  <a:pt x="11827" y="16446"/>
                  <a:pt x="11827" y="15874"/>
                  <a:pt x="11475" y="15521"/>
                </a:cubicBezTo>
                <a:cubicBezTo>
                  <a:pt x="11299" y="15345"/>
                  <a:pt x="11068" y="15256"/>
                  <a:pt x="10837" y="15256"/>
                </a:cubicBezTo>
                <a:close/>
                <a:moveTo>
                  <a:pt x="10837" y="15825"/>
                </a:moveTo>
                <a:cubicBezTo>
                  <a:pt x="10923" y="15825"/>
                  <a:pt x="11008" y="15858"/>
                  <a:pt x="11073" y="15923"/>
                </a:cubicBezTo>
                <a:cubicBezTo>
                  <a:pt x="11203" y="16054"/>
                  <a:pt x="11203" y="16265"/>
                  <a:pt x="11073" y="16395"/>
                </a:cubicBezTo>
                <a:cubicBezTo>
                  <a:pt x="10943" y="16525"/>
                  <a:pt x="10732" y="16525"/>
                  <a:pt x="10602" y="16395"/>
                </a:cubicBezTo>
                <a:cubicBezTo>
                  <a:pt x="10472" y="16265"/>
                  <a:pt x="10472" y="16054"/>
                  <a:pt x="10602" y="15923"/>
                </a:cubicBezTo>
                <a:cubicBezTo>
                  <a:pt x="10667" y="15858"/>
                  <a:pt x="10752" y="15825"/>
                  <a:pt x="10837" y="15825"/>
                </a:cubicBez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12" name="Shape">
            <a:extLst>
              <a:ext uri="{FF2B5EF4-FFF2-40B4-BE49-F238E27FC236}">
                <a16:creationId xmlns:a16="http://schemas.microsoft.com/office/drawing/2014/main" id="{417C39CA-05B0-F24F-B08E-28E67BD6C4A6}"/>
              </a:ext>
            </a:extLst>
          </p:cNvPr>
          <p:cNvSpPr/>
          <p:nvPr/>
        </p:nvSpPr>
        <p:spPr>
          <a:xfrm>
            <a:off x="3257550" y="5247640"/>
            <a:ext cx="574675" cy="9175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1405" y="898"/>
                </a:moveTo>
                <a:lnTo>
                  <a:pt x="20193" y="898"/>
                </a:lnTo>
                <a:lnTo>
                  <a:pt x="20193" y="20730"/>
                </a:lnTo>
                <a:lnTo>
                  <a:pt x="1405" y="20730"/>
                </a:lnTo>
                <a:lnTo>
                  <a:pt x="1405" y="898"/>
                </a:lnTo>
                <a:close/>
                <a:moveTo>
                  <a:pt x="8671" y="1783"/>
                </a:moveTo>
                <a:lnTo>
                  <a:pt x="8671" y="2688"/>
                </a:lnTo>
                <a:lnTo>
                  <a:pt x="12928" y="2688"/>
                </a:lnTo>
                <a:lnTo>
                  <a:pt x="12928" y="1783"/>
                </a:lnTo>
                <a:lnTo>
                  <a:pt x="8671" y="1783"/>
                </a:lnTo>
                <a:close/>
                <a:moveTo>
                  <a:pt x="11050" y="17555"/>
                </a:moveTo>
                <a:cubicBezTo>
                  <a:pt x="10505" y="17555"/>
                  <a:pt x="9960" y="17685"/>
                  <a:pt x="9544" y="17945"/>
                </a:cubicBezTo>
                <a:cubicBezTo>
                  <a:pt x="8713" y="18466"/>
                  <a:pt x="8713" y="19309"/>
                  <a:pt x="9544" y="19829"/>
                </a:cubicBezTo>
                <a:cubicBezTo>
                  <a:pt x="10375" y="20350"/>
                  <a:pt x="11723" y="20350"/>
                  <a:pt x="12554" y="19829"/>
                </a:cubicBezTo>
                <a:cubicBezTo>
                  <a:pt x="13386" y="19309"/>
                  <a:pt x="13386" y="18466"/>
                  <a:pt x="12554" y="17945"/>
                </a:cubicBezTo>
                <a:cubicBezTo>
                  <a:pt x="12139" y="17685"/>
                  <a:pt x="11594" y="17555"/>
                  <a:pt x="11050" y="17555"/>
                </a:cubicBezTo>
                <a:close/>
                <a:moveTo>
                  <a:pt x="11050" y="18435"/>
                </a:moveTo>
                <a:cubicBezTo>
                  <a:pt x="11235" y="18435"/>
                  <a:pt x="11419" y="18480"/>
                  <a:pt x="11560" y="18568"/>
                </a:cubicBezTo>
                <a:cubicBezTo>
                  <a:pt x="11842" y="18744"/>
                  <a:pt x="11842" y="19030"/>
                  <a:pt x="11560" y="19207"/>
                </a:cubicBezTo>
                <a:cubicBezTo>
                  <a:pt x="11278" y="19384"/>
                  <a:pt x="10821" y="19384"/>
                  <a:pt x="10539" y="19207"/>
                </a:cubicBezTo>
                <a:cubicBezTo>
                  <a:pt x="10257" y="19030"/>
                  <a:pt x="10257" y="18744"/>
                  <a:pt x="10539" y="18568"/>
                </a:cubicBezTo>
                <a:cubicBezTo>
                  <a:pt x="10680" y="18480"/>
                  <a:pt x="10865" y="18435"/>
                  <a:pt x="11050" y="18435"/>
                </a:cubicBez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13" name="Shape">
            <a:extLst>
              <a:ext uri="{FF2B5EF4-FFF2-40B4-BE49-F238E27FC236}">
                <a16:creationId xmlns:a16="http://schemas.microsoft.com/office/drawing/2014/main" id="{16E420EA-8EAA-4944-ABF3-C2204D48C7D2}"/>
              </a:ext>
            </a:extLst>
          </p:cNvPr>
          <p:cNvSpPr/>
          <p:nvPr/>
        </p:nvSpPr>
        <p:spPr>
          <a:xfrm>
            <a:off x="4862513" y="5404803"/>
            <a:ext cx="919162" cy="9175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7096"/>
                </a:lnTo>
                <a:lnTo>
                  <a:pt x="5426" y="17096"/>
                </a:lnTo>
                <a:lnTo>
                  <a:pt x="5426" y="21600"/>
                </a:lnTo>
                <a:lnTo>
                  <a:pt x="8981" y="17096"/>
                </a:lnTo>
                <a:lnTo>
                  <a:pt x="21600" y="17096"/>
                </a:lnTo>
                <a:lnTo>
                  <a:pt x="21600" y="0"/>
                </a:lnTo>
                <a:lnTo>
                  <a:pt x="0" y="0"/>
                </a:lnTo>
                <a:close/>
                <a:moveTo>
                  <a:pt x="882" y="864"/>
                </a:moveTo>
                <a:lnTo>
                  <a:pt x="20717" y="864"/>
                </a:lnTo>
                <a:lnTo>
                  <a:pt x="20717" y="16231"/>
                </a:lnTo>
                <a:lnTo>
                  <a:pt x="8598" y="16231"/>
                </a:lnTo>
                <a:lnTo>
                  <a:pt x="6257" y="19470"/>
                </a:lnTo>
                <a:lnTo>
                  <a:pt x="6261" y="16231"/>
                </a:lnTo>
                <a:lnTo>
                  <a:pt x="882" y="16231"/>
                </a:lnTo>
                <a:lnTo>
                  <a:pt x="882" y="864"/>
                </a:lnTo>
                <a:close/>
                <a:moveTo>
                  <a:pt x="4066" y="4088"/>
                </a:moveTo>
                <a:lnTo>
                  <a:pt x="4066" y="4995"/>
                </a:lnTo>
                <a:lnTo>
                  <a:pt x="17554" y="4995"/>
                </a:lnTo>
                <a:lnTo>
                  <a:pt x="17554" y="4088"/>
                </a:lnTo>
                <a:lnTo>
                  <a:pt x="4066" y="4088"/>
                </a:lnTo>
                <a:close/>
                <a:moveTo>
                  <a:pt x="4066" y="7701"/>
                </a:moveTo>
                <a:lnTo>
                  <a:pt x="4066" y="8608"/>
                </a:lnTo>
                <a:lnTo>
                  <a:pt x="17554" y="8608"/>
                </a:lnTo>
                <a:lnTo>
                  <a:pt x="17554" y="7701"/>
                </a:lnTo>
                <a:lnTo>
                  <a:pt x="4066" y="7701"/>
                </a:lnTo>
                <a:close/>
                <a:moveTo>
                  <a:pt x="4066" y="11313"/>
                </a:moveTo>
                <a:lnTo>
                  <a:pt x="4066" y="12220"/>
                </a:lnTo>
                <a:lnTo>
                  <a:pt x="13522" y="12220"/>
                </a:lnTo>
                <a:lnTo>
                  <a:pt x="13522" y="11313"/>
                </a:lnTo>
                <a:lnTo>
                  <a:pt x="4066" y="11313"/>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14" name="Shape">
            <a:extLst>
              <a:ext uri="{FF2B5EF4-FFF2-40B4-BE49-F238E27FC236}">
                <a16:creationId xmlns:a16="http://schemas.microsoft.com/office/drawing/2014/main" id="{DE154ED6-361B-C747-AA4F-FD82BCC03ED0}"/>
              </a:ext>
            </a:extLst>
          </p:cNvPr>
          <p:cNvSpPr/>
          <p:nvPr/>
        </p:nvSpPr>
        <p:spPr>
          <a:xfrm>
            <a:off x="6811963" y="5406390"/>
            <a:ext cx="917575" cy="9159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7096"/>
                </a:lnTo>
                <a:lnTo>
                  <a:pt x="5426" y="17096"/>
                </a:lnTo>
                <a:lnTo>
                  <a:pt x="5426" y="21600"/>
                </a:lnTo>
                <a:lnTo>
                  <a:pt x="8981" y="17096"/>
                </a:lnTo>
                <a:lnTo>
                  <a:pt x="21600" y="17096"/>
                </a:lnTo>
                <a:lnTo>
                  <a:pt x="21600" y="0"/>
                </a:lnTo>
                <a:lnTo>
                  <a:pt x="0" y="0"/>
                </a:lnTo>
                <a:close/>
                <a:moveTo>
                  <a:pt x="882" y="864"/>
                </a:moveTo>
                <a:lnTo>
                  <a:pt x="20717" y="864"/>
                </a:lnTo>
                <a:lnTo>
                  <a:pt x="20717" y="16231"/>
                </a:lnTo>
                <a:lnTo>
                  <a:pt x="8598" y="16231"/>
                </a:lnTo>
                <a:lnTo>
                  <a:pt x="6257" y="19470"/>
                </a:lnTo>
                <a:lnTo>
                  <a:pt x="6261" y="16231"/>
                </a:lnTo>
                <a:lnTo>
                  <a:pt x="882" y="16231"/>
                </a:lnTo>
                <a:lnTo>
                  <a:pt x="882" y="864"/>
                </a:lnTo>
                <a:close/>
                <a:moveTo>
                  <a:pt x="5853" y="6321"/>
                </a:moveTo>
                <a:cubicBezTo>
                  <a:pt x="5399" y="6321"/>
                  <a:pt x="4945" y="6494"/>
                  <a:pt x="4598" y="6841"/>
                </a:cubicBezTo>
                <a:cubicBezTo>
                  <a:pt x="3906" y="7535"/>
                  <a:pt x="3906" y="8660"/>
                  <a:pt x="4598" y="9354"/>
                </a:cubicBezTo>
                <a:cubicBezTo>
                  <a:pt x="5291" y="10048"/>
                  <a:pt x="6415" y="10048"/>
                  <a:pt x="7107" y="9354"/>
                </a:cubicBezTo>
                <a:cubicBezTo>
                  <a:pt x="7800" y="8660"/>
                  <a:pt x="7800" y="7535"/>
                  <a:pt x="7107" y="6841"/>
                </a:cubicBezTo>
                <a:cubicBezTo>
                  <a:pt x="6761" y="6494"/>
                  <a:pt x="6307" y="6321"/>
                  <a:pt x="5853" y="6321"/>
                </a:cubicBezTo>
                <a:close/>
                <a:moveTo>
                  <a:pt x="10789" y="6321"/>
                </a:moveTo>
                <a:cubicBezTo>
                  <a:pt x="10335" y="6321"/>
                  <a:pt x="9881" y="6494"/>
                  <a:pt x="9535" y="6841"/>
                </a:cubicBezTo>
                <a:cubicBezTo>
                  <a:pt x="8842" y="7535"/>
                  <a:pt x="8842" y="8660"/>
                  <a:pt x="9535" y="9354"/>
                </a:cubicBezTo>
                <a:cubicBezTo>
                  <a:pt x="10228" y="10048"/>
                  <a:pt x="11351" y="10048"/>
                  <a:pt x="12044" y="9354"/>
                </a:cubicBezTo>
                <a:cubicBezTo>
                  <a:pt x="12737" y="8660"/>
                  <a:pt x="12737" y="7535"/>
                  <a:pt x="12044" y="6841"/>
                </a:cubicBezTo>
                <a:cubicBezTo>
                  <a:pt x="11698" y="6494"/>
                  <a:pt x="11243" y="6321"/>
                  <a:pt x="10789" y="6321"/>
                </a:cubicBezTo>
                <a:close/>
                <a:moveTo>
                  <a:pt x="15726" y="6321"/>
                </a:moveTo>
                <a:cubicBezTo>
                  <a:pt x="15272" y="6321"/>
                  <a:pt x="14818" y="6494"/>
                  <a:pt x="14471" y="6841"/>
                </a:cubicBezTo>
                <a:cubicBezTo>
                  <a:pt x="13779" y="7535"/>
                  <a:pt x="13779" y="8660"/>
                  <a:pt x="14471" y="9354"/>
                </a:cubicBezTo>
                <a:cubicBezTo>
                  <a:pt x="15164" y="10048"/>
                  <a:pt x="16288" y="10048"/>
                  <a:pt x="16981" y="9354"/>
                </a:cubicBezTo>
                <a:cubicBezTo>
                  <a:pt x="17673" y="8660"/>
                  <a:pt x="17673" y="7535"/>
                  <a:pt x="16981" y="6841"/>
                </a:cubicBezTo>
                <a:cubicBezTo>
                  <a:pt x="16634" y="6494"/>
                  <a:pt x="16180" y="6321"/>
                  <a:pt x="15726" y="6321"/>
                </a:cubicBezTo>
                <a:close/>
                <a:moveTo>
                  <a:pt x="5853" y="7220"/>
                </a:moveTo>
                <a:cubicBezTo>
                  <a:pt x="6077" y="7220"/>
                  <a:pt x="6301" y="7306"/>
                  <a:pt x="6472" y="7477"/>
                </a:cubicBezTo>
                <a:cubicBezTo>
                  <a:pt x="6815" y="7820"/>
                  <a:pt x="6815" y="8376"/>
                  <a:pt x="6472" y="8719"/>
                </a:cubicBezTo>
                <a:cubicBezTo>
                  <a:pt x="6130" y="9062"/>
                  <a:pt x="5576" y="9062"/>
                  <a:pt x="5233" y="8719"/>
                </a:cubicBezTo>
                <a:cubicBezTo>
                  <a:pt x="4891" y="8376"/>
                  <a:pt x="4891" y="7820"/>
                  <a:pt x="5233" y="7477"/>
                </a:cubicBezTo>
                <a:cubicBezTo>
                  <a:pt x="5404" y="7306"/>
                  <a:pt x="5628" y="7220"/>
                  <a:pt x="5853" y="7220"/>
                </a:cubicBezTo>
                <a:close/>
                <a:moveTo>
                  <a:pt x="10789" y="7220"/>
                </a:moveTo>
                <a:cubicBezTo>
                  <a:pt x="11014" y="7220"/>
                  <a:pt x="11238" y="7306"/>
                  <a:pt x="11409" y="7477"/>
                </a:cubicBezTo>
                <a:cubicBezTo>
                  <a:pt x="11751" y="7820"/>
                  <a:pt x="11751" y="8376"/>
                  <a:pt x="11409" y="8719"/>
                </a:cubicBezTo>
                <a:cubicBezTo>
                  <a:pt x="11067" y="9062"/>
                  <a:pt x="10512" y="9062"/>
                  <a:pt x="10170" y="8719"/>
                </a:cubicBezTo>
                <a:cubicBezTo>
                  <a:pt x="9827" y="8376"/>
                  <a:pt x="9827" y="7820"/>
                  <a:pt x="10170" y="7477"/>
                </a:cubicBezTo>
                <a:cubicBezTo>
                  <a:pt x="10341" y="7306"/>
                  <a:pt x="10565" y="7220"/>
                  <a:pt x="10789" y="7220"/>
                </a:cubicBezTo>
                <a:close/>
                <a:moveTo>
                  <a:pt x="15726" y="7220"/>
                </a:moveTo>
                <a:cubicBezTo>
                  <a:pt x="15950" y="7220"/>
                  <a:pt x="16174" y="7306"/>
                  <a:pt x="16346" y="7477"/>
                </a:cubicBezTo>
                <a:cubicBezTo>
                  <a:pt x="16688" y="7820"/>
                  <a:pt x="16688" y="8376"/>
                  <a:pt x="16346" y="8719"/>
                </a:cubicBezTo>
                <a:cubicBezTo>
                  <a:pt x="16003" y="9062"/>
                  <a:pt x="15449" y="9062"/>
                  <a:pt x="15106" y="8719"/>
                </a:cubicBezTo>
                <a:cubicBezTo>
                  <a:pt x="14764" y="8376"/>
                  <a:pt x="14764" y="7820"/>
                  <a:pt x="15106" y="7477"/>
                </a:cubicBezTo>
                <a:cubicBezTo>
                  <a:pt x="15278" y="7306"/>
                  <a:pt x="15502" y="7220"/>
                  <a:pt x="15726" y="7220"/>
                </a:cubicBez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15" name="Shape">
            <a:extLst>
              <a:ext uri="{FF2B5EF4-FFF2-40B4-BE49-F238E27FC236}">
                <a16:creationId xmlns:a16="http://schemas.microsoft.com/office/drawing/2014/main" id="{A43D2DAF-EB5C-A445-AADE-186040338ED3}"/>
              </a:ext>
            </a:extLst>
          </p:cNvPr>
          <p:cNvSpPr/>
          <p:nvPr/>
        </p:nvSpPr>
        <p:spPr>
          <a:xfrm>
            <a:off x="8759825" y="5419090"/>
            <a:ext cx="893763" cy="889000"/>
          </a:xfrm>
          <a:custGeom>
            <a:avLst/>
            <a:gdLst/>
            <a:ahLst/>
            <a:cxnLst>
              <a:cxn ang="0">
                <a:pos x="wd2" y="hd2"/>
              </a:cxn>
              <a:cxn ang="5400000">
                <a:pos x="wd2" y="hd2"/>
              </a:cxn>
              <a:cxn ang="10800000">
                <a:pos x="wd2" y="hd2"/>
              </a:cxn>
              <a:cxn ang="16200000">
                <a:pos x="wd2" y="hd2"/>
              </a:cxn>
            </a:cxnLst>
            <a:rect l="0" t="0" r="r" b="b"/>
            <a:pathLst>
              <a:path w="20743" h="21600" extrusionOk="0">
                <a:moveTo>
                  <a:pt x="8778" y="0"/>
                </a:moveTo>
                <a:cubicBezTo>
                  <a:pt x="6532" y="0"/>
                  <a:pt x="4285" y="897"/>
                  <a:pt x="2571" y="2690"/>
                </a:cubicBezTo>
                <a:cubicBezTo>
                  <a:pt x="-857" y="6277"/>
                  <a:pt x="-857" y="12093"/>
                  <a:pt x="2571" y="15680"/>
                </a:cubicBezTo>
                <a:cubicBezTo>
                  <a:pt x="5849" y="19109"/>
                  <a:pt x="11073" y="19258"/>
                  <a:pt x="14521" y="16128"/>
                </a:cubicBezTo>
                <a:lnTo>
                  <a:pt x="19750" y="21600"/>
                </a:lnTo>
                <a:lnTo>
                  <a:pt x="20743" y="20561"/>
                </a:lnTo>
                <a:lnTo>
                  <a:pt x="15506" y="15082"/>
                </a:lnTo>
                <a:cubicBezTo>
                  <a:pt x="18401" y="11473"/>
                  <a:pt x="18229" y="6084"/>
                  <a:pt x="14985" y="2690"/>
                </a:cubicBezTo>
                <a:cubicBezTo>
                  <a:pt x="13271" y="897"/>
                  <a:pt x="11024" y="0"/>
                  <a:pt x="8778" y="0"/>
                </a:cubicBezTo>
                <a:close/>
                <a:moveTo>
                  <a:pt x="8778" y="958"/>
                </a:moveTo>
                <a:cubicBezTo>
                  <a:pt x="10790" y="958"/>
                  <a:pt x="12802" y="1762"/>
                  <a:pt x="14337" y="3368"/>
                </a:cubicBezTo>
                <a:cubicBezTo>
                  <a:pt x="17408" y="6581"/>
                  <a:pt x="17408" y="11790"/>
                  <a:pt x="14337" y="15002"/>
                </a:cubicBezTo>
                <a:cubicBezTo>
                  <a:pt x="11267" y="18215"/>
                  <a:pt x="6289" y="18215"/>
                  <a:pt x="3218" y="15002"/>
                </a:cubicBezTo>
                <a:cubicBezTo>
                  <a:pt x="148" y="11790"/>
                  <a:pt x="148" y="6581"/>
                  <a:pt x="3218" y="3368"/>
                </a:cubicBezTo>
                <a:cubicBezTo>
                  <a:pt x="4753" y="1762"/>
                  <a:pt x="6766" y="958"/>
                  <a:pt x="8778" y="958"/>
                </a:cubicBez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16" name="Shape">
            <a:extLst>
              <a:ext uri="{FF2B5EF4-FFF2-40B4-BE49-F238E27FC236}">
                <a16:creationId xmlns:a16="http://schemas.microsoft.com/office/drawing/2014/main" id="{050DDC9B-7395-8A4D-9BCF-2A576C6FB628}"/>
              </a:ext>
            </a:extLst>
          </p:cNvPr>
          <p:cNvSpPr/>
          <p:nvPr/>
        </p:nvSpPr>
        <p:spPr>
          <a:xfrm>
            <a:off x="10683875" y="5404803"/>
            <a:ext cx="919163" cy="919162"/>
          </a:xfrm>
          <a:custGeom>
            <a:avLst/>
            <a:gdLst/>
            <a:ahLst/>
            <a:cxnLst>
              <a:cxn ang="0">
                <a:pos x="wd2" y="hd2"/>
              </a:cxn>
              <a:cxn ang="5400000">
                <a:pos x="wd2" y="hd2"/>
              </a:cxn>
              <a:cxn ang="10800000">
                <a:pos x="wd2" y="hd2"/>
              </a:cxn>
              <a:cxn ang="16200000">
                <a:pos x="wd2" y="hd2"/>
              </a:cxn>
            </a:cxnLst>
            <a:rect l="0" t="0" r="r" b="b"/>
            <a:pathLst>
              <a:path w="21600" h="21600" extrusionOk="0">
                <a:moveTo>
                  <a:pt x="4483" y="0"/>
                </a:moveTo>
                <a:lnTo>
                  <a:pt x="4483" y="3572"/>
                </a:lnTo>
                <a:lnTo>
                  <a:pt x="5408" y="3572"/>
                </a:lnTo>
                <a:lnTo>
                  <a:pt x="5408" y="926"/>
                </a:lnTo>
                <a:lnTo>
                  <a:pt x="20675" y="926"/>
                </a:lnTo>
                <a:lnTo>
                  <a:pt x="20675" y="16198"/>
                </a:lnTo>
                <a:lnTo>
                  <a:pt x="18128" y="16198"/>
                </a:lnTo>
                <a:lnTo>
                  <a:pt x="18128" y="17124"/>
                </a:lnTo>
                <a:lnTo>
                  <a:pt x="21600" y="17124"/>
                </a:lnTo>
                <a:lnTo>
                  <a:pt x="21600" y="0"/>
                </a:lnTo>
                <a:lnTo>
                  <a:pt x="4483" y="0"/>
                </a:lnTo>
                <a:close/>
                <a:moveTo>
                  <a:pt x="0" y="4476"/>
                </a:moveTo>
                <a:lnTo>
                  <a:pt x="0" y="21600"/>
                </a:lnTo>
                <a:lnTo>
                  <a:pt x="17117" y="21600"/>
                </a:lnTo>
                <a:lnTo>
                  <a:pt x="17117" y="4476"/>
                </a:lnTo>
                <a:lnTo>
                  <a:pt x="0" y="4476"/>
                </a:lnTo>
                <a:close/>
                <a:moveTo>
                  <a:pt x="925" y="5402"/>
                </a:moveTo>
                <a:lnTo>
                  <a:pt x="16192" y="5402"/>
                </a:lnTo>
                <a:lnTo>
                  <a:pt x="16192" y="20673"/>
                </a:lnTo>
                <a:lnTo>
                  <a:pt x="925" y="20673"/>
                </a:lnTo>
                <a:lnTo>
                  <a:pt x="925" y="5402"/>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17" name="Shape">
            <a:extLst>
              <a:ext uri="{FF2B5EF4-FFF2-40B4-BE49-F238E27FC236}">
                <a16:creationId xmlns:a16="http://schemas.microsoft.com/office/drawing/2014/main" id="{E0EFF544-504E-C348-982D-01299DABF109}"/>
              </a:ext>
            </a:extLst>
          </p:cNvPr>
          <p:cNvSpPr/>
          <p:nvPr/>
        </p:nvSpPr>
        <p:spPr>
          <a:xfrm>
            <a:off x="12633325" y="5565140"/>
            <a:ext cx="893763" cy="5984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1905" y="1369"/>
                </a:moveTo>
                <a:lnTo>
                  <a:pt x="20138" y="1369"/>
                </a:lnTo>
                <a:lnTo>
                  <a:pt x="10806" y="10703"/>
                </a:lnTo>
                <a:lnTo>
                  <a:pt x="1905" y="1369"/>
                </a:lnTo>
                <a:close/>
                <a:moveTo>
                  <a:pt x="874" y="2005"/>
                </a:moveTo>
                <a:lnTo>
                  <a:pt x="10808" y="12268"/>
                </a:lnTo>
                <a:lnTo>
                  <a:pt x="20726" y="2480"/>
                </a:lnTo>
                <a:lnTo>
                  <a:pt x="20726" y="20231"/>
                </a:lnTo>
                <a:lnTo>
                  <a:pt x="874" y="20231"/>
                </a:lnTo>
                <a:lnTo>
                  <a:pt x="874" y="2005"/>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18" name="Shape">
            <a:extLst>
              <a:ext uri="{FF2B5EF4-FFF2-40B4-BE49-F238E27FC236}">
                <a16:creationId xmlns:a16="http://schemas.microsoft.com/office/drawing/2014/main" id="{4E9CDD04-8035-DF45-AEF4-553273CFA82D}"/>
              </a:ext>
            </a:extLst>
          </p:cNvPr>
          <p:cNvSpPr/>
          <p:nvPr/>
        </p:nvSpPr>
        <p:spPr>
          <a:xfrm>
            <a:off x="14557375" y="5404803"/>
            <a:ext cx="917575" cy="917575"/>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05"/>
                  <a:pt x="2881" y="3016"/>
                </a:cubicBezTo>
                <a:cubicBezTo>
                  <a:pt x="-961" y="7037"/>
                  <a:pt x="-961" y="13557"/>
                  <a:pt x="2881" y="17579"/>
                </a:cubicBezTo>
                <a:cubicBezTo>
                  <a:pt x="6724" y="21600"/>
                  <a:pt x="12954" y="21600"/>
                  <a:pt x="16797" y="17579"/>
                </a:cubicBezTo>
                <a:cubicBezTo>
                  <a:pt x="20639" y="13557"/>
                  <a:pt x="20639" y="7037"/>
                  <a:pt x="16797" y="3016"/>
                </a:cubicBezTo>
                <a:cubicBezTo>
                  <a:pt x="14875" y="1005"/>
                  <a:pt x="12357" y="0"/>
                  <a:pt x="9839" y="0"/>
                </a:cubicBezTo>
                <a:close/>
                <a:moveTo>
                  <a:pt x="9839" y="875"/>
                </a:moveTo>
                <a:cubicBezTo>
                  <a:pt x="12143" y="875"/>
                  <a:pt x="14447" y="1795"/>
                  <a:pt x="16205" y="3634"/>
                </a:cubicBezTo>
                <a:cubicBezTo>
                  <a:pt x="19720" y="7314"/>
                  <a:pt x="19720" y="13280"/>
                  <a:pt x="16205" y="16960"/>
                </a:cubicBezTo>
                <a:cubicBezTo>
                  <a:pt x="12689" y="20639"/>
                  <a:pt x="6989" y="20639"/>
                  <a:pt x="3473" y="16960"/>
                </a:cubicBezTo>
                <a:cubicBezTo>
                  <a:pt x="-42" y="13280"/>
                  <a:pt x="-42" y="7314"/>
                  <a:pt x="3473" y="3634"/>
                </a:cubicBezTo>
                <a:cubicBezTo>
                  <a:pt x="5231" y="1795"/>
                  <a:pt x="7535" y="875"/>
                  <a:pt x="9839" y="875"/>
                </a:cubicBezTo>
                <a:close/>
                <a:moveTo>
                  <a:pt x="9464" y="3847"/>
                </a:moveTo>
                <a:lnTo>
                  <a:pt x="9464" y="10731"/>
                </a:lnTo>
                <a:lnTo>
                  <a:pt x="9471" y="10731"/>
                </a:lnTo>
                <a:lnTo>
                  <a:pt x="9471" y="10738"/>
                </a:lnTo>
                <a:lnTo>
                  <a:pt x="13098" y="10738"/>
                </a:lnTo>
                <a:lnTo>
                  <a:pt x="13098" y="9901"/>
                </a:lnTo>
                <a:lnTo>
                  <a:pt x="10242" y="9901"/>
                </a:lnTo>
                <a:lnTo>
                  <a:pt x="10242" y="3847"/>
                </a:lnTo>
                <a:lnTo>
                  <a:pt x="9464" y="3847"/>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19" name="Shape">
            <a:extLst>
              <a:ext uri="{FF2B5EF4-FFF2-40B4-BE49-F238E27FC236}">
                <a16:creationId xmlns:a16="http://schemas.microsoft.com/office/drawing/2014/main" id="{5CB24A09-7A72-354E-909F-6BBD6C54B6E9}"/>
              </a:ext>
            </a:extLst>
          </p:cNvPr>
          <p:cNvSpPr/>
          <p:nvPr/>
        </p:nvSpPr>
        <p:spPr>
          <a:xfrm>
            <a:off x="16505238" y="5415915"/>
            <a:ext cx="892175" cy="895350"/>
          </a:xfrm>
          <a:custGeom>
            <a:avLst/>
            <a:gdLst/>
            <a:ahLst/>
            <a:cxnLst>
              <a:cxn ang="0">
                <a:pos x="wd2" y="hd2"/>
              </a:cxn>
              <a:cxn ang="5400000">
                <a:pos x="wd2" y="hd2"/>
              </a:cxn>
              <a:cxn ang="10800000">
                <a:pos x="wd2" y="hd2"/>
              </a:cxn>
              <a:cxn ang="16200000">
                <a:pos x="wd2" y="hd2"/>
              </a:cxn>
            </a:cxnLst>
            <a:rect l="0" t="0" r="r" b="b"/>
            <a:pathLst>
              <a:path w="21600" h="21600" extrusionOk="0">
                <a:moveTo>
                  <a:pt x="4031" y="0"/>
                </a:moveTo>
                <a:lnTo>
                  <a:pt x="4031" y="1824"/>
                </a:lnTo>
                <a:lnTo>
                  <a:pt x="0" y="1824"/>
                </a:lnTo>
                <a:lnTo>
                  <a:pt x="0" y="21600"/>
                </a:lnTo>
                <a:lnTo>
                  <a:pt x="21600" y="21600"/>
                </a:lnTo>
                <a:lnTo>
                  <a:pt x="21600" y="1824"/>
                </a:lnTo>
                <a:lnTo>
                  <a:pt x="17562" y="1824"/>
                </a:lnTo>
                <a:lnTo>
                  <a:pt x="17562" y="0"/>
                </a:lnTo>
                <a:lnTo>
                  <a:pt x="16658" y="0"/>
                </a:lnTo>
                <a:lnTo>
                  <a:pt x="16658" y="1824"/>
                </a:lnTo>
                <a:lnTo>
                  <a:pt x="4934" y="1824"/>
                </a:lnTo>
                <a:lnTo>
                  <a:pt x="4934" y="0"/>
                </a:lnTo>
                <a:lnTo>
                  <a:pt x="4031" y="0"/>
                </a:lnTo>
                <a:close/>
                <a:moveTo>
                  <a:pt x="857" y="2709"/>
                </a:moveTo>
                <a:lnTo>
                  <a:pt x="4031" y="2709"/>
                </a:lnTo>
                <a:lnTo>
                  <a:pt x="4031" y="3641"/>
                </a:lnTo>
                <a:lnTo>
                  <a:pt x="4934" y="3641"/>
                </a:lnTo>
                <a:lnTo>
                  <a:pt x="4934" y="2709"/>
                </a:lnTo>
                <a:lnTo>
                  <a:pt x="16658" y="2709"/>
                </a:lnTo>
                <a:lnTo>
                  <a:pt x="16658" y="3641"/>
                </a:lnTo>
                <a:lnTo>
                  <a:pt x="17562" y="3641"/>
                </a:lnTo>
                <a:lnTo>
                  <a:pt x="17562" y="2709"/>
                </a:lnTo>
                <a:lnTo>
                  <a:pt x="20734" y="2709"/>
                </a:lnTo>
                <a:lnTo>
                  <a:pt x="20734" y="6334"/>
                </a:lnTo>
                <a:lnTo>
                  <a:pt x="857" y="6334"/>
                </a:lnTo>
                <a:lnTo>
                  <a:pt x="857" y="2709"/>
                </a:lnTo>
                <a:close/>
                <a:moveTo>
                  <a:pt x="857" y="7235"/>
                </a:moveTo>
                <a:lnTo>
                  <a:pt x="20734" y="7235"/>
                </a:lnTo>
                <a:lnTo>
                  <a:pt x="20734" y="20715"/>
                </a:lnTo>
                <a:lnTo>
                  <a:pt x="857" y="20715"/>
                </a:lnTo>
                <a:lnTo>
                  <a:pt x="857" y="7235"/>
                </a:lnTo>
                <a:close/>
                <a:moveTo>
                  <a:pt x="6752" y="9482"/>
                </a:moveTo>
                <a:lnTo>
                  <a:pt x="6752" y="11243"/>
                </a:lnTo>
                <a:lnTo>
                  <a:pt x="8525" y="11243"/>
                </a:lnTo>
                <a:lnTo>
                  <a:pt x="8525" y="9482"/>
                </a:lnTo>
                <a:lnTo>
                  <a:pt x="6752" y="9482"/>
                </a:lnTo>
                <a:close/>
                <a:moveTo>
                  <a:pt x="9908" y="9482"/>
                </a:moveTo>
                <a:lnTo>
                  <a:pt x="9908" y="11243"/>
                </a:lnTo>
                <a:lnTo>
                  <a:pt x="11681" y="11243"/>
                </a:lnTo>
                <a:lnTo>
                  <a:pt x="11681" y="9482"/>
                </a:lnTo>
                <a:lnTo>
                  <a:pt x="9908" y="9482"/>
                </a:lnTo>
                <a:close/>
                <a:moveTo>
                  <a:pt x="13065" y="9482"/>
                </a:moveTo>
                <a:lnTo>
                  <a:pt x="13065" y="11243"/>
                </a:lnTo>
                <a:lnTo>
                  <a:pt x="14839" y="11243"/>
                </a:lnTo>
                <a:lnTo>
                  <a:pt x="14839" y="9482"/>
                </a:lnTo>
                <a:lnTo>
                  <a:pt x="13065" y="9482"/>
                </a:lnTo>
                <a:close/>
                <a:moveTo>
                  <a:pt x="16222" y="9482"/>
                </a:moveTo>
                <a:lnTo>
                  <a:pt x="16222" y="11243"/>
                </a:lnTo>
                <a:lnTo>
                  <a:pt x="17995" y="11243"/>
                </a:lnTo>
                <a:lnTo>
                  <a:pt x="17995" y="9482"/>
                </a:lnTo>
                <a:lnTo>
                  <a:pt x="16222" y="9482"/>
                </a:lnTo>
                <a:close/>
                <a:moveTo>
                  <a:pt x="3595" y="12612"/>
                </a:moveTo>
                <a:lnTo>
                  <a:pt x="3595" y="14373"/>
                </a:lnTo>
                <a:lnTo>
                  <a:pt x="5368" y="14373"/>
                </a:lnTo>
                <a:lnTo>
                  <a:pt x="5368" y="12612"/>
                </a:lnTo>
                <a:lnTo>
                  <a:pt x="3595" y="12612"/>
                </a:lnTo>
                <a:close/>
                <a:moveTo>
                  <a:pt x="6752" y="12612"/>
                </a:moveTo>
                <a:lnTo>
                  <a:pt x="6752" y="14373"/>
                </a:lnTo>
                <a:lnTo>
                  <a:pt x="8525" y="14373"/>
                </a:lnTo>
                <a:lnTo>
                  <a:pt x="8525" y="12612"/>
                </a:lnTo>
                <a:lnTo>
                  <a:pt x="6752" y="12612"/>
                </a:lnTo>
                <a:close/>
                <a:moveTo>
                  <a:pt x="9908" y="12612"/>
                </a:moveTo>
                <a:lnTo>
                  <a:pt x="9908" y="14373"/>
                </a:lnTo>
                <a:lnTo>
                  <a:pt x="11681" y="14373"/>
                </a:lnTo>
                <a:lnTo>
                  <a:pt x="11681" y="12612"/>
                </a:lnTo>
                <a:lnTo>
                  <a:pt x="9908" y="12612"/>
                </a:lnTo>
                <a:close/>
                <a:moveTo>
                  <a:pt x="13065" y="12612"/>
                </a:moveTo>
                <a:lnTo>
                  <a:pt x="13065" y="14373"/>
                </a:lnTo>
                <a:lnTo>
                  <a:pt x="14839" y="14373"/>
                </a:lnTo>
                <a:lnTo>
                  <a:pt x="14839" y="12612"/>
                </a:lnTo>
                <a:lnTo>
                  <a:pt x="13065" y="12612"/>
                </a:lnTo>
                <a:close/>
                <a:moveTo>
                  <a:pt x="16222" y="12612"/>
                </a:moveTo>
                <a:lnTo>
                  <a:pt x="16222" y="14373"/>
                </a:lnTo>
                <a:lnTo>
                  <a:pt x="17995" y="14373"/>
                </a:lnTo>
                <a:lnTo>
                  <a:pt x="17995" y="12612"/>
                </a:lnTo>
                <a:lnTo>
                  <a:pt x="16222" y="12612"/>
                </a:lnTo>
                <a:close/>
                <a:moveTo>
                  <a:pt x="3595" y="15742"/>
                </a:moveTo>
                <a:lnTo>
                  <a:pt x="3595" y="17503"/>
                </a:lnTo>
                <a:lnTo>
                  <a:pt x="5368" y="17503"/>
                </a:lnTo>
                <a:lnTo>
                  <a:pt x="5368" y="15742"/>
                </a:lnTo>
                <a:lnTo>
                  <a:pt x="3595" y="15742"/>
                </a:lnTo>
                <a:close/>
                <a:moveTo>
                  <a:pt x="6752" y="15742"/>
                </a:moveTo>
                <a:lnTo>
                  <a:pt x="6752" y="17503"/>
                </a:lnTo>
                <a:lnTo>
                  <a:pt x="8525" y="17503"/>
                </a:lnTo>
                <a:lnTo>
                  <a:pt x="8525" y="15742"/>
                </a:lnTo>
                <a:lnTo>
                  <a:pt x="6752" y="15742"/>
                </a:lnTo>
                <a:close/>
                <a:moveTo>
                  <a:pt x="9908" y="15742"/>
                </a:moveTo>
                <a:lnTo>
                  <a:pt x="9908" y="17503"/>
                </a:lnTo>
                <a:lnTo>
                  <a:pt x="11681" y="17503"/>
                </a:lnTo>
                <a:lnTo>
                  <a:pt x="11681" y="15742"/>
                </a:lnTo>
                <a:lnTo>
                  <a:pt x="9908" y="15742"/>
                </a:lnTo>
                <a:close/>
                <a:moveTo>
                  <a:pt x="13065" y="15742"/>
                </a:moveTo>
                <a:lnTo>
                  <a:pt x="13065" y="17503"/>
                </a:lnTo>
                <a:lnTo>
                  <a:pt x="14839" y="17503"/>
                </a:lnTo>
                <a:lnTo>
                  <a:pt x="14839" y="15742"/>
                </a:lnTo>
                <a:lnTo>
                  <a:pt x="13065" y="15742"/>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20" name="Shape">
            <a:extLst>
              <a:ext uri="{FF2B5EF4-FFF2-40B4-BE49-F238E27FC236}">
                <a16:creationId xmlns:a16="http://schemas.microsoft.com/office/drawing/2014/main" id="{41BE5FB8-A7D4-934F-8304-E5493099D9F8}"/>
              </a:ext>
            </a:extLst>
          </p:cNvPr>
          <p:cNvSpPr/>
          <p:nvPr/>
        </p:nvSpPr>
        <p:spPr>
          <a:xfrm>
            <a:off x="18427700" y="5449253"/>
            <a:ext cx="922338" cy="611187"/>
          </a:xfrm>
          <a:custGeom>
            <a:avLst/>
            <a:gdLst/>
            <a:ahLst/>
            <a:cxnLst>
              <a:cxn ang="0">
                <a:pos x="wd2" y="hd2"/>
              </a:cxn>
              <a:cxn ang="5400000">
                <a:pos x="wd2" y="hd2"/>
              </a:cxn>
              <a:cxn ang="10800000">
                <a:pos x="wd2" y="hd2"/>
              </a:cxn>
              <a:cxn ang="16200000">
                <a:pos x="wd2" y="hd2"/>
              </a:cxn>
            </a:cxnLst>
            <a:rect l="0" t="0" r="r" b="b"/>
            <a:pathLst>
              <a:path w="21600" h="21600" extrusionOk="0">
                <a:moveTo>
                  <a:pt x="20896" y="0"/>
                </a:moveTo>
                <a:lnTo>
                  <a:pt x="7998" y="19494"/>
                </a:lnTo>
                <a:lnTo>
                  <a:pt x="704" y="8471"/>
                </a:lnTo>
                <a:lnTo>
                  <a:pt x="0" y="9535"/>
                </a:lnTo>
                <a:lnTo>
                  <a:pt x="7994" y="21600"/>
                </a:lnTo>
                <a:lnTo>
                  <a:pt x="21600" y="1063"/>
                </a:lnTo>
                <a:lnTo>
                  <a:pt x="20896" y="0"/>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21" name="Shape">
            <a:extLst>
              <a:ext uri="{FF2B5EF4-FFF2-40B4-BE49-F238E27FC236}">
                <a16:creationId xmlns:a16="http://schemas.microsoft.com/office/drawing/2014/main" id="{E66757D0-6B21-F04A-9969-3057A94223D5}"/>
              </a:ext>
            </a:extLst>
          </p:cNvPr>
          <p:cNvSpPr/>
          <p:nvPr/>
        </p:nvSpPr>
        <p:spPr>
          <a:xfrm>
            <a:off x="20380325" y="5195253"/>
            <a:ext cx="892175" cy="889000"/>
          </a:xfrm>
          <a:custGeom>
            <a:avLst/>
            <a:gdLst/>
            <a:ahLst/>
            <a:cxnLst>
              <a:cxn ang="0">
                <a:pos x="wd2" y="hd2"/>
              </a:cxn>
              <a:cxn ang="5400000">
                <a:pos x="wd2" y="hd2"/>
              </a:cxn>
              <a:cxn ang="10800000">
                <a:pos x="wd2" y="hd2"/>
              </a:cxn>
              <a:cxn ang="16200000">
                <a:pos x="wd2" y="hd2"/>
              </a:cxn>
            </a:cxnLst>
            <a:rect l="0" t="0" r="r" b="b"/>
            <a:pathLst>
              <a:path w="21600" h="21600" extrusionOk="0">
                <a:moveTo>
                  <a:pt x="674" y="21600"/>
                </a:moveTo>
                <a:lnTo>
                  <a:pt x="0" y="20924"/>
                </a:lnTo>
                <a:lnTo>
                  <a:pt x="10126" y="10779"/>
                </a:lnTo>
                <a:lnTo>
                  <a:pt x="41" y="676"/>
                </a:lnTo>
                <a:lnTo>
                  <a:pt x="716" y="0"/>
                </a:lnTo>
                <a:lnTo>
                  <a:pt x="10800" y="10103"/>
                </a:lnTo>
                <a:lnTo>
                  <a:pt x="20884" y="0"/>
                </a:lnTo>
                <a:lnTo>
                  <a:pt x="21559" y="676"/>
                </a:lnTo>
                <a:lnTo>
                  <a:pt x="11474" y="10779"/>
                </a:lnTo>
                <a:lnTo>
                  <a:pt x="21600" y="20924"/>
                </a:lnTo>
                <a:lnTo>
                  <a:pt x="20926" y="21600"/>
                </a:lnTo>
                <a:lnTo>
                  <a:pt x="10800" y="11455"/>
                </a:lnTo>
                <a:lnTo>
                  <a:pt x="674" y="21600"/>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22" name="Shape">
            <a:extLst>
              <a:ext uri="{FF2B5EF4-FFF2-40B4-BE49-F238E27FC236}">
                <a16:creationId xmlns:a16="http://schemas.microsoft.com/office/drawing/2014/main" id="{B909D8D5-0DEB-354C-9B2B-98501B31F6F7}"/>
              </a:ext>
            </a:extLst>
          </p:cNvPr>
          <p:cNvSpPr/>
          <p:nvPr/>
        </p:nvSpPr>
        <p:spPr>
          <a:xfrm>
            <a:off x="3140075" y="7600315"/>
            <a:ext cx="896938" cy="895350"/>
          </a:xfrm>
          <a:custGeom>
            <a:avLst/>
            <a:gdLst/>
            <a:ahLst/>
            <a:cxnLst>
              <a:cxn ang="0">
                <a:pos x="wd2" y="hd2"/>
              </a:cxn>
              <a:cxn ang="5400000">
                <a:pos x="wd2" y="hd2"/>
              </a:cxn>
              <a:cxn ang="10800000">
                <a:pos x="wd2" y="hd2"/>
              </a:cxn>
              <a:cxn ang="16200000">
                <a:pos x="wd2" y="hd2"/>
              </a:cxn>
            </a:cxnLst>
            <a:rect l="0" t="0" r="r" b="b"/>
            <a:pathLst>
              <a:path w="21588" h="21600" extrusionOk="0">
                <a:moveTo>
                  <a:pt x="2051" y="0"/>
                </a:moveTo>
                <a:cubicBezTo>
                  <a:pt x="974" y="80"/>
                  <a:pt x="110" y="924"/>
                  <a:pt x="4" y="2001"/>
                </a:cubicBezTo>
                <a:cubicBezTo>
                  <a:pt x="2" y="2023"/>
                  <a:pt x="2" y="2045"/>
                  <a:pt x="1" y="2068"/>
                </a:cubicBezTo>
                <a:lnTo>
                  <a:pt x="0" y="2068"/>
                </a:lnTo>
                <a:cubicBezTo>
                  <a:pt x="0" y="2071"/>
                  <a:pt x="0" y="2073"/>
                  <a:pt x="0" y="2076"/>
                </a:cubicBezTo>
                <a:cubicBezTo>
                  <a:pt x="0" y="2079"/>
                  <a:pt x="0" y="2081"/>
                  <a:pt x="0" y="2084"/>
                </a:cubicBezTo>
                <a:cubicBezTo>
                  <a:pt x="0" y="5300"/>
                  <a:pt x="0" y="8516"/>
                  <a:pt x="0" y="11732"/>
                </a:cubicBezTo>
                <a:cubicBezTo>
                  <a:pt x="0" y="13376"/>
                  <a:pt x="0" y="15021"/>
                  <a:pt x="0" y="16666"/>
                </a:cubicBezTo>
                <a:cubicBezTo>
                  <a:pt x="0" y="17531"/>
                  <a:pt x="0" y="18396"/>
                  <a:pt x="0" y="19261"/>
                </a:cubicBezTo>
                <a:cubicBezTo>
                  <a:pt x="-12" y="19908"/>
                  <a:pt x="249" y="20529"/>
                  <a:pt x="718" y="20974"/>
                </a:cubicBezTo>
                <a:cubicBezTo>
                  <a:pt x="1136" y="21370"/>
                  <a:pt x="1688" y="21593"/>
                  <a:pt x="2263" y="21600"/>
                </a:cubicBezTo>
                <a:cubicBezTo>
                  <a:pt x="3307" y="21600"/>
                  <a:pt x="4352" y="21600"/>
                  <a:pt x="5397" y="21600"/>
                </a:cubicBezTo>
                <a:cubicBezTo>
                  <a:pt x="7195" y="21600"/>
                  <a:pt x="8994" y="21600"/>
                  <a:pt x="10793" y="21600"/>
                </a:cubicBezTo>
                <a:cubicBezTo>
                  <a:pt x="14391" y="21600"/>
                  <a:pt x="17989" y="21600"/>
                  <a:pt x="21587" y="21600"/>
                </a:cubicBezTo>
                <a:lnTo>
                  <a:pt x="21588" y="3611"/>
                </a:lnTo>
                <a:cubicBezTo>
                  <a:pt x="20797" y="3599"/>
                  <a:pt x="20180" y="2921"/>
                  <a:pt x="20241" y="2131"/>
                </a:cubicBezTo>
                <a:cubicBezTo>
                  <a:pt x="20296" y="1428"/>
                  <a:pt x="20883" y="885"/>
                  <a:pt x="21588" y="887"/>
                </a:cubicBezTo>
                <a:lnTo>
                  <a:pt x="21582" y="5"/>
                </a:lnTo>
                <a:lnTo>
                  <a:pt x="2051" y="0"/>
                </a:lnTo>
                <a:close/>
                <a:moveTo>
                  <a:pt x="19793" y="876"/>
                </a:moveTo>
                <a:cubicBezTo>
                  <a:pt x="19534" y="1241"/>
                  <a:pt x="19379" y="1676"/>
                  <a:pt x="19360" y="2135"/>
                </a:cubicBezTo>
                <a:cubicBezTo>
                  <a:pt x="19339" y="2668"/>
                  <a:pt x="19502" y="3183"/>
                  <a:pt x="19806" y="3604"/>
                </a:cubicBezTo>
                <a:lnTo>
                  <a:pt x="2246" y="3608"/>
                </a:lnTo>
                <a:cubicBezTo>
                  <a:pt x="1880" y="3603"/>
                  <a:pt x="1551" y="3455"/>
                  <a:pt x="1309" y="3218"/>
                </a:cubicBezTo>
                <a:cubicBezTo>
                  <a:pt x="1059" y="2974"/>
                  <a:pt x="902" y="2636"/>
                  <a:pt x="895" y="2261"/>
                </a:cubicBezTo>
                <a:cubicBezTo>
                  <a:pt x="895" y="2246"/>
                  <a:pt x="895" y="2230"/>
                  <a:pt x="895" y="2215"/>
                </a:cubicBezTo>
                <a:cubicBezTo>
                  <a:pt x="895" y="2199"/>
                  <a:pt x="895" y="2184"/>
                  <a:pt x="895" y="2168"/>
                </a:cubicBezTo>
                <a:cubicBezTo>
                  <a:pt x="913" y="1813"/>
                  <a:pt x="1067" y="1493"/>
                  <a:pt x="1305" y="1261"/>
                </a:cubicBezTo>
                <a:cubicBezTo>
                  <a:pt x="1532" y="1040"/>
                  <a:pt x="1836" y="898"/>
                  <a:pt x="2173" y="878"/>
                </a:cubicBezTo>
                <a:lnTo>
                  <a:pt x="19793" y="876"/>
                </a:lnTo>
                <a:close/>
                <a:moveTo>
                  <a:pt x="895" y="4035"/>
                </a:moveTo>
                <a:cubicBezTo>
                  <a:pt x="1058" y="4158"/>
                  <a:pt x="1238" y="4261"/>
                  <a:pt x="1432" y="4339"/>
                </a:cubicBezTo>
                <a:cubicBezTo>
                  <a:pt x="1625" y="4416"/>
                  <a:pt x="1833" y="4467"/>
                  <a:pt x="2051" y="4488"/>
                </a:cubicBezTo>
                <a:lnTo>
                  <a:pt x="20667" y="4498"/>
                </a:lnTo>
                <a:lnTo>
                  <a:pt x="20667" y="20722"/>
                </a:lnTo>
                <a:cubicBezTo>
                  <a:pt x="17372" y="20722"/>
                  <a:pt x="14077" y="20722"/>
                  <a:pt x="10781" y="20722"/>
                </a:cubicBezTo>
                <a:cubicBezTo>
                  <a:pt x="9133" y="20722"/>
                  <a:pt x="7486" y="20722"/>
                  <a:pt x="5838" y="20722"/>
                </a:cubicBezTo>
                <a:cubicBezTo>
                  <a:pt x="5014" y="20722"/>
                  <a:pt x="4190" y="20722"/>
                  <a:pt x="3367" y="20722"/>
                </a:cubicBezTo>
                <a:cubicBezTo>
                  <a:pt x="2980" y="20722"/>
                  <a:pt x="2594" y="20722"/>
                  <a:pt x="2207" y="20722"/>
                </a:cubicBezTo>
                <a:cubicBezTo>
                  <a:pt x="1716" y="20685"/>
                  <a:pt x="1279" y="20397"/>
                  <a:pt x="1051" y="19959"/>
                </a:cubicBezTo>
                <a:cubicBezTo>
                  <a:pt x="952" y="19768"/>
                  <a:pt x="898" y="19556"/>
                  <a:pt x="895" y="19340"/>
                </a:cubicBezTo>
                <a:cubicBezTo>
                  <a:pt x="895" y="18229"/>
                  <a:pt x="895" y="17118"/>
                  <a:pt x="895" y="16008"/>
                </a:cubicBezTo>
                <a:cubicBezTo>
                  <a:pt x="895" y="14436"/>
                  <a:pt x="895" y="12864"/>
                  <a:pt x="895" y="11293"/>
                </a:cubicBezTo>
                <a:cubicBezTo>
                  <a:pt x="895" y="8873"/>
                  <a:pt x="895" y="6454"/>
                  <a:pt x="895" y="4035"/>
                </a:cubicBezTo>
                <a:close/>
                <a:moveTo>
                  <a:pt x="5447" y="7651"/>
                </a:moveTo>
                <a:lnTo>
                  <a:pt x="5447" y="8563"/>
                </a:lnTo>
                <a:lnTo>
                  <a:pt x="15734" y="8563"/>
                </a:lnTo>
                <a:lnTo>
                  <a:pt x="15734" y="7651"/>
                </a:lnTo>
                <a:lnTo>
                  <a:pt x="5447" y="7651"/>
                </a:lnTo>
                <a:close/>
                <a:moveTo>
                  <a:pt x="5447" y="10760"/>
                </a:moveTo>
                <a:lnTo>
                  <a:pt x="5447" y="11672"/>
                </a:lnTo>
                <a:lnTo>
                  <a:pt x="12619" y="11672"/>
                </a:lnTo>
                <a:lnTo>
                  <a:pt x="12619" y="10760"/>
                </a:lnTo>
                <a:lnTo>
                  <a:pt x="5447" y="10760"/>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23" name="Shape">
            <a:extLst>
              <a:ext uri="{FF2B5EF4-FFF2-40B4-BE49-F238E27FC236}">
                <a16:creationId xmlns:a16="http://schemas.microsoft.com/office/drawing/2014/main" id="{B8B60EBA-AF95-5249-942F-EB4E0249824F}"/>
              </a:ext>
            </a:extLst>
          </p:cNvPr>
          <p:cNvSpPr/>
          <p:nvPr/>
        </p:nvSpPr>
        <p:spPr>
          <a:xfrm>
            <a:off x="5060950" y="7603490"/>
            <a:ext cx="889000" cy="889000"/>
          </a:xfrm>
          <a:custGeom>
            <a:avLst/>
            <a:gdLst/>
            <a:ahLst/>
            <a:cxnLst>
              <a:cxn ang="0">
                <a:pos x="wd2" y="hd2"/>
              </a:cxn>
              <a:cxn ang="5400000">
                <a:pos x="wd2" y="hd2"/>
              </a:cxn>
              <a:cxn ang="10800000">
                <a:pos x="wd2" y="hd2"/>
              </a:cxn>
              <a:cxn ang="16200000">
                <a:pos x="wd2" y="hd2"/>
              </a:cxn>
            </a:cxnLst>
            <a:rect l="0" t="0" r="r" b="b"/>
            <a:pathLst>
              <a:path w="21600" h="21600" extrusionOk="0">
                <a:moveTo>
                  <a:pt x="10812" y="0"/>
                </a:moveTo>
                <a:lnTo>
                  <a:pt x="0" y="5910"/>
                </a:lnTo>
                <a:lnTo>
                  <a:pt x="0" y="21600"/>
                </a:lnTo>
                <a:lnTo>
                  <a:pt x="21600" y="21600"/>
                </a:lnTo>
                <a:lnTo>
                  <a:pt x="21600" y="5910"/>
                </a:lnTo>
                <a:lnTo>
                  <a:pt x="10812" y="0"/>
                </a:lnTo>
                <a:close/>
                <a:moveTo>
                  <a:pt x="10816" y="1097"/>
                </a:moveTo>
                <a:lnTo>
                  <a:pt x="20711" y="6517"/>
                </a:lnTo>
                <a:lnTo>
                  <a:pt x="20711" y="20709"/>
                </a:lnTo>
                <a:lnTo>
                  <a:pt x="898" y="20709"/>
                </a:lnTo>
                <a:lnTo>
                  <a:pt x="898" y="6517"/>
                </a:lnTo>
                <a:lnTo>
                  <a:pt x="10816" y="1097"/>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24" name="Shape">
            <a:extLst>
              <a:ext uri="{FF2B5EF4-FFF2-40B4-BE49-F238E27FC236}">
                <a16:creationId xmlns:a16="http://schemas.microsoft.com/office/drawing/2014/main" id="{D47A88A2-32C1-C545-8AE1-6AD99FD4FCF5}"/>
              </a:ext>
            </a:extLst>
          </p:cNvPr>
          <p:cNvSpPr/>
          <p:nvPr/>
        </p:nvSpPr>
        <p:spPr>
          <a:xfrm>
            <a:off x="6973888" y="7589203"/>
            <a:ext cx="817562" cy="917575"/>
          </a:xfrm>
          <a:custGeom>
            <a:avLst/>
            <a:gdLst/>
            <a:ahLst/>
            <a:cxnLst>
              <a:cxn ang="0">
                <a:pos x="wd2" y="hd2"/>
              </a:cxn>
              <a:cxn ang="5400000">
                <a:pos x="wd2" y="hd2"/>
              </a:cxn>
              <a:cxn ang="10800000">
                <a:pos x="wd2" y="hd2"/>
              </a:cxn>
              <a:cxn ang="16200000">
                <a:pos x="wd2" y="hd2"/>
              </a:cxn>
            </a:cxnLst>
            <a:rect l="0" t="0" r="r" b="b"/>
            <a:pathLst>
              <a:path w="21184" h="21600" extrusionOk="0">
                <a:moveTo>
                  <a:pt x="7980" y="0"/>
                </a:moveTo>
                <a:lnTo>
                  <a:pt x="7980" y="3345"/>
                </a:lnTo>
                <a:lnTo>
                  <a:pt x="8979" y="3345"/>
                </a:lnTo>
                <a:lnTo>
                  <a:pt x="8979" y="0"/>
                </a:lnTo>
                <a:lnTo>
                  <a:pt x="7980" y="0"/>
                </a:lnTo>
                <a:close/>
                <a:moveTo>
                  <a:pt x="3750" y="1401"/>
                </a:moveTo>
                <a:lnTo>
                  <a:pt x="3750" y="3345"/>
                </a:lnTo>
                <a:lnTo>
                  <a:pt x="4748" y="3345"/>
                </a:lnTo>
                <a:lnTo>
                  <a:pt x="4748" y="1401"/>
                </a:lnTo>
                <a:lnTo>
                  <a:pt x="3750" y="1401"/>
                </a:lnTo>
                <a:close/>
                <a:moveTo>
                  <a:pt x="12210" y="1401"/>
                </a:moveTo>
                <a:lnTo>
                  <a:pt x="12210" y="3345"/>
                </a:lnTo>
                <a:lnTo>
                  <a:pt x="13209" y="3345"/>
                </a:lnTo>
                <a:lnTo>
                  <a:pt x="13209" y="1401"/>
                </a:lnTo>
                <a:lnTo>
                  <a:pt x="12210" y="1401"/>
                </a:lnTo>
                <a:close/>
                <a:moveTo>
                  <a:pt x="0" y="4821"/>
                </a:moveTo>
                <a:lnTo>
                  <a:pt x="0" y="21600"/>
                </a:lnTo>
                <a:lnTo>
                  <a:pt x="16959" y="21600"/>
                </a:lnTo>
                <a:lnTo>
                  <a:pt x="16959" y="15874"/>
                </a:lnTo>
                <a:cubicBezTo>
                  <a:pt x="18038" y="15867"/>
                  <a:pt x="19114" y="15496"/>
                  <a:pt x="19937" y="14748"/>
                </a:cubicBezTo>
                <a:cubicBezTo>
                  <a:pt x="21600" y="13237"/>
                  <a:pt x="21600" y="10787"/>
                  <a:pt x="19937" y="9276"/>
                </a:cubicBezTo>
                <a:cubicBezTo>
                  <a:pt x="19114" y="8528"/>
                  <a:pt x="18038" y="8151"/>
                  <a:pt x="16959" y="8144"/>
                </a:cubicBezTo>
                <a:lnTo>
                  <a:pt x="16959" y="4821"/>
                </a:lnTo>
                <a:lnTo>
                  <a:pt x="0" y="4821"/>
                </a:lnTo>
                <a:close/>
                <a:moveTo>
                  <a:pt x="1046" y="5776"/>
                </a:moveTo>
                <a:lnTo>
                  <a:pt x="15912" y="5776"/>
                </a:lnTo>
                <a:lnTo>
                  <a:pt x="15912" y="20645"/>
                </a:lnTo>
                <a:lnTo>
                  <a:pt x="1046" y="20645"/>
                </a:lnTo>
                <a:lnTo>
                  <a:pt x="1046" y="5776"/>
                </a:lnTo>
                <a:close/>
                <a:moveTo>
                  <a:pt x="16959" y="9121"/>
                </a:moveTo>
                <a:cubicBezTo>
                  <a:pt x="17762" y="9128"/>
                  <a:pt x="18564" y="9410"/>
                  <a:pt x="19177" y="9967"/>
                </a:cubicBezTo>
                <a:cubicBezTo>
                  <a:pt x="20419" y="11097"/>
                  <a:pt x="20419" y="12927"/>
                  <a:pt x="19177" y="14057"/>
                </a:cubicBezTo>
                <a:cubicBezTo>
                  <a:pt x="18564" y="14614"/>
                  <a:pt x="17762" y="14894"/>
                  <a:pt x="16959" y="14902"/>
                </a:cubicBezTo>
                <a:lnTo>
                  <a:pt x="16959" y="9121"/>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25" name="Shape">
            <a:extLst>
              <a:ext uri="{FF2B5EF4-FFF2-40B4-BE49-F238E27FC236}">
                <a16:creationId xmlns:a16="http://schemas.microsoft.com/office/drawing/2014/main" id="{126A3E77-B525-AB48-B6CA-21F1132FFF04}"/>
              </a:ext>
            </a:extLst>
          </p:cNvPr>
          <p:cNvSpPr/>
          <p:nvPr/>
        </p:nvSpPr>
        <p:spPr>
          <a:xfrm>
            <a:off x="8815388" y="7674928"/>
            <a:ext cx="920750" cy="746125"/>
          </a:xfrm>
          <a:custGeom>
            <a:avLst/>
            <a:gdLst/>
            <a:ahLst/>
            <a:cxnLst>
              <a:cxn ang="0">
                <a:pos x="wd2" y="hd2"/>
              </a:cxn>
              <a:cxn ang="5400000">
                <a:pos x="wd2" y="hd2"/>
              </a:cxn>
              <a:cxn ang="10800000">
                <a:pos x="wd2" y="hd2"/>
              </a:cxn>
              <a:cxn ang="16200000">
                <a:pos x="wd2" y="hd2"/>
              </a:cxn>
            </a:cxnLst>
            <a:rect l="0" t="0" r="r" b="b"/>
            <a:pathLst>
              <a:path w="21600" h="21600" extrusionOk="0">
                <a:moveTo>
                  <a:pt x="1808" y="0"/>
                </a:moveTo>
                <a:lnTo>
                  <a:pt x="1808" y="1129"/>
                </a:lnTo>
                <a:lnTo>
                  <a:pt x="0" y="1129"/>
                </a:lnTo>
                <a:lnTo>
                  <a:pt x="0" y="21600"/>
                </a:lnTo>
                <a:lnTo>
                  <a:pt x="21600" y="21600"/>
                </a:lnTo>
                <a:lnTo>
                  <a:pt x="21600" y="1129"/>
                </a:lnTo>
                <a:lnTo>
                  <a:pt x="7183" y="1129"/>
                </a:lnTo>
                <a:lnTo>
                  <a:pt x="7183" y="0"/>
                </a:lnTo>
                <a:lnTo>
                  <a:pt x="1808" y="0"/>
                </a:lnTo>
                <a:close/>
                <a:moveTo>
                  <a:pt x="865" y="2193"/>
                </a:moveTo>
                <a:lnTo>
                  <a:pt x="20736" y="2193"/>
                </a:lnTo>
                <a:lnTo>
                  <a:pt x="20736" y="20536"/>
                </a:lnTo>
                <a:lnTo>
                  <a:pt x="865" y="20536"/>
                </a:lnTo>
                <a:lnTo>
                  <a:pt x="865" y="2193"/>
                </a:lnTo>
                <a:close/>
                <a:moveTo>
                  <a:pt x="14835" y="4981"/>
                </a:moveTo>
                <a:lnTo>
                  <a:pt x="14835" y="6094"/>
                </a:lnTo>
                <a:lnTo>
                  <a:pt x="18456" y="6094"/>
                </a:lnTo>
                <a:lnTo>
                  <a:pt x="18456" y="4981"/>
                </a:lnTo>
                <a:lnTo>
                  <a:pt x="14835" y="4981"/>
                </a:lnTo>
                <a:close/>
                <a:moveTo>
                  <a:pt x="8083" y="6670"/>
                </a:moveTo>
                <a:cubicBezTo>
                  <a:pt x="7051" y="6670"/>
                  <a:pt x="6018" y="7154"/>
                  <a:pt x="5231" y="8124"/>
                </a:cubicBezTo>
                <a:cubicBezTo>
                  <a:pt x="3655" y="10064"/>
                  <a:pt x="3655" y="13209"/>
                  <a:pt x="5231" y="15149"/>
                </a:cubicBezTo>
                <a:cubicBezTo>
                  <a:pt x="6806" y="17088"/>
                  <a:pt x="9360" y="17088"/>
                  <a:pt x="10935" y="15149"/>
                </a:cubicBezTo>
                <a:cubicBezTo>
                  <a:pt x="12511" y="13209"/>
                  <a:pt x="12511" y="10064"/>
                  <a:pt x="10935" y="8124"/>
                </a:cubicBezTo>
                <a:cubicBezTo>
                  <a:pt x="10148" y="7154"/>
                  <a:pt x="9115" y="6670"/>
                  <a:pt x="8083" y="6670"/>
                </a:cubicBezTo>
                <a:close/>
                <a:moveTo>
                  <a:pt x="8083" y="7757"/>
                </a:moveTo>
                <a:cubicBezTo>
                  <a:pt x="8889" y="7757"/>
                  <a:pt x="9696" y="8136"/>
                  <a:pt x="10311" y="8894"/>
                </a:cubicBezTo>
                <a:cubicBezTo>
                  <a:pt x="11541" y="10408"/>
                  <a:pt x="11541" y="12864"/>
                  <a:pt x="10311" y="14379"/>
                </a:cubicBezTo>
                <a:cubicBezTo>
                  <a:pt x="9081" y="15893"/>
                  <a:pt x="7086" y="15893"/>
                  <a:pt x="5855" y="14379"/>
                </a:cubicBezTo>
                <a:cubicBezTo>
                  <a:pt x="4625" y="12864"/>
                  <a:pt x="4625" y="10408"/>
                  <a:pt x="5855" y="8894"/>
                </a:cubicBezTo>
                <a:cubicBezTo>
                  <a:pt x="6470" y="8136"/>
                  <a:pt x="7277" y="7757"/>
                  <a:pt x="8083" y="7757"/>
                </a:cubicBez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26" name="Shape">
            <a:extLst>
              <a:ext uri="{FF2B5EF4-FFF2-40B4-BE49-F238E27FC236}">
                <a16:creationId xmlns:a16="http://schemas.microsoft.com/office/drawing/2014/main" id="{D63020E5-1468-724E-9A9B-4ED288EC4F4E}"/>
              </a:ext>
            </a:extLst>
          </p:cNvPr>
          <p:cNvSpPr/>
          <p:nvPr/>
        </p:nvSpPr>
        <p:spPr>
          <a:xfrm>
            <a:off x="10760075" y="7592378"/>
            <a:ext cx="909638" cy="911225"/>
          </a:xfrm>
          <a:custGeom>
            <a:avLst/>
            <a:gdLst/>
            <a:ahLst/>
            <a:cxnLst>
              <a:cxn ang="0">
                <a:pos x="wd2" y="hd2"/>
              </a:cxn>
              <a:cxn ang="5400000">
                <a:pos x="wd2" y="hd2"/>
              </a:cxn>
              <a:cxn ang="10800000">
                <a:pos x="wd2" y="hd2"/>
              </a:cxn>
              <a:cxn ang="16200000">
                <a:pos x="wd2" y="hd2"/>
              </a:cxn>
            </a:cxnLst>
            <a:rect l="0" t="0" r="r" b="b"/>
            <a:pathLst>
              <a:path w="21600" h="21600" extrusionOk="0">
                <a:moveTo>
                  <a:pt x="10750" y="0"/>
                </a:moveTo>
                <a:cubicBezTo>
                  <a:pt x="7422" y="0"/>
                  <a:pt x="4700" y="2591"/>
                  <a:pt x="4485" y="5867"/>
                </a:cubicBezTo>
                <a:lnTo>
                  <a:pt x="0" y="5867"/>
                </a:lnTo>
                <a:lnTo>
                  <a:pt x="0" y="21600"/>
                </a:lnTo>
                <a:lnTo>
                  <a:pt x="21600" y="21600"/>
                </a:lnTo>
                <a:lnTo>
                  <a:pt x="21600" y="5867"/>
                </a:lnTo>
                <a:lnTo>
                  <a:pt x="17016" y="5867"/>
                </a:lnTo>
                <a:cubicBezTo>
                  <a:pt x="16802" y="2591"/>
                  <a:pt x="14079" y="0"/>
                  <a:pt x="10750" y="0"/>
                </a:cubicBezTo>
                <a:close/>
                <a:moveTo>
                  <a:pt x="10758" y="933"/>
                </a:moveTo>
                <a:cubicBezTo>
                  <a:pt x="13588" y="933"/>
                  <a:pt x="15912" y="3101"/>
                  <a:pt x="16167" y="5867"/>
                </a:cubicBezTo>
                <a:lnTo>
                  <a:pt x="5349" y="5867"/>
                </a:lnTo>
                <a:cubicBezTo>
                  <a:pt x="5603" y="3101"/>
                  <a:pt x="7927" y="933"/>
                  <a:pt x="10758" y="933"/>
                </a:cubicBezTo>
                <a:close/>
                <a:moveTo>
                  <a:pt x="851" y="6752"/>
                </a:moveTo>
                <a:lnTo>
                  <a:pt x="4470" y="6752"/>
                </a:lnTo>
                <a:lnTo>
                  <a:pt x="4470" y="9459"/>
                </a:lnTo>
                <a:lnTo>
                  <a:pt x="5324" y="9459"/>
                </a:lnTo>
                <a:lnTo>
                  <a:pt x="5324" y="6752"/>
                </a:lnTo>
                <a:lnTo>
                  <a:pt x="16191" y="6752"/>
                </a:lnTo>
                <a:lnTo>
                  <a:pt x="16191" y="9459"/>
                </a:lnTo>
                <a:lnTo>
                  <a:pt x="17032" y="9459"/>
                </a:lnTo>
                <a:lnTo>
                  <a:pt x="17032" y="6752"/>
                </a:lnTo>
                <a:lnTo>
                  <a:pt x="20749" y="6752"/>
                </a:lnTo>
                <a:lnTo>
                  <a:pt x="20749" y="16722"/>
                </a:lnTo>
                <a:lnTo>
                  <a:pt x="851" y="16722"/>
                </a:lnTo>
                <a:lnTo>
                  <a:pt x="851" y="6752"/>
                </a:lnTo>
                <a:close/>
                <a:moveTo>
                  <a:pt x="851" y="17551"/>
                </a:moveTo>
                <a:lnTo>
                  <a:pt x="20749" y="17551"/>
                </a:lnTo>
                <a:lnTo>
                  <a:pt x="20749" y="20716"/>
                </a:lnTo>
                <a:lnTo>
                  <a:pt x="851" y="20716"/>
                </a:lnTo>
                <a:lnTo>
                  <a:pt x="851" y="17551"/>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27" name="Shape">
            <a:extLst>
              <a:ext uri="{FF2B5EF4-FFF2-40B4-BE49-F238E27FC236}">
                <a16:creationId xmlns:a16="http://schemas.microsoft.com/office/drawing/2014/main" id="{D144D318-4507-3249-BCBA-78DCA9088715}"/>
              </a:ext>
            </a:extLst>
          </p:cNvPr>
          <p:cNvSpPr/>
          <p:nvPr/>
        </p:nvSpPr>
        <p:spPr>
          <a:xfrm>
            <a:off x="12695238" y="7686040"/>
            <a:ext cx="915987" cy="7239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7699"/>
                </a:lnTo>
                <a:lnTo>
                  <a:pt x="10375" y="17699"/>
                </a:lnTo>
                <a:lnTo>
                  <a:pt x="10375" y="20523"/>
                </a:lnTo>
                <a:lnTo>
                  <a:pt x="4086" y="20523"/>
                </a:lnTo>
                <a:lnTo>
                  <a:pt x="4086" y="21600"/>
                </a:lnTo>
                <a:lnTo>
                  <a:pt x="17514" y="21600"/>
                </a:lnTo>
                <a:lnTo>
                  <a:pt x="17514" y="20523"/>
                </a:lnTo>
                <a:lnTo>
                  <a:pt x="11225" y="20523"/>
                </a:lnTo>
                <a:lnTo>
                  <a:pt x="11225" y="17699"/>
                </a:lnTo>
                <a:lnTo>
                  <a:pt x="21600" y="17699"/>
                </a:lnTo>
                <a:lnTo>
                  <a:pt x="21600" y="0"/>
                </a:lnTo>
                <a:lnTo>
                  <a:pt x="0" y="0"/>
                </a:lnTo>
                <a:close/>
                <a:moveTo>
                  <a:pt x="887" y="1136"/>
                </a:moveTo>
                <a:lnTo>
                  <a:pt x="20713" y="1136"/>
                </a:lnTo>
                <a:lnTo>
                  <a:pt x="20713" y="16563"/>
                </a:lnTo>
                <a:lnTo>
                  <a:pt x="887" y="16563"/>
                </a:lnTo>
                <a:lnTo>
                  <a:pt x="887" y="1136"/>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28" name="Shape">
            <a:extLst>
              <a:ext uri="{FF2B5EF4-FFF2-40B4-BE49-F238E27FC236}">
                <a16:creationId xmlns:a16="http://schemas.microsoft.com/office/drawing/2014/main" id="{9D485212-FDCE-B94A-B66C-51C0FAA9BD01}"/>
              </a:ext>
            </a:extLst>
          </p:cNvPr>
          <p:cNvSpPr/>
          <p:nvPr/>
        </p:nvSpPr>
        <p:spPr>
          <a:xfrm>
            <a:off x="14635163" y="7587615"/>
            <a:ext cx="920750" cy="919163"/>
          </a:xfrm>
          <a:custGeom>
            <a:avLst/>
            <a:gdLst/>
            <a:ahLst/>
            <a:cxnLst>
              <a:cxn ang="0">
                <a:pos x="wd2" y="hd2"/>
              </a:cxn>
              <a:cxn ang="5400000">
                <a:pos x="wd2" y="hd2"/>
              </a:cxn>
              <a:cxn ang="10800000">
                <a:pos x="wd2" y="hd2"/>
              </a:cxn>
              <a:cxn ang="16200000">
                <a:pos x="wd2" y="hd2"/>
              </a:cxn>
            </a:cxnLst>
            <a:rect l="0" t="0" r="r" b="b"/>
            <a:pathLst>
              <a:path w="21600" h="21600" extrusionOk="0">
                <a:moveTo>
                  <a:pt x="10362" y="0"/>
                </a:moveTo>
                <a:lnTo>
                  <a:pt x="10362" y="3597"/>
                </a:lnTo>
                <a:lnTo>
                  <a:pt x="11238" y="3597"/>
                </a:lnTo>
                <a:lnTo>
                  <a:pt x="11238" y="0"/>
                </a:lnTo>
                <a:lnTo>
                  <a:pt x="10362" y="0"/>
                </a:lnTo>
                <a:close/>
                <a:moveTo>
                  <a:pt x="3468" y="2848"/>
                </a:moveTo>
                <a:lnTo>
                  <a:pt x="2848" y="3468"/>
                </a:lnTo>
                <a:lnTo>
                  <a:pt x="5393" y="6014"/>
                </a:lnTo>
                <a:lnTo>
                  <a:pt x="6014" y="5393"/>
                </a:lnTo>
                <a:lnTo>
                  <a:pt x="3468" y="2848"/>
                </a:lnTo>
                <a:close/>
                <a:moveTo>
                  <a:pt x="18127" y="2853"/>
                </a:moveTo>
                <a:lnTo>
                  <a:pt x="15583" y="5397"/>
                </a:lnTo>
                <a:lnTo>
                  <a:pt x="16203" y="6017"/>
                </a:lnTo>
                <a:lnTo>
                  <a:pt x="18747" y="3473"/>
                </a:lnTo>
                <a:lnTo>
                  <a:pt x="18127" y="2853"/>
                </a:lnTo>
                <a:close/>
                <a:moveTo>
                  <a:pt x="10800" y="5383"/>
                </a:moveTo>
                <a:cubicBezTo>
                  <a:pt x="9414" y="5383"/>
                  <a:pt x="8027" y="5912"/>
                  <a:pt x="6970" y="6970"/>
                </a:cubicBezTo>
                <a:cubicBezTo>
                  <a:pt x="4855" y="9085"/>
                  <a:pt x="4855" y="12515"/>
                  <a:pt x="6970" y="14630"/>
                </a:cubicBezTo>
                <a:cubicBezTo>
                  <a:pt x="9085" y="16745"/>
                  <a:pt x="12515" y="16745"/>
                  <a:pt x="14630" y="14630"/>
                </a:cubicBezTo>
                <a:cubicBezTo>
                  <a:pt x="16745" y="12515"/>
                  <a:pt x="16745" y="9085"/>
                  <a:pt x="14630" y="6970"/>
                </a:cubicBezTo>
                <a:cubicBezTo>
                  <a:pt x="13573" y="5912"/>
                  <a:pt x="12186" y="5383"/>
                  <a:pt x="10800" y="5383"/>
                </a:cubicBezTo>
                <a:close/>
                <a:moveTo>
                  <a:pt x="10800" y="6278"/>
                </a:moveTo>
                <a:cubicBezTo>
                  <a:pt x="11957" y="6278"/>
                  <a:pt x="13115" y="6720"/>
                  <a:pt x="13997" y="7603"/>
                </a:cubicBezTo>
                <a:cubicBezTo>
                  <a:pt x="15763" y="9368"/>
                  <a:pt x="15763" y="12232"/>
                  <a:pt x="13997" y="13997"/>
                </a:cubicBezTo>
                <a:cubicBezTo>
                  <a:pt x="12232" y="15763"/>
                  <a:pt x="9368" y="15763"/>
                  <a:pt x="7603" y="13997"/>
                </a:cubicBezTo>
                <a:cubicBezTo>
                  <a:pt x="5837" y="12232"/>
                  <a:pt x="5837" y="9368"/>
                  <a:pt x="7603" y="7603"/>
                </a:cubicBezTo>
                <a:cubicBezTo>
                  <a:pt x="8485" y="6720"/>
                  <a:pt x="9643" y="6278"/>
                  <a:pt x="10800" y="6278"/>
                </a:cubicBezTo>
                <a:close/>
                <a:moveTo>
                  <a:pt x="0" y="10362"/>
                </a:moveTo>
                <a:lnTo>
                  <a:pt x="0" y="11238"/>
                </a:lnTo>
                <a:lnTo>
                  <a:pt x="3597" y="11238"/>
                </a:lnTo>
                <a:lnTo>
                  <a:pt x="3597" y="10362"/>
                </a:lnTo>
                <a:lnTo>
                  <a:pt x="0" y="10362"/>
                </a:lnTo>
                <a:close/>
                <a:moveTo>
                  <a:pt x="18003" y="10362"/>
                </a:moveTo>
                <a:lnTo>
                  <a:pt x="18003" y="11238"/>
                </a:lnTo>
                <a:lnTo>
                  <a:pt x="21600" y="11238"/>
                </a:lnTo>
                <a:lnTo>
                  <a:pt x="21600" y="10362"/>
                </a:lnTo>
                <a:lnTo>
                  <a:pt x="18003" y="10362"/>
                </a:lnTo>
                <a:close/>
                <a:moveTo>
                  <a:pt x="5397" y="15583"/>
                </a:moveTo>
                <a:lnTo>
                  <a:pt x="2853" y="18127"/>
                </a:lnTo>
                <a:lnTo>
                  <a:pt x="3473" y="18747"/>
                </a:lnTo>
                <a:lnTo>
                  <a:pt x="6017" y="16203"/>
                </a:lnTo>
                <a:lnTo>
                  <a:pt x="5397" y="15583"/>
                </a:lnTo>
                <a:close/>
                <a:moveTo>
                  <a:pt x="16207" y="15586"/>
                </a:moveTo>
                <a:lnTo>
                  <a:pt x="15586" y="16207"/>
                </a:lnTo>
                <a:lnTo>
                  <a:pt x="18132" y="18752"/>
                </a:lnTo>
                <a:lnTo>
                  <a:pt x="18752" y="18132"/>
                </a:lnTo>
                <a:lnTo>
                  <a:pt x="16207" y="15586"/>
                </a:lnTo>
                <a:close/>
                <a:moveTo>
                  <a:pt x="10362" y="18003"/>
                </a:moveTo>
                <a:lnTo>
                  <a:pt x="10362" y="21600"/>
                </a:lnTo>
                <a:lnTo>
                  <a:pt x="11238" y="21600"/>
                </a:lnTo>
                <a:lnTo>
                  <a:pt x="11238" y="18003"/>
                </a:lnTo>
                <a:lnTo>
                  <a:pt x="10362" y="18003"/>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29" name="Shape">
            <a:extLst>
              <a:ext uri="{FF2B5EF4-FFF2-40B4-BE49-F238E27FC236}">
                <a16:creationId xmlns:a16="http://schemas.microsoft.com/office/drawing/2014/main" id="{02F52EF1-876A-A54D-B91C-9E0977030C5E}"/>
              </a:ext>
            </a:extLst>
          </p:cNvPr>
          <p:cNvSpPr/>
          <p:nvPr/>
        </p:nvSpPr>
        <p:spPr>
          <a:xfrm>
            <a:off x="16579850" y="7587615"/>
            <a:ext cx="919163" cy="9191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11689"/>
                </a:lnTo>
                <a:lnTo>
                  <a:pt x="20720" y="11689"/>
                </a:lnTo>
                <a:lnTo>
                  <a:pt x="20720" y="20719"/>
                </a:lnTo>
                <a:lnTo>
                  <a:pt x="880" y="20719"/>
                </a:lnTo>
                <a:lnTo>
                  <a:pt x="880" y="881"/>
                </a:lnTo>
                <a:lnTo>
                  <a:pt x="13036" y="881"/>
                </a:lnTo>
                <a:lnTo>
                  <a:pt x="13036" y="0"/>
                </a:lnTo>
                <a:lnTo>
                  <a:pt x="0" y="0"/>
                </a:lnTo>
                <a:close/>
                <a:moveTo>
                  <a:pt x="17444" y="2183"/>
                </a:moveTo>
                <a:lnTo>
                  <a:pt x="16842" y="2783"/>
                </a:lnTo>
                <a:lnTo>
                  <a:pt x="19488" y="5430"/>
                </a:lnTo>
                <a:lnTo>
                  <a:pt x="15981" y="5430"/>
                </a:lnTo>
                <a:cubicBezTo>
                  <a:pt x="15981" y="5430"/>
                  <a:pt x="15936" y="5430"/>
                  <a:pt x="15846" y="5432"/>
                </a:cubicBezTo>
                <a:cubicBezTo>
                  <a:pt x="15755" y="5435"/>
                  <a:pt x="15617" y="5440"/>
                  <a:pt x="15432" y="5449"/>
                </a:cubicBezTo>
                <a:cubicBezTo>
                  <a:pt x="13689" y="5515"/>
                  <a:pt x="12118" y="6247"/>
                  <a:pt x="10967" y="7399"/>
                </a:cubicBezTo>
                <a:cubicBezTo>
                  <a:pt x="9815" y="8550"/>
                  <a:pt x="9083" y="10121"/>
                  <a:pt x="9017" y="11864"/>
                </a:cubicBezTo>
                <a:cubicBezTo>
                  <a:pt x="9013" y="11934"/>
                  <a:pt x="9012" y="11965"/>
                  <a:pt x="9011" y="11989"/>
                </a:cubicBezTo>
                <a:cubicBezTo>
                  <a:pt x="9011" y="12013"/>
                  <a:pt x="9011" y="12030"/>
                  <a:pt x="9010" y="12073"/>
                </a:cubicBezTo>
                <a:lnTo>
                  <a:pt x="9885" y="12073"/>
                </a:lnTo>
                <a:cubicBezTo>
                  <a:pt x="9888" y="11965"/>
                  <a:pt x="9887" y="11961"/>
                  <a:pt x="9897" y="11757"/>
                </a:cubicBezTo>
                <a:cubicBezTo>
                  <a:pt x="10048" y="8790"/>
                  <a:pt x="12419" y="6421"/>
                  <a:pt x="15386" y="6268"/>
                </a:cubicBezTo>
                <a:cubicBezTo>
                  <a:pt x="15799" y="6247"/>
                  <a:pt x="16027" y="6244"/>
                  <a:pt x="16027" y="6244"/>
                </a:cubicBezTo>
                <a:lnTo>
                  <a:pt x="19439" y="6244"/>
                </a:lnTo>
                <a:lnTo>
                  <a:pt x="16842" y="8841"/>
                </a:lnTo>
                <a:lnTo>
                  <a:pt x="17444" y="9443"/>
                </a:lnTo>
                <a:lnTo>
                  <a:pt x="21074" y="5813"/>
                </a:lnTo>
                <a:lnTo>
                  <a:pt x="17444" y="2183"/>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30" name="Shape">
            <a:extLst>
              <a:ext uri="{FF2B5EF4-FFF2-40B4-BE49-F238E27FC236}">
                <a16:creationId xmlns:a16="http://schemas.microsoft.com/office/drawing/2014/main" id="{EF6562B5-579B-F946-82CC-CC71671A6E80}"/>
              </a:ext>
            </a:extLst>
          </p:cNvPr>
          <p:cNvSpPr/>
          <p:nvPr/>
        </p:nvSpPr>
        <p:spPr>
          <a:xfrm>
            <a:off x="18522950" y="7624128"/>
            <a:ext cx="927100" cy="847725"/>
          </a:xfrm>
          <a:custGeom>
            <a:avLst/>
            <a:gdLst/>
            <a:ahLst/>
            <a:cxnLst>
              <a:cxn ang="0">
                <a:pos x="wd2" y="hd2"/>
              </a:cxn>
              <a:cxn ang="5400000">
                <a:pos x="wd2" y="hd2"/>
              </a:cxn>
              <a:cxn ang="10800000">
                <a:pos x="wd2" y="hd2"/>
              </a:cxn>
              <a:cxn ang="16200000">
                <a:pos x="wd2" y="hd2"/>
              </a:cxn>
            </a:cxnLst>
            <a:rect l="0" t="0" r="r" b="b"/>
            <a:pathLst>
              <a:path w="21538" h="21570" extrusionOk="0">
                <a:moveTo>
                  <a:pt x="6134" y="0"/>
                </a:moveTo>
                <a:cubicBezTo>
                  <a:pt x="4371" y="1"/>
                  <a:pt x="2593" y="770"/>
                  <a:pt x="1360" y="2391"/>
                </a:cubicBezTo>
                <a:cubicBezTo>
                  <a:pt x="406" y="3646"/>
                  <a:pt x="-24" y="5199"/>
                  <a:pt x="1" y="6731"/>
                </a:cubicBezTo>
                <a:cubicBezTo>
                  <a:pt x="27" y="8297"/>
                  <a:pt x="528" y="9857"/>
                  <a:pt x="1510" y="11132"/>
                </a:cubicBezTo>
                <a:lnTo>
                  <a:pt x="10847" y="21570"/>
                </a:lnTo>
                <a:lnTo>
                  <a:pt x="20076" y="11132"/>
                </a:lnTo>
                <a:cubicBezTo>
                  <a:pt x="21010" y="9851"/>
                  <a:pt x="21494" y="8315"/>
                  <a:pt x="21535" y="6772"/>
                </a:cubicBezTo>
                <a:cubicBezTo>
                  <a:pt x="21576" y="5230"/>
                  <a:pt x="21175" y="3657"/>
                  <a:pt x="20226" y="2391"/>
                </a:cubicBezTo>
                <a:cubicBezTo>
                  <a:pt x="19028" y="792"/>
                  <a:pt x="17297" y="35"/>
                  <a:pt x="15580" y="2"/>
                </a:cubicBezTo>
                <a:cubicBezTo>
                  <a:pt x="13860" y="-30"/>
                  <a:pt x="12122" y="664"/>
                  <a:pt x="10793" y="2114"/>
                </a:cubicBezTo>
                <a:cubicBezTo>
                  <a:pt x="9502" y="700"/>
                  <a:pt x="7816" y="-1"/>
                  <a:pt x="6134" y="0"/>
                </a:cubicBezTo>
                <a:close/>
                <a:moveTo>
                  <a:pt x="6237" y="1013"/>
                </a:moveTo>
                <a:cubicBezTo>
                  <a:pt x="6422" y="1012"/>
                  <a:pt x="6607" y="1021"/>
                  <a:pt x="6791" y="1040"/>
                </a:cubicBezTo>
                <a:cubicBezTo>
                  <a:pt x="8295" y="1193"/>
                  <a:pt x="9745" y="1979"/>
                  <a:pt x="10779" y="3369"/>
                </a:cubicBezTo>
                <a:cubicBezTo>
                  <a:pt x="11789" y="2048"/>
                  <a:pt x="13230" y="1212"/>
                  <a:pt x="14795" y="1040"/>
                </a:cubicBezTo>
                <a:cubicBezTo>
                  <a:pt x="16327" y="872"/>
                  <a:pt x="17875" y="1364"/>
                  <a:pt x="18998" y="2529"/>
                </a:cubicBezTo>
                <a:cubicBezTo>
                  <a:pt x="20101" y="3675"/>
                  <a:pt x="20631" y="5220"/>
                  <a:pt x="20637" y="6755"/>
                </a:cubicBezTo>
                <a:cubicBezTo>
                  <a:pt x="20644" y="8312"/>
                  <a:pt x="20115" y="9875"/>
                  <a:pt x="19034" y="11078"/>
                </a:cubicBezTo>
                <a:lnTo>
                  <a:pt x="10793" y="19910"/>
                </a:lnTo>
                <a:lnTo>
                  <a:pt x="2552" y="11078"/>
                </a:lnTo>
                <a:cubicBezTo>
                  <a:pt x="267" y="8774"/>
                  <a:pt x="282" y="4808"/>
                  <a:pt x="2588" y="2529"/>
                </a:cubicBezTo>
                <a:cubicBezTo>
                  <a:pt x="3632" y="1498"/>
                  <a:pt x="4939" y="1017"/>
                  <a:pt x="6237" y="1013"/>
                </a:cubicBez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31" name="Shape">
            <a:extLst>
              <a:ext uri="{FF2B5EF4-FFF2-40B4-BE49-F238E27FC236}">
                <a16:creationId xmlns:a16="http://schemas.microsoft.com/office/drawing/2014/main" id="{A081A4E4-37A6-1942-A372-5F59101D1EB3}"/>
              </a:ext>
            </a:extLst>
          </p:cNvPr>
          <p:cNvSpPr/>
          <p:nvPr/>
        </p:nvSpPr>
        <p:spPr>
          <a:xfrm>
            <a:off x="20473988" y="7568565"/>
            <a:ext cx="685800" cy="958850"/>
          </a:xfrm>
          <a:custGeom>
            <a:avLst/>
            <a:gdLst/>
            <a:ahLst/>
            <a:cxnLst>
              <a:cxn ang="0">
                <a:pos x="wd2" y="hd2"/>
              </a:cxn>
              <a:cxn ang="5400000">
                <a:pos x="wd2" y="hd2"/>
              </a:cxn>
              <a:cxn ang="10800000">
                <a:pos x="wd2" y="hd2"/>
              </a:cxn>
              <a:cxn ang="16200000">
                <a:pos x="wd2" y="hd2"/>
              </a:cxn>
            </a:cxnLst>
            <a:rect l="0" t="0" r="r" b="b"/>
            <a:pathLst>
              <a:path w="21600" h="21600" extrusionOk="0">
                <a:moveTo>
                  <a:pt x="13320" y="0"/>
                </a:moveTo>
                <a:lnTo>
                  <a:pt x="12320" y="716"/>
                </a:lnTo>
                <a:lnTo>
                  <a:pt x="16397" y="3630"/>
                </a:lnTo>
                <a:cubicBezTo>
                  <a:pt x="16125" y="3627"/>
                  <a:pt x="15854" y="3624"/>
                  <a:pt x="15584" y="3623"/>
                </a:cubicBezTo>
                <a:cubicBezTo>
                  <a:pt x="15314" y="3622"/>
                  <a:pt x="15045" y="3622"/>
                  <a:pt x="14777" y="3622"/>
                </a:cubicBezTo>
                <a:lnTo>
                  <a:pt x="14079" y="3622"/>
                </a:lnTo>
                <a:cubicBezTo>
                  <a:pt x="13020" y="3622"/>
                  <a:pt x="11939" y="3622"/>
                  <a:pt x="10873" y="3662"/>
                </a:cubicBezTo>
                <a:cubicBezTo>
                  <a:pt x="9806" y="3702"/>
                  <a:pt x="8754" y="3783"/>
                  <a:pt x="7756" y="3944"/>
                </a:cubicBezTo>
                <a:cubicBezTo>
                  <a:pt x="5943" y="4271"/>
                  <a:pt x="4328" y="4940"/>
                  <a:pt x="3053" y="5851"/>
                </a:cubicBezTo>
                <a:cubicBezTo>
                  <a:pt x="1778" y="6762"/>
                  <a:pt x="842" y="7916"/>
                  <a:pt x="385" y="9212"/>
                </a:cubicBezTo>
                <a:cubicBezTo>
                  <a:pt x="277" y="9551"/>
                  <a:pt x="196" y="9899"/>
                  <a:pt x="134" y="10252"/>
                </a:cubicBezTo>
                <a:cubicBezTo>
                  <a:pt x="72" y="10605"/>
                  <a:pt x="30" y="10964"/>
                  <a:pt x="0" y="11326"/>
                </a:cubicBezTo>
                <a:lnTo>
                  <a:pt x="1335" y="11326"/>
                </a:lnTo>
                <a:cubicBezTo>
                  <a:pt x="1364" y="11035"/>
                  <a:pt x="1402" y="10746"/>
                  <a:pt x="1455" y="10462"/>
                </a:cubicBezTo>
                <a:cubicBezTo>
                  <a:pt x="1508" y="10178"/>
                  <a:pt x="1576" y="9898"/>
                  <a:pt x="1663" y="9624"/>
                </a:cubicBezTo>
                <a:cubicBezTo>
                  <a:pt x="2079" y="8446"/>
                  <a:pt x="2930" y="7398"/>
                  <a:pt x="4089" y="6569"/>
                </a:cubicBezTo>
                <a:cubicBezTo>
                  <a:pt x="5249" y="5741"/>
                  <a:pt x="6715" y="5132"/>
                  <a:pt x="8363" y="4835"/>
                </a:cubicBezTo>
                <a:cubicBezTo>
                  <a:pt x="9271" y="4688"/>
                  <a:pt x="10226" y="4615"/>
                  <a:pt x="11196" y="4579"/>
                </a:cubicBezTo>
                <a:cubicBezTo>
                  <a:pt x="12165" y="4542"/>
                  <a:pt x="13148" y="4542"/>
                  <a:pt x="14110" y="4542"/>
                </a:cubicBezTo>
                <a:lnTo>
                  <a:pt x="14746" y="4542"/>
                </a:lnTo>
                <a:cubicBezTo>
                  <a:pt x="15040" y="4542"/>
                  <a:pt x="15335" y="4542"/>
                  <a:pt x="15631" y="4544"/>
                </a:cubicBezTo>
                <a:cubicBezTo>
                  <a:pt x="15928" y="4546"/>
                  <a:pt x="16226" y="4549"/>
                  <a:pt x="16524" y="4554"/>
                </a:cubicBezTo>
                <a:lnTo>
                  <a:pt x="12320" y="7559"/>
                </a:lnTo>
                <a:lnTo>
                  <a:pt x="13320" y="8275"/>
                </a:lnTo>
                <a:lnTo>
                  <a:pt x="19120" y="4130"/>
                </a:lnTo>
                <a:lnTo>
                  <a:pt x="13320" y="0"/>
                </a:lnTo>
                <a:close/>
                <a:moveTo>
                  <a:pt x="20265" y="10274"/>
                </a:moveTo>
                <a:cubicBezTo>
                  <a:pt x="20236" y="10565"/>
                  <a:pt x="20198" y="10854"/>
                  <a:pt x="20145" y="11138"/>
                </a:cubicBezTo>
                <a:cubicBezTo>
                  <a:pt x="20092" y="11422"/>
                  <a:pt x="20024" y="11702"/>
                  <a:pt x="19937" y="11976"/>
                </a:cubicBezTo>
                <a:cubicBezTo>
                  <a:pt x="19521" y="13154"/>
                  <a:pt x="18670" y="14203"/>
                  <a:pt x="17511" y="15032"/>
                </a:cubicBezTo>
                <a:cubicBezTo>
                  <a:pt x="16351" y="15860"/>
                  <a:pt x="14885" y="16468"/>
                  <a:pt x="13237" y="16765"/>
                </a:cubicBezTo>
                <a:cubicBezTo>
                  <a:pt x="12329" y="16912"/>
                  <a:pt x="11374" y="16985"/>
                  <a:pt x="10404" y="17022"/>
                </a:cubicBezTo>
                <a:cubicBezTo>
                  <a:pt x="9435" y="17059"/>
                  <a:pt x="8452" y="17058"/>
                  <a:pt x="7490" y="17058"/>
                </a:cubicBezTo>
                <a:lnTo>
                  <a:pt x="6854" y="17058"/>
                </a:lnTo>
                <a:cubicBezTo>
                  <a:pt x="6560" y="17058"/>
                  <a:pt x="6265" y="17058"/>
                  <a:pt x="5969" y="17056"/>
                </a:cubicBezTo>
                <a:cubicBezTo>
                  <a:pt x="5672" y="17054"/>
                  <a:pt x="5374" y="17051"/>
                  <a:pt x="5076" y="17046"/>
                </a:cubicBezTo>
                <a:lnTo>
                  <a:pt x="9280" y="14041"/>
                </a:lnTo>
                <a:lnTo>
                  <a:pt x="8280" y="13325"/>
                </a:lnTo>
                <a:lnTo>
                  <a:pt x="2480" y="17470"/>
                </a:lnTo>
                <a:lnTo>
                  <a:pt x="8280" y="21600"/>
                </a:lnTo>
                <a:lnTo>
                  <a:pt x="9280" y="20884"/>
                </a:lnTo>
                <a:lnTo>
                  <a:pt x="5203" y="17970"/>
                </a:lnTo>
                <a:cubicBezTo>
                  <a:pt x="5475" y="17973"/>
                  <a:pt x="5746" y="17976"/>
                  <a:pt x="6016" y="17977"/>
                </a:cubicBezTo>
                <a:cubicBezTo>
                  <a:pt x="6286" y="17978"/>
                  <a:pt x="6555" y="17978"/>
                  <a:pt x="6823" y="17978"/>
                </a:cubicBezTo>
                <a:lnTo>
                  <a:pt x="7521" y="17978"/>
                </a:lnTo>
                <a:cubicBezTo>
                  <a:pt x="8580" y="17978"/>
                  <a:pt x="9661" y="17979"/>
                  <a:pt x="10727" y="17939"/>
                </a:cubicBezTo>
                <a:cubicBezTo>
                  <a:pt x="11794" y="17899"/>
                  <a:pt x="12846" y="17817"/>
                  <a:pt x="13844" y="17656"/>
                </a:cubicBezTo>
                <a:cubicBezTo>
                  <a:pt x="15657" y="17329"/>
                  <a:pt x="17272" y="16660"/>
                  <a:pt x="18547" y="15749"/>
                </a:cubicBezTo>
                <a:cubicBezTo>
                  <a:pt x="19822" y="14838"/>
                  <a:pt x="20758" y="13684"/>
                  <a:pt x="21215" y="12388"/>
                </a:cubicBezTo>
                <a:cubicBezTo>
                  <a:pt x="21323" y="12049"/>
                  <a:pt x="21404" y="11701"/>
                  <a:pt x="21466" y="11348"/>
                </a:cubicBezTo>
                <a:cubicBezTo>
                  <a:pt x="21528" y="10995"/>
                  <a:pt x="21570" y="10636"/>
                  <a:pt x="21600" y="10274"/>
                </a:cubicBezTo>
                <a:lnTo>
                  <a:pt x="20265" y="10274"/>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32" name="Shape">
            <a:extLst>
              <a:ext uri="{FF2B5EF4-FFF2-40B4-BE49-F238E27FC236}">
                <a16:creationId xmlns:a16="http://schemas.microsoft.com/office/drawing/2014/main" id="{14A62C58-9B8B-5940-8C04-A94EE97AFA90}"/>
              </a:ext>
            </a:extLst>
          </p:cNvPr>
          <p:cNvSpPr/>
          <p:nvPr/>
        </p:nvSpPr>
        <p:spPr>
          <a:xfrm>
            <a:off x="8896350" y="9956165"/>
            <a:ext cx="893763" cy="5572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5342" y="21600"/>
                </a:lnTo>
                <a:lnTo>
                  <a:pt x="15342" y="11488"/>
                </a:lnTo>
                <a:lnTo>
                  <a:pt x="21600" y="20847"/>
                </a:lnTo>
                <a:lnTo>
                  <a:pt x="21600" y="619"/>
                </a:lnTo>
                <a:lnTo>
                  <a:pt x="15342" y="9976"/>
                </a:lnTo>
                <a:lnTo>
                  <a:pt x="15342" y="0"/>
                </a:lnTo>
                <a:lnTo>
                  <a:pt x="0" y="0"/>
                </a:lnTo>
                <a:close/>
                <a:moveTo>
                  <a:pt x="886" y="1356"/>
                </a:moveTo>
                <a:lnTo>
                  <a:pt x="14456" y="1356"/>
                </a:lnTo>
                <a:lnTo>
                  <a:pt x="14456" y="20244"/>
                </a:lnTo>
                <a:lnTo>
                  <a:pt x="886" y="20244"/>
                </a:lnTo>
                <a:lnTo>
                  <a:pt x="886" y="1356"/>
                </a:lnTo>
                <a:close/>
                <a:moveTo>
                  <a:pt x="20707" y="3972"/>
                </a:moveTo>
                <a:lnTo>
                  <a:pt x="20707" y="17493"/>
                </a:lnTo>
                <a:lnTo>
                  <a:pt x="16186" y="10732"/>
                </a:lnTo>
                <a:lnTo>
                  <a:pt x="20707" y="3972"/>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33" name="Shape">
            <a:extLst>
              <a:ext uri="{FF2B5EF4-FFF2-40B4-BE49-F238E27FC236}">
                <a16:creationId xmlns:a16="http://schemas.microsoft.com/office/drawing/2014/main" id="{B103A844-358C-8C44-BEAC-1B65E383AAB3}"/>
              </a:ext>
            </a:extLst>
          </p:cNvPr>
          <p:cNvSpPr/>
          <p:nvPr/>
        </p:nvSpPr>
        <p:spPr>
          <a:xfrm>
            <a:off x="10750550" y="9811703"/>
            <a:ext cx="777875" cy="846137"/>
          </a:xfrm>
          <a:custGeom>
            <a:avLst/>
            <a:gdLst/>
            <a:ahLst/>
            <a:cxnLst>
              <a:cxn ang="0">
                <a:pos x="wd2" y="hd2"/>
              </a:cxn>
              <a:cxn ang="5400000">
                <a:pos x="wd2" y="hd2"/>
              </a:cxn>
              <a:cxn ang="10800000">
                <a:pos x="wd2" y="hd2"/>
              </a:cxn>
              <a:cxn ang="16200000">
                <a:pos x="wd2" y="hd2"/>
              </a:cxn>
            </a:cxnLst>
            <a:rect l="0" t="0" r="r" b="b"/>
            <a:pathLst>
              <a:path w="21384" h="21585" extrusionOk="0">
                <a:moveTo>
                  <a:pt x="10716" y="1"/>
                </a:moveTo>
                <a:cubicBezTo>
                  <a:pt x="9147" y="-15"/>
                  <a:pt x="7629" y="516"/>
                  <a:pt x="6463" y="1490"/>
                </a:cubicBezTo>
                <a:cubicBezTo>
                  <a:pt x="5663" y="2158"/>
                  <a:pt x="5072" y="3013"/>
                  <a:pt x="4750" y="3966"/>
                </a:cubicBezTo>
                <a:cubicBezTo>
                  <a:pt x="4032" y="6089"/>
                  <a:pt x="4608" y="8255"/>
                  <a:pt x="5555" y="10144"/>
                </a:cubicBezTo>
                <a:cubicBezTo>
                  <a:pt x="6012" y="11054"/>
                  <a:pt x="6568" y="11931"/>
                  <a:pt x="7292" y="12701"/>
                </a:cubicBezTo>
                <a:cubicBezTo>
                  <a:pt x="7356" y="12769"/>
                  <a:pt x="7423" y="12835"/>
                  <a:pt x="7489" y="12901"/>
                </a:cubicBezTo>
                <a:cubicBezTo>
                  <a:pt x="5629" y="13155"/>
                  <a:pt x="3903" y="13959"/>
                  <a:pt x="2572" y="15197"/>
                </a:cubicBezTo>
                <a:cubicBezTo>
                  <a:pt x="760" y="16882"/>
                  <a:pt x="-111" y="19200"/>
                  <a:pt x="12" y="21585"/>
                </a:cubicBezTo>
                <a:lnTo>
                  <a:pt x="21370" y="21585"/>
                </a:lnTo>
                <a:cubicBezTo>
                  <a:pt x="21489" y="19678"/>
                  <a:pt x="20896" y="17792"/>
                  <a:pt x="19691" y="16244"/>
                </a:cubicBezTo>
                <a:cubicBezTo>
                  <a:pt x="18298" y="14455"/>
                  <a:pt x="16202" y="13253"/>
                  <a:pt x="13861" y="12891"/>
                </a:cubicBezTo>
                <a:cubicBezTo>
                  <a:pt x="14266" y="12500"/>
                  <a:pt x="14638" y="12069"/>
                  <a:pt x="14960" y="11613"/>
                </a:cubicBezTo>
                <a:cubicBezTo>
                  <a:pt x="15763" y="10477"/>
                  <a:pt x="16298" y="9192"/>
                  <a:pt x="16640" y="7851"/>
                </a:cubicBezTo>
                <a:cubicBezTo>
                  <a:pt x="16940" y="6671"/>
                  <a:pt x="17084" y="5453"/>
                  <a:pt x="16771" y="4293"/>
                </a:cubicBezTo>
                <a:cubicBezTo>
                  <a:pt x="16477" y="3205"/>
                  <a:pt x="15801" y="2236"/>
                  <a:pt x="14878" y="1490"/>
                </a:cubicBezTo>
                <a:cubicBezTo>
                  <a:pt x="13722" y="554"/>
                  <a:pt x="12250" y="16"/>
                  <a:pt x="10716" y="1"/>
                </a:cubicBezTo>
                <a:close/>
                <a:moveTo>
                  <a:pt x="10691" y="884"/>
                </a:moveTo>
                <a:cubicBezTo>
                  <a:pt x="11872" y="890"/>
                  <a:pt x="13016" y="1264"/>
                  <a:pt x="13948" y="1938"/>
                </a:cubicBezTo>
                <a:cubicBezTo>
                  <a:pt x="14846" y="2586"/>
                  <a:pt x="15494" y="3474"/>
                  <a:pt x="15794" y="4473"/>
                </a:cubicBezTo>
                <a:cubicBezTo>
                  <a:pt x="16126" y="5573"/>
                  <a:pt x="16020" y="6741"/>
                  <a:pt x="15718" y="7869"/>
                </a:cubicBezTo>
                <a:cubicBezTo>
                  <a:pt x="15423" y="8965"/>
                  <a:pt x="14924" y="10025"/>
                  <a:pt x="14294" y="10950"/>
                </a:cubicBezTo>
                <a:cubicBezTo>
                  <a:pt x="13968" y="11429"/>
                  <a:pt x="13599" y="11878"/>
                  <a:pt x="13185" y="12278"/>
                </a:cubicBezTo>
                <a:cubicBezTo>
                  <a:pt x="12788" y="12661"/>
                  <a:pt x="12346" y="13002"/>
                  <a:pt x="11803" y="13237"/>
                </a:cubicBezTo>
                <a:cubicBezTo>
                  <a:pt x="11448" y="13391"/>
                  <a:pt x="11065" y="13485"/>
                  <a:pt x="10676" y="13481"/>
                </a:cubicBezTo>
                <a:cubicBezTo>
                  <a:pt x="10304" y="13476"/>
                  <a:pt x="9941" y="13381"/>
                  <a:pt x="9599" y="13237"/>
                </a:cubicBezTo>
                <a:cubicBezTo>
                  <a:pt x="8547" y="12793"/>
                  <a:pt x="7801" y="11949"/>
                  <a:pt x="7200" y="11057"/>
                </a:cubicBezTo>
                <a:cubicBezTo>
                  <a:pt x="6575" y="10130"/>
                  <a:pt x="6078" y="9121"/>
                  <a:pt x="5741" y="8051"/>
                </a:cubicBezTo>
                <a:cubicBezTo>
                  <a:pt x="5378" y="6893"/>
                  <a:pt x="5217" y="5688"/>
                  <a:pt x="5529" y="4549"/>
                </a:cubicBezTo>
                <a:cubicBezTo>
                  <a:pt x="5810" y="3523"/>
                  <a:pt x="6461" y="2605"/>
                  <a:pt x="7382" y="1938"/>
                </a:cubicBezTo>
                <a:cubicBezTo>
                  <a:pt x="8327" y="1252"/>
                  <a:pt x="9491" y="878"/>
                  <a:pt x="10691" y="884"/>
                </a:cubicBezTo>
                <a:close/>
                <a:moveTo>
                  <a:pt x="8418" y="13662"/>
                </a:moveTo>
                <a:cubicBezTo>
                  <a:pt x="8850" y="13944"/>
                  <a:pt x="9330" y="14162"/>
                  <a:pt x="9864" y="14267"/>
                </a:cubicBezTo>
                <a:cubicBezTo>
                  <a:pt x="10167" y="14327"/>
                  <a:pt x="10477" y="14346"/>
                  <a:pt x="10787" y="14339"/>
                </a:cubicBezTo>
                <a:cubicBezTo>
                  <a:pt x="11106" y="14332"/>
                  <a:pt x="11425" y="14298"/>
                  <a:pt x="11732" y="14217"/>
                </a:cubicBezTo>
                <a:cubicBezTo>
                  <a:pt x="12174" y="14102"/>
                  <a:pt x="12567" y="13906"/>
                  <a:pt x="12927" y="13664"/>
                </a:cubicBezTo>
                <a:cubicBezTo>
                  <a:pt x="13911" y="13761"/>
                  <a:pt x="14863" y="14001"/>
                  <a:pt x="15748" y="14372"/>
                </a:cubicBezTo>
                <a:cubicBezTo>
                  <a:pt x="16748" y="14790"/>
                  <a:pt x="17671" y="15374"/>
                  <a:pt x="18418" y="16147"/>
                </a:cubicBezTo>
                <a:cubicBezTo>
                  <a:pt x="19022" y="16771"/>
                  <a:pt x="19484" y="17493"/>
                  <a:pt x="19806" y="18263"/>
                </a:cubicBezTo>
                <a:cubicBezTo>
                  <a:pt x="20130" y="19038"/>
                  <a:pt x="20315" y="19865"/>
                  <a:pt x="20344" y="20710"/>
                </a:cubicBezTo>
                <a:lnTo>
                  <a:pt x="1018" y="20710"/>
                </a:lnTo>
                <a:cubicBezTo>
                  <a:pt x="1033" y="18992"/>
                  <a:pt x="1739" y="17342"/>
                  <a:pt x="2996" y="16080"/>
                </a:cubicBezTo>
                <a:cubicBezTo>
                  <a:pt x="3755" y="15319"/>
                  <a:pt x="4677" y="14734"/>
                  <a:pt x="5679" y="14324"/>
                </a:cubicBezTo>
                <a:cubicBezTo>
                  <a:pt x="6541" y="13970"/>
                  <a:pt x="7465" y="13745"/>
                  <a:pt x="8418" y="13662"/>
                </a:cubicBez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34" name="Shape">
            <a:extLst>
              <a:ext uri="{FF2B5EF4-FFF2-40B4-BE49-F238E27FC236}">
                <a16:creationId xmlns:a16="http://schemas.microsoft.com/office/drawing/2014/main" id="{375D8EEF-6A2D-E34B-9BD1-A7CAB0A656B8}"/>
              </a:ext>
            </a:extLst>
          </p:cNvPr>
          <p:cNvSpPr/>
          <p:nvPr/>
        </p:nvSpPr>
        <p:spPr>
          <a:xfrm>
            <a:off x="12490450" y="9775190"/>
            <a:ext cx="1009650" cy="919163"/>
          </a:xfrm>
          <a:custGeom>
            <a:avLst/>
            <a:gdLst/>
            <a:ahLst/>
            <a:cxnLst>
              <a:cxn ang="0">
                <a:pos x="wd2" y="hd2"/>
              </a:cxn>
              <a:cxn ang="5400000">
                <a:pos x="wd2" y="hd2"/>
              </a:cxn>
              <a:cxn ang="10800000">
                <a:pos x="wd2" y="hd2"/>
              </a:cxn>
              <a:cxn ang="16200000">
                <a:pos x="wd2" y="hd2"/>
              </a:cxn>
            </a:cxnLst>
            <a:rect l="0" t="0" r="r" b="b"/>
            <a:pathLst>
              <a:path w="21115" h="21578" extrusionOk="0">
                <a:moveTo>
                  <a:pt x="10973" y="0"/>
                </a:moveTo>
                <a:cubicBezTo>
                  <a:pt x="7657" y="-22"/>
                  <a:pt x="4756" y="2753"/>
                  <a:pt x="4348" y="6571"/>
                </a:cubicBezTo>
                <a:cubicBezTo>
                  <a:pt x="1398" y="7895"/>
                  <a:pt x="-369" y="11307"/>
                  <a:pt x="65" y="14841"/>
                </a:cubicBezTo>
                <a:cubicBezTo>
                  <a:pt x="522" y="18561"/>
                  <a:pt x="3270" y="21390"/>
                  <a:pt x="6610" y="21578"/>
                </a:cubicBezTo>
                <a:lnTo>
                  <a:pt x="15461" y="21578"/>
                </a:lnTo>
                <a:cubicBezTo>
                  <a:pt x="18501" y="21461"/>
                  <a:pt x="20955" y="18749"/>
                  <a:pt x="21108" y="15337"/>
                </a:cubicBezTo>
                <a:cubicBezTo>
                  <a:pt x="21231" y="12568"/>
                  <a:pt x="19752" y="10025"/>
                  <a:pt x="17444" y="9038"/>
                </a:cubicBezTo>
                <a:cubicBezTo>
                  <a:pt x="18244" y="4863"/>
                  <a:pt x="15767" y="786"/>
                  <a:pt x="12013" y="98"/>
                </a:cubicBezTo>
                <a:cubicBezTo>
                  <a:pt x="11664" y="34"/>
                  <a:pt x="11316" y="2"/>
                  <a:pt x="10973" y="0"/>
                </a:cubicBezTo>
                <a:close/>
                <a:moveTo>
                  <a:pt x="10687" y="957"/>
                </a:moveTo>
                <a:cubicBezTo>
                  <a:pt x="14750" y="868"/>
                  <a:pt x="17685" y="5294"/>
                  <a:pt x="16443" y="9640"/>
                </a:cubicBezTo>
                <a:cubicBezTo>
                  <a:pt x="18735" y="10241"/>
                  <a:pt x="20329" y="12579"/>
                  <a:pt x="20246" y="15220"/>
                </a:cubicBezTo>
                <a:cubicBezTo>
                  <a:pt x="20150" y="18273"/>
                  <a:pt x="17910" y="20687"/>
                  <a:pt x="15190" y="20668"/>
                </a:cubicBezTo>
                <a:lnTo>
                  <a:pt x="6819" y="20668"/>
                </a:lnTo>
                <a:cubicBezTo>
                  <a:pt x="3779" y="20559"/>
                  <a:pt x="1271" y="17965"/>
                  <a:pt x="924" y="14572"/>
                </a:cubicBezTo>
                <a:cubicBezTo>
                  <a:pt x="590" y="11300"/>
                  <a:pt x="2377" y="8224"/>
                  <a:pt x="5179" y="7249"/>
                </a:cubicBezTo>
                <a:cubicBezTo>
                  <a:pt x="5185" y="3819"/>
                  <a:pt x="7632" y="1023"/>
                  <a:pt x="10687" y="957"/>
                </a:cubicBez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35" name="Shape">
            <a:extLst>
              <a:ext uri="{FF2B5EF4-FFF2-40B4-BE49-F238E27FC236}">
                <a16:creationId xmlns:a16="http://schemas.microsoft.com/office/drawing/2014/main" id="{E1102B7E-DDCD-A441-B965-6612E8F745BB}"/>
              </a:ext>
            </a:extLst>
          </p:cNvPr>
          <p:cNvSpPr/>
          <p:nvPr/>
        </p:nvSpPr>
        <p:spPr>
          <a:xfrm>
            <a:off x="14460538" y="9772015"/>
            <a:ext cx="923925" cy="923925"/>
          </a:xfrm>
          <a:custGeom>
            <a:avLst/>
            <a:gdLst/>
            <a:ahLst/>
            <a:cxnLst>
              <a:cxn ang="0">
                <a:pos x="wd2" y="hd2"/>
              </a:cxn>
              <a:cxn ang="5400000">
                <a:pos x="wd2" y="hd2"/>
              </a:cxn>
              <a:cxn ang="10800000">
                <a:pos x="wd2" y="hd2"/>
              </a:cxn>
              <a:cxn ang="16200000">
                <a:pos x="wd2" y="hd2"/>
              </a:cxn>
            </a:cxnLst>
            <a:rect l="0" t="0" r="r" b="b"/>
            <a:pathLst>
              <a:path w="21600" h="21600" extrusionOk="0">
                <a:moveTo>
                  <a:pt x="6291" y="0"/>
                </a:moveTo>
                <a:lnTo>
                  <a:pt x="6291" y="6303"/>
                </a:lnTo>
                <a:lnTo>
                  <a:pt x="7168" y="6303"/>
                </a:lnTo>
                <a:lnTo>
                  <a:pt x="7204" y="892"/>
                </a:lnTo>
                <a:lnTo>
                  <a:pt x="20728" y="892"/>
                </a:lnTo>
                <a:lnTo>
                  <a:pt x="20728" y="10356"/>
                </a:lnTo>
                <a:lnTo>
                  <a:pt x="18927" y="10356"/>
                </a:lnTo>
                <a:lnTo>
                  <a:pt x="18927" y="12640"/>
                </a:lnTo>
                <a:lnTo>
                  <a:pt x="16654" y="10353"/>
                </a:lnTo>
                <a:lnTo>
                  <a:pt x="15771" y="10353"/>
                </a:lnTo>
                <a:lnTo>
                  <a:pt x="15771" y="11270"/>
                </a:lnTo>
                <a:lnTo>
                  <a:pt x="16237" y="11270"/>
                </a:lnTo>
                <a:lnTo>
                  <a:pt x="19802" y="14410"/>
                </a:lnTo>
                <a:lnTo>
                  <a:pt x="19802" y="11245"/>
                </a:lnTo>
                <a:lnTo>
                  <a:pt x="21600" y="11245"/>
                </a:lnTo>
                <a:lnTo>
                  <a:pt x="21600" y="0"/>
                </a:lnTo>
                <a:lnTo>
                  <a:pt x="6291" y="0"/>
                </a:lnTo>
                <a:close/>
                <a:moveTo>
                  <a:pt x="0" y="7214"/>
                </a:moveTo>
                <a:lnTo>
                  <a:pt x="0" y="18461"/>
                </a:lnTo>
                <a:lnTo>
                  <a:pt x="5425" y="18461"/>
                </a:lnTo>
                <a:lnTo>
                  <a:pt x="5425" y="21600"/>
                </a:lnTo>
                <a:lnTo>
                  <a:pt x="9028" y="18444"/>
                </a:lnTo>
                <a:lnTo>
                  <a:pt x="14867" y="18444"/>
                </a:lnTo>
                <a:lnTo>
                  <a:pt x="14867" y="7214"/>
                </a:lnTo>
                <a:lnTo>
                  <a:pt x="0" y="7214"/>
                </a:lnTo>
                <a:close/>
                <a:moveTo>
                  <a:pt x="873" y="8117"/>
                </a:moveTo>
                <a:lnTo>
                  <a:pt x="13997" y="8117"/>
                </a:lnTo>
                <a:lnTo>
                  <a:pt x="13997" y="17562"/>
                </a:lnTo>
                <a:lnTo>
                  <a:pt x="8538" y="17562"/>
                </a:lnTo>
                <a:lnTo>
                  <a:pt x="6289" y="19861"/>
                </a:lnTo>
                <a:lnTo>
                  <a:pt x="6289" y="17553"/>
                </a:lnTo>
                <a:lnTo>
                  <a:pt x="873" y="17537"/>
                </a:lnTo>
                <a:lnTo>
                  <a:pt x="873" y="8117"/>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Tree>
    <p:extLst>
      <p:ext uri="{BB962C8B-B14F-4D97-AF65-F5344CB8AC3E}">
        <p14:creationId xmlns:p14="http://schemas.microsoft.com/office/powerpoint/2010/main" val="299762170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758" y="6827447"/>
            <a:ext cx="9387342" cy="46381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p>
            <a:pPr defTabSz="457200">
              <a:lnSpc>
                <a:spcPts val="4500"/>
              </a:lnSpc>
              <a:defRPr sz="2200">
                <a:solidFill>
                  <a:srgbClr val="7B7B7C"/>
                </a:solidFill>
                <a:latin typeface="Aller"/>
                <a:ea typeface="Aller"/>
                <a:cs typeface="Aller"/>
                <a:sym typeface="Aller"/>
              </a:defRPr>
            </a:pPr>
            <a:r>
              <a:rPr lang="en-US">
                <a:latin typeface="Aller"/>
              </a:rPr>
              <a:t>We</a:t>
            </a:r>
            <a:r>
              <a:rPr lang="en-US"/>
              <a:t> offer an environment where people looking for either a team or an individual to work on their project can do so within the local geographical range. The creatives work on a free-lance basis offering those at the beginning of their careers, such as students a chance to get some industry experience and be a part of new ventures. A team collected within a local geographical range allows for team meet-ups to be conducted, which reinforces team spirit and clear communication of ideas and goals which are often paramount to a venture being truly realized.</a:t>
            </a:r>
            <a:endParaRPr lang="en-US">
              <a:latin typeface="Montserrat"/>
            </a:endParaRPr>
          </a:p>
        </p:txBody>
      </p:sp>
      <p:sp>
        <p:nvSpPr>
          <p:cNvPr id="9"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F7ACF4A0-312F-164B-A65C-9692A28D0967}"/>
              </a:ext>
            </a:extLst>
          </p:cNvPr>
          <p:cNvSpPr txBox="1"/>
          <p:nvPr/>
        </p:nvSpPr>
        <p:spPr>
          <a:xfrm>
            <a:off x="13054243" y="6827447"/>
            <a:ext cx="9387342" cy="46392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p>
            <a:pPr defTabSz="457200">
              <a:lnSpc>
                <a:spcPts val="4500"/>
              </a:lnSpc>
              <a:defRPr sz="2200">
                <a:solidFill>
                  <a:srgbClr val="7B7B7C"/>
                </a:solidFill>
                <a:latin typeface="Aller"/>
                <a:ea typeface="Aller"/>
                <a:cs typeface="Aller"/>
                <a:sym typeface="Aller"/>
              </a:defRPr>
            </a:pPr>
            <a:r>
              <a:rPr lang="en-US"/>
              <a:t>Both new businesses that are looking to create a team, and those creatives would both reap the benefits. Cornwall as a starting place has a wealth of unmined potential in creative disciplines with being home to such institutions as Falmouth University, packed full of students at the beginning of their creative careers looking for hands on experience with real life projects. New businesses would be able to streamline the process of looking for a Web Developer and a graphic designer, for example, within the local area and begin work together to bring the project to life.</a:t>
            </a:r>
          </a:p>
        </p:txBody>
      </p:sp>
      <p:grpSp>
        <p:nvGrpSpPr>
          <p:cNvPr id="2" name="Группа 1">
            <a:extLst>
              <a:ext uri="{FF2B5EF4-FFF2-40B4-BE49-F238E27FC236}">
                <a16:creationId xmlns:a16="http://schemas.microsoft.com/office/drawing/2014/main" id="{28ED0592-7F24-3B4E-971F-47E248CDCDEC}"/>
              </a:ext>
            </a:extLst>
          </p:cNvPr>
          <p:cNvGrpSpPr/>
          <p:nvPr/>
        </p:nvGrpSpPr>
        <p:grpSpPr>
          <a:xfrm>
            <a:off x="1719464" y="2389396"/>
            <a:ext cx="8991554" cy="3313571"/>
            <a:chOff x="1719464" y="2389396"/>
            <a:chExt cx="8991554" cy="3313571"/>
          </a:xfrm>
        </p:grpSpPr>
        <p:sp>
          <p:nvSpPr>
            <p:cNvPr id="5" name="Investor Pitch Deck Template">
              <a:extLst>
                <a:ext uri="{FF2B5EF4-FFF2-40B4-BE49-F238E27FC236}">
                  <a16:creationId xmlns:a16="http://schemas.microsoft.com/office/drawing/2014/main" id="{A498DAFE-F8F4-6D4C-867B-94CC3912E226}"/>
                </a:ext>
              </a:extLst>
            </p:cNvPr>
            <p:cNvSpPr txBox="1"/>
            <p:nvPr/>
          </p:nvSpPr>
          <p:spPr>
            <a:xfrm>
              <a:off x="1719464" y="2389396"/>
              <a:ext cx="8991554"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spAutoFit/>
            </a:bodyPr>
            <a:lstStyle>
              <a:lvl1pPr>
                <a:defRPr sz="8000" b="1">
                  <a:solidFill>
                    <a:srgbClr val="000001"/>
                  </a:solidFill>
                  <a:latin typeface="Aller"/>
                  <a:ea typeface="Aller"/>
                  <a:cs typeface="Aller"/>
                  <a:sym typeface="Aller"/>
                </a:defRPr>
              </a:lvl1pPr>
            </a:lstStyle>
            <a:p>
              <a:r>
                <a:rPr lang="en-US">
                  <a:solidFill>
                    <a:schemeClr val="accent1"/>
                  </a:solidFill>
                  <a:latin typeface="Montserrat"/>
                </a:rPr>
                <a:t>The Solution</a:t>
              </a:r>
            </a:p>
          </p:txBody>
        </p:sp>
        <p:cxnSp>
          <p:nvCxnSpPr>
            <p:cNvPr id="6" name="Прямая соединительная линия 5">
              <a:extLst>
                <a:ext uri="{FF2B5EF4-FFF2-40B4-BE49-F238E27FC236}">
                  <a16:creationId xmlns:a16="http://schemas.microsoft.com/office/drawing/2014/main" id="{7B89333D-A52E-D945-8E95-ED80DFB13516}"/>
                </a:ext>
              </a:extLst>
            </p:cNvPr>
            <p:cNvCxnSpPr/>
            <p:nvPr/>
          </p:nvCxnSpPr>
          <p:spPr>
            <a:xfrm>
              <a:off x="1745477" y="5702967"/>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4942767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73"/>
                                        </p:tgtEl>
                                        <p:attrNameLst>
                                          <p:attrName>style.visibility</p:attrName>
                                        </p:attrNameLst>
                                      </p:cBhvr>
                                      <p:to>
                                        <p:strVal val="visible"/>
                                      </p:to>
                                    </p:set>
                                    <p:anim calcmode="lin" valueType="num">
                                      <p:cBhvr additive="base">
                                        <p:cTn id="16" dur="500" fill="hold"/>
                                        <p:tgtEl>
                                          <p:spTgt spid="73"/>
                                        </p:tgtEl>
                                        <p:attrNameLst>
                                          <p:attrName>ppt_x</p:attrName>
                                        </p:attrNameLst>
                                      </p:cBhvr>
                                      <p:tavLst>
                                        <p:tav tm="0">
                                          <p:val>
                                            <p:strVal val="#ppt_x"/>
                                          </p:val>
                                        </p:tav>
                                        <p:tav tm="100000">
                                          <p:val>
                                            <p:strVal val="#ppt_x"/>
                                          </p:val>
                                        </p:tav>
                                      </p:tavLst>
                                    </p:anim>
                                    <p:anim calcmode="lin" valueType="num">
                                      <p:cBhvr additive="base">
                                        <p:cTn id="17"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Группа 5">
            <a:extLst>
              <a:ext uri="{FF2B5EF4-FFF2-40B4-BE49-F238E27FC236}">
                <a16:creationId xmlns:a16="http://schemas.microsoft.com/office/drawing/2014/main" id="{E108A7FE-8EC3-AA49-9D9B-4303CEDC4B1A}"/>
              </a:ext>
            </a:extLst>
          </p:cNvPr>
          <p:cNvGrpSpPr/>
          <p:nvPr/>
        </p:nvGrpSpPr>
        <p:grpSpPr>
          <a:xfrm>
            <a:off x="7007667" y="1815966"/>
            <a:ext cx="10388868" cy="10388868"/>
            <a:chOff x="7007667" y="1663566"/>
            <a:chExt cx="10388868" cy="10388868"/>
          </a:xfrm>
        </p:grpSpPr>
        <p:sp>
          <p:nvSpPr>
            <p:cNvPr id="25" name="Полилиния 24">
              <a:extLst>
                <a:ext uri="{FF2B5EF4-FFF2-40B4-BE49-F238E27FC236}">
                  <a16:creationId xmlns:a16="http://schemas.microsoft.com/office/drawing/2014/main" id="{D29E8578-23E1-7F4D-AA20-B369CDA364A8}"/>
                </a:ext>
              </a:extLst>
            </p:cNvPr>
            <p:cNvSpPr/>
            <p:nvPr/>
          </p:nvSpPr>
          <p:spPr>
            <a:xfrm rot="8100000">
              <a:off x="7007667" y="1663566"/>
              <a:ext cx="10388868" cy="1038886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gradFill>
              <a:gsLst>
                <a:gs pos="27000">
                  <a:schemeClr val="accent3"/>
                </a:gs>
                <a:gs pos="78000">
                  <a:schemeClr val="accent1"/>
                </a:gs>
                <a:gs pos="100000">
                  <a:schemeClr val="accent2"/>
                </a:gs>
              </a:gsLst>
              <a:path path="circle">
                <a:fillToRect l="100000" t="100000"/>
              </a:path>
            </a:gradFill>
            <a:ln w="381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5" name="Группа 4">
              <a:extLst>
                <a:ext uri="{FF2B5EF4-FFF2-40B4-BE49-F238E27FC236}">
                  <a16:creationId xmlns:a16="http://schemas.microsoft.com/office/drawing/2014/main" id="{74353385-80AD-5248-801C-5F9179015D52}"/>
                </a:ext>
              </a:extLst>
            </p:cNvPr>
            <p:cNvGrpSpPr/>
            <p:nvPr/>
          </p:nvGrpSpPr>
          <p:grpSpPr>
            <a:xfrm>
              <a:off x="8714493" y="3380493"/>
              <a:ext cx="6955016" cy="6979919"/>
              <a:chOff x="8714493" y="3380493"/>
              <a:chExt cx="6955016" cy="6979919"/>
            </a:xfrm>
          </p:grpSpPr>
          <p:sp>
            <p:nvSpPr>
              <p:cNvPr id="2" name="Овал 1">
                <a:extLst>
                  <a:ext uri="{FF2B5EF4-FFF2-40B4-BE49-F238E27FC236}">
                    <a16:creationId xmlns:a16="http://schemas.microsoft.com/office/drawing/2014/main" id="{9CC334AF-6CA8-3546-93D9-C2CB8252AC56}"/>
                  </a:ext>
                </a:extLst>
              </p:cNvPr>
              <p:cNvSpPr/>
              <p:nvPr/>
            </p:nvSpPr>
            <p:spPr>
              <a:xfrm>
                <a:off x="8714493" y="3380493"/>
                <a:ext cx="1803894" cy="1803894"/>
              </a:xfrm>
              <a:prstGeom prst="ellipse">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7" name="Овал 26">
                <a:extLst>
                  <a:ext uri="{FF2B5EF4-FFF2-40B4-BE49-F238E27FC236}">
                    <a16:creationId xmlns:a16="http://schemas.microsoft.com/office/drawing/2014/main" id="{ED1CF04B-08D3-664E-A083-551DCE190CEF}"/>
                  </a:ext>
                </a:extLst>
              </p:cNvPr>
              <p:cNvSpPr/>
              <p:nvPr/>
            </p:nvSpPr>
            <p:spPr>
              <a:xfrm>
                <a:off x="13865615" y="3380493"/>
                <a:ext cx="1803894" cy="1803894"/>
              </a:xfrm>
              <a:prstGeom prst="ellipse">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8" name="Овал 27">
                <a:extLst>
                  <a:ext uri="{FF2B5EF4-FFF2-40B4-BE49-F238E27FC236}">
                    <a16:creationId xmlns:a16="http://schemas.microsoft.com/office/drawing/2014/main" id="{69E2ED96-EB5D-BD46-9EFE-7C17BC96D822}"/>
                  </a:ext>
                </a:extLst>
              </p:cNvPr>
              <p:cNvSpPr/>
              <p:nvPr/>
            </p:nvSpPr>
            <p:spPr>
              <a:xfrm>
                <a:off x="8714493" y="8556518"/>
                <a:ext cx="1803894" cy="1803894"/>
              </a:xfrm>
              <a:prstGeom prst="ellipse">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9" name="Овал 28">
                <a:extLst>
                  <a:ext uri="{FF2B5EF4-FFF2-40B4-BE49-F238E27FC236}">
                    <a16:creationId xmlns:a16="http://schemas.microsoft.com/office/drawing/2014/main" id="{CC3A4506-63E6-8A47-94FC-BE1413E880C1}"/>
                  </a:ext>
                </a:extLst>
              </p:cNvPr>
              <p:cNvSpPr/>
              <p:nvPr/>
            </p:nvSpPr>
            <p:spPr>
              <a:xfrm>
                <a:off x="13865615" y="8556518"/>
                <a:ext cx="1803894" cy="1803894"/>
              </a:xfrm>
              <a:prstGeom prst="ellipse">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Investor Pitch Deck Template">
                <a:extLst>
                  <a:ext uri="{FF2B5EF4-FFF2-40B4-BE49-F238E27FC236}">
                    <a16:creationId xmlns:a16="http://schemas.microsoft.com/office/drawing/2014/main" id="{F6E7A982-C739-4F4B-BD3E-0F7B63315738}"/>
                  </a:ext>
                </a:extLst>
              </p:cNvPr>
              <p:cNvSpPr txBox="1"/>
              <p:nvPr/>
            </p:nvSpPr>
            <p:spPr>
              <a:xfrm>
                <a:off x="8943224" y="3760996"/>
                <a:ext cx="1414478"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6000">
                    <a:solidFill>
                      <a:schemeClr val="tx1"/>
                    </a:solidFill>
                    <a:latin typeface="Montserrat" pitchFamily="2" charset="0"/>
                  </a:rPr>
                  <a:t>S</a:t>
                </a:r>
                <a:endParaRPr sz="6000">
                  <a:solidFill>
                    <a:schemeClr val="tx1"/>
                  </a:solidFill>
                  <a:latin typeface="Montserrat" pitchFamily="2" charset="0"/>
                </a:endParaRPr>
              </a:p>
            </p:txBody>
          </p:sp>
          <p:sp>
            <p:nvSpPr>
              <p:cNvPr id="32" name="Investor Pitch Deck Template">
                <a:extLst>
                  <a:ext uri="{FF2B5EF4-FFF2-40B4-BE49-F238E27FC236}">
                    <a16:creationId xmlns:a16="http://schemas.microsoft.com/office/drawing/2014/main" id="{02634A60-F7D5-6A40-BEE3-40D1581A39B8}"/>
                  </a:ext>
                </a:extLst>
              </p:cNvPr>
              <p:cNvSpPr txBox="1"/>
              <p:nvPr/>
            </p:nvSpPr>
            <p:spPr>
              <a:xfrm>
                <a:off x="14063864" y="3760996"/>
                <a:ext cx="1414478"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6000">
                    <a:solidFill>
                      <a:schemeClr val="tx1"/>
                    </a:solidFill>
                    <a:latin typeface="Montserrat" pitchFamily="2" charset="0"/>
                  </a:rPr>
                  <a:t>W</a:t>
                </a:r>
                <a:endParaRPr sz="6000">
                  <a:solidFill>
                    <a:schemeClr val="tx1"/>
                  </a:solidFill>
                  <a:latin typeface="Montserrat" pitchFamily="2" charset="0"/>
                </a:endParaRPr>
              </a:p>
            </p:txBody>
          </p:sp>
          <p:sp>
            <p:nvSpPr>
              <p:cNvPr id="33" name="Investor Pitch Deck Template">
                <a:extLst>
                  <a:ext uri="{FF2B5EF4-FFF2-40B4-BE49-F238E27FC236}">
                    <a16:creationId xmlns:a16="http://schemas.microsoft.com/office/drawing/2014/main" id="{D5747D7D-EE4D-8242-9EDF-35DB7BCE31A0}"/>
                  </a:ext>
                </a:extLst>
              </p:cNvPr>
              <p:cNvSpPr txBox="1"/>
              <p:nvPr/>
            </p:nvSpPr>
            <p:spPr>
              <a:xfrm>
                <a:off x="8943224" y="8942596"/>
                <a:ext cx="1414478"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6000">
                    <a:solidFill>
                      <a:schemeClr val="tx1"/>
                    </a:solidFill>
                    <a:latin typeface="Montserrat" pitchFamily="2" charset="0"/>
                  </a:rPr>
                  <a:t>T</a:t>
                </a:r>
                <a:endParaRPr sz="6000">
                  <a:solidFill>
                    <a:schemeClr val="tx1"/>
                  </a:solidFill>
                  <a:latin typeface="Montserrat" pitchFamily="2" charset="0"/>
                </a:endParaRPr>
              </a:p>
            </p:txBody>
          </p:sp>
          <p:sp>
            <p:nvSpPr>
              <p:cNvPr id="34" name="Investor Pitch Deck Template">
                <a:extLst>
                  <a:ext uri="{FF2B5EF4-FFF2-40B4-BE49-F238E27FC236}">
                    <a16:creationId xmlns:a16="http://schemas.microsoft.com/office/drawing/2014/main" id="{FF0CBD75-06B2-FB44-978F-391B0DCDF7C1}"/>
                  </a:ext>
                </a:extLst>
              </p:cNvPr>
              <p:cNvSpPr txBox="1"/>
              <p:nvPr/>
            </p:nvSpPr>
            <p:spPr>
              <a:xfrm>
                <a:off x="14063864" y="8942596"/>
                <a:ext cx="1414478"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6000">
                    <a:solidFill>
                      <a:schemeClr val="tx1"/>
                    </a:solidFill>
                    <a:latin typeface="Montserrat" pitchFamily="2" charset="0"/>
                  </a:rPr>
                  <a:t>O</a:t>
                </a:r>
                <a:endParaRPr sz="6000">
                  <a:solidFill>
                    <a:schemeClr val="tx1"/>
                  </a:solidFill>
                  <a:latin typeface="Montserrat" pitchFamily="2" charset="0"/>
                </a:endParaRPr>
              </a:p>
            </p:txBody>
          </p:sp>
          <p:sp>
            <p:nvSpPr>
              <p:cNvPr id="39" name="Text Box 3">
                <a:extLst>
                  <a:ext uri="{FF2B5EF4-FFF2-40B4-BE49-F238E27FC236}">
                    <a16:creationId xmlns:a16="http://schemas.microsoft.com/office/drawing/2014/main" id="{A434ABF7-7FB8-334E-8977-BFA25F809432}"/>
                  </a:ext>
                </a:extLst>
              </p:cNvPr>
              <p:cNvSpPr txBox="1"/>
              <p:nvPr/>
            </p:nvSpPr>
            <p:spPr bwMode="auto">
              <a:xfrm>
                <a:off x="10607040" y="6216427"/>
                <a:ext cx="3147060" cy="1308050"/>
              </a:xfrm>
              <a:prstGeom prst="rect">
                <a:avLst/>
              </a:prstGeom>
              <a:noFill/>
              <a:ln w="12700" cap="flat">
                <a:noFill/>
                <a:miter lim="400000"/>
              </a:ln>
              <a:effectLst/>
              <a:extLst>
                <a:ext uri="{C572A759-6A51-4108-AA02-DFA0A04FC94B}"/>
              </a:extLst>
            </p:spPr>
            <p:txBody>
              <a:bodyPr wrap="square" lIns="38100" tIns="38100" rIns="38100" bIns="38100">
                <a:spAutoFit/>
              </a:bodyPr>
              <a:lstStyle/>
              <a:p>
                <a:pPr algn="ctr" eaLnBrk="1" fontAlgn="auto">
                  <a:spcBef>
                    <a:spcPts val="0"/>
                  </a:spcBef>
                  <a:spcAft>
                    <a:spcPts val="0"/>
                  </a:spcAft>
                  <a:defRPr sz="4000" cap="all">
                    <a:latin typeface="Impact"/>
                    <a:ea typeface="Impact"/>
                    <a:cs typeface="Impact"/>
                    <a:sym typeface="Impact"/>
                  </a:defRPr>
                </a:pPr>
                <a:r>
                  <a:rPr sz="4000" b="1" kern="0" cap="all">
                    <a:solidFill>
                      <a:schemeClr val="accent5"/>
                    </a:solidFill>
                    <a:latin typeface="Montserrat" pitchFamily="2" charset="0"/>
                    <a:ea typeface="Impact"/>
                    <a:cs typeface="Impact"/>
                    <a:sym typeface="Impact"/>
                  </a:rPr>
                  <a:t>SWOT</a:t>
                </a:r>
              </a:p>
              <a:p>
                <a:pPr algn="ctr" eaLnBrk="1" fontAlgn="auto">
                  <a:spcBef>
                    <a:spcPts val="0"/>
                  </a:spcBef>
                  <a:spcAft>
                    <a:spcPts val="0"/>
                  </a:spcAft>
                  <a:defRPr sz="4000" cap="all">
                    <a:latin typeface="Impact"/>
                    <a:ea typeface="Impact"/>
                    <a:cs typeface="Impact"/>
                    <a:sym typeface="Impact"/>
                  </a:defRPr>
                </a:pPr>
                <a:r>
                  <a:rPr sz="4000" b="1" kern="0" cap="all">
                    <a:solidFill>
                      <a:schemeClr val="accent5"/>
                    </a:solidFill>
                    <a:latin typeface="Montserrat" pitchFamily="2" charset="0"/>
                    <a:ea typeface="Impact"/>
                    <a:cs typeface="Impact"/>
                    <a:sym typeface="Impact"/>
                  </a:rPr>
                  <a:t>ANALYSIS</a:t>
                </a:r>
              </a:p>
            </p:txBody>
          </p:sp>
        </p:grpSp>
      </p:grpSp>
      <p:grpSp>
        <p:nvGrpSpPr>
          <p:cNvPr id="8" name="Группа 7">
            <a:extLst>
              <a:ext uri="{FF2B5EF4-FFF2-40B4-BE49-F238E27FC236}">
                <a16:creationId xmlns:a16="http://schemas.microsoft.com/office/drawing/2014/main" id="{B1FCFB06-A951-5B44-9209-F0E556A7C90A}"/>
              </a:ext>
            </a:extLst>
          </p:cNvPr>
          <p:cNvGrpSpPr/>
          <p:nvPr/>
        </p:nvGrpSpPr>
        <p:grpSpPr>
          <a:xfrm>
            <a:off x="1669278" y="2283971"/>
            <a:ext cx="5734668" cy="9295994"/>
            <a:chOff x="1669278" y="2283971"/>
            <a:chExt cx="5734668" cy="9295994"/>
          </a:xfrm>
        </p:grpSpPr>
        <p:grpSp>
          <p:nvGrpSpPr>
            <p:cNvPr id="4" name="Группа 3">
              <a:extLst>
                <a:ext uri="{FF2B5EF4-FFF2-40B4-BE49-F238E27FC236}">
                  <a16:creationId xmlns:a16="http://schemas.microsoft.com/office/drawing/2014/main" id="{B4D4BAAA-1497-9540-A1AD-F21FFA077DD6}"/>
                </a:ext>
              </a:extLst>
            </p:cNvPr>
            <p:cNvGrpSpPr/>
            <p:nvPr/>
          </p:nvGrpSpPr>
          <p:grpSpPr>
            <a:xfrm>
              <a:off x="1669278" y="2283971"/>
              <a:ext cx="5734668" cy="3568160"/>
              <a:chOff x="1943598" y="2283971"/>
              <a:chExt cx="5734668" cy="3568160"/>
            </a:xfrm>
          </p:grpSpPr>
          <p:sp>
            <p:nvSpPr>
              <p:cNvPr id="40" name="Investor Pitch Deck Template">
                <a:extLst>
                  <a:ext uri="{FF2B5EF4-FFF2-40B4-BE49-F238E27FC236}">
                    <a16:creationId xmlns:a16="http://schemas.microsoft.com/office/drawing/2014/main" id="{DE55CC6D-1F50-D34A-B503-68EA3000BF82}"/>
                  </a:ext>
                </a:extLst>
              </p:cNvPr>
              <p:cNvSpPr txBox="1"/>
              <p:nvPr/>
            </p:nvSpPr>
            <p:spPr>
              <a:xfrm>
                <a:off x="1971056" y="2283971"/>
                <a:ext cx="4390844" cy="5539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en-US" sz="3000">
                    <a:solidFill>
                      <a:schemeClr val="accent1"/>
                    </a:solidFill>
                    <a:latin typeface="Montserrat" pitchFamily="2" charset="0"/>
                  </a:rPr>
                  <a:t>Strengths</a:t>
                </a:r>
              </a:p>
            </p:txBody>
          </p:sp>
          <p:sp>
            <p:nvSpPr>
              <p:cNvPr id="4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DCD4DBBC-9B9A-774C-89B3-D45F45F5676A}"/>
                  </a:ext>
                </a:extLst>
              </p:cNvPr>
              <p:cNvSpPr txBox="1"/>
              <p:nvPr/>
            </p:nvSpPr>
            <p:spPr>
              <a:xfrm>
                <a:off x="1943598" y="2948964"/>
                <a:ext cx="5734668" cy="29031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p>
                <a:pPr defTabSz="457200">
                  <a:lnSpc>
                    <a:spcPts val="4500"/>
                  </a:lnSpc>
                  <a:defRPr sz="2200">
                    <a:solidFill>
                      <a:srgbClr val="7B7B7C"/>
                    </a:solidFill>
                    <a:latin typeface="Aller"/>
                    <a:ea typeface="Aller"/>
                    <a:cs typeface="Aller"/>
                    <a:sym typeface="Aller"/>
                  </a:defRPr>
                </a:pPr>
                <a:r>
                  <a:rPr lang="en-US"/>
                  <a:t>Development tools such as Kanban board so that the team can keep up to date with the project. Passionate employees and artists. Face to face experience not offered on services like Fiverr or 99Designs.</a:t>
                </a:r>
              </a:p>
            </p:txBody>
          </p:sp>
        </p:grpSp>
        <p:grpSp>
          <p:nvGrpSpPr>
            <p:cNvPr id="43" name="Группа 42">
              <a:extLst>
                <a:ext uri="{FF2B5EF4-FFF2-40B4-BE49-F238E27FC236}">
                  <a16:creationId xmlns:a16="http://schemas.microsoft.com/office/drawing/2014/main" id="{2FE3FD8F-7855-014E-BA88-0D3F354A7D4C}"/>
                </a:ext>
              </a:extLst>
            </p:cNvPr>
            <p:cNvGrpSpPr/>
            <p:nvPr/>
          </p:nvGrpSpPr>
          <p:grpSpPr>
            <a:xfrm>
              <a:off x="1669278" y="8011805"/>
              <a:ext cx="5734668" cy="3568160"/>
              <a:chOff x="1943598" y="2283971"/>
              <a:chExt cx="5734668" cy="3568160"/>
            </a:xfrm>
          </p:grpSpPr>
          <p:sp>
            <p:nvSpPr>
              <p:cNvPr id="44" name="Investor Pitch Deck Template">
                <a:extLst>
                  <a:ext uri="{FF2B5EF4-FFF2-40B4-BE49-F238E27FC236}">
                    <a16:creationId xmlns:a16="http://schemas.microsoft.com/office/drawing/2014/main" id="{F9C49690-6DA8-F040-AB63-D71EC1098B84}"/>
                  </a:ext>
                </a:extLst>
              </p:cNvPr>
              <p:cNvSpPr txBox="1"/>
              <p:nvPr/>
            </p:nvSpPr>
            <p:spPr>
              <a:xfrm>
                <a:off x="1971056" y="2283971"/>
                <a:ext cx="4390844" cy="5539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en-US" sz="3000">
                    <a:solidFill>
                      <a:schemeClr val="accent1"/>
                    </a:solidFill>
                    <a:latin typeface="Montserrat" pitchFamily="2" charset="0"/>
                  </a:rPr>
                  <a:t>Threats</a:t>
                </a:r>
              </a:p>
            </p:txBody>
          </p:sp>
          <p:sp>
            <p:nvSpPr>
              <p:cNvPr id="45"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512E32BD-1B87-2C41-BE96-3828D8C0A1AF}"/>
                  </a:ext>
                </a:extLst>
              </p:cNvPr>
              <p:cNvSpPr txBox="1"/>
              <p:nvPr/>
            </p:nvSpPr>
            <p:spPr>
              <a:xfrm>
                <a:off x="1943598" y="2948964"/>
                <a:ext cx="5734668" cy="29031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p>
                <a:pPr defTabSz="457200">
                  <a:lnSpc>
                    <a:spcPts val="4500"/>
                  </a:lnSpc>
                  <a:defRPr sz="2200">
                    <a:solidFill>
                      <a:srgbClr val="7B7B7C"/>
                    </a:solidFill>
                    <a:latin typeface="Aller"/>
                    <a:ea typeface="Aller"/>
                    <a:cs typeface="Aller"/>
                    <a:sym typeface="Aller"/>
                  </a:defRPr>
                </a:pPr>
                <a:r>
                  <a:rPr lang="en-US"/>
                  <a:t>Pricing on sites like Fiverr, people compete to land the projects so drop their rates massively. Other firms adopting other areas of development, i.e. – big game studios starting to work with indie developers etc.</a:t>
                </a:r>
              </a:p>
            </p:txBody>
          </p:sp>
        </p:grpSp>
      </p:grpSp>
      <p:grpSp>
        <p:nvGrpSpPr>
          <p:cNvPr id="7" name="Группа 6">
            <a:extLst>
              <a:ext uri="{FF2B5EF4-FFF2-40B4-BE49-F238E27FC236}">
                <a16:creationId xmlns:a16="http://schemas.microsoft.com/office/drawing/2014/main" id="{A4EE9928-5DCF-9F48-A10D-D640342062D7}"/>
              </a:ext>
            </a:extLst>
          </p:cNvPr>
          <p:cNvGrpSpPr/>
          <p:nvPr/>
        </p:nvGrpSpPr>
        <p:grpSpPr>
          <a:xfrm>
            <a:off x="17091222" y="2283971"/>
            <a:ext cx="5734668" cy="9295994"/>
            <a:chOff x="17091222" y="2283971"/>
            <a:chExt cx="5734668" cy="9295994"/>
          </a:xfrm>
        </p:grpSpPr>
        <p:grpSp>
          <p:nvGrpSpPr>
            <p:cNvPr id="46" name="Группа 45">
              <a:extLst>
                <a:ext uri="{FF2B5EF4-FFF2-40B4-BE49-F238E27FC236}">
                  <a16:creationId xmlns:a16="http://schemas.microsoft.com/office/drawing/2014/main" id="{9354EB28-D322-954E-B530-DB90CF44375F}"/>
                </a:ext>
              </a:extLst>
            </p:cNvPr>
            <p:cNvGrpSpPr/>
            <p:nvPr/>
          </p:nvGrpSpPr>
          <p:grpSpPr>
            <a:xfrm>
              <a:off x="17091222" y="2283971"/>
              <a:ext cx="5734668" cy="2418806"/>
              <a:chOff x="1943598" y="2283971"/>
              <a:chExt cx="5734668" cy="2418806"/>
            </a:xfrm>
          </p:grpSpPr>
          <p:sp>
            <p:nvSpPr>
              <p:cNvPr id="47" name="Investor Pitch Deck Template">
                <a:extLst>
                  <a:ext uri="{FF2B5EF4-FFF2-40B4-BE49-F238E27FC236}">
                    <a16:creationId xmlns:a16="http://schemas.microsoft.com/office/drawing/2014/main" id="{7EDC918B-EC22-5F4D-9283-8FBF08CD160B}"/>
                  </a:ext>
                </a:extLst>
              </p:cNvPr>
              <p:cNvSpPr txBox="1"/>
              <p:nvPr/>
            </p:nvSpPr>
            <p:spPr>
              <a:xfrm>
                <a:off x="1971056" y="2283971"/>
                <a:ext cx="4390844" cy="5539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en-US" sz="3000">
                    <a:solidFill>
                      <a:schemeClr val="accent1"/>
                    </a:solidFill>
                    <a:latin typeface="Montserrat" pitchFamily="2" charset="0"/>
                  </a:rPr>
                  <a:t>Weaknesses</a:t>
                </a:r>
              </a:p>
            </p:txBody>
          </p:sp>
          <p:sp>
            <p:nvSpPr>
              <p:cNvPr id="49"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D53F3E58-6CAF-CD40-8CC5-48707A715A7E}"/>
                  </a:ext>
                </a:extLst>
              </p:cNvPr>
              <p:cNvSpPr txBox="1"/>
              <p:nvPr/>
            </p:nvSpPr>
            <p:spPr>
              <a:xfrm>
                <a:off x="1943598" y="2948964"/>
                <a:ext cx="5734668" cy="17538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p>
                <a:pPr defTabSz="457200">
                  <a:lnSpc>
                    <a:spcPts val="4500"/>
                  </a:lnSpc>
                  <a:defRPr sz="2200">
                    <a:solidFill>
                      <a:srgbClr val="7B7B7C"/>
                    </a:solidFill>
                    <a:latin typeface="Aller"/>
                    <a:ea typeface="Aller"/>
                    <a:cs typeface="Aller"/>
                    <a:sym typeface="Aller"/>
                  </a:defRPr>
                </a:pPr>
                <a:r>
                  <a:rPr lang="en-US"/>
                  <a:t>Websites like Fiverr and 99Designs exist and people can usually get someone on board very cheaply, though results may vary.</a:t>
                </a:r>
              </a:p>
            </p:txBody>
          </p:sp>
        </p:grpSp>
        <p:grpSp>
          <p:nvGrpSpPr>
            <p:cNvPr id="50" name="Группа 49">
              <a:extLst>
                <a:ext uri="{FF2B5EF4-FFF2-40B4-BE49-F238E27FC236}">
                  <a16:creationId xmlns:a16="http://schemas.microsoft.com/office/drawing/2014/main" id="{EE2E13B4-03C0-2E4A-84B7-36CC15BB0578}"/>
                </a:ext>
              </a:extLst>
            </p:cNvPr>
            <p:cNvGrpSpPr/>
            <p:nvPr/>
          </p:nvGrpSpPr>
          <p:grpSpPr>
            <a:xfrm>
              <a:off x="17091222" y="8011805"/>
              <a:ext cx="5734668" cy="3568160"/>
              <a:chOff x="1943598" y="2283971"/>
              <a:chExt cx="5734668" cy="3568160"/>
            </a:xfrm>
          </p:grpSpPr>
          <p:sp>
            <p:nvSpPr>
              <p:cNvPr id="51" name="Investor Pitch Deck Template">
                <a:extLst>
                  <a:ext uri="{FF2B5EF4-FFF2-40B4-BE49-F238E27FC236}">
                    <a16:creationId xmlns:a16="http://schemas.microsoft.com/office/drawing/2014/main" id="{B22AF367-BEE4-514D-B587-CB031C6B1C9A}"/>
                  </a:ext>
                </a:extLst>
              </p:cNvPr>
              <p:cNvSpPr txBox="1"/>
              <p:nvPr/>
            </p:nvSpPr>
            <p:spPr>
              <a:xfrm>
                <a:off x="1971056" y="2283971"/>
                <a:ext cx="4390844" cy="5539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en-US" sz="3000">
                    <a:solidFill>
                      <a:schemeClr val="accent1"/>
                    </a:solidFill>
                    <a:latin typeface="Montserrat" pitchFamily="2" charset="0"/>
                  </a:rPr>
                  <a:t>Opportunities</a:t>
                </a:r>
              </a:p>
            </p:txBody>
          </p:sp>
          <p:sp>
            <p:nvSpPr>
              <p:cNvPr id="52"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84E49B97-B348-8149-BBB8-678BEC0C97DD}"/>
                  </a:ext>
                </a:extLst>
              </p:cNvPr>
              <p:cNvSpPr txBox="1"/>
              <p:nvPr/>
            </p:nvSpPr>
            <p:spPr>
              <a:xfrm>
                <a:off x="1943598" y="2948964"/>
                <a:ext cx="5734668" cy="29031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p>
                <a:pPr defTabSz="457200">
                  <a:lnSpc>
                    <a:spcPts val="4500"/>
                  </a:lnSpc>
                  <a:defRPr sz="2200">
                    <a:solidFill>
                      <a:srgbClr val="7B7B7C"/>
                    </a:solidFill>
                    <a:latin typeface="Aller"/>
                    <a:ea typeface="Aller"/>
                    <a:cs typeface="Aller"/>
                    <a:sym typeface="Aller"/>
                  </a:defRPr>
                </a:pPr>
                <a:r>
                  <a:rPr lang="en-US"/>
                  <a:t>Face to face – cut through the jargon, not something offered by our competitors or the internet. Lockdowns, people got bored, then they got creative. We want to make it happen for them. An untapped resource of the indie market.</a:t>
                </a:r>
              </a:p>
            </p:txBody>
          </p:sp>
        </p:grpSp>
      </p:grpSp>
    </p:spTree>
    <p:extLst>
      <p:ext uri="{BB962C8B-B14F-4D97-AF65-F5344CB8AC3E}">
        <p14:creationId xmlns:p14="http://schemas.microsoft.com/office/powerpoint/2010/main" val="41523852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Группа 7">
            <a:extLst>
              <a:ext uri="{FF2B5EF4-FFF2-40B4-BE49-F238E27FC236}">
                <a16:creationId xmlns:a16="http://schemas.microsoft.com/office/drawing/2014/main" id="{9A18B040-1791-CC42-BA9A-E271E227BF0B}"/>
              </a:ext>
            </a:extLst>
          </p:cNvPr>
          <p:cNvGrpSpPr/>
          <p:nvPr/>
        </p:nvGrpSpPr>
        <p:grpSpPr>
          <a:xfrm>
            <a:off x="6873261" y="2412019"/>
            <a:ext cx="9837920" cy="9198219"/>
            <a:chOff x="7283142" y="2254197"/>
            <a:chExt cx="9837920" cy="9198219"/>
          </a:xfrm>
        </p:grpSpPr>
        <p:grpSp>
          <p:nvGrpSpPr>
            <p:cNvPr id="3" name="Группа 2">
              <a:extLst>
                <a:ext uri="{FF2B5EF4-FFF2-40B4-BE49-F238E27FC236}">
                  <a16:creationId xmlns:a16="http://schemas.microsoft.com/office/drawing/2014/main" id="{07D4A5C9-3E80-544B-8796-4097C8C93AD1}"/>
                </a:ext>
              </a:extLst>
            </p:cNvPr>
            <p:cNvGrpSpPr/>
            <p:nvPr/>
          </p:nvGrpSpPr>
          <p:grpSpPr>
            <a:xfrm>
              <a:off x="7283142" y="2254197"/>
              <a:ext cx="9837920" cy="9198219"/>
              <a:chOff x="7729553" y="2708818"/>
              <a:chExt cx="8902171" cy="8323316"/>
            </a:xfrm>
          </p:grpSpPr>
          <p:sp>
            <p:nvSpPr>
              <p:cNvPr id="54" name="AutoShape 6">
                <a:extLst>
                  <a:ext uri="{FF2B5EF4-FFF2-40B4-BE49-F238E27FC236}">
                    <a16:creationId xmlns:a16="http://schemas.microsoft.com/office/drawing/2014/main" id="{56D75607-39A1-5C45-B790-6E7E32091DA6}"/>
                  </a:ext>
                </a:extLst>
              </p:cNvPr>
              <p:cNvSpPr>
                <a:spLocks/>
              </p:cNvSpPr>
              <p:nvPr/>
            </p:nvSpPr>
            <p:spPr bwMode="auto">
              <a:xfrm>
                <a:off x="10844409" y="5780167"/>
                <a:ext cx="2680274" cy="2729657"/>
              </a:xfrm>
              <a:custGeom>
                <a:avLst/>
                <a:gdLst>
                  <a:gd name="T0" fmla="*/ 10800 w 21600"/>
                  <a:gd name="T1" fmla="*/ 10797 h 21594"/>
                  <a:gd name="T2" fmla="*/ 10800 w 21600"/>
                  <a:gd name="T3" fmla="*/ 10797 h 21594"/>
                  <a:gd name="T4" fmla="*/ 10800 w 21600"/>
                  <a:gd name="T5" fmla="*/ 10797 h 21594"/>
                  <a:gd name="T6" fmla="*/ 10800 w 21600"/>
                  <a:gd name="T7" fmla="*/ 10797 h 21594"/>
                </a:gdLst>
                <a:ahLst/>
                <a:cxnLst>
                  <a:cxn ang="0">
                    <a:pos x="T0" y="T1"/>
                  </a:cxn>
                  <a:cxn ang="0">
                    <a:pos x="T2" y="T3"/>
                  </a:cxn>
                  <a:cxn ang="0">
                    <a:pos x="T4" y="T5"/>
                  </a:cxn>
                  <a:cxn ang="0">
                    <a:pos x="T6" y="T7"/>
                  </a:cxn>
                </a:cxnLst>
                <a:rect l="0" t="0" r="r" b="b"/>
                <a:pathLst>
                  <a:path w="21600" h="21594">
                    <a:moveTo>
                      <a:pt x="10841" y="0"/>
                    </a:moveTo>
                    <a:cubicBezTo>
                      <a:pt x="14051" y="2371"/>
                      <a:pt x="16685" y="5411"/>
                      <a:pt x="18556" y="8900"/>
                    </a:cubicBezTo>
                    <a:cubicBezTo>
                      <a:pt x="20279" y="12115"/>
                      <a:pt x="21315" y="15642"/>
                      <a:pt x="21600" y="19264"/>
                    </a:cubicBezTo>
                    <a:cubicBezTo>
                      <a:pt x="18153" y="20805"/>
                      <a:pt x="14408" y="21600"/>
                      <a:pt x="10620" y="21594"/>
                    </a:cubicBezTo>
                    <a:cubicBezTo>
                      <a:pt x="6962" y="21588"/>
                      <a:pt x="3346" y="20835"/>
                      <a:pt x="0" y="19384"/>
                    </a:cubicBezTo>
                    <a:cubicBezTo>
                      <a:pt x="221" y="15598"/>
                      <a:pt x="1293" y="11907"/>
                      <a:pt x="3139" y="8576"/>
                    </a:cubicBezTo>
                    <a:cubicBezTo>
                      <a:pt x="5018" y="5186"/>
                      <a:pt x="7650" y="2254"/>
                      <a:pt x="10841" y="0"/>
                    </a:cubicBezTo>
                    <a:close/>
                  </a:path>
                </a:pathLst>
              </a:custGeom>
              <a:solidFill>
                <a:schemeClr val="accent5"/>
              </a:solidFill>
              <a:ln>
                <a:noFill/>
              </a:ln>
              <a:effectLst/>
            </p:spPr>
            <p:txBody>
              <a:bodyPr lIns="50800" tIns="50800" rIns="50800" bIns="50800" anchor="ctr"/>
              <a:lstStyle/>
              <a:p>
                <a:endParaRPr lang="ru-RU" altLang="ru-RU" sz="3200" b="0">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endParaRPr>
              </a:p>
            </p:txBody>
          </p:sp>
          <p:sp>
            <p:nvSpPr>
              <p:cNvPr id="61" name="Полилиния 60">
                <a:extLst>
                  <a:ext uri="{FF2B5EF4-FFF2-40B4-BE49-F238E27FC236}">
                    <a16:creationId xmlns:a16="http://schemas.microsoft.com/office/drawing/2014/main" id="{A13B70AB-C56F-A04E-87ED-E789FBD7EE71}"/>
                  </a:ext>
                </a:extLst>
              </p:cNvPr>
              <p:cNvSpPr>
                <a:spLocks/>
              </p:cNvSpPr>
              <p:nvPr/>
            </p:nvSpPr>
            <p:spPr bwMode="auto">
              <a:xfrm>
                <a:off x="7729553" y="2708818"/>
                <a:ext cx="8902171" cy="8323316"/>
              </a:xfrm>
              <a:custGeom>
                <a:avLst/>
                <a:gdLst>
                  <a:gd name="connsiteX0" fmla="*/ 1448303 w 8902171"/>
                  <a:gd name="connsiteY0" fmla="*/ 3097835 h 8323316"/>
                  <a:gd name="connsiteX1" fmla="*/ 2000630 w 8902171"/>
                  <a:gd name="connsiteY1" fmla="*/ 4538796 h 8323316"/>
                  <a:gd name="connsiteX2" fmla="*/ 3105685 w 8902171"/>
                  <a:gd name="connsiteY2" fmla="*/ 5478382 h 8323316"/>
                  <a:gd name="connsiteX3" fmla="*/ 3368095 w 8902171"/>
                  <a:gd name="connsiteY3" fmla="*/ 6770476 h 8323316"/>
                  <a:gd name="connsiteX4" fmla="*/ 4254910 w 8902171"/>
                  <a:gd name="connsiteY4" fmla="*/ 7909511 h 8323316"/>
                  <a:gd name="connsiteX5" fmla="*/ 303294 w 8902171"/>
                  <a:gd name="connsiteY5" fmla="*/ 6794064 h 8323316"/>
                  <a:gd name="connsiteX6" fmla="*/ 126011 w 8902171"/>
                  <a:gd name="connsiteY6" fmla="*/ 4710463 h 8323316"/>
                  <a:gd name="connsiteX7" fmla="*/ 1448303 w 8902171"/>
                  <a:gd name="connsiteY7" fmla="*/ 3097835 h 8323316"/>
                  <a:gd name="connsiteX8" fmla="*/ 7436716 w 8902171"/>
                  <a:gd name="connsiteY8" fmla="*/ 3095211 h 8323316"/>
                  <a:gd name="connsiteX9" fmla="*/ 8433851 w 8902171"/>
                  <a:gd name="connsiteY9" fmla="*/ 7090993 h 8323316"/>
                  <a:gd name="connsiteX10" fmla="*/ 6699892 w 8902171"/>
                  <a:gd name="connsiteY10" fmla="*/ 8262044 h 8323316"/>
                  <a:gd name="connsiteX11" fmla="*/ 4651083 w 8902171"/>
                  <a:gd name="connsiteY11" fmla="*/ 7909721 h 8323316"/>
                  <a:gd name="connsiteX12" fmla="*/ 5534142 w 8902171"/>
                  <a:gd name="connsiteY12" fmla="*/ 6778009 h 8323316"/>
                  <a:gd name="connsiteX13" fmla="*/ 5801841 w 8902171"/>
                  <a:gd name="connsiteY13" fmla="*/ 5469274 h 8323316"/>
                  <a:gd name="connsiteX14" fmla="*/ 6958465 w 8902171"/>
                  <a:gd name="connsiteY14" fmla="*/ 4438366 h 8323316"/>
                  <a:gd name="connsiteX15" fmla="*/ 7436716 w 8902171"/>
                  <a:gd name="connsiteY15" fmla="*/ 3095211 h 8323316"/>
                  <a:gd name="connsiteX16" fmla="*/ 4440023 w 8902171"/>
                  <a:gd name="connsiteY16" fmla="*/ 2 h 8323316"/>
                  <a:gd name="connsiteX17" fmla="*/ 7228760 w 8902171"/>
                  <a:gd name="connsiteY17" fmla="*/ 2750898 h 8323316"/>
                  <a:gd name="connsiteX18" fmla="*/ 5866753 w 8902171"/>
                  <a:gd name="connsiteY18" fmla="*/ 2548401 h 8323316"/>
                  <a:gd name="connsiteX19" fmla="*/ 4453689 w 8902171"/>
                  <a:gd name="connsiteY19" fmla="*/ 3029173 h 8323316"/>
                  <a:gd name="connsiteX20" fmla="*/ 2985444 w 8902171"/>
                  <a:gd name="connsiteY20" fmla="*/ 2545173 h 8323316"/>
                  <a:gd name="connsiteX21" fmla="*/ 1659021 w 8902171"/>
                  <a:gd name="connsiteY21" fmla="*/ 2752020 h 8323316"/>
                  <a:gd name="connsiteX22" fmla="*/ 4440023 w 8902171"/>
                  <a:gd name="connsiteY22" fmla="*/ 2 h 8323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902171" h="8323316">
                    <a:moveTo>
                      <a:pt x="1448303" y="3097835"/>
                    </a:moveTo>
                    <a:cubicBezTo>
                      <a:pt x="1504720" y="3617818"/>
                      <a:pt x="1695053" y="4114213"/>
                      <a:pt x="2000630" y="4538796"/>
                    </a:cubicBezTo>
                    <a:cubicBezTo>
                      <a:pt x="2287334" y="4937170"/>
                      <a:pt x="2666594" y="5259538"/>
                      <a:pt x="3105685" y="5478382"/>
                    </a:cubicBezTo>
                    <a:cubicBezTo>
                      <a:pt x="3096851" y="5923145"/>
                      <a:pt x="3186396" y="6364239"/>
                      <a:pt x="3368095" y="6770476"/>
                    </a:cubicBezTo>
                    <a:cubicBezTo>
                      <a:pt x="3567262" y="7216026"/>
                      <a:pt x="3871634" y="7607061"/>
                      <a:pt x="4254910" y="7909511"/>
                    </a:cubicBezTo>
                    <a:cubicBezTo>
                      <a:pt x="2864155" y="8758939"/>
                      <a:pt x="1044749" y="8245245"/>
                      <a:pt x="303294" y="6794064"/>
                    </a:cubicBezTo>
                    <a:cubicBezTo>
                      <a:pt x="-39225" y="6123905"/>
                      <a:pt x="-81789" y="5378002"/>
                      <a:pt x="126011" y="4710463"/>
                    </a:cubicBezTo>
                    <a:cubicBezTo>
                      <a:pt x="333209" y="4045022"/>
                      <a:pt x="789567" y="3456896"/>
                      <a:pt x="1448303" y="3097835"/>
                    </a:cubicBezTo>
                    <a:close/>
                    <a:moveTo>
                      <a:pt x="7436716" y="3095211"/>
                    </a:moveTo>
                    <a:cubicBezTo>
                      <a:pt x="8882117" y="3872633"/>
                      <a:pt x="9344505" y="5725711"/>
                      <a:pt x="8433851" y="7090993"/>
                    </a:cubicBezTo>
                    <a:cubicBezTo>
                      <a:pt x="8016006" y="7717455"/>
                      <a:pt x="7384133" y="8116984"/>
                      <a:pt x="6699892" y="8262044"/>
                    </a:cubicBezTo>
                    <a:cubicBezTo>
                      <a:pt x="6020867" y="8405875"/>
                      <a:pt x="5288172" y="8299661"/>
                      <a:pt x="4651083" y="7909721"/>
                    </a:cubicBezTo>
                    <a:cubicBezTo>
                      <a:pt x="5031554" y="7608537"/>
                      <a:pt x="5334454" y="7220564"/>
                      <a:pt x="5534142" y="6778009"/>
                    </a:cubicBezTo>
                    <a:cubicBezTo>
                      <a:pt x="5719489" y="6367170"/>
                      <a:pt x="5810967" y="5919943"/>
                      <a:pt x="5801841" y="5469274"/>
                    </a:cubicBezTo>
                    <a:cubicBezTo>
                      <a:pt x="6270966" y="5232753"/>
                      <a:pt x="6669689" y="4877234"/>
                      <a:pt x="6958465" y="4438366"/>
                    </a:cubicBezTo>
                    <a:cubicBezTo>
                      <a:pt x="7223557" y="4035641"/>
                      <a:pt x="7387609" y="3574892"/>
                      <a:pt x="7436716" y="3095211"/>
                    </a:cubicBezTo>
                    <a:close/>
                    <a:moveTo>
                      <a:pt x="4440023" y="2"/>
                    </a:moveTo>
                    <a:cubicBezTo>
                      <a:pt x="5966028" y="-1962"/>
                      <a:pt x="7209679" y="1224665"/>
                      <a:pt x="7228760" y="2750898"/>
                    </a:cubicBezTo>
                    <a:cubicBezTo>
                      <a:pt x="6796331" y="2580256"/>
                      <a:pt x="6330381" y="2511073"/>
                      <a:pt x="5866753" y="2548401"/>
                    </a:cubicBezTo>
                    <a:cubicBezTo>
                      <a:pt x="5363155" y="2589097"/>
                      <a:pt x="4877608" y="2754266"/>
                      <a:pt x="4453689" y="3029173"/>
                    </a:cubicBezTo>
                    <a:cubicBezTo>
                      <a:pt x="4013267" y="2745846"/>
                      <a:pt x="3507865" y="2579414"/>
                      <a:pt x="2985444" y="2545173"/>
                    </a:cubicBezTo>
                    <a:cubicBezTo>
                      <a:pt x="2533418" y="2515704"/>
                      <a:pt x="2080619" y="2586431"/>
                      <a:pt x="1659021" y="2752020"/>
                    </a:cubicBezTo>
                    <a:cubicBezTo>
                      <a:pt x="1677071" y="1228313"/>
                      <a:pt x="2916080" y="1966"/>
                      <a:pt x="4440023" y="2"/>
                    </a:cubicBezTo>
                    <a:close/>
                  </a:path>
                </a:pathLst>
              </a:custGeom>
              <a:gradFill>
                <a:gsLst>
                  <a:gs pos="27000">
                    <a:schemeClr val="accent3"/>
                  </a:gs>
                  <a:gs pos="78000">
                    <a:schemeClr val="accent1"/>
                  </a:gs>
                  <a:gs pos="100000">
                    <a:schemeClr val="accent2"/>
                  </a:gs>
                </a:gsLst>
                <a:path path="circle">
                  <a:fillToRect l="100000" t="100000"/>
                </a:path>
              </a:gradFill>
              <a:ln>
                <a:noFill/>
              </a:ln>
              <a:effectLst/>
            </p:spPr>
            <p:txBody>
              <a:bodyPr wrap="square" lIns="50800" tIns="50800" rIns="50800" bIns="50800" anchor="ctr">
                <a:noAutofit/>
              </a:bodyPr>
              <a:lstStyle/>
              <a:p>
                <a:endParaRPr lang="ru-RU" altLang="ru-RU" sz="3200" b="0">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endParaRPr>
              </a:p>
            </p:txBody>
          </p:sp>
        </p:grpSp>
        <p:sp>
          <p:nvSpPr>
            <p:cNvPr id="10" name="Investor Pitch Deck Template">
              <a:extLst>
                <a:ext uri="{FF2B5EF4-FFF2-40B4-BE49-F238E27FC236}">
                  <a16:creationId xmlns:a16="http://schemas.microsoft.com/office/drawing/2014/main" id="{EDCB3B80-5F25-9F48-A5D8-1CAE76B9CDA1}"/>
                </a:ext>
              </a:extLst>
            </p:cNvPr>
            <p:cNvSpPr txBox="1"/>
            <p:nvPr/>
          </p:nvSpPr>
          <p:spPr>
            <a:xfrm>
              <a:off x="11503591" y="3034572"/>
              <a:ext cx="1414478" cy="5539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pPr algn="ctr"/>
              <a:r>
                <a:rPr lang="en-US" sz="3000">
                  <a:solidFill>
                    <a:schemeClr val="accent5"/>
                  </a:solidFill>
                  <a:latin typeface="Montserrat"/>
                </a:rPr>
                <a:t>1</a:t>
              </a:r>
              <a:endParaRPr lang="en-US"/>
            </a:p>
          </p:txBody>
        </p:sp>
        <p:grpSp>
          <p:nvGrpSpPr>
            <p:cNvPr id="2" name="Группа 1">
              <a:extLst>
                <a:ext uri="{FF2B5EF4-FFF2-40B4-BE49-F238E27FC236}">
                  <a16:creationId xmlns:a16="http://schemas.microsoft.com/office/drawing/2014/main" id="{4FCF536A-048A-EA4C-8713-137528BA1030}"/>
                </a:ext>
              </a:extLst>
            </p:cNvPr>
            <p:cNvGrpSpPr/>
            <p:nvPr/>
          </p:nvGrpSpPr>
          <p:grpSpPr>
            <a:xfrm>
              <a:off x="7904170" y="8159022"/>
              <a:ext cx="2385796" cy="2232139"/>
              <a:chOff x="7789870" y="8159022"/>
              <a:chExt cx="2385796" cy="2232139"/>
            </a:xfrm>
          </p:grpSpPr>
          <p:sp>
            <p:nvSpPr>
              <p:cNvPr id="11" name="Investor Pitch Deck Template">
                <a:extLst>
                  <a:ext uri="{FF2B5EF4-FFF2-40B4-BE49-F238E27FC236}">
                    <a16:creationId xmlns:a16="http://schemas.microsoft.com/office/drawing/2014/main" id="{1782B988-8E19-2747-A65D-42220B8C9BBE}"/>
                  </a:ext>
                </a:extLst>
              </p:cNvPr>
              <p:cNvSpPr txBox="1"/>
              <p:nvPr/>
            </p:nvSpPr>
            <p:spPr>
              <a:xfrm>
                <a:off x="8475671" y="8159022"/>
                <a:ext cx="1699995" cy="5539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pPr algn="ctr"/>
                <a:r>
                  <a:rPr lang="en-US" sz="3000">
                    <a:solidFill>
                      <a:schemeClr val="accent5"/>
                    </a:solidFill>
                    <a:latin typeface="Montserrat"/>
                  </a:rPr>
                  <a:t>3</a:t>
                </a:r>
                <a:endParaRPr lang="en-US">
                  <a:solidFill>
                    <a:schemeClr val="accent5"/>
                  </a:solidFill>
                </a:endParaRPr>
              </a:p>
            </p:txBody>
          </p:sp>
          <p:sp>
            <p:nvSpPr>
              <p:cNvPr id="13"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216EDE2-AA01-4B47-8A97-255941AE0DE3}"/>
                  </a:ext>
                </a:extLst>
              </p:cNvPr>
              <p:cNvSpPr txBox="1"/>
              <p:nvPr/>
            </p:nvSpPr>
            <p:spPr>
              <a:xfrm>
                <a:off x="7789870" y="8642156"/>
                <a:ext cx="2371720" cy="17490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r" defTabSz="457200">
                  <a:lnSpc>
                    <a:spcPts val="4500"/>
                  </a:lnSpc>
                  <a:defRPr sz="2200">
                    <a:solidFill>
                      <a:srgbClr val="7B7B7C"/>
                    </a:solidFill>
                    <a:latin typeface="Aller"/>
                    <a:ea typeface="Aller"/>
                    <a:cs typeface="Aller"/>
                    <a:sym typeface="Aller"/>
                  </a:defRPr>
                </a:pPr>
                <a:r>
                  <a:rPr>
                    <a:solidFill>
                      <a:schemeClr val="bg1"/>
                    </a:solidFill>
                    <a:latin typeface="Montserrat" pitchFamily="2" charset="0"/>
                  </a:rPr>
                  <a:t>Lorem ipsum dolor sit </a:t>
                </a:r>
                <a:r>
                  <a:rPr err="1">
                    <a:solidFill>
                      <a:schemeClr val="bg1"/>
                    </a:solidFill>
                    <a:latin typeface="Montserrat" pitchFamily="2" charset="0"/>
                  </a:rPr>
                  <a:t>amet</a:t>
                </a:r>
                <a:r>
                  <a:rPr>
                    <a:solidFill>
                      <a:schemeClr val="bg1"/>
                    </a:solidFill>
                    <a:latin typeface="Montserrat" pitchFamily="2" charset="0"/>
                  </a:rPr>
                  <a:t>, </a:t>
                </a:r>
                <a:r>
                  <a:rPr err="1">
                    <a:solidFill>
                      <a:schemeClr val="bg1"/>
                    </a:solidFill>
                    <a:latin typeface="Montserrat" pitchFamily="2" charset="0"/>
                  </a:rPr>
                  <a:t>consecteur</a:t>
                </a:r>
                <a:endParaRPr>
                  <a:solidFill>
                    <a:schemeClr val="bg1"/>
                  </a:solidFill>
                  <a:latin typeface="Montserrat" pitchFamily="2" charset="0"/>
                </a:endParaRPr>
              </a:p>
            </p:txBody>
          </p:sp>
        </p:grpSp>
        <p:grpSp>
          <p:nvGrpSpPr>
            <p:cNvPr id="15" name="Группа 14">
              <a:extLst>
                <a:ext uri="{FF2B5EF4-FFF2-40B4-BE49-F238E27FC236}">
                  <a16:creationId xmlns:a16="http://schemas.microsoft.com/office/drawing/2014/main" id="{B87A9BE0-D612-894F-8A25-2DA2C0FE5A1A}"/>
                </a:ext>
              </a:extLst>
            </p:cNvPr>
            <p:cNvGrpSpPr/>
            <p:nvPr/>
          </p:nvGrpSpPr>
          <p:grpSpPr>
            <a:xfrm>
              <a:off x="14072038" y="8159022"/>
              <a:ext cx="2371720" cy="2232139"/>
              <a:chOff x="7789870" y="8159022"/>
              <a:chExt cx="2371720" cy="2232139"/>
            </a:xfrm>
          </p:grpSpPr>
          <p:sp>
            <p:nvSpPr>
              <p:cNvPr id="16" name="Investor Pitch Deck Template">
                <a:extLst>
                  <a:ext uri="{FF2B5EF4-FFF2-40B4-BE49-F238E27FC236}">
                    <a16:creationId xmlns:a16="http://schemas.microsoft.com/office/drawing/2014/main" id="{282AE399-95B3-024D-AADE-3DB803589EDC}"/>
                  </a:ext>
                </a:extLst>
              </p:cNvPr>
              <p:cNvSpPr txBox="1"/>
              <p:nvPr/>
            </p:nvSpPr>
            <p:spPr>
              <a:xfrm>
                <a:off x="7789870" y="8159022"/>
                <a:ext cx="1699995" cy="5539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pPr algn="ctr"/>
                <a:r>
                  <a:rPr lang="en-US" sz="3000">
                    <a:solidFill>
                      <a:schemeClr val="accent5"/>
                    </a:solidFill>
                    <a:latin typeface="Montserrat"/>
                  </a:rPr>
                  <a:t>2</a:t>
                </a:r>
                <a:endParaRPr lang="en-US">
                  <a:solidFill>
                    <a:schemeClr val="accent5"/>
                  </a:solidFill>
                  <a:latin typeface="Montserrat"/>
                </a:endParaRPr>
              </a:p>
            </p:txBody>
          </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E632A136-EBDF-D041-8425-175C56CDE30E}"/>
                  </a:ext>
                </a:extLst>
              </p:cNvPr>
              <p:cNvSpPr txBox="1"/>
              <p:nvPr/>
            </p:nvSpPr>
            <p:spPr>
              <a:xfrm>
                <a:off x="7789870" y="8642156"/>
                <a:ext cx="2371720" cy="17490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a:solidFill>
                      <a:schemeClr val="bg1"/>
                    </a:solidFill>
                    <a:latin typeface="Montserrat" pitchFamily="2" charset="0"/>
                  </a:rPr>
                  <a:t>Lorem ipsum dolor sit </a:t>
                </a:r>
                <a:r>
                  <a:rPr err="1">
                    <a:solidFill>
                      <a:schemeClr val="bg1"/>
                    </a:solidFill>
                    <a:latin typeface="Montserrat" pitchFamily="2" charset="0"/>
                  </a:rPr>
                  <a:t>amet</a:t>
                </a:r>
                <a:r>
                  <a:rPr>
                    <a:solidFill>
                      <a:schemeClr val="bg1"/>
                    </a:solidFill>
                    <a:latin typeface="Montserrat" pitchFamily="2" charset="0"/>
                  </a:rPr>
                  <a:t>, </a:t>
                </a:r>
                <a:r>
                  <a:rPr err="1">
                    <a:solidFill>
                      <a:schemeClr val="bg1"/>
                    </a:solidFill>
                    <a:latin typeface="Montserrat" pitchFamily="2" charset="0"/>
                  </a:rPr>
                  <a:t>consecteur</a:t>
                </a:r>
                <a:endParaRPr>
                  <a:solidFill>
                    <a:schemeClr val="bg1"/>
                  </a:solidFill>
                  <a:latin typeface="Montserrat" pitchFamily="2" charset="0"/>
                </a:endParaRPr>
              </a:p>
            </p:txBody>
          </p:sp>
        </p:grpSp>
        <p:sp>
          <p:nvSpPr>
            <p:cNvPr id="18"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DD775692-1921-4B4E-AEE2-CE9B6069A0A2}"/>
                </a:ext>
              </a:extLst>
            </p:cNvPr>
            <p:cNvSpPr txBox="1"/>
            <p:nvPr/>
          </p:nvSpPr>
          <p:spPr>
            <a:xfrm>
              <a:off x="10178171" y="3561983"/>
              <a:ext cx="4065318" cy="11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ts val="4500"/>
                </a:lnSpc>
                <a:defRPr sz="2200">
                  <a:solidFill>
                    <a:srgbClr val="7B7B7C"/>
                  </a:solidFill>
                  <a:latin typeface="Aller"/>
                  <a:ea typeface="Aller"/>
                  <a:cs typeface="Aller"/>
                  <a:sym typeface="Aller"/>
                </a:defRPr>
              </a:pPr>
              <a:r>
                <a:rPr>
                  <a:solidFill>
                    <a:schemeClr val="bg1"/>
                  </a:solidFill>
                  <a:latin typeface="Montserrat" pitchFamily="2" charset="0"/>
                </a:rPr>
                <a:t>Lorem ipsum dolor sit </a:t>
              </a:r>
              <a:r>
                <a:rPr err="1">
                  <a:solidFill>
                    <a:schemeClr val="bg1"/>
                  </a:solidFill>
                  <a:latin typeface="Montserrat" pitchFamily="2" charset="0"/>
                </a:rPr>
                <a:t>amet</a:t>
              </a:r>
              <a:r>
                <a:rPr>
                  <a:solidFill>
                    <a:schemeClr val="bg1"/>
                  </a:solidFill>
                  <a:latin typeface="Montserrat" pitchFamily="2" charset="0"/>
                </a:rPr>
                <a:t>, </a:t>
              </a:r>
              <a:r>
                <a:rPr err="1">
                  <a:solidFill>
                    <a:schemeClr val="bg1"/>
                  </a:solidFill>
                  <a:latin typeface="Montserrat" pitchFamily="2" charset="0"/>
                </a:rPr>
                <a:t>consectetur</a:t>
              </a:r>
              <a:r>
                <a:rPr>
                  <a:solidFill>
                    <a:schemeClr val="bg1"/>
                  </a:solidFill>
                  <a:latin typeface="Montserrat" pitchFamily="2" charset="0"/>
                </a:rPr>
                <a:t> </a:t>
              </a:r>
              <a:r>
                <a:rPr err="1">
                  <a:solidFill>
                    <a:schemeClr val="bg1"/>
                  </a:solidFill>
                  <a:latin typeface="Montserrat" pitchFamily="2" charset="0"/>
                </a:rPr>
                <a:t>adipiscing</a:t>
              </a:r>
              <a:endParaRPr lang="ru-RU">
                <a:solidFill>
                  <a:schemeClr val="bg1"/>
                </a:solidFill>
                <a:latin typeface="Montserrat" pitchFamily="2" charset="0"/>
              </a:endParaRPr>
            </a:p>
          </p:txBody>
        </p:sp>
        <p:sp>
          <p:nvSpPr>
            <p:cNvPr id="19" name="Investor Pitch Deck Template">
              <a:extLst>
                <a:ext uri="{FF2B5EF4-FFF2-40B4-BE49-F238E27FC236}">
                  <a16:creationId xmlns:a16="http://schemas.microsoft.com/office/drawing/2014/main" id="{0B6821E4-1A54-0840-B465-7CD7B130DCDD}"/>
                </a:ext>
              </a:extLst>
            </p:cNvPr>
            <p:cNvSpPr txBox="1"/>
            <p:nvPr/>
          </p:nvSpPr>
          <p:spPr>
            <a:xfrm>
              <a:off x="9993358" y="5916173"/>
              <a:ext cx="611142"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4000">
                  <a:solidFill>
                    <a:schemeClr val="tx1"/>
                  </a:solidFill>
                  <a:latin typeface="Montserrat" pitchFamily="2" charset="0"/>
                </a:rPr>
                <a:t>A</a:t>
              </a:r>
              <a:endParaRPr sz="4000">
                <a:solidFill>
                  <a:schemeClr val="tx1"/>
                </a:solidFill>
                <a:latin typeface="Montserrat" pitchFamily="2" charset="0"/>
              </a:endParaRPr>
            </a:p>
          </p:txBody>
        </p:sp>
        <p:sp>
          <p:nvSpPr>
            <p:cNvPr id="20" name="Investor Pitch Deck Template">
              <a:extLst>
                <a:ext uri="{FF2B5EF4-FFF2-40B4-BE49-F238E27FC236}">
                  <a16:creationId xmlns:a16="http://schemas.microsoft.com/office/drawing/2014/main" id="{F8A1AC64-7E1B-F344-85D8-5E5DB2C76EC4}"/>
                </a:ext>
              </a:extLst>
            </p:cNvPr>
            <p:cNvSpPr txBox="1"/>
            <p:nvPr/>
          </p:nvSpPr>
          <p:spPr>
            <a:xfrm>
              <a:off x="13819831" y="5914927"/>
              <a:ext cx="611142"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4000">
                  <a:solidFill>
                    <a:schemeClr val="tx1"/>
                  </a:solidFill>
                  <a:latin typeface="Montserrat" pitchFamily="2" charset="0"/>
                </a:rPr>
                <a:t>B</a:t>
              </a:r>
              <a:endParaRPr sz="4000">
                <a:solidFill>
                  <a:schemeClr val="tx1"/>
                </a:solidFill>
                <a:latin typeface="Montserrat" pitchFamily="2" charset="0"/>
              </a:endParaRPr>
            </a:p>
          </p:txBody>
        </p:sp>
        <p:sp>
          <p:nvSpPr>
            <p:cNvPr id="21" name="Investor Pitch Deck Template">
              <a:extLst>
                <a:ext uri="{FF2B5EF4-FFF2-40B4-BE49-F238E27FC236}">
                  <a16:creationId xmlns:a16="http://schemas.microsoft.com/office/drawing/2014/main" id="{8556EA16-6FB9-7847-959D-57097C132D23}"/>
                </a:ext>
              </a:extLst>
            </p:cNvPr>
            <p:cNvSpPr txBox="1"/>
            <p:nvPr/>
          </p:nvSpPr>
          <p:spPr>
            <a:xfrm>
              <a:off x="11900399" y="9358438"/>
              <a:ext cx="611142"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4000">
                  <a:solidFill>
                    <a:schemeClr val="tx1"/>
                  </a:solidFill>
                  <a:latin typeface="Montserrat" pitchFamily="2" charset="0"/>
                </a:rPr>
                <a:t>C</a:t>
              </a:r>
              <a:endParaRPr sz="4000">
                <a:solidFill>
                  <a:schemeClr val="tx1"/>
                </a:solidFill>
                <a:latin typeface="Montserrat" pitchFamily="2" charset="0"/>
              </a:endParaRPr>
            </a:p>
          </p:txBody>
        </p:sp>
        <p:sp>
          <p:nvSpPr>
            <p:cNvPr id="22" name="Investor Pitch Deck Template">
              <a:extLst>
                <a:ext uri="{FF2B5EF4-FFF2-40B4-BE49-F238E27FC236}">
                  <a16:creationId xmlns:a16="http://schemas.microsoft.com/office/drawing/2014/main" id="{0D6983C3-4B18-1340-BEFA-D611BD2B1EED}"/>
                </a:ext>
              </a:extLst>
            </p:cNvPr>
            <p:cNvSpPr txBox="1"/>
            <p:nvPr/>
          </p:nvSpPr>
          <p:spPr>
            <a:xfrm>
              <a:off x="10925908" y="6941963"/>
              <a:ext cx="2554911"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pPr algn="ctr"/>
              <a:r>
                <a:rPr lang="en-US" sz="3000">
                  <a:solidFill>
                    <a:schemeClr val="tx1"/>
                  </a:solidFill>
                  <a:latin typeface="Montserrat"/>
                </a:rPr>
                <a:t>POPUP</a:t>
              </a:r>
              <a:endParaRPr lang="en-US">
                <a:solidFill>
                  <a:schemeClr val="tx1"/>
                </a:solidFill>
              </a:endParaRPr>
            </a:p>
            <a:p>
              <a:pPr algn="ctr"/>
              <a:r>
                <a:rPr lang="en-US" sz="3000">
                  <a:solidFill>
                    <a:schemeClr val="tx1"/>
                  </a:solidFill>
                  <a:latin typeface="Montserrat"/>
                </a:rPr>
                <a:t>TEAM</a:t>
              </a:r>
              <a:endParaRPr lang="en-US"/>
            </a:p>
          </p:txBody>
        </p:sp>
      </p:grpSp>
      <p:grpSp>
        <p:nvGrpSpPr>
          <p:cNvPr id="7" name="Группа 6">
            <a:extLst>
              <a:ext uri="{FF2B5EF4-FFF2-40B4-BE49-F238E27FC236}">
                <a16:creationId xmlns:a16="http://schemas.microsoft.com/office/drawing/2014/main" id="{880A493F-9B81-9F40-A152-88F7A070DA6B}"/>
              </a:ext>
            </a:extLst>
          </p:cNvPr>
          <p:cNvGrpSpPr/>
          <p:nvPr/>
        </p:nvGrpSpPr>
        <p:grpSpPr>
          <a:xfrm>
            <a:off x="14118931" y="2619735"/>
            <a:ext cx="8402268" cy="2797511"/>
            <a:chOff x="14259607" y="2479059"/>
            <a:chExt cx="8402268" cy="2797511"/>
          </a:xfrm>
        </p:grpSpPr>
        <p:sp>
          <p:nvSpPr>
            <p:cNvPr id="23"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BA6739A9-76BF-484A-B99E-98A3582BF66C}"/>
                </a:ext>
              </a:extLst>
            </p:cNvPr>
            <p:cNvSpPr txBox="1"/>
            <p:nvPr/>
          </p:nvSpPr>
          <p:spPr>
            <a:xfrm>
              <a:off x="15945641" y="2950484"/>
              <a:ext cx="6716234" cy="23260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lang="en-US">
                  <a:latin typeface="Montserrat" pitchFamily="2" charset="0"/>
                </a:rPr>
                <a:t>ad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incidit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magna </a:t>
              </a:r>
              <a:r>
                <a:rPr err="1">
                  <a:latin typeface="Montserrat" pitchFamily="2" charset="0"/>
                </a:rPr>
                <a:t>aliqua</a:t>
              </a:r>
              <a:r>
                <a:rPr>
                  <a:latin typeface="Montserrat" pitchFamily="2" charset="0"/>
                </a:rPr>
                <a:t>. Ut </a:t>
              </a:r>
              <a:r>
                <a:rPr err="1">
                  <a:latin typeface="Montserrat" pitchFamily="2" charset="0"/>
                </a:rPr>
                <a:t>enim</a:t>
              </a:r>
              <a:r>
                <a:rPr>
                  <a:latin typeface="Montserrat" pitchFamily="2" charset="0"/>
                </a:rPr>
                <a:t> ad minim </a:t>
              </a:r>
              <a:r>
                <a:rPr err="1">
                  <a:latin typeface="Montserrat" pitchFamily="2" charset="0"/>
                </a:rPr>
                <a:t>commodo</a:t>
              </a:r>
              <a:r>
                <a:rPr>
                  <a:latin typeface="Montserrat" pitchFamily="2" charset="0"/>
                </a:rPr>
                <a:t> </a:t>
              </a:r>
              <a:r>
                <a:rPr err="1">
                  <a:latin typeface="Montserrat" pitchFamily="2" charset="0"/>
                </a:rPr>
                <a:t>consequat</a:t>
              </a:r>
              <a:r>
                <a:rPr>
                  <a:latin typeface="Montserrat" pitchFamily="2" charset="0"/>
                </a:rPr>
                <a:t>. Duis </a:t>
              </a:r>
              <a:r>
                <a:rPr err="1">
                  <a:latin typeface="Montserrat" pitchFamily="2" charset="0"/>
                </a:rPr>
                <a:t>aute</a:t>
              </a:r>
              <a:r>
                <a:rPr>
                  <a:latin typeface="Montserrat" pitchFamily="2" charset="0"/>
                </a:rPr>
                <a:t> </a:t>
              </a:r>
              <a:r>
                <a:rPr err="1">
                  <a:latin typeface="Montserrat" pitchFamily="2" charset="0"/>
                </a:rPr>
                <a:t>irure</a:t>
              </a:r>
              <a:endParaRPr lang="ru-RU">
                <a:latin typeface="Montserrat" pitchFamily="2" charset="0"/>
              </a:endParaRPr>
            </a:p>
          </p:txBody>
        </p:sp>
        <p:sp>
          <p:nvSpPr>
            <p:cNvPr id="24" name="Investor Pitch Deck Template">
              <a:extLst>
                <a:ext uri="{FF2B5EF4-FFF2-40B4-BE49-F238E27FC236}">
                  <a16:creationId xmlns:a16="http://schemas.microsoft.com/office/drawing/2014/main" id="{4CD4DE36-8C2D-FD47-96EC-734B9846E82B}"/>
                </a:ext>
              </a:extLst>
            </p:cNvPr>
            <p:cNvSpPr txBox="1"/>
            <p:nvPr/>
          </p:nvSpPr>
          <p:spPr>
            <a:xfrm>
              <a:off x="15950576" y="2479059"/>
              <a:ext cx="5732425"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r>
                <a:rPr lang="en-US" sz="2200">
                  <a:solidFill>
                    <a:schemeClr val="tx1"/>
                  </a:solidFill>
                  <a:latin typeface="Montserrat"/>
                </a:rPr>
                <a:t>Freelancers</a:t>
              </a:r>
              <a:endParaRPr lang="en-US"/>
            </a:p>
          </p:txBody>
        </p:sp>
        <p:cxnSp>
          <p:nvCxnSpPr>
            <p:cNvPr id="5" name="Прямая соединительная линия 4">
              <a:extLst>
                <a:ext uri="{FF2B5EF4-FFF2-40B4-BE49-F238E27FC236}">
                  <a16:creationId xmlns:a16="http://schemas.microsoft.com/office/drawing/2014/main" id="{71DB5275-DCA4-0F47-8715-A83C79F4B17A}"/>
                </a:ext>
              </a:extLst>
            </p:cNvPr>
            <p:cNvCxnSpPr>
              <a:cxnSpLocks/>
            </p:cNvCxnSpPr>
            <p:nvPr/>
          </p:nvCxnSpPr>
          <p:spPr>
            <a:xfrm flipH="1">
              <a:off x="14259607" y="2666628"/>
              <a:ext cx="1425869" cy="0"/>
            </a:xfrm>
            <a:prstGeom prst="line">
              <a:avLst/>
            </a:prstGeom>
            <a:noFill/>
            <a:ln w="38100" cap="flat">
              <a:solidFill>
                <a:schemeClr val="bg2">
                  <a:lumMod val="20000"/>
                  <a:lumOff val="80000"/>
                </a:schemeClr>
              </a:solidFill>
              <a:prstDash val="solid"/>
              <a:miter lim="800000"/>
            </a:ln>
            <a:effectLst/>
            <a:sp3d/>
          </p:spPr>
          <p:style>
            <a:lnRef idx="0">
              <a:scrgbClr r="0" g="0" b="0"/>
            </a:lnRef>
            <a:fillRef idx="0">
              <a:scrgbClr r="0" g="0" b="0"/>
            </a:fillRef>
            <a:effectRef idx="0">
              <a:scrgbClr r="0" g="0" b="0"/>
            </a:effectRef>
            <a:fontRef idx="none"/>
          </p:style>
        </p:cxnSp>
      </p:grpSp>
      <p:grpSp>
        <p:nvGrpSpPr>
          <p:cNvPr id="29" name="Группа 28">
            <a:extLst>
              <a:ext uri="{FF2B5EF4-FFF2-40B4-BE49-F238E27FC236}">
                <a16:creationId xmlns:a16="http://schemas.microsoft.com/office/drawing/2014/main" id="{BEA8C536-79F4-6E4D-A6A1-17FEE9908970}"/>
              </a:ext>
            </a:extLst>
          </p:cNvPr>
          <p:cNvGrpSpPr/>
          <p:nvPr/>
        </p:nvGrpSpPr>
        <p:grpSpPr>
          <a:xfrm>
            <a:off x="1538120" y="7294138"/>
            <a:ext cx="5737360" cy="3951673"/>
            <a:chOff x="15945641" y="2479059"/>
            <a:chExt cx="5737360" cy="3951673"/>
          </a:xfrm>
        </p:grpSpPr>
        <p:sp>
          <p:nvSpPr>
            <p:cNvPr id="3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10728EE4-79FF-2E44-A3C0-68AEEC01460F}"/>
                </a:ext>
              </a:extLst>
            </p:cNvPr>
            <p:cNvSpPr txBox="1"/>
            <p:nvPr/>
          </p:nvSpPr>
          <p:spPr>
            <a:xfrm>
              <a:off x="15945641" y="2950484"/>
              <a:ext cx="4927042" cy="34802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lang="en-US">
                  <a:latin typeface="Montserrat" pitchFamily="2" charset="0"/>
                </a:rPr>
                <a:t>ad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incidit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magna </a:t>
              </a:r>
              <a:r>
                <a:rPr err="1">
                  <a:latin typeface="Montserrat" pitchFamily="2" charset="0"/>
                </a:rPr>
                <a:t>aliqua</a:t>
              </a:r>
              <a:r>
                <a:rPr>
                  <a:latin typeface="Montserrat" pitchFamily="2" charset="0"/>
                </a:rPr>
                <a:t>. Ut </a:t>
              </a:r>
              <a:r>
                <a:rPr err="1">
                  <a:latin typeface="Montserrat" pitchFamily="2" charset="0"/>
                </a:rPr>
                <a:t>enim</a:t>
              </a:r>
              <a:r>
                <a:rPr>
                  <a:latin typeface="Montserrat" pitchFamily="2" charset="0"/>
                </a:rPr>
                <a:t> ad minim </a:t>
              </a:r>
              <a:r>
                <a:rPr err="1">
                  <a:latin typeface="Montserrat" pitchFamily="2" charset="0"/>
                </a:rPr>
                <a:t>commodo</a:t>
              </a:r>
              <a:r>
                <a:rPr>
                  <a:latin typeface="Montserrat" pitchFamily="2" charset="0"/>
                </a:rPr>
                <a:t> </a:t>
              </a:r>
              <a:r>
                <a:rPr err="1">
                  <a:latin typeface="Montserrat" pitchFamily="2" charset="0"/>
                </a:rPr>
                <a:t>consequat</a:t>
              </a:r>
              <a:r>
                <a:rPr>
                  <a:latin typeface="Montserrat" pitchFamily="2" charset="0"/>
                </a:rPr>
                <a:t>. Duis </a:t>
              </a:r>
              <a:r>
                <a:rPr err="1">
                  <a:latin typeface="Montserrat" pitchFamily="2" charset="0"/>
                </a:rPr>
                <a:t>aute</a:t>
              </a:r>
              <a:r>
                <a:rPr>
                  <a:latin typeface="Montserrat" pitchFamily="2" charset="0"/>
                </a:rPr>
                <a:t> </a:t>
              </a:r>
              <a:r>
                <a:rPr err="1">
                  <a:latin typeface="Montserrat" pitchFamily="2" charset="0"/>
                </a:rPr>
                <a:t>irure</a:t>
              </a:r>
              <a:r>
                <a:rPr lang="en-US">
                  <a:latin typeface="Montserrat" pitchFamily="2" charset="0"/>
                </a:rPr>
                <a:t> </a:t>
              </a:r>
              <a:r>
                <a:rPr lang="en-US" err="1">
                  <a:latin typeface="Montserrat" pitchFamily="2" charset="0"/>
                </a:rPr>
                <a:t>tempor</a:t>
              </a:r>
              <a:r>
                <a:rPr lang="en-US">
                  <a:latin typeface="Montserrat" pitchFamily="2" charset="0"/>
                </a:rPr>
                <a:t> </a:t>
              </a:r>
              <a:r>
                <a:rPr lang="en-US" err="1">
                  <a:latin typeface="Montserrat" pitchFamily="2" charset="0"/>
                </a:rPr>
                <a:t>incidit</a:t>
              </a:r>
              <a:r>
                <a:rPr lang="en-US">
                  <a:latin typeface="Montserrat" pitchFamily="2" charset="0"/>
                </a:rPr>
                <a:t> </a:t>
              </a:r>
              <a:endParaRPr lang="ru-RU">
                <a:latin typeface="Montserrat" pitchFamily="2" charset="0"/>
              </a:endParaRPr>
            </a:p>
          </p:txBody>
        </p:sp>
        <p:sp>
          <p:nvSpPr>
            <p:cNvPr id="32" name="Investor Pitch Deck Template">
              <a:extLst>
                <a:ext uri="{FF2B5EF4-FFF2-40B4-BE49-F238E27FC236}">
                  <a16:creationId xmlns:a16="http://schemas.microsoft.com/office/drawing/2014/main" id="{148DD71F-3E09-A94F-93AA-1B13FA837C53}"/>
                </a:ext>
              </a:extLst>
            </p:cNvPr>
            <p:cNvSpPr txBox="1"/>
            <p:nvPr/>
          </p:nvSpPr>
          <p:spPr>
            <a:xfrm>
              <a:off x="15950576" y="2479059"/>
              <a:ext cx="5732425"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r>
                <a:rPr lang="en-US" sz="2200">
                  <a:solidFill>
                    <a:schemeClr val="tx1"/>
                  </a:solidFill>
                  <a:latin typeface="Montserrat"/>
                </a:rPr>
                <a:t>Business Owners (Physical)</a:t>
              </a:r>
              <a:endParaRPr lang="en-US"/>
            </a:p>
          </p:txBody>
        </p:sp>
        <p:cxnSp>
          <p:nvCxnSpPr>
            <p:cNvPr id="33" name="Прямая соединительная линия 32">
              <a:extLst>
                <a:ext uri="{FF2B5EF4-FFF2-40B4-BE49-F238E27FC236}">
                  <a16:creationId xmlns:a16="http://schemas.microsoft.com/office/drawing/2014/main" id="{4ECCCFC1-3066-2D40-9DA4-1E074503B914}"/>
                </a:ext>
              </a:extLst>
            </p:cNvPr>
            <p:cNvCxnSpPr>
              <a:cxnSpLocks/>
            </p:cNvCxnSpPr>
            <p:nvPr/>
          </p:nvCxnSpPr>
          <p:spPr>
            <a:xfrm flipH="1">
              <a:off x="20257133" y="2666628"/>
              <a:ext cx="926327" cy="0"/>
            </a:xfrm>
            <a:prstGeom prst="line">
              <a:avLst/>
            </a:prstGeom>
            <a:noFill/>
            <a:ln w="38100" cap="flat">
              <a:solidFill>
                <a:schemeClr val="bg2">
                  <a:lumMod val="20000"/>
                  <a:lumOff val="80000"/>
                </a:schemeClr>
              </a:solidFill>
              <a:prstDash val="solid"/>
              <a:miter lim="800000"/>
            </a:ln>
            <a:effectLst/>
            <a:sp3d/>
          </p:spPr>
          <p:style>
            <a:lnRef idx="0">
              <a:scrgbClr r="0" g="0" b="0"/>
            </a:lnRef>
            <a:fillRef idx="0">
              <a:scrgbClr r="0" g="0" b="0"/>
            </a:fillRef>
            <a:effectRef idx="0">
              <a:scrgbClr r="0" g="0" b="0"/>
            </a:effectRef>
            <a:fontRef idx="none"/>
          </p:style>
        </p:cxnSp>
      </p:grpSp>
      <p:grpSp>
        <p:nvGrpSpPr>
          <p:cNvPr id="38" name="Группа 37">
            <a:extLst>
              <a:ext uri="{FF2B5EF4-FFF2-40B4-BE49-F238E27FC236}">
                <a16:creationId xmlns:a16="http://schemas.microsoft.com/office/drawing/2014/main" id="{40398EAC-D498-504E-9DC0-2D0A8C70A51F}"/>
              </a:ext>
            </a:extLst>
          </p:cNvPr>
          <p:cNvGrpSpPr/>
          <p:nvPr/>
        </p:nvGrpSpPr>
        <p:grpSpPr>
          <a:xfrm>
            <a:off x="16829348" y="7294138"/>
            <a:ext cx="6841929" cy="3951673"/>
            <a:chOff x="14841072" y="2479059"/>
            <a:chExt cx="6841929" cy="3951673"/>
          </a:xfrm>
        </p:grpSpPr>
        <p:sp>
          <p:nvSpPr>
            <p:cNvPr id="39"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CE2040D5-958A-924E-9C05-38741C29A423}"/>
                </a:ext>
              </a:extLst>
            </p:cNvPr>
            <p:cNvSpPr txBox="1"/>
            <p:nvPr/>
          </p:nvSpPr>
          <p:spPr>
            <a:xfrm>
              <a:off x="15945641" y="2950484"/>
              <a:ext cx="4927042" cy="34802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lang="en-US">
                  <a:latin typeface="Montserrat" pitchFamily="2" charset="0"/>
                </a:rPr>
                <a:t>ad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incidit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magna </a:t>
              </a:r>
              <a:r>
                <a:rPr err="1">
                  <a:latin typeface="Montserrat" pitchFamily="2" charset="0"/>
                </a:rPr>
                <a:t>aliqua</a:t>
              </a:r>
              <a:r>
                <a:rPr>
                  <a:latin typeface="Montserrat" pitchFamily="2" charset="0"/>
                </a:rPr>
                <a:t>. Ut </a:t>
              </a:r>
              <a:r>
                <a:rPr err="1">
                  <a:latin typeface="Montserrat" pitchFamily="2" charset="0"/>
                </a:rPr>
                <a:t>enim</a:t>
              </a:r>
              <a:r>
                <a:rPr>
                  <a:latin typeface="Montserrat" pitchFamily="2" charset="0"/>
                </a:rPr>
                <a:t> ad minim </a:t>
              </a:r>
              <a:r>
                <a:rPr err="1">
                  <a:latin typeface="Montserrat" pitchFamily="2" charset="0"/>
                </a:rPr>
                <a:t>commodo</a:t>
              </a:r>
              <a:r>
                <a:rPr>
                  <a:latin typeface="Montserrat" pitchFamily="2" charset="0"/>
                </a:rPr>
                <a:t> </a:t>
              </a:r>
              <a:r>
                <a:rPr err="1">
                  <a:latin typeface="Montserrat" pitchFamily="2" charset="0"/>
                </a:rPr>
                <a:t>consequat</a:t>
              </a:r>
              <a:r>
                <a:rPr>
                  <a:latin typeface="Montserrat" pitchFamily="2" charset="0"/>
                </a:rPr>
                <a:t>. Duis </a:t>
              </a:r>
              <a:r>
                <a:rPr err="1">
                  <a:latin typeface="Montserrat" pitchFamily="2" charset="0"/>
                </a:rPr>
                <a:t>aute</a:t>
              </a:r>
              <a:r>
                <a:rPr>
                  <a:latin typeface="Montserrat" pitchFamily="2" charset="0"/>
                </a:rPr>
                <a:t> </a:t>
              </a:r>
              <a:r>
                <a:rPr err="1">
                  <a:latin typeface="Montserrat" pitchFamily="2" charset="0"/>
                </a:rPr>
                <a:t>irure</a:t>
              </a:r>
              <a:r>
                <a:rPr lang="en-US">
                  <a:latin typeface="Montserrat" pitchFamily="2" charset="0"/>
                </a:rPr>
                <a:t> </a:t>
              </a:r>
              <a:r>
                <a:rPr lang="en-US" err="1">
                  <a:latin typeface="Montserrat" pitchFamily="2" charset="0"/>
                </a:rPr>
                <a:t>tempor</a:t>
              </a:r>
              <a:r>
                <a:rPr lang="en-US">
                  <a:latin typeface="Montserrat" pitchFamily="2" charset="0"/>
                </a:rPr>
                <a:t> </a:t>
              </a:r>
              <a:r>
                <a:rPr lang="en-US" err="1">
                  <a:latin typeface="Montserrat" pitchFamily="2" charset="0"/>
                </a:rPr>
                <a:t>incidit</a:t>
              </a:r>
              <a:r>
                <a:rPr lang="en-US">
                  <a:latin typeface="Montserrat" pitchFamily="2" charset="0"/>
                </a:rPr>
                <a:t> </a:t>
              </a:r>
              <a:endParaRPr lang="ru-RU">
                <a:latin typeface="Montserrat" pitchFamily="2" charset="0"/>
              </a:endParaRPr>
            </a:p>
          </p:txBody>
        </p:sp>
        <p:sp>
          <p:nvSpPr>
            <p:cNvPr id="40" name="Investor Pitch Deck Template">
              <a:extLst>
                <a:ext uri="{FF2B5EF4-FFF2-40B4-BE49-F238E27FC236}">
                  <a16:creationId xmlns:a16="http://schemas.microsoft.com/office/drawing/2014/main" id="{F5CD8359-6549-904C-A80A-CF9FBA5A1C74}"/>
                </a:ext>
              </a:extLst>
            </p:cNvPr>
            <p:cNvSpPr txBox="1"/>
            <p:nvPr/>
          </p:nvSpPr>
          <p:spPr>
            <a:xfrm>
              <a:off x="15950576" y="2479059"/>
              <a:ext cx="5732425"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r>
                <a:rPr lang="en-US" sz="2200">
                  <a:solidFill>
                    <a:schemeClr val="tx1"/>
                  </a:solidFill>
                  <a:latin typeface="Montserrat"/>
                </a:rPr>
                <a:t>Online Business Owners</a:t>
              </a:r>
            </a:p>
          </p:txBody>
        </p:sp>
        <p:cxnSp>
          <p:nvCxnSpPr>
            <p:cNvPr id="41" name="Прямая соединительная линия 40">
              <a:extLst>
                <a:ext uri="{FF2B5EF4-FFF2-40B4-BE49-F238E27FC236}">
                  <a16:creationId xmlns:a16="http://schemas.microsoft.com/office/drawing/2014/main" id="{E104C129-1D07-7446-9820-11B24D6A81F4}"/>
                </a:ext>
              </a:extLst>
            </p:cNvPr>
            <p:cNvCxnSpPr>
              <a:cxnSpLocks/>
            </p:cNvCxnSpPr>
            <p:nvPr/>
          </p:nvCxnSpPr>
          <p:spPr>
            <a:xfrm flipH="1">
              <a:off x="14841072" y="2666628"/>
              <a:ext cx="926327" cy="0"/>
            </a:xfrm>
            <a:prstGeom prst="line">
              <a:avLst/>
            </a:prstGeom>
            <a:noFill/>
            <a:ln w="38100" cap="flat">
              <a:solidFill>
                <a:schemeClr val="bg2">
                  <a:lumMod val="20000"/>
                  <a:lumOff val="80000"/>
                </a:schemeClr>
              </a:solidFill>
              <a:prstDash val="solid"/>
              <a:miter lim="800000"/>
            </a:ln>
            <a:effectLst/>
            <a:sp3d/>
          </p:spPr>
          <p:style>
            <a:lnRef idx="0">
              <a:scrgbClr r="0" g="0" b="0"/>
            </a:lnRef>
            <a:fillRef idx="0">
              <a:scrgbClr r="0" g="0" b="0"/>
            </a:fillRef>
            <a:effectRef idx="0">
              <a:scrgbClr r="0" g="0" b="0"/>
            </a:effectRef>
            <a:fontRef idx="none"/>
          </p:style>
        </p:cxnSp>
      </p:grpSp>
      <p:grpSp>
        <p:nvGrpSpPr>
          <p:cNvPr id="4" name="Группа 3">
            <a:extLst>
              <a:ext uri="{FF2B5EF4-FFF2-40B4-BE49-F238E27FC236}">
                <a16:creationId xmlns:a16="http://schemas.microsoft.com/office/drawing/2014/main" id="{FD1B9CCF-8A3B-8D44-9FE1-1BAB1C8FAB11}"/>
              </a:ext>
            </a:extLst>
          </p:cNvPr>
          <p:cNvGrpSpPr/>
          <p:nvPr/>
        </p:nvGrpSpPr>
        <p:grpSpPr>
          <a:xfrm>
            <a:off x="1536050" y="1524624"/>
            <a:ext cx="7410713" cy="3313571"/>
            <a:chOff x="1536050" y="1524624"/>
            <a:chExt cx="7410713" cy="3313571"/>
          </a:xfrm>
        </p:grpSpPr>
        <p:sp>
          <p:nvSpPr>
            <p:cNvPr id="42" name="Investor Pitch Deck Template">
              <a:extLst>
                <a:ext uri="{FF2B5EF4-FFF2-40B4-BE49-F238E27FC236}">
                  <a16:creationId xmlns:a16="http://schemas.microsoft.com/office/drawing/2014/main" id="{7082FC67-B060-F04C-B641-5E382B031A13}"/>
                </a:ext>
              </a:extLst>
            </p:cNvPr>
            <p:cNvSpPr txBox="1"/>
            <p:nvPr/>
          </p:nvSpPr>
          <p:spPr>
            <a:xfrm>
              <a:off x="1536050" y="1524624"/>
              <a:ext cx="7410713" cy="25545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r>
                <a:rPr lang="en-US">
                  <a:solidFill>
                    <a:schemeClr val="accent1"/>
                  </a:solidFill>
                  <a:latin typeface="Montserrat"/>
                </a:rPr>
                <a:t>Target Demographic</a:t>
              </a:r>
              <a:endParaRPr lang="en-US">
                <a:solidFill>
                  <a:schemeClr val="accent1"/>
                </a:solidFill>
              </a:endParaRPr>
            </a:p>
          </p:txBody>
        </p:sp>
        <p:cxnSp>
          <p:nvCxnSpPr>
            <p:cNvPr id="43" name="Прямая соединительная линия 42">
              <a:extLst>
                <a:ext uri="{FF2B5EF4-FFF2-40B4-BE49-F238E27FC236}">
                  <a16:creationId xmlns:a16="http://schemas.microsoft.com/office/drawing/2014/main" id="{A952FF9B-4C87-4346-A301-8A4E591BC6F5}"/>
                </a:ext>
              </a:extLst>
            </p:cNvPr>
            <p:cNvCxnSpPr/>
            <p:nvPr/>
          </p:nvCxnSpPr>
          <p:spPr>
            <a:xfrm>
              <a:off x="1581354" y="4838195"/>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372822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0-#ppt_w/2"/>
                                          </p:val>
                                        </p:tav>
                                        <p:tav tm="100000">
                                          <p:val>
                                            <p:strVal val="#ppt_x"/>
                                          </p:val>
                                        </p:tav>
                                      </p:tavLst>
                                    </p:anim>
                                    <p:anim calcmode="lin" valueType="num">
                                      <p:cBhvr additive="base">
                                        <p:cTn id="24"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ADBDB324-D333-6D47-92DB-0676CBD637A8}"/>
              </a:ext>
            </a:extLst>
          </p:cNvPr>
          <p:cNvSpPr/>
          <p:nvPr/>
        </p:nvSpPr>
        <p:spPr>
          <a:xfrm>
            <a:off x="0" y="0"/>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C850124F-1509-994B-ABC3-2C31362575D6}"/>
              </a:ext>
            </a:extLst>
          </p:cNvPr>
          <p:cNvGrpSpPr/>
          <p:nvPr/>
        </p:nvGrpSpPr>
        <p:grpSpPr>
          <a:xfrm>
            <a:off x="2016643" y="1694427"/>
            <a:ext cx="10076297" cy="10332000"/>
            <a:chOff x="2016643" y="1694427"/>
            <a:chExt cx="10076297" cy="10332000"/>
          </a:xfrm>
        </p:grpSpPr>
        <p:sp>
          <p:nvSpPr>
            <p:cNvPr id="4" name="Скругленный прямоугольник 3">
              <a:extLst>
                <a:ext uri="{FF2B5EF4-FFF2-40B4-BE49-F238E27FC236}">
                  <a16:creationId xmlns:a16="http://schemas.microsoft.com/office/drawing/2014/main" id="{997CB166-A144-5F42-9F0B-E141A2C552FD}"/>
                </a:ext>
              </a:extLst>
            </p:cNvPr>
            <p:cNvSpPr/>
            <p:nvPr/>
          </p:nvSpPr>
          <p:spPr>
            <a:xfrm>
              <a:off x="2016643" y="1694427"/>
              <a:ext cx="10076297" cy="10332000"/>
            </a:xfrm>
            <a:prstGeom prst="roundRect">
              <a:avLst>
                <a:gd name="adj" fmla="val 2147"/>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6"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C38C31A-A0D2-544B-813F-DC63698E8887}"/>
                </a:ext>
              </a:extLst>
            </p:cNvPr>
            <p:cNvSpPr txBox="1"/>
            <p:nvPr/>
          </p:nvSpPr>
          <p:spPr>
            <a:xfrm>
              <a:off x="2888478" y="5971682"/>
              <a:ext cx="8221479" cy="29031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p>
              <a:pPr marL="342900" indent="-342900" defTabSz="457200">
                <a:lnSpc>
                  <a:spcPts val="4500"/>
                </a:lnSpc>
                <a:buFont typeface="Arial" panose="020B0604020202020204" pitchFamily="34" charset="0"/>
                <a:buChar char="•"/>
                <a:defRPr sz="2200">
                  <a:solidFill>
                    <a:srgbClr val="7B7B7C"/>
                  </a:solidFill>
                  <a:latin typeface="Aller"/>
                  <a:ea typeface="Aller"/>
                  <a:cs typeface="Aller"/>
                  <a:sym typeface="Aller"/>
                </a:defRPr>
              </a:pPr>
              <a:r>
                <a:rPr lang="en-US">
                  <a:solidFill>
                    <a:schemeClr val="accent1"/>
                  </a:solidFill>
                  <a:latin typeface="Montserrat"/>
                </a:rPr>
                <a:t>Full access to all freelancers</a:t>
              </a:r>
              <a:endParaRPr lang="en-US">
                <a:solidFill>
                  <a:schemeClr val="accent1"/>
                </a:solidFill>
                <a:latin typeface="Montserrat" pitchFamily="2" charset="0"/>
              </a:endParaRPr>
            </a:p>
            <a:p>
              <a:pPr defTabSz="457200">
                <a:lnSpc>
                  <a:spcPts val="4500"/>
                </a:lnSpc>
                <a:defRPr sz="2200">
                  <a:solidFill>
                    <a:srgbClr val="7B7B7C"/>
                  </a:solidFill>
                  <a:latin typeface="Aller"/>
                  <a:ea typeface="Aller"/>
                  <a:cs typeface="Aller"/>
                  <a:sym typeface="Aller"/>
                </a:defRPr>
              </a:pPr>
              <a:endParaRPr lang="en-US">
                <a:solidFill>
                  <a:schemeClr val="accent1"/>
                </a:solidFill>
                <a:latin typeface="Montserrat" pitchFamily="2" charset="0"/>
              </a:endParaRPr>
            </a:p>
            <a:p>
              <a:pPr marL="342900" indent="-342900" defTabSz="457200">
                <a:lnSpc>
                  <a:spcPts val="4500"/>
                </a:lnSpc>
                <a:buFont typeface="Arial" panose="020B0604020202020204" pitchFamily="34" charset="0"/>
                <a:buChar char="•"/>
                <a:defRPr sz="2200">
                  <a:solidFill>
                    <a:srgbClr val="7B7B7C"/>
                  </a:solidFill>
                  <a:latin typeface="Aller"/>
                  <a:ea typeface="Aller"/>
                  <a:cs typeface="Aller"/>
                  <a:sym typeface="Aller"/>
                </a:defRPr>
              </a:pPr>
              <a:r>
                <a:rPr lang="en-US">
                  <a:solidFill>
                    <a:schemeClr val="accent1"/>
                  </a:solidFill>
                  <a:latin typeface="Montserrat"/>
                </a:rPr>
                <a:t>Unlimited messages to freelancers</a:t>
              </a:r>
            </a:p>
            <a:p>
              <a:pPr marL="342900" indent="-342900" defTabSz="457200">
                <a:lnSpc>
                  <a:spcPts val="4500"/>
                </a:lnSpc>
                <a:buFont typeface="Arial" panose="020B0604020202020204" pitchFamily="34" charset="0"/>
                <a:buChar char="•"/>
                <a:defRPr sz="2200">
                  <a:solidFill>
                    <a:srgbClr val="7B7B7C"/>
                  </a:solidFill>
                  <a:latin typeface="Aller"/>
                  <a:ea typeface="Aller"/>
                  <a:cs typeface="Aller"/>
                  <a:sym typeface="Aller"/>
                </a:defRPr>
              </a:pPr>
              <a:endParaRPr lang="en-US">
                <a:solidFill>
                  <a:schemeClr val="accent1"/>
                </a:solidFill>
                <a:latin typeface="Montserrat" pitchFamily="2" charset="0"/>
              </a:endParaRPr>
            </a:p>
            <a:p>
              <a:pPr marL="342900" indent="-342900" defTabSz="457200">
                <a:lnSpc>
                  <a:spcPts val="4500"/>
                </a:lnSpc>
                <a:buFont typeface="Arial" panose="020B0604020202020204" pitchFamily="34" charset="0"/>
                <a:buChar char="•"/>
                <a:defRPr sz="2200">
                  <a:solidFill>
                    <a:srgbClr val="7B7B7C"/>
                  </a:solidFill>
                  <a:latin typeface="Aller"/>
                  <a:ea typeface="Aller"/>
                  <a:cs typeface="Aller"/>
                  <a:sym typeface="Aller"/>
                </a:defRPr>
              </a:pPr>
              <a:r>
                <a:rPr lang="en-US">
                  <a:solidFill>
                    <a:schemeClr val="accent1"/>
                  </a:solidFill>
                  <a:latin typeface="Montserrat"/>
                </a:rPr>
                <a:t>Uncapped hiring potential</a:t>
              </a:r>
              <a:endParaRPr>
                <a:solidFill>
                  <a:schemeClr val="accent1"/>
                </a:solidFill>
                <a:latin typeface="Montserrat" pitchFamily="2" charset="0"/>
              </a:endParaRPr>
            </a:p>
          </p:txBody>
        </p:sp>
        <p:sp>
          <p:nvSpPr>
            <p:cNvPr id="17" name="Investor Pitch Deck Template">
              <a:extLst>
                <a:ext uri="{FF2B5EF4-FFF2-40B4-BE49-F238E27FC236}">
                  <a16:creationId xmlns:a16="http://schemas.microsoft.com/office/drawing/2014/main" id="{1E379E23-8E9C-AA40-B129-4E3D24AB2678}"/>
                </a:ext>
              </a:extLst>
            </p:cNvPr>
            <p:cNvSpPr txBox="1"/>
            <p:nvPr/>
          </p:nvSpPr>
          <p:spPr>
            <a:xfrm>
              <a:off x="2862464" y="2768071"/>
              <a:ext cx="6075794" cy="16312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r>
                <a:rPr lang="en-US" sz="5000">
                  <a:solidFill>
                    <a:schemeClr val="accent1"/>
                  </a:solidFill>
                  <a:latin typeface="Montserrat"/>
                </a:rPr>
                <a:t>Premium  Membership</a:t>
              </a:r>
              <a:endParaRPr lang="en-US">
                <a:solidFill>
                  <a:schemeClr val="accent1"/>
                </a:solidFill>
              </a:endParaRPr>
            </a:p>
          </p:txBody>
        </p:sp>
        <p:cxnSp>
          <p:nvCxnSpPr>
            <p:cNvPr id="18" name="Прямая соединительная линия 17">
              <a:extLst>
                <a:ext uri="{FF2B5EF4-FFF2-40B4-BE49-F238E27FC236}">
                  <a16:creationId xmlns:a16="http://schemas.microsoft.com/office/drawing/2014/main" id="{777FFE2E-18E1-804C-8D83-1399F7DA15BD}"/>
                </a:ext>
              </a:extLst>
            </p:cNvPr>
            <p:cNvCxnSpPr/>
            <p:nvPr/>
          </p:nvCxnSpPr>
          <p:spPr>
            <a:xfrm>
              <a:off x="2934197" y="5190102"/>
              <a:ext cx="1800000" cy="0"/>
            </a:xfrm>
            <a:prstGeom prst="line">
              <a:avLst/>
            </a:prstGeom>
            <a:noFill/>
            <a:ln w="76200" cap="flat">
              <a:solidFill>
                <a:schemeClr val="bg1">
                  <a:alpha val="59000"/>
                </a:schemeClr>
              </a:solidFill>
              <a:prstDash val="solid"/>
              <a:miter lim="800000"/>
            </a:ln>
            <a:effectLst/>
            <a:sp3d/>
          </p:spPr>
          <p:style>
            <a:lnRef idx="0">
              <a:scrgbClr r="0" g="0" b="0"/>
            </a:lnRef>
            <a:fillRef idx="0">
              <a:scrgbClr r="0" g="0" b="0"/>
            </a:fillRef>
            <a:effectRef idx="0">
              <a:scrgbClr r="0" g="0" b="0"/>
            </a:effectRef>
            <a:fontRef idx="none"/>
          </p:style>
        </p:cxnSp>
      </p:grpSp>
      <p:grpSp>
        <p:nvGrpSpPr>
          <p:cNvPr id="3" name="Группа 2">
            <a:extLst>
              <a:ext uri="{FF2B5EF4-FFF2-40B4-BE49-F238E27FC236}">
                <a16:creationId xmlns:a16="http://schemas.microsoft.com/office/drawing/2014/main" id="{1B975916-9C9C-0646-8ED0-87975370BAD1}"/>
              </a:ext>
            </a:extLst>
          </p:cNvPr>
          <p:cNvGrpSpPr/>
          <p:nvPr/>
        </p:nvGrpSpPr>
        <p:grpSpPr>
          <a:xfrm>
            <a:off x="13705724" y="2768071"/>
            <a:ext cx="8247493" cy="6106778"/>
            <a:chOff x="13705724" y="2768071"/>
            <a:chExt cx="8247493" cy="6106778"/>
          </a:xfrm>
        </p:grpSpPr>
        <p:sp>
          <p:nvSpPr>
            <p:cNvPr id="19"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48892C49-A268-E24C-9C81-342E289C8019}"/>
                </a:ext>
              </a:extLst>
            </p:cNvPr>
            <p:cNvSpPr txBox="1"/>
            <p:nvPr/>
          </p:nvSpPr>
          <p:spPr>
            <a:xfrm>
              <a:off x="13731738" y="5971682"/>
              <a:ext cx="8221479" cy="29031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p>
              <a:pPr marL="342900" indent="-342900" defTabSz="457200">
                <a:lnSpc>
                  <a:spcPts val="4500"/>
                </a:lnSpc>
                <a:buClr>
                  <a:schemeClr val="accent6"/>
                </a:buClr>
                <a:buFont typeface="Arial" panose="020B0604020202020204" pitchFamily="34" charset="0"/>
                <a:buChar char="•"/>
                <a:defRPr sz="2200">
                  <a:solidFill>
                    <a:srgbClr val="7B7B7C"/>
                  </a:solidFill>
                  <a:latin typeface="Aller"/>
                  <a:ea typeface="Aller"/>
                  <a:cs typeface="Aller"/>
                  <a:sym typeface="Aller"/>
                </a:defRPr>
              </a:pPr>
              <a:r>
                <a:rPr lang="en-US">
                  <a:solidFill>
                    <a:schemeClr val="bg1"/>
                  </a:solidFill>
                  <a:latin typeface="Montserrat"/>
                </a:rPr>
                <a:t>Limited access to top freelancers</a:t>
              </a:r>
              <a:endParaRPr lang="en-US">
                <a:solidFill>
                  <a:schemeClr val="bg1"/>
                </a:solidFill>
                <a:latin typeface="Montserrat" pitchFamily="2" charset="0"/>
              </a:endParaRPr>
            </a:p>
            <a:p>
              <a:pPr defTabSz="457200">
                <a:lnSpc>
                  <a:spcPts val="4500"/>
                </a:lnSpc>
                <a:buClr>
                  <a:schemeClr val="accent6"/>
                </a:buClr>
                <a:defRPr sz="2200">
                  <a:solidFill>
                    <a:srgbClr val="7B7B7C"/>
                  </a:solidFill>
                  <a:latin typeface="Aller"/>
                  <a:ea typeface="Aller"/>
                  <a:cs typeface="Aller"/>
                  <a:sym typeface="Aller"/>
                </a:defRPr>
              </a:pPr>
              <a:endParaRPr lang="en-US">
                <a:solidFill>
                  <a:schemeClr val="bg1"/>
                </a:solidFill>
                <a:latin typeface="Montserrat" pitchFamily="2" charset="0"/>
              </a:endParaRPr>
            </a:p>
            <a:p>
              <a:pPr marL="342900" indent="-342900" defTabSz="457200">
                <a:lnSpc>
                  <a:spcPts val="4500"/>
                </a:lnSpc>
                <a:buClr>
                  <a:schemeClr val="accent6"/>
                </a:buClr>
                <a:buFont typeface="Arial" panose="020B0604020202020204" pitchFamily="34" charset="0"/>
                <a:buChar char="•"/>
                <a:defRPr sz="2200">
                  <a:solidFill>
                    <a:srgbClr val="7B7B7C"/>
                  </a:solidFill>
                  <a:latin typeface="Aller"/>
                  <a:ea typeface="Aller"/>
                  <a:cs typeface="Aller"/>
                  <a:sym typeface="Aller"/>
                </a:defRPr>
              </a:pPr>
              <a:r>
                <a:rPr lang="en-US">
                  <a:solidFill>
                    <a:schemeClr val="bg1"/>
                  </a:solidFill>
                  <a:latin typeface="Montserrat"/>
                </a:rPr>
                <a:t>Capped messages per week to new freelancers</a:t>
              </a:r>
            </a:p>
            <a:p>
              <a:pPr marL="342900" indent="-342900" defTabSz="457200">
                <a:lnSpc>
                  <a:spcPts val="4500"/>
                </a:lnSpc>
                <a:buClr>
                  <a:schemeClr val="accent6"/>
                </a:buClr>
                <a:buFont typeface="Arial" panose="020B0604020202020204" pitchFamily="34" charset="0"/>
                <a:buChar char="•"/>
                <a:defRPr sz="2200">
                  <a:solidFill>
                    <a:srgbClr val="7B7B7C"/>
                  </a:solidFill>
                  <a:latin typeface="Aller"/>
                  <a:ea typeface="Aller"/>
                  <a:cs typeface="Aller"/>
                  <a:sym typeface="Aller"/>
                </a:defRPr>
              </a:pPr>
              <a:endParaRPr lang="en-US">
                <a:solidFill>
                  <a:schemeClr val="bg1"/>
                </a:solidFill>
                <a:latin typeface="Montserrat" pitchFamily="2" charset="0"/>
              </a:endParaRPr>
            </a:p>
            <a:p>
              <a:pPr marL="342900" indent="-342900" defTabSz="457200">
                <a:lnSpc>
                  <a:spcPts val="4500"/>
                </a:lnSpc>
                <a:buClr>
                  <a:schemeClr val="accent6"/>
                </a:buClr>
                <a:buFont typeface="Arial" panose="020B0604020202020204" pitchFamily="34" charset="0"/>
                <a:buChar char="•"/>
                <a:defRPr sz="2200">
                  <a:solidFill>
                    <a:srgbClr val="7B7B7C"/>
                  </a:solidFill>
                  <a:latin typeface="Aller"/>
                  <a:ea typeface="Aller"/>
                  <a:cs typeface="Aller"/>
                  <a:sym typeface="Aller"/>
                </a:defRPr>
              </a:pPr>
              <a:r>
                <a:rPr lang="en-US">
                  <a:solidFill>
                    <a:schemeClr val="bg1"/>
                  </a:solidFill>
                  <a:latin typeface="Montserrat"/>
                </a:rPr>
                <a:t>Hire only two freelancers at any given time</a:t>
              </a:r>
              <a:endParaRPr>
                <a:solidFill>
                  <a:schemeClr val="bg1"/>
                </a:solidFill>
                <a:latin typeface="Montserrat" pitchFamily="2" charset="0"/>
              </a:endParaRPr>
            </a:p>
          </p:txBody>
        </p:sp>
        <p:sp>
          <p:nvSpPr>
            <p:cNvPr id="20" name="Investor Pitch Deck Template">
              <a:extLst>
                <a:ext uri="{FF2B5EF4-FFF2-40B4-BE49-F238E27FC236}">
                  <a16:creationId xmlns:a16="http://schemas.microsoft.com/office/drawing/2014/main" id="{20310C07-5888-704D-92C9-64EFAECC1F3E}"/>
                </a:ext>
              </a:extLst>
            </p:cNvPr>
            <p:cNvSpPr txBox="1"/>
            <p:nvPr/>
          </p:nvSpPr>
          <p:spPr>
            <a:xfrm>
              <a:off x="13705724" y="2768071"/>
              <a:ext cx="6075794" cy="8617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r>
                <a:rPr lang="en-US" sz="5000">
                  <a:solidFill>
                    <a:schemeClr val="bg1"/>
                  </a:solidFill>
                  <a:latin typeface="Montserrat"/>
                </a:rPr>
                <a:t>Free Account</a:t>
              </a:r>
              <a:endParaRPr lang="en-US" sz="5000">
                <a:solidFill>
                  <a:schemeClr val="bg1"/>
                </a:solidFill>
                <a:latin typeface="Montserrat" pitchFamily="2" charset="0"/>
              </a:endParaRPr>
            </a:p>
          </p:txBody>
        </p:sp>
        <p:cxnSp>
          <p:nvCxnSpPr>
            <p:cNvPr id="21" name="Прямая соединительная линия 20">
              <a:extLst>
                <a:ext uri="{FF2B5EF4-FFF2-40B4-BE49-F238E27FC236}">
                  <a16:creationId xmlns:a16="http://schemas.microsoft.com/office/drawing/2014/main" id="{26E4C47D-A3C4-A540-9D4D-6E899A6A5233}"/>
                </a:ext>
              </a:extLst>
            </p:cNvPr>
            <p:cNvCxnSpPr/>
            <p:nvPr/>
          </p:nvCxnSpPr>
          <p:spPr>
            <a:xfrm>
              <a:off x="13777457" y="5190102"/>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320715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226841" y="9042084"/>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8" name="Полилиния 27">
            <a:extLst>
              <a:ext uri="{FF2B5EF4-FFF2-40B4-BE49-F238E27FC236}">
                <a16:creationId xmlns:a16="http://schemas.microsoft.com/office/drawing/2014/main" id="{6B3D4611-2F49-2445-B274-7CBCB4D744D9}"/>
              </a:ext>
            </a:extLst>
          </p:cNvPr>
          <p:cNvSpPr/>
          <p:nvPr/>
        </p:nvSpPr>
        <p:spPr>
          <a:xfrm rot="8100000">
            <a:off x="13076895" y="1663566"/>
            <a:ext cx="10388868" cy="1038886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0" name="Рисунок 49">
            <a:extLst>
              <a:ext uri="{FF2B5EF4-FFF2-40B4-BE49-F238E27FC236}">
                <a16:creationId xmlns:a16="http://schemas.microsoft.com/office/drawing/2014/main" id="{F199D6AD-0774-D74E-889F-C9FF1A11A51F}"/>
              </a:ext>
            </a:extLst>
          </p:cNvPr>
          <p:cNvSpPr>
            <a:spLocks noGrp="1"/>
          </p:cNvSpPr>
          <p:nvPr>
            <p:ph type="pic" sz="quarter" idx="14"/>
          </p:nvPr>
        </p:nvSpPr>
        <p:spPr>
          <a:xfrm rot="2700000">
            <a:off x="12456496" y="1676816"/>
            <a:ext cx="10360800" cy="10360800"/>
          </a:xfrm>
          <a:custGeom>
            <a:avLst/>
            <a:gdLst>
              <a:gd name="connsiteX0" fmla="*/ 460780 w 10360800"/>
              <a:gd name="connsiteY0" fmla="*/ 4067979 h 10360800"/>
              <a:gd name="connsiteX1" fmla="*/ 1573200 w 10360800"/>
              <a:gd name="connsiteY1" fmla="*/ 3607200 h 10360800"/>
              <a:gd name="connsiteX2" fmla="*/ 3607200 w 10360800"/>
              <a:gd name="connsiteY2" fmla="*/ 3607200 h 10360800"/>
              <a:gd name="connsiteX3" fmla="*/ 3607201 w 10360800"/>
              <a:gd name="connsiteY3" fmla="*/ 1573200 h 10360800"/>
              <a:gd name="connsiteX4" fmla="*/ 5180400 w 10360800"/>
              <a:gd name="connsiteY4" fmla="*/ 0 h 10360800"/>
              <a:gd name="connsiteX5" fmla="*/ 6753600 w 10360800"/>
              <a:gd name="connsiteY5" fmla="*/ 1573200 h 10360800"/>
              <a:gd name="connsiteX6" fmla="*/ 6753599 w 10360800"/>
              <a:gd name="connsiteY6" fmla="*/ 3607201 h 10360800"/>
              <a:gd name="connsiteX7" fmla="*/ 8787600 w 10360800"/>
              <a:gd name="connsiteY7" fmla="*/ 3607200 h 10360800"/>
              <a:gd name="connsiteX8" fmla="*/ 10360800 w 10360800"/>
              <a:gd name="connsiteY8" fmla="*/ 5180400 h 10360800"/>
              <a:gd name="connsiteX9" fmla="*/ 8787601 w 10360800"/>
              <a:gd name="connsiteY9" fmla="*/ 6753599 h 10360800"/>
              <a:gd name="connsiteX10" fmla="*/ 6753600 w 10360800"/>
              <a:gd name="connsiteY10" fmla="*/ 6753600 h 10360800"/>
              <a:gd name="connsiteX11" fmla="*/ 6753600 w 10360800"/>
              <a:gd name="connsiteY11" fmla="*/ 8787600 h 10360800"/>
              <a:gd name="connsiteX12" fmla="*/ 5180400 w 10360800"/>
              <a:gd name="connsiteY12" fmla="*/ 10360800 h 10360800"/>
              <a:gd name="connsiteX13" fmla="*/ 3607200 w 10360800"/>
              <a:gd name="connsiteY13" fmla="*/ 8787600 h 10360800"/>
              <a:gd name="connsiteX14" fmla="*/ 3607200 w 10360800"/>
              <a:gd name="connsiteY14" fmla="*/ 6753600 h 10360800"/>
              <a:gd name="connsiteX15" fmla="*/ 1573200 w 10360800"/>
              <a:gd name="connsiteY15" fmla="*/ 6753600 h 10360800"/>
              <a:gd name="connsiteX16" fmla="*/ 0 w 10360800"/>
              <a:gd name="connsiteY16" fmla="*/ 5180400 h 10360800"/>
              <a:gd name="connsiteX17" fmla="*/ 460780 w 10360800"/>
              <a:gd name="connsiteY17" fmla="*/ 4067979 h 1036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360800" h="10360800">
                <a:moveTo>
                  <a:pt x="460780" y="4067979"/>
                </a:moveTo>
                <a:cubicBezTo>
                  <a:pt x="745473" y="3783286"/>
                  <a:pt x="1138774" y="3607200"/>
                  <a:pt x="1573200" y="3607200"/>
                </a:cubicBezTo>
                <a:lnTo>
                  <a:pt x="3607200" y="3607200"/>
                </a:lnTo>
                <a:lnTo>
                  <a:pt x="3607201" y="1573200"/>
                </a:lnTo>
                <a:cubicBezTo>
                  <a:pt x="3607200" y="704346"/>
                  <a:pt x="4311547" y="0"/>
                  <a:pt x="5180400" y="0"/>
                </a:cubicBezTo>
                <a:cubicBezTo>
                  <a:pt x="6049254" y="0"/>
                  <a:pt x="6753600" y="704347"/>
                  <a:pt x="6753600" y="1573200"/>
                </a:cubicBezTo>
                <a:lnTo>
                  <a:pt x="6753599" y="3607201"/>
                </a:lnTo>
                <a:lnTo>
                  <a:pt x="8787600" y="3607200"/>
                </a:lnTo>
                <a:cubicBezTo>
                  <a:pt x="9656454" y="3607201"/>
                  <a:pt x="10360799" y="4311546"/>
                  <a:pt x="10360800" y="5180400"/>
                </a:cubicBezTo>
                <a:cubicBezTo>
                  <a:pt x="10360801" y="6049254"/>
                  <a:pt x="9656455" y="6753600"/>
                  <a:pt x="8787601" y="6753599"/>
                </a:cubicBezTo>
                <a:lnTo>
                  <a:pt x="6753600" y="6753600"/>
                </a:lnTo>
                <a:lnTo>
                  <a:pt x="6753600" y="8787600"/>
                </a:lnTo>
                <a:cubicBezTo>
                  <a:pt x="6753600" y="9656455"/>
                  <a:pt x="6049255" y="10360800"/>
                  <a:pt x="5180400" y="10360800"/>
                </a:cubicBezTo>
                <a:cubicBezTo>
                  <a:pt x="4311545" y="10360800"/>
                  <a:pt x="3607200" y="9656455"/>
                  <a:pt x="3607200" y="8787600"/>
                </a:cubicBezTo>
                <a:lnTo>
                  <a:pt x="3607200" y="6753600"/>
                </a:lnTo>
                <a:lnTo>
                  <a:pt x="1573200" y="6753600"/>
                </a:lnTo>
                <a:cubicBezTo>
                  <a:pt x="704346" y="6753601"/>
                  <a:pt x="0" y="6049254"/>
                  <a:pt x="0" y="5180400"/>
                </a:cubicBezTo>
                <a:cubicBezTo>
                  <a:pt x="1" y="4745973"/>
                  <a:pt x="176087" y="4352673"/>
                  <a:pt x="460780" y="4067979"/>
                </a:cubicBezTo>
                <a:close/>
              </a:path>
            </a:pathLst>
          </a:custGeom>
          <a:solidFill>
            <a:srgbClr val="E0DCE2"/>
          </a:solidFill>
        </p:spPr>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tx2">
              <a:lumMod val="20000"/>
              <a:lumOff val="8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tx2">
              <a:lumMod val="20000"/>
              <a:lumOff val="8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tx2">
              <a:lumMod val="20000"/>
              <a:lumOff val="8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tx2">
              <a:lumMod val="20000"/>
              <a:lumOff val="80000"/>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4934866" y="12050330"/>
            <a:ext cx="472041" cy="472041"/>
          </a:xfrm>
          <a:prstGeom prst="ellipse">
            <a:avLst/>
          </a:prstGeom>
          <a:solidFill>
            <a:schemeClr val="tx2">
              <a:lumMod val="20000"/>
              <a:lumOff val="80000"/>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tx2">
              <a:lumMod val="20000"/>
              <a:lumOff val="80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tx2">
              <a:lumMod val="20000"/>
              <a:lumOff val="80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0"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51201FC4-6AE3-A945-8C72-A3C4912339CA}"/>
              </a:ext>
            </a:extLst>
          </p:cNvPr>
          <p:cNvSpPr txBox="1"/>
          <p:nvPr/>
        </p:nvSpPr>
        <p:spPr>
          <a:xfrm>
            <a:off x="1699758" y="6827447"/>
            <a:ext cx="9387342" cy="4057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incididunt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magna </a:t>
            </a:r>
            <a:r>
              <a:rPr err="1">
                <a:latin typeface="Montserrat" pitchFamily="2" charset="0"/>
              </a:rPr>
              <a:t>aliqua</a:t>
            </a:r>
            <a:r>
              <a:rPr>
                <a:latin typeface="Montserrat" pitchFamily="2" charset="0"/>
              </a:rPr>
              <a:t>. Ut </a:t>
            </a:r>
            <a:r>
              <a:rPr err="1">
                <a:latin typeface="Montserrat" pitchFamily="2" charset="0"/>
              </a:rPr>
              <a:t>enim</a:t>
            </a:r>
            <a:r>
              <a:rPr>
                <a:latin typeface="Montserrat" pitchFamily="2" charset="0"/>
              </a:rPr>
              <a:t> ad minim </a:t>
            </a:r>
            <a:r>
              <a:rPr err="1">
                <a:latin typeface="Montserrat" pitchFamily="2" charset="0"/>
              </a:rPr>
              <a:t>veniam</a:t>
            </a:r>
            <a:r>
              <a:rPr>
                <a:latin typeface="Montserrat" pitchFamily="2" charset="0"/>
              </a:rPr>
              <a:t>, </a:t>
            </a:r>
            <a:r>
              <a:rPr err="1">
                <a:latin typeface="Montserrat" pitchFamily="2" charset="0"/>
              </a:rPr>
              <a:t>quis</a:t>
            </a:r>
            <a:r>
              <a:rPr>
                <a:latin typeface="Montserrat" pitchFamily="2" charset="0"/>
              </a:rPr>
              <a:t> </a:t>
            </a:r>
            <a:r>
              <a:rPr err="1">
                <a:latin typeface="Montserrat" pitchFamily="2" charset="0"/>
              </a:rPr>
              <a:t>nostrud</a:t>
            </a:r>
            <a:r>
              <a:rPr>
                <a:latin typeface="Montserrat" pitchFamily="2" charset="0"/>
              </a:rPr>
              <a:t> exercitation </a:t>
            </a:r>
            <a:r>
              <a:rPr err="1">
                <a:latin typeface="Montserrat" pitchFamily="2" charset="0"/>
              </a:rPr>
              <a:t>ullamco</a:t>
            </a:r>
            <a:r>
              <a:rPr>
                <a:latin typeface="Montserrat" pitchFamily="2" charset="0"/>
              </a:rPr>
              <a:t> </a:t>
            </a:r>
            <a:r>
              <a:rPr err="1">
                <a:latin typeface="Montserrat" pitchFamily="2" charset="0"/>
              </a:rPr>
              <a:t>laboris</a:t>
            </a:r>
            <a:r>
              <a:rPr>
                <a:latin typeface="Montserrat" pitchFamily="2" charset="0"/>
              </a:rPr>
              <a:t> nisi </a:t>
            </a:r>
            <a:r>
              <a:rPr err="1">
                <a:latin typeface="Montserrat" pitchFamily="2" charset="0"/>
              </a:rPr>
              <a:t>ut</a:t>
            </a:r>
            <a:r>
              <a:rPr>
                <a:latin typeface="Montserrat" pitchFamily="2" charset="0"/>
              </a:rPr>
              <a:t> </a:t>
            </a:r>
            <a:r>
              <a:rPr err="1">
                <a:latin typeface="Montserrat" pitchFamily="2" charset="0"/>
              </a:rPr>
              <a:t>aliquip</a:t>
            </a:r>
            <a:r>
              <a:rPr>
                <a:latin typeface="Montserrat" pitchFamily="2" charset="0"/>
              </a:rPr>
              <a:t> ex </a:t>
            </a:r>
            <a:r>
              <a:rPr err="1">
                <a:latin typeface="Montserrat" pitchFamily="2" charset="0"/>
              </a:rPr>
              <a:t>ea</a:t>
            </a:r>
            <a:r>
              <a:rPr>
                <a:latin typeface="Montserrat" pitchFamily="2" charset="0"/>
              </a:rPr>
              <a:t> </a:t>
            </a:r>
            <a:r>
              <a:rPr err="1">
                <a:latin typeface="Montserrat" pitchFamily="2" charset="0"/>
              </a:rPr>
              <a:t>commodo</a:t>
            </a:r>
            <a:r>
              <a:rPr>
                <a:latin typeface="Montserrat" pitchFamily="2" charset="0"/>
              </a:rPr>
              <a:t> </a:t>
            </a:r>
            <a:r>
              <a:rPr err="1">
                <a:latin typeface="Montserrat" pitchFamily="2" charset="0"/>
              </a:rPr>
              <a:t>consequat</a:t>
            </a:r>
            <a:r>
              <a:rPr>
                <a:latin typeface="Montserrat" pitchFamily="2" charset="0"/>
              </a:rPr>
              <a:t>. Duis </a:t>
            </a:r>
            <a:r>
              <a:rPr err="1">
                <a:latin typeface="Montserrat" pitchFamily="2" charset="0"/>
              </a:rPr>
              <a:t>aute</a:t>
            </a:r>
            <a:r>
              <a:rPr>
                <a:latin typeface="Montserrat" pitchFamily="2" charset="0"/>
              </a:rPr>
              <a:t> </a:t>
            </a:r>
            <a:r>
              <a:rPr err="1">
                <a:latin typeface="Montserrat" pitchFamily="2" charset="0"/>
              </a:rPr>
              <a:t>irure</a:t>
            </a:r>
            <a:r>
              <a:rPr>
                <a:latin typeface="Montserrat" pitchFamily="2" charset="0"/>
              </a:rPr>
              <a:t> dolor in </a:t>
            </a:r>
            <a:r>
              <a:rPr err="1">
                <a:latin typeface="Montserrat" pitchFamily="2" charset="0"/>
              </a:rPr>
              <a:t>reprehenderit</a:t>
            </a:r>
            <a:r>
              <a:rPr>
                <a:latin typeface="Montserrat" pitchFamily="2" charset="0"/>
              </a:rPr>
              <a:t> in </a:t>
            </a:r>
            <a:r>
              <a:rPr err="1">
                <a:latin typeface="Montserrat" pitchFamily="2" charset="0"/>
              </a:rPr>
              <a:t>voluptate</a:t>
            </a:r>
            <a:r>
              <a:rPr>
                <a:latin typeface="Montserrat" pitchFamily="2" charset="0"/>
              </a:rPr>
              <a:t> </a:t>
            </a:r>
            <a:r>
              <a:rPr err="1">
                <a:latin typeface="Montserrat" pitchFamily="2" charset="0"/>
              </a:rPr>
              <a:t>velit</a:t>
            </a:r>
            <a:r>
              <a:rPr>
                <a:latin typeface="Montserrat" pitchFamily="2" charset="0"/>
              </a:rPr>
              <a:t> </a:t>
            </a:r>
            <a:r>
              <a:rPr err="1">
                <a:latin typeface="Montserrat" pitchFamily="2" charset="0"/>
              </a:rPr>
              <a:t>esse</a:t>
            </a:r>
            <a:r>
              <a:rPr>
                <a:latin typeface="Montserrat" pitchFamily="2" charset="0"/>
              </a:rPr>
              <a:t> </a:t>
            </a:r>
            <a:r>
              <a:rPr err="1">
                <a:latin typeface="Montserrat" pitchFamily="2" charset="0"/>
              </a:rPr>
              <a:t>cillum</a:t>
            </a:r>
            <a:r>
              <a:rPr>
                <a:latin typeface="Montserrat" pitchFamily="2" charset="0"/>
              </a:rPr>
              <a:t> dolore </a:t>
            </a:r>
            <a:r>
              <a:rPr err="1">
                <a:latin typeface="Montserrat" pitchFamily="2" charset="0"/>
              </a:rPr>
              <a:t>eu</a:t>
            </a:r>
            <a:r>
              <a:rPr>
                <a:latin typeface="Montserrat" pitchFamily="2" charset="0"/>
              </a:rPr>
              <a:t> </a:t>
            </a:r>
            <a:r>
              <a:rPr err="1">
                <a:latin typeface="Montserrat" pitchFamily="2" charset="0"/>
              </a:rPr>
              <a:t>fugiat</a:t>
            </a:r>
            <a:r>
              <a:rPr>
                <a:latin typeface="Montserrat" pitchFamily="2" charset="0"/>
              </a:rPr>
              <a:t> </a:t>
            </a:r>
            <a:r>
              <a:rPr err="1">
                <a:latin typeface="Montserrat" pitchFamily="2" charset="0"/>
              </a:rPr>
              <a:t>nulla</a:t>
            </a:r>
            <a:r>
              <a:rPr>
                <a:latin typeface="Montserrat" pitchFamily="2" charset="0"/>
              </a:rPr>
              <a:t> </a:t>
            </a:r>
            <a:r>
              <a:rPr err="1">
                <a:latin typeface="Montserrat" pitchFamily="2" charset="0"/>
              </a:rPr>
              <a:t>pariatur</a:t>
            </a:r>
            <a:r>
              <a:rPr>
                <a:latin typeface="Montserrat" pitchFamily="2" charset="0"/>
              </a:rPr>
              <a:t>. </a:t>
            </a:r>
            <a:r>
              <a:rPr err="1">
                <a:latin typeface="Montserrat" pitchFamily="2" charset="0"/>
              </a:rPr>
              <a:t>Excepteur</a:t>
            </a:r>
            <a:r>
              <a:rPr>
                <a:latin typeface="Montserrat" pitchFamily="2" charset="0"/>
              </a:rPr>
              <a:t> </a:t>
            </a:r>
            <a:r>
              <a:rPr err="1">
                <a:latin typeface="Montserrat" pitchFamily="2" charset="0"/>
              </a:rPr>
              <a:t>sint</a:t>
            </a:r>
            <a:r>
              <a:rPr>
                <a:latin typeface="Montserrat" pitchFamily="2" charset="0"/>
              </a:rPr>
              <a:t> </a:t>
            </a:r>
            <a:r>
              <a:rPr err="1">
                <a:latin typeface="Montserrat" pitchFamily="2" charset="0"/>
              </a:rPr>
              <a:t>occaecat</a:t>
            </a:r>
            <a:r>
              <a:rPr>
                <a:latin typeface="Montserrat" pitchFamily="2" charset="0"/>
              </a:rPr>
              <a:t> </a:t>
            </a:r>
            <a:r>
              <a:rPr err="1">
                <a:latin typeface="Montserrat" pitchFamily="2" charset="0"/>
              </a:rPr>
              <a:t>cupidatat</a:t>
            </a:r>
            <a:r>
              <a:rPr>
                <a:latin typeface="Montserrat" pitchFamily="2" charset="0"/>
              </a:rPr>
              <a:t> non </a:t>
            </a:r>
            <a:r>
              <a:rPr err="1">
                <a:latin typeface="Montserrat" pitchFamily="2" charset="0"/>
              </a:rPr>
              <a:t>proident</a:t>
            </a:r>
            <a:r>
              <a:rPr>
                <a:latin typeface="Montserrat" pitchFamily="2" charset="0"/>
              </a:rPr>
              <a:t>, </a:t>
            </a:r>
            <a:r>
              <a:rPr err="1">
                <a:latin typeface="Montserrat" pitchFamily="2" charset="0"/>
              </a:rPr>
              <a:t>sunt</a:t>
            </a:r>
            <a:r>
              <a:rPr>
                <a:latin typeface="Montserrat" pitchFamily="2" charset="0"/>
              </a:rPr>
              <a:t> in culpa qui </a:t>
            </a:r>
            <a:r>
              <a:rPr err="1">
                <a:latin typeface="Montserrat" pitchFamily="2" charset="0"/>
              </a:rPr>
              <a:t>officia</a:t>
            </a:r>
            <a:r>
              <a:rPr>
                <a:latin typeface="Montserrat" pitchFamily="2" charset="0"/>
              </a:rPr>
              <a:t> </a:t>
            </a:r>
            <a:r>
              <a:rPr err="1">
                <a:latin typeface="Montserrat" pitchFamily="2" charset="0"/>
              </a:rPr>
              <a:t>deserunt</a:t>
            </a:r>
            <a:r>
              <a:rPr>
                <a:latin typeface="Montserrat" pitchFamily="2" charset="0"/>
              </a:rPr>
              <a:t> </a:t>
            </a:r>
            <a:r>
              <a:rPr err="1">
                <a:latin typeface="Montserrat" pitchFamily="2" charset="0"/>
              </a:rPr>
              <a:t>mollit</a:t>
            </a:r>
            <a:r>
              <a:rPr>
                <a:latin typeface="Montserrat" pitchFamily="2" charset="0"/>
              </a:rPr>
              <a:t> </a:t>
            </a:r>
            <a:r>
              <a:rPr err="1">
                <a:latin typeface="Montserrat" pitchFamily="2" charset="0"/>
              </a:rPr>
              <a:t>anim</a:t>
            </a:r>
            <a:r>
              <a:rPr>
                <a:latin typeface="Montserrat" pitchFamily="2" charset="0"/>
              </a:rPr>
              <a:t> id </a:t>
            </a:r>
            <a:r>
              <a:rPr err="1">
                <a:latin typeface="Montserrat" pitchFamily="2" charset="0"/>
              </a:rPr>
              <a:t>est</a:t>
            </a:r>
            <a:r>
              <a:rPr>
                <a:latin typeface="Montserrat" pitchFamily="2" charset="0"/>
              </a:rPr>
              <a:t> </a:t>
            </a:r>
            <a:r>
              <a:rPr err="1">
                <a:latin typeface="Montserrat" pitchFamily="2" charset="0"/>
              </a:rPr>
              <a:t>laborum</a:t>
            </a:r>
            <a:r>
              <a:rPr>
                <a:latin typeface="Montserrat" pitchFamily="2" charset="0"/>
              </a:rPr>
              <a:t>.</a:t>
            </a:r>
            <a:r>
              <a:rPr lang="en-US">
                <a:latin typeface="Montserrat" pitchFamily="2" charset="0"/>
              </a:rPr>
              <a:t> </a:t>
            </a:r>
            <a:r>
              <a:rPr>
                <a:latin typeface="Montserrat" pitchFamily="2" charset="0"/>
              </a:rPr>
              <a:t>But I must</a:t>
            </a:r>
          </a:p>
        </p:txBody>
      </p:sp>
      <p:grpSp>
        <p:nvGrpSpPr>
          <p:cNvPr id="2" name="Группа 1">
            <a:extLst>
              <a:ext uri="{FF2B5EF4-FFF2-40B4-BE49-F238E27FC236}">
                <a16:creationId xmlns:a16="http://schemas.microsoft.com/office/drawing/2014/main" id="{DBC0F30F-69EB-464D-BCA4-8184F33717AF}"/>
              </a:ext>
            </a:extLst>
          </p:cNvPr>
          <p:cNvGrpSpPr/>
          <p:nvPr/>
        </p:nvGrpSpPr>
        <p:grpSpPr>
          <a:xfrm>
            <a:off x="1719464" y="2389396"/>
            <a:ext cx="8991554" cy="3313571"/>
            <a:chOff x="1719464" y="2389396"/>
            <a:chExt cx="8991554" cy="3313571"/>
          </a:xfrm>
        </p:grpSpPr>
        <p:sp>
          <p:nvSpPr>
            <p:cNvPr id="41" name="Investor Pitch Deck Template">
              <a:extLst>
                <a:ext uri="{FF2B5EF4-FFF2-40B4-BE49-F238E27FC236}">
                  <a16:creationId xmlns:a16="http://schemas.microsoft.com/office/drawing/2014/main" id="{D521DBC8-67F2-2346-8E5A-4EFDE0D9C2FF}"/>
                </a:ext>
              </a:extLst>
            </p:cNvPr>
            <p:cNvSpPr txBox="1"/>
            <p:nvPr/>
          </p:nvSpPr>
          <p:spPr>
            <a:xfrm>
              <a:off x="1719464" y="2389396"/>
              <a:ext cx="8991554"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spAutoFit/>
            </a:bodyPr>
            <a:lstStyle>
              <a:lvl1pPr>
                <a:defRPr sz="8000" b="1">
                  <a:solidFill>
                    <a:srgbClr val="000001"/>
                  </a:solidFill>
                  <a:latin typeface="Aller"/>
                  <a:ea typeface="Aller"/>
                  <a:cs typeface="Aller"/>
                  <a:sym typeface="Aller"/>
                </a:defRPr>
              </a:lvl1pPr>
            </a:lstStyle>
            <a:p>
              <a:r>
                <a:rPr lang="en-US">
                  <a:solidFill>
                    <a:schemeClr val="accent1"/>
                  </a:solidFill>
                  <a:latin typeface="Montserrat"/>
                </a:rPr>
                <a:t>The Team</a:t>
              </a:r>
              <a:endParaRPr lang="en-US">
                <a:solidFill>
                  <a:schemeClr val="accent1"/>
                </a:solidFill>
                <a:latin typeface="Montserrat" pitchFamily="2" charset="0"/>
              </a:endParaRPr>
            </a:p>
          </p:txBody>
        </p:sp>
        <p:cxnSp>
          <p:nvCxnSpPr>
            <p:cNvPr id="42" name="Прямая соединительная линия 41">
              <a:extLst>
                <a:ext uri="{FF2B5EF4-FFF2-40B4-BE49-F238E27FC236}">
                  <a16:creationId xmlns:a16="http://schemas.microsoft.com/office/drawing/2014/main" id="{AD192847-17D6-F14B-9E2C-592A9E0E8C75}"/>
                </a:ext>
              </a:extLst>
            </p:cNvPr>
            <p:cNvCxnSpPr/>
            <p:nvPr/>
          </p:nvCxnSpPr>
          <p:spPr>
            <a:xfrm>
              <a:off x="1745477" y="5702967"/>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43" name="Полилиния 42">
            <a:extLst>
              <a:ext uri="{FF2B5EF4-FFF2-40B4-BE49-F238E27FC236}">
                <a16:creationId xmlns:a16="http://schemas.microsoft.com/office/drawing/2014/main" id="{3FE34C6A-2CB2-8941-9FF6-8022204DA175}"/>
              </a:ext>
            </a:extLst>
          </p:cNvPr>
          <p:cNvSpPr/>
          <p:nvPr/>
        </p:nvSpPr>
        <p:spPr>
          <a:xfrm rot="8100000">
            <a:off x="2049266" y="123782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27745304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additive="base">
                                        <p:cTn id="12" dur="500" fill="hold"/>
                                        <p:tgtEl>
                                          <p:spTgt spid="40"/>
                                        </p:tgtEl>
                                        <p:attrNameLst>
                                          <p:attrName>ppt_x</p:attrName>
                                        </p:attrNameLst>
                                      </p:cBhvr>
                                      <p:tavLst>
                                        <p:tav tm="0">
                                          <p:val>
                                            <p:strVal val="#ppt_x"/>
                                          </p:val>
                                        </p:tav>
                                        <p:tav tm="100000">
                                          <p:val>
                                            <p:strVal val="#ppt_x"/>
                                          </p:val>
                                        </p:tav>
                                      </p:tavLst>
                                    </p:anim>
                                    <p:anim calcmode="lin" valueType="num">
                                      <p:cBhvr additive="base">
                                        <p:cTn id="13"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9" presetClass="entr" presetSubtype="0" decel="100000"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 calcmode="lin" valueType="num">
                                      <p:cBhvr>
                                        <p:cTn id="18" dur="500" fill="hold"/>
                                        <p:tgtEl>
                                          <p:spTgt spid="28"/>
                                        </p:tgtEl>
                                        <p:attrNameLst>
                                          <p:attrName>ppt_w</p:attrName>
                                        </p:attrNameLst>
                                      </p:cBhvr>
                                      <p:tavLst>
                                        <p:tav tm="0">
                                          <p:val>
                                            <p:fltVal val="0"/>
                                          </p:val>
                                        </p:tav>
                                        <p:tav tm="100000">
                                          <p:val>
                                            <p:strVal val="#ppt_w"/>
                                          </p:val>
                                        </p:tav>
                                      </p:tavLst>
                                    </p:anim>
                                    <p:anim calcmode="lin" valueType="num">
                                      <p:cBhvr>
                                        <p:cTn id="19" dur="500" fill="hold"/>
                                        <p:tgtEl>
                                          <p:spTgt spid="28"/>
                                        </p:tgtEl>
                                        <p:attrNameLst>
                                          <p:attrName>ppt_h</p:attrName>
                                        </p:attrNameLst>
                                      </p:cBhvr>
                                      <p:tavLst>
                                        <p:tav tm="0">
                                          <p:val>
                                            <p:fltVal val="0"/>
                                          </p:val>
                                        </p:tav>
                                        <p:tav tm="100000">
                                          <p:val>
                                            <p:strVal val="#ppt_h"/>
                                          </p:val>
                                        </p:tav>
                                      </p:tavLst>
                                    </p:anim>
                                    <p:anim calcmode="lin" valueType="num">
                                      <p:cBhvr>
                                        <p:cTn id="20" dur="500" fill="hold"/>
                                        <p:tgtEl>
                                          <p:spTgt spid="28"/>
                                        </p:tgtEl>
                                        <p:attrNameLst>
                                          <p:attrName>style.rotation</p:attrName>
                                        </p:attrNameLst>
                                      </p:cBhvr>
                                      <p:tavLst>
                                        <p:tav tm="0">
                                          <p:val>
                                            <p:fltVal val="360"/>
                                          </p:val>
                                        </p:tav>
                                        <p:tav tm="100000">
                                          <p:val>
                                            <p:fltVal val="0"/>
                                          </p:val>
                                        </p:tav>
                                      </p:tavLst>
                                    </p:anim>
                                    <p:animEffect transition="in" filter="fade">
                                      <p:cBhvr>
                                        <p:cTn id="21" dur="500"/>
                                        <p:tgtEl>
                                          <p:spTgt spid="28"/>
                                        </p:tgtEl>
                                      </p:cBhvr>
                                    </p:animEffect>
                                  </p:childTnLst>
                                </p:cTn>
                              </p:par>
                            </p:childTnLst>
                          </p:cTn>
                        </p:par>
                      </p:childTnLst>
                    </p:cTn>
                  </p:par>
                  <p:par>
                    <p:cTn id="22" fill="hold">
                      <p:stCondLst>
                        <p:cond delay="indefinite"/>
                      </p:stCondLst>
                      <p:childTnLst>
                        <p:par>
                          <p:cTn id="23" fill="hold">
                            <p:stCondLst>
                              <p:cond delay="0"/>
                            </p:stCondLst>
                            <p:childTnLst>
                              <p:par>
                                <p:cTn id="24" presetID="49" presetClass="entr" presetSubtype="0" decel="100000" fill="hold" nodeType="clickEffect">
                                  <p:stCondLst>
                                    <p:cond delay="0"/>
                                  </p:stCondLst>
                                  <p:childTnLst>
                                    <p:set>
                                      <p:cBhvr>
                                        <p:cTn id="25" dur="1" fill="hold">
                                          <p:stCondLst>
                                            <p:cond delay="0"/>
                                          </p:stCondLst>
                                        </p:cTn>
                                        <p:tgtEl>
                                          <p:spTgt spid="50"/>
                                        </p:tgtEl>
                                        <p:attrNameLst>
                                          <p:attrName>style.visibility</p:attrName>
                                        </p:attrNameLst>
                                      </p:cBhvr>
                                      <p:to>
                                        <p:strVal val="visible"/>
                                      </p:to>
                                    </p:set>
                                    <p:anim calcmode="lin" valueType="num">
                                      <p:cBhvr>
                                        <p:cTn id="26" dur="500" fill="hold"/>
                                        <p:tgtEl>
                                          <p:spTgt spid="50"/>
                                        </p:tgtEl>
                                        <p:attrNameLst>
                                          <p:attrName>ppt_w</p:attrName>
                                        </p:attrNameLst>
                                      </p:cBhvr>
                                      <p:tavLst>
                                        <p:tav tm="0">
                                          <p:val>
                                            <p:fltVal val="0"/>
                                          </p:val>
                                        </p:tav>
                                        <p:tav tm="100000">
                                          <p:val>
                                            <p:strVal val="#ppt_w"/>
                                          </p:val>
                                        </p:tav>
                                      </p:tavLst>
                                    </p:anim>
                                    <p:anim calcmode="lin" valueType="num">
                                      <p:cBhvr>
                                        <p:cTn id="27" dur="500" fill="hold"/>
                                        <p:tgtEl>
                                          <p:spTgt spid="50"/>
                                        </p:tgtEl>
                                        <p:attrNameLst>
                                          <p:attrName>ppt_h</p:attrName>
                                        </p:attrNameLst>
                                      </p:cBhvr>
                                      <p:tavLst>
                                        <p:tav tm="0">
                                          <p:val>
                                            <p:fltVal val="0"/>
                                          </p:val>
                                        </p:tav>
                                        <p:tav tm="100000">
                                          <p:val>
                                            <p:strVal val="#ppt_h"/>
                                          </p:val>
                                        </p:tav>
                                      </p:tavLst>
                                    </p:anim>
                                    <p:anim calcmode="lin" valueType="num">
                                      <p:cBhvr>
                                        <p:cTn id="28" dur="500" fill="hold"/>
                                        <p:tgtEl>
                                          <p:spTgt spid="50"/>
                                        </p:tgtEl>
                                        <p:attrNameLst>
                                          <p:attrName>style.rotation</p:attrName>
                                        </p:attrNameLst>
                                      </p:cBhvr>
                                      <p:tavLst>
                                        <p:tav tm="0">
                                          <p:val>
                                            <p:fltVal val="360"/>
                                          </p:val>
                                        </p:tav>
                                        <p:tav tm="100000">
                                          <p:val>
                                            <p:fltVal val="0"/>
                                          </p:val>
                                        </p:tav>
                                      </p:tavLst>
                                    </p:anim>
                                    <p:animEffect transition="in" filter="fade">
                                      <p:cBhvr>
                                        <p:cTn id="2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758" y="6827447"/>
            <a:ext cx="7604262" cy="5216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p>
            <a:pPr defTabSz="457200">
              <a:lnSpc>
                <a:spcPts val="4500"/>
              </a:lnSpc>
              <a:defRPr sz="2200">
                <a:solidFill>
                  <a:srgbClr val="7B7B7C"/>
                </a:solidFill>
                <a:latin typeface="Aller"/>
                <a:ea typeface="Aller"/>
                <a:cs typeface="Aller"/>
                <a:sym typeface="Aller"/>
              </a:defRPr>
            </a:pPr>
            <a:r>
              <a:rPr lang="en-US"/>
              <a:t>My work has appeared on major media outlets and I love getting involved in the industry wherever possible, I’m always available to be a guest on your next article or podcast! I grew up in the Chilterns and design/tech has been my passion for many years. When I was 16, I created my first website (something very basic). I have since developed and honed my skillset and am now the point of call for a number of local businesses and international NGO's. It has been my passion, enthusiasm and hard work that has got me to the stage I am at now.</a:t>
            </a:r>
          </a:p>
        </p:txBody>
      </p:sp>
      <p:sp>
        <p:nvSpPr>
          <p:cNvPr id="2" name="Рисунок 1">
            <a:extLst>
              <a:ext uri="{FF2B5EF4-FFF2-40B4-BE49-F238E27FC236}">
                <a16:creationId xmlns:a16="http://schemas.microsoft.com/office/drawing/2014/main" id="{EC5009ED-AD0C-4941-A204-FDF8C0105DCF}"/>
              </a:ext>
            </a:extLst>
          </p:cNvPr>
          <p:cNvSpPr>
            <a:spLocks noGrp="1"/>
          </p:cNvSpPr>
          <p:nvPr>
            <p:ph type="pic" sz="quarter" idx="13"/>
          </p:nvPr>
        </p:nvSpPr>
        <p:spPr>
          <a:xfrm>
            <a:off x="12192000" y="0"/>
            <a:ext cx="12192000" cy="13715996"/>
          </a:xfrm>
          <a:solidFill>
            <a:srgbClr val="E0DCE2"/>
          </a:solidFill>
        </p:spPr>
      </p:sp>
      <p:grpSp>
        <p:nvGrpSpPr>
          <p:cNvPr id="3" name="Группа 2">
            <a:extLst>
              <a:ext uri="{FF2B5EF4-FFF2-40B4-BE49-F238E27FC236}">
                <a16:creationId xmlns:a16="http://schemas.microsoft.com/office/drawing/2014/main" id="{0E42042B-6E46-0042-BA66-6DA5A50FB7A8}"/>
              </a:ext>
            </a:extLst>
          </p:cNvPr>
          <p:cNvGrpSpPr/>
          <p:nvPr/>
        </p:nvGrpSpPr>
        <p:grpSpPr>
          <a:xfrm>
            <a:off x="1653701" y="2389396"/>
            <a:ext cx="9057317" cy="3313571"/>
            <a:chOff x="1653701" y="2389396"/>
            <a:chExt cx="9057317" cy="3313571"/>
          </a:xfrm>
        </p:grpSpPr>
        <p:sp>
          <p:nvSpPr>
            <p:cNvPr id="5" name="Investor Pitch Deck Template">
              <a:extLst>
                <a:ext uri="{FF2B5EF4-FFF2-40B4-BE49-F238E27FC236}">
                  <a16:creationId xmlns:a16="http://schemas.microsoft.com/office/drawing/2014/main" id="{A498DAFE-F8F4-6D4C-867B-94CC3912E226}"/>
                </a:ext>
              </a:extLst>
            </p:cNvPr>
            <p:cNvSpPr txBox="1"/>
            <p:nvPr/>
          </p:nvSpPr>
          <p:spPr>
            <a:xfrm>
              <a:off x="1719464" y="2389396"/>
              <a:ext cx="8991554"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spAutoFit/>
            </a:bodyPr>
            <a:lstStyle>
              <a:lvl1pPr>
                <a:defRPr sz="8000" b="1">
                  <a:solidFill>
                    <a:srgbClr val="000001"/>
                  </a:solidFill>
                  <a:latin typeface="Aller"/>
                  <a:ea typeface="Aller"/>
                  <a:cs typeface="Aller"/>
                  <a:sym typeface="Aller"/>
                </a:defRPr>
              </a:lvl1pPr>
            </a:lstStyle>
            <a:p>
              <a:r>
                <a:rPr lang="en-US">
                  <a:solidFill>
                    <a:schemeClr val="accent1"/>
                  </a:solidFill>
                  <a:latin typeface="Montserrat"/>
                </a:rPr>
                <a:t>Louis Wright</a:t>
              </a:r>
              <a:endParaRPr lang="en-US"/>
            </a:p>
          </p:txBody>
        </p:sp>
        <p:cxnSp>
          <p:nvCxnSpPr>
            <p:cNvPr id="6" name="Прямая соединительная линия 5">
              <a:extLst>
                <a:ext uri="{FF2B5EF4-FFF2-40B4-BE49-F238E27FC236}">
                  <a16:creationId xmlns:a16="http://schemas.microsoft.com/office/drawing/2014/main" id="{7B89333D-A52E-D945-8E95-ED80DFB13516}"/>
                </a:ext>
              </a:extLst>
            </p:cNvPr>
            <p:cNvCxnSpPr/>
            <p:nvPr/>
          </p:nvCxnSpPr>
          <p:spPr>
            <a:xfrm>
              <a:off x="1745477" y="5702967"/>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
          <p:nvSpPr>
            <p:cNvPr id="19" name="Investor Pitch Deck Template">
              <a:extLst>
                <a:ext uri="{FF2B5EF4-FFF2-40B4-BE49-F238E27FC236}">
                  <a16:creationId xmlns:a16="http://schemas.microsoft.com/office/drawing/2014/main" id="{B9B59B58-D9B6-5043-BBC6-801C537C54F9}"/>
                </a:ext>
              </a:extLst>
            </p:cNvPr>
            <p:cNvSpPr txBox="1"/>
            <p:nvPr/>
          </p:nvSpPr>
          <p:spPr>
            <a:xfrm>
              <a:off x="1653701" y="3996564"/>
              <a:ext cx="5775799"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r>
                <a:rPr lang="en-US" sz="2000">
                  <a:solidFill>
                    <a:schemeClr val="accent5"/>
                  </a:solidFill>
                  <a:latin typeface="Montserrat"/>
                </a:rPr>
                <a:t>PRODUCT MANAGER “POPUPTEAM”</a:t>
              </a:r>
            </a:p>
          </p:txBody>
        </p:sp>
      </p:grpSp>
      <p:grpSp>
        <p:nvGrpSpPr>
          <p:cNvPr id="4" name="Группа 3">
            <a:extLst>
              <a:ext uri="{FF2B5EF4-FFF2-40B4-BE49-F238E27FC236}">
                <a16:creationId xmlns:a16="http://schemas.microsoft.com/office/drawing/2014/main" id="{4E85D9FF-DFC3-E740-8616-7C7D8BBC10A9}"/>
              </a:ext>
            </a:extLst>
          </p:cNvPr>
          <p:cNvGrpSpPr/>
          <p:nvPr/>
        </p:nvGrpSpPr>
        <p:grpSpPr>
          <a:xfrm>
            <a:off x="10785002" y="7459290"/>
            <a:ext cx="9276197" cy="4002567"/>
            <a:chOff x="10785002" y="7459290"/>
            <a:chExt cx="9276197" cy="4002567"/>
          </a:xfrm>
        </p:grpSpPr>
        <p:sp>
          <p:nvSpPr>
            <p:cNvPr id="17" name="Скругленный прямоугольник 16">
              <a:extLst>
                <a:ext uri="{FF2B5EF4-FFF2-40B4-BE49-F238E27FC236}">
                  <a16:creationId xmlns:a16="http://schemas.microsoft.com/office/drawing/2014/main" id="{CA692435-FCB3-3F4C-A069-5FEA48F32311}"/>
                </a:ext>
              </a:extLst>
            </p:cNvPr>
            <p:cNvSpPr/>
            <p:nvPr/>
          </p:nvSpPr>
          <p:spPr>
            <a:xfrm>
              <a:off x="10785002" y="7459290"/>
              <a:ext cx="9276197" cy="4002567"/>
            </a:xfrm>
            <a:prstGeom prst="roundRect">
              <a:avLst>
                <a:gd name="adj" fmla="val 2147"/>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0" name="Полилиния 19">
              <a:extLst>
                <a:ext uri="{FF2B5EF4-FFF2-40B4-BE49-F238E27FC236}">
                  <a16:creationId xmlns:a16="http://schemas.microsoft.com/office/drawing/2014/main" id="{B4637C7B-958E-5E48-B485-BB5E38F82BE1}"/>
                </a:ext>
              </a:extLst>
            </p:cNvPr>
            <p:cNvSpPr/>
            <p:nvPr/>
          </p:nvSpPr>
          <p:spPr>
            <a:xfrm>
              <a:off x="11322835" y="7978231"/>
              <a:ext cx="1607633" cy="1092223"/>
            </a:xfrm>
            <a:custGeom>
              <a:avLst/>
              <a:gdLst>
                <a:gd name="connsiteX0" fmla="*/ 2136689 w 2608886"/>
                <a:gd name="connsiteY0" fmla="*/ 0 h 1772473"/>
                <a:gd name="connsiteX1" fmla="*/ 2190263 w 2608886"/>
                <a:gd name="connsiteY1" fmla="*/ 105159 h 1772473"/>
                <a:gd name="connsiteX2" fmla="*/ 1802119 w 2608886"/>
                <a:gd name="connsiteY2" fmla="*/ 475806 h 1772473"/>
                <a:gd name="connsiteX3" fmla="*/ 1728713 w 2608886"/>
                <a:gd name="connsiteY3" fmla="*/ 913222 h 1772473"/>
                <a:gd name="connsiteX4" fmla="*/ 1731060 w 2608886"/>
                <a:gd name="connsiteY4" fmla="*/ 910059 h 1772473"/>
                <a:gd name="connsiteX5" fmla="*/ 2452601 w 2608886"/>
                <a:gd name="connsiteY5" fmla="*/ 910059 h 1772473"/>
                <a:gd name="connsiteX6" fmla="*/ 2452601 w 2608886"/>
                <a:gd name="connsiteY6" fmla="*/ 1631500 h 1772473"/>
                <a:gd name="connsiteX7" fmla="*/ 1516262 w 2608886"/>
                <a:gd name="connsiteY7" fmla="*/ 1331221 h 1772473"/>
                <a:gd name="connsiteX8" fmla="*/ 1543356 w 2608886"/>
                <a:gd name="connsiteY8" fmla="*/ 619884 h 1772473"/>
                <a:gd name="connsiteX9" fmla="*/ 2136689 w 2608886"/>
                <a:gd name="connsiteY9" fmla="*/ 0 h 1772473"/>
                <a:gd name="connsiteX10" fmla="*/ 660315 w 2608886"/>
                <a:gd name="connsiteY10" fmla="*/ 0 h 1772473"/>
                <a:gd name="connsiteX11" fmla="*/ 713888 w 2608886"/>
                <a:gd name="connsiteY11" fmla="*/ 105159 h 1772473"/>
                <a:gd name="connsiteX12" fmla="*/ 325744 w 2608886"/>
                <a:gd name="connsiteY12" fmla="*/ 475806 h 1772473"/>
                <a:gd name="connsiteX13" fmla="*/ 252339 w 2608886"/>
                <a:gd name="connsiteY13" fmla="*/ 913222 h 1772473"/>
                <a:gd name="connsiteX14" fmla="*/ 254685 w 2608886"/>
                <a:gd name="connsiteY14" fmla="*/ 910059 h 1772473"/>
                <a:gd name="connsiteX15" fmla="*/ 976226 w 2608886"/>
                <a:gd name="connsiteY15" fmla="*/ 910059 h 1772473"/>
                <a:gd name="connsiteX16" fmla="*/ 976226 w 2608886"/>
                <a:gd name="connsiteY16" fmla="*/ 1631500 h 1772473"/>
                <a:gd name="connsiteX17" fmla="*/ 39887 w 2608886"/>
                <a:gd name="connsiteY17" fmla="*/ 1331221 h 1772473"/>
                <a:gd name="connsiteX18" fmla="*/ 66981 w 2608886"/>
                <a:gd name="connsiteY18" fmla="*/ 619884 h 1772473"/>
                <a:gd name="connsiteX19" fmla="*/ 660315 w 2608886"/>
                <a:gd name="connsiteY19" fmla="*/ 0 h 177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8886" h="1772473">
                  <a:moveTo>
                    <a:pt x="2136689" y="0"/>
                  </a:moveTo>
                  <a:lnTo>
                    <a:pt x="2190263" y="105159"/>
                  </a:lnTo>
                  <a:cubicBezTo>
                    <a:pt x="2021330" y="179306"/>
                    <a:pt x="1883848" y="310469"/>
                    <a:pt x="1802119" y="475806"/>
                  </a:cubicBezTo>
                  <a:cubicBezTo>
                    <a:pt x="1734914" y="611801"/>
                    <a:pt x="1711340" y="763698"/>
                    <a:pt x="1728713" y="913222"/>
                  </a:cubicBezTo>
                  <a:cubicBezTo>
                    <a:pt x="1729607" y="912255"/>
                    <a:pt x="1730110" y="910938"/>
                    <a:pt x="1731060" y="910059"/>
                  </a:cubicBezTo>
                  <a:cubicBezTo>
                    <a:pt x="1928372" y="711865"/>
                    <a:pt x="2251490" y="712743"/>
                    <a:pt x="2452601" y="910059"/>
                  </a:cubicBezTo>
                  <a:cubicBezTo>
                    <a:pt x="2658460" y="1112031"/>
                    <a:pt x="2663488" y="1443760"/>
                    <a:pt x="2452601" y="1631500"/>
                  </a:cubicBezTo>
                  <a:cubicBezTo>
                    <a:pt x="2153728" y="1897603"/>
                    <a:pt x="1631845" y="1781200"/>
                    <a:pt x="1516262" y="1331221"/>
                  </a:cubicBezTo>
                  <a:cubicBezTo>
                    <a:pt x="1456823" y="1099907"/>
                    <a:pt x="1462186" y="839602"/>
                    <a:pt x="1543356" y="619884"/>
                  </a:cubicBezTo>
                  <a:cubicBezTo>
                    <a:pt x="1647040" y="339197"/>
                    <a:pt x="1859994" y="113944"/>
                    <a:pt x="2136689" y="0"/>
                  </a:cubicBezTo>
                  <a:close/>
                  <a:moveTo>
                    <a:pt x="660315" y="0"/>
                  </a:moveTo>
                  <a:lnTo>
                    <a:pt x="713888" y="105159"/>
                  </a:lnTo>
                  <a:cubicBezTo>
                    <a:pt x="544955" y="179306"/>
                    <a:pt x="407473" y="310469"/>
                    <a:pt x="325744" y="475806"/>
                  </a:cubicBezTo>
                  <a:cubicBezTo>
                    <a:pt x="258540" y="611801"/>
                    <a:pt x="234965" y="763698"/>
                    <a:pt x="252339" y="913222"/>
                  </a:cubicBezTo>
                  <a:cubicBezTo>
                    <a:pt x="253232" y="912255"/>
                    <a:pt x="253735" y="910938"/>
                    <a:pt x="254685" y="910059"/>
                  </a:cubicBezTo>
                  <a:cubicBezTo>
                    <a:pt x="451997" y="711865"/>
                    <a:pt x="775115" y="712743"/>
                    <a:pt x="976226" y="910059"/>
                  </a:cubicBezTo>
                  <a:cubicBezTo>
                    <a:pt x="1182086" y="1112031"/>
                    <a:pt x="1187113" y="1443760"/>
                    <a:pt x="976226" y="1631500"/>
                  </a:cubicBezTo>
                  <a:cubicBezTo>
                    <a:pt x="677353" y="1897603"/>
                    <a:pt x="155470" y="1781200"/>
                    <a:pt x="39887" y="1331221"/>
                  </a:cubicBezTo>
                  <a:cubicBezTo>
                    <a:pt x="-19553" y="1099907"/>
                    <a:pt x="-14190" y="839602"/>
                    <a:pt x="66981" y="619884"/>
                  </a:cubicBezTo>
                  <a:cubicBezTo>
                    <a:pt x="170665" y="339197"/>
                    <a:pt x="383619" y="113944"/>
                    <a:pt x="660315" y="0"/>
                  </a:cubicBezTo>
                  <a:close/>
                </a:path>
              </a:pathLst>
            </a:custGeom>
            <a:solidFill>
              <a:schemeClr val="bg1">
                <a:alpha val="46000"/>
              </a:schemeClr>
            </a:solidFill>
            <a:ln>
              <a:noFill/>
              <a:miter lim="400000"/>
            </a:ln>
          </p:spPr>
          <p:txBody>
            <a:bodyPr wrap="square" lIns="0" tIns="0" rIns="0" bIns="0" anchor="ctr">
              <a:noAutofit/>
            </a:bodyPr>
            <a:lstStyle/>
            <a:p>
              <a:pPr>
                <a:defRPr sz="3200" b="0">
                  <a:solidFill>
                    <a:srgbClr val="FFFFFF"/>
                  </a:solidFill>
                  <a:latin typeface="+mn-lt"/>
                  <a:ea typeface="+mn-ea"/>
                  <a:cs typeface="+mn-cs"/>
                  <a:sym typeface="Helvetica Neue Medium"/>
                </a:defRPr>
              </a:pPr>
              <a:endParaRPr sz="3200"/>
            </a:p>
          </p:txBody>
        </p:sp>
        <p:sp>
          <p:nvSpPr>
            <p:cNvPr id="18"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019477B0-58B9-004A-B291-BF3CCB356C53}"/>
                </a:ext>
              </a:extLst>
            </p:cNvPr>
            <p:cNvSpPr txBox="1"/>
            <p:nvPr/>
          </p:nvSpPr>
          <p:spPr>
            <a:xfrm>
              <a:off x="11521938" y="8260007"/>
              <a:ext cx="7954782" cy="23260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i="1">
                  <a:solidFill>
                    <a:schemeClr val="accent1"/>
                  </a:solidFill>
                  <a:latin typeface="Montserrat" pitchFamily="2" charset="0"/>
                </a:rPr>
                <a:t>Lorem ipsum dolor sit </a:t>
              </a:r>
              <a:r>
                <a:rPr i="1" err="1">
                  <a:solidFill>
                    <a:schemeClr val="accent1"/>
                  </a:solidFill>
                  <a:latin typeface="Montserrat" pitchFamily="2" charset="0"/>
                </a:rPr>
                <a:t>amet</a:t>
              </a:r>
              <a:r>
                <a:rPr i="1">
                  <a:solidFill>
                    <a:schemeClr val="accent1"/>
                  </a:solidFill>
                  <a:latin typeface="Montserrat" pitchFamily="2" charset="0"/>
                </a:rPr>
                <a:t>, </a:t>
              </a:r>
              <a:r>
                <a:rPr i="1" err="1">
                  <a:solidFill>
                    <a:schemeClr val="accent1"/>
                  </a:solidFill>
                  <a:latin typeface="Montserrat" pitchFamily="2" charset="0"/>
                </a:rPr>
                <a:t>consectetur</a:t>
              </a:r>
              <a:r>
                <a:rPr i="1">
                  <a:solidFill>
                    <a:schemeClr val="accent1"/>
                  </a:solidFill>
                  <a:latin typeface="Montserrat" pitchFamily="2" charset="0"/>
                </a:rPr>
                <a:t> </a:t>
              </a:r>
              <a:r>
                <a:rPr i="1" err="1">
                  <a:solidFill>
                    <a:schemeClr val="accent1"/>
                  </a:solidFill>
                  <a:latin typeface="Montserrat" pitchFamily="2" charset="0"/>
                </a:rPr>
                <a:t>adipiscing</a:t>
              </a:r>
              <a:r>
                <a:rPr i="1">
                  <a:solidFill>
                    <a:schemeClr val="accent1"/>
                  </a:solidFill>
                  <a:latin typeface="Montserrat" pitchFamily="2" charset="0"/>
                </a:rPr>
                <a:t> </a:t>
              </a:r>
              <a:r>
                <a:rPr i="1" err="1">
                  <a:solidFill>
                    <a:schemeClr val="accent1"/>
                  </a:solidFill>
                  <a:latin typeface="Montserrat" pitchFamily="2" charset="0"/>
                </a:rPr>
                <a:t>elit</a:t>
              </a:r>
              <a:r>
                <a:rPr i="1">
                  <a:solidFill>
                    <a:schemeClr val="accent1"/>
                  </a:solidFill>
                  <a:latin typeface="Montserrat" pitchFamily="2" charset="0"/>
                </a:rPr>
                <a:t>, </a:t>
              </a:r>
              <a:r>
                <a:rPr i="1" err="1">
                  <a:solidFill>
                    <a:schemeClr val="accent1"/>
                  </a:solidFill>
                  <a:latin typeface="Montserrat" pitchFamily="2" charset="0"/>
                </a:rPr>
                <a:t>sed</a:t>
              </a:r>
              <a:r>
                <a:rPr i="1">
                  <a:solidFill>
                    <a:schemeClr val="accent1"/>
                  </a:solidFill>
                  <a:latin typeface="Montserrat" pitchFamily="2" charset="0"/>
                </a:rPr>
                <a:t> do </a:t>
              </a:r>
              <a:r>
                <a:rPr i="1" err="1">
                  <a:solidFill>
                    <a:schemeClr val="accent1"/>
                  </a:solidFill>
                  <a:latin typeface="Montserrat" pitchFamily="2" charset="0"/>
                </a:rPr>
                <a:t>eiusmod</a:t>
              </a:r>
              <a:r>
                <a:rPr i="1">
                  <a:solidFill>
                    <a:schemeClr val="accent1"/>
                  </a:solidFill>
                  <a:latin typeface="Montserrat" pitchFamily="2" charset="0"/>
                </a:rPr>
                <a:t> </a:t>
              </a:r>
              <a:r>
                <a:rPr i="1" err="1">
                  <a:solidFill>
                    <a:schemeClr val="accent1"/>
                  </a:solidFill>
                  <a:latin typeface="Montserrat" pitchFamily="2" charset="0"/>
                </a:rPr>
                <a:t>tempor</a:t>
              </a:r>
              <a:r>
                <a:rPr i="1">
                  <a:solidFill>
                    <a:schemeClr val="accent1"/>
                  </a:solidFill>
                  <a:latin typeface="Montserrat" pitchFamily="2" charset="0"/>
                </a:rPr>
                <a:t> </a:t>
              </a:r>
              <a:r>
                <a:rPr i="1" err="1">
                  <a:solidFill>
                    <a:schemeClr val="accent1"/>
                  </a:solidFill>
                  <a:latin typeface="Montserrat" pitchFamily="2" charset="0"/>
                </a:rPr>
                <a:t>incididunt</a:t>
              </a:r>
              <a:r>
                <a:rPr i="1">
                  <a:solidFill>
                    <a:schemeClr val="accent1"/>
                  </a:solidFill>
                  <a:latin typeface="Montserrat" pitchFamily="2" charset="0"/>
                </a:rPr>
                <a:t> </a:t>
              </a:r>
              <a:r>
                <a:rPr i="1" err="1">
                  <a:solidFill>
                    <a:schemeClr val="accent1"/>
                  </a:solidFill>
                  <a:latin typeface="Montserrat" pitchFamily="2" charset="0"/>
                </a:rPr>
                <a:t>ut</a:t>
              </a:r>
              <a:r>
                <a:rPr i="1">
                  <a:solidFill>
                    <a:schemeClr val="accent1"/>
                  </a:solidFill>
                  <a:latin typeface="Montserrat" pitchFamily="2" charset="0"/>
                </a:rPr>
                <a:t> </a:t>
              </a:r>
              <a:r>
                <a:rPr i="1" err="1">
                  <a:solidFill>
                    <a:schemeClr val="accent1"/>
                  </a:solidFill>
                  <a:latin typeface="Montserrat" pitchFamily="2" charset="0"/>
                </a:rPr>
                <a:t>labore</a:t>
              </a:r>
              <a:r>
                <a:rPr i="1">
                  <a:solidFill>
                    <a:schemeClr val="accent1"/>
                  </a:solidFill>
                  <a:latin typeface="Montserrat" pitchFamily="2" charset="0"/>
                </a:rPr>
                <a:t> et dolore magna </a:t>
              </a:r>
              <a:r>
                <a:rPr i="1" err="1">
                  <a:solidFill>
                    <a:schemeClr val="accent1"/>
                  </a:solidFill>
                  <a:latin typeface="Montserrat" pitchFamily="2" charset="0"/>
                </a:rPr>
                <a:t>aliqua</a:t>
              </a:r>
              <a:r>
                <a:rPr i="1">
                  <a:solidFill>
                    <a:schemeClr val="accent1"/>
                  </a:solidFill>
                  <a:latin typeface="Montserrat" pitchFamily="2" charset="0"/>
                </a:rPr>
                <a:t>. Ut </a:t>
              </a:r>
              <a:r>
                <a:rPr i="1" err="1">
                  <a:solidFill>
                    <a:schemeClr val="accent1"/>
                  </a:solidFill>
                  <a:latin typeface="Montserrat" pitchFamily="2" charset="0"/>
                </a:rPr>
                <a:t>enim</a:t>
              </a:r>
              <a:r>
                <a:rPr i="1">
                  <a:solidFill>
                    <a:schemeClr val="accent1"/>
                  </a:solidFill>
                  <a:latin typeface="Montserrat" pitchFamily="2" charset="0"/>
                </a:rPr>
                <a:t> ad minim </a:t>
              </a:r>
              <a:r>
                <a:rPr i="1" err="1">
                  <a:solidFill>
                    <a:schemeClr val="accent1"/>
                  </a:solidFill>
                  <a:latin typeface="Montserrat" pitchFamily="2" charset="0"/>
                </a:rPr>
                <a:t>veniam</a:t>
              </a:r>
              <a:r>
                <a:rPr i="1">
                  <a:solidFill>
                    <a:schemeClr val="accent1"/>
                  </a:solidFill>
                  <a:latin typeface="Montserrat" pitchFamily="2" charset="0"/>
                </a:rPr>
                <a:t>, </a:t>
              </a:r>
              <a:r>
                <a:rPr i="1" err="1">
                  <a:solidFill>
                    <a:schemeClr val="accent1"/>
                  </a:solidFill>
                  <a:latin typeface="Montserrat" pitchFamily="2" charset="0"/>
                </a:rPr>
                <a:t>quis</a:t>
              </a:r>
              <a:r>
                <a:rPr i="1">
                  <a:solidFill>
                    <a:schemeClr val="accent1"/>
                  </a:solidFill>
                  <a:latin typeface="Montserrat" pitchFamily="2" charset="0"/>
                </a:rPr>
                <a:t> </a:t>
              </a:r>
              <a:r>
                <a:rPr i="1" err="1">
                  <a:solidFill>
                    <a:schemeClr val="accent1"/>
                  </a:solidFill>
                  <a:latin typeface="Montserrat" pitchFamily="2" charset="0"/>
                </a:rPr>
                <a:t>nostrud</a:t>
              </a:r>
              <a:r>
                <a:rPr i="1">
                  <a:solidFill>
                    <a:schemeClr val="accent1"/>
                  </a:solidFill>
                  <a:latin typeface="Montserrat" pitchFamily="2" charset="0"/>
                </a:rPr>
                <a:t> </a:t>
              </a:r>
              <a:r>
                <a:rPr i="1" err="1">
                  <a:solidFill>
                    <a:schemeClr val="accent1"/>
                  </a:solidFill>
                  <a:latin typeface="Montserrat" pitchFamily="2" charset="0"/>
                </a:rPr>
                <a:t>reprehenderit</a:t>
              </a:r>
              <a:r>
                <a:rPr i="1">
                  <a:solidFill>
                    <a:schemeClr val="accent1"/>
                  </a:solidFill>
                  <a:latin typeface="Montserrat" pitchFamily="2" charset="0"/>
                </a:rPr>
                <a:t> in </a:t>
              </a:r>
              <a:r>
                <a:rPr i="1" err="1">
                  <a:solidFill>
                    <a:schemeClr val="accent1"/>
                  </a:solidFill>
                  <a:latin typeface="Montserrat" pitchFamily="2" charset="0"/>
                </a:rPr>
                <a:t>voluptate</a:t>
              </a:r>
              <a:r>
                <a:rPr i="1">
                  <a:solidFill>
                    <a:schemeClr val="accent1"/>
                  </a:solidFill>
                  <a:latin typeface="Montserrat" pitchFamily="2" charset="0"/>
                </a:rPr>
                <a:t> </a:t>
              </a:r>
              <a:r>
                <a:rPr i="1" err="1">
                  <a:solidFill>
                    <a:schemeClr val="accent1"/>
                  </a:solidFill>
                  <a:latin typeface="Montserrat" pitchFamily="2" charset="0"/>
                </a:rPr>
                <a:t>velit</a:t>
              </a:r>
              <a:r>
                <a:rPr i="1">
                  <a:solidFill>
                    <a:schemeClr val="accent1"/>
                  </a:solidFill>
                  <a:latin typeface="Montserrat" pitchFamily="2" charset="0"/>
                </a:rPr>
                <a:t> </a:t>
              </a:r>
              <a:r>
                <a:rPr i="1" err="1">
                  <a:solidFill>
                    <a:schemeClr val="accent1"/>
                  </a:solidFill>
                  <a:latin typeface="Montserrat" pitchFamily="2" charset="0"/>
                </a:rPr>
                <a:t>esse</a:t>
              </a:r>
              <a:r>
                <a:rPr i="1">
                  <a:solidFill>
                    <a:schemeClr val="accent1"/>
                  </a:solidFill>
                  <a:latin typeface="Montserrat" pitchFamily="2" charset="0"/>
                </a:rPr>
                <a:t> </a:t>
              </a:r>
              <a:r>
                <a:rPr i="1" err="1">
                  <a:solidFill>
                    <a:schemeClr val="accent1"/>
                  </a:solidFill>
                  <a:latin typeface="Montserrat" pitchFamily="2" charset="0"/>
                </a:rPr>
                <a:t>cillum</a:t>
              </a:r>
              <a:r>
                <a:rPr i="1">
                  <a:solidFill>
                    <a:schemeClr val="accent1"/>
                  </a:solidFill>
                  <a:latin typeface="Montserrat" pitchFamily="2" charset="0"/>
                </a:rPr>
                <a:t> dolore </a:t>
              </a:r>
              <a:r>
                <a:rPr i="1" err="1">
                  <a:solidFill>
                    <a:schemeClr val="accent1"/>
                  </a:solidFill>
                  <a:latin typeface="Montserrat" pitchFamily="2" charset="0"/>
                </a:rPr>
                <a:t>eu</a:t>
              </a:r>
              <a:endParaRPr i="1">
                <a:solidFill>
                  <a:schemeClr val="accent1"/>
                </a:solidFill>
                <a:latin typeface="Montserrat" pitchFamily="2" charset="0"/>
              </a:endParaRPr>
            </a:p>
          </p:txBody>
        </p:sp>
      </p:grpSp>
    </p:spTree>
    <p:extLst>
      <p:ext uri="{BB962C8B-B14F-4D97-AF65-F5344CB8AC3E}">
        <p14:creationId xmlns:p14="http://schemas.microsoft.com/office/powerpoint/2010/main" val="40757975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3"/>
                                        </p:tgtEl>
                                        <p:attrNameLst>
                                          <p:attrName>style.visibility</p:attrName>
                                        </p:attrNameLst>
                                      </p:cBhvr>
                                      <p:to>
                                        <p:strVal val="visible"/>
                                      </p:to>
                                    </p:set>
                                    <p:anim calcmode="lin" valueType="num">
                                      <p:cBhvr additive="base">
                                        <p:cTn id="12" dur="500" fill="hold"/>
                                        <p:tgtEl>
                                          <p:spTgt spid="73"/>
                                        </p:tgtEl>
                                        <p:attrNameLst>
                                          <p:attrName>ppt_x</p:attrName>
                                        </p:attrNameLst>
                                      </p:cBhvr>
                                      <p:tavLst>
                                        <p:tav tm="0">
                                          <p:val>
                                            <p:strVal val="#ppt_x"/>
                                          </p:val>
                                        </p:tav>
                                        <p:tav tm="100000">
                                          <p:val>
                                            <p:strVal val="#ppt_x"/>
                                          </p:val>
                                        </p:tav>
                                      </p:tavLst>
                                    </p:anim>
                                    <p:anim calcmode="lin" valueType="num">
                                      <p:cBhvr additive="base">
                                        <p:cTn id="13"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758" y="6827447"/>
            <a:ext cx="7604262" cy="521149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lang="en-GB" dirty="0">
                <a:latin typeface="Montserrat" pitchFamily="2" charset="0"/>
              </a:rPr>
              <a:t>I’ve always had a great passion for knowing how things work, which very naturally led me to programming and web development. I always enjoy building online community spaces and building systems that have a social element right at its heart. Currently nearing the end of my BSC in Web Development, I tend to focus on fully integrating the back-end of the system into the user interface presented to the end user.</a:t>
            </a:r>
            <a:endParaRPr dirty="0">
              <a:latin typeface="Montserrat" pitchFamily="2" charset="0"/>
            </a:endParaRPr>
          </a:p>
        </p:txBody>
      </p:sp>
      <p:pic>
        <p:nvPicPr>
          <p:cNvPr id="12" name="Picture Placeholder 11" descr="A person wearing a hat&#10;&#10;Description automatically generated with medium confidence">
            <a:extLst>
              <a:ext uri="{FF2B5EF4-FFF2-40B4-BE49-F238E27FC236}">
                <a16:creationId xmlns:a16="http://schemas.microsoft.com/office/drawing/2014/main" id="{DFE44B08-0576-7604-8BCC-19F20885CD3E}"/>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19" b="28510"/>
          <a:stretch/>
        </p:blipFill>
        <p:spPr>
          <a:xfrm>
            <a:off x="12192000" y="0"/>
            <a:ext cx="12192000" cy="13716000"/>
          </a:xfrm>
          <a:solidFill>
            <a:srgbClr val="E0DCE2"/>
          </a:solidFill>
        </p:spPr>
      </p:pic>
      <p:grpSp>
        <p:nvGrpSpPr>
          <p:cNvPr id="3" name="Группа 2">
            <a:extLst>
              <a:ext uri="{FF2B5EF4-FFF2-40B4-BE49-F238E27FC236}">
                <a16:creationId xmlns:a16="http://schemas.microsoft.com/office/drawing/2014/main" id="{0E42042B-6E46-0042-BA66-6DA5A50FB7A8}"/>
              </a:ext>
            </a:extLst>
          </p:cNvPr>
          <p:cNvGrpSpPr/>
          <p:nvPr/>
        </p:nvGrpSpPr>
        <p:grpSpPr>
          <a:xfrm>
            <a:off x="1653701" y="2389396"/>
            <a:ext cx="9057317" cy="3313571"/>
            <a:chOff x="1653701" y="2389396"/>
            <a:chExt cx="9057317" cy="3313571"/>
          </a:xfrm>
        </p:grpSpPr>
        <p:sp>
          <p:nvSpPr>
            <p:cNvPr id="5" name="Investor Pitch Deck Template">
              <a:extLst>
                <a:ext uri="{FF2B5EF4-FFF2-40B4-BE49-F238E27FC236}">
                  <a16:creationId xmlns:a16="http://schemas.microsoft.com/office/drawing/2014/main" id="{A498DAFE-F8F4-6D4C-867B-94CC3912E226}"/>
                </a:ext>
              </a:extLst>
            </p:cNvPr>
            <p:cNvSpPr txBox="1"/>
            <p:nvPr/>
          </p:nvSpPr>
          <p:spPr>
            <a:xfrm>
              <a:off x="1719464" y="2389396"/>
              <a:ext cx="8991554" cy="132343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tIns="45720" rIns="45719" bIns="45720" anchor="t">
              <a:spAutoFit/>
            </a:bodyPr>
            <a:lstStyle>
              <a:lvl1pPr>
                <a:defRPr sz="8000" b="1">
                  <a:solidFill>
                    <a:srgbClr val="000001"/>
                  </a:solidFill>
                  <a:latin typeface="Aller"/>
                  <a:ea typeface="Aller"/>
                  <a:cs typeface="Aller"/>
                  <a:sym typeface="Aller"/>
                </a:defRPr>
              </a:lvl1pPr>
            </a:lstStyle>
            <a:p>
              <a:r>
                <a:rPr lang="en-US">
                  <a:solidFill>
                    <a:schemeClr val="accent1"/>
                  </a:solidFill>
                  <a:latin typeface="Montserrat"/>
                </a:rPr>
                <a:t>Danny Daley</a:t>
              </a:r>
              <a:endParaRPr lang="en-US"/>
            </a:p>
          </p:txBody>
        </p:sp>
        <p:cxnSp>
          <p:nvCxnSpPr>
            <p:cNvPr id="6" name="Прямая соединительная линия 5">
              <a:extLst>
                <a:ext uri="{FF2B5EF4-FFF2-40B4-BE49-F238E27FC236}">
                  <a16:creationId xmlns:a16="http://schemas.microsoft.com/office/drawing/2014/main" id="{7B89333D-A52E-D945-8E95-ED80DFB13516}"/>
                </a:ext>
              </a:extLst>
            </p:cNvPr>
            <p:cNvCxnSpPr/>
            <p:nvPr/>
          </p:nvCxnSpPr>
          <p:spPr>
            <a:xfrm>
              <a:off x="1745477" y="5702967"/>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
          <p:nvSpPr>
            <p:cNvPr id="19" name="Investor Pitch Deck Template">
              <a:extLst>
                <a:ext uri="{FF2B5EF4-FFF2-40B4-BE49-F238E27FC236}">
                  <a16:creationId xmlns:a16="http://schemas.microsoft.com/office/drawing/2014/main" id="{B9B59B58-D9B6-5043-BBC6-801C537C54F9}"/>
                </a:ext>
              </a:extLst>
            </p:cNvPr>
            <p:cNvSpPr txBox="1"/>
            <p:nvPr/>
          </p:nvSpPr>
          <p:spPr>
            <a:xfrm>
              <a:off x="1653701" y="3996564"/>
              <a:ext cx="5775799" cy="40011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r>
                <a:rPr lang="en-US" sz="2000" dirty="0">
                  <a:solidFill>
                    <a:schemeClr val="accent5"/>
                  </a:solidFill>
                  <a:latin typeface="Montserrat"/>
                </a:rPr>
                <a:t>FULL STACK ENGINEER “POPUPTEAM”</a:t>
              </a:r>
            </a:p>
          </p:txBody>
        </p:sp>
      </p:grpSp>
      <p:grpSp>
        <p:nvGrpSpPr>
          <p:cNvPr id="4" name="Группа 3">
            <a:extLst>
              <a:ext uri="{FF2B5EF4-FFF2-40B4-BE49-F238E27FC236}">
                <a16:creationId xmlns:a16="http://schemas.microsoft.com/office/drawing/2014/main" id="{4E85D9FF-DFC3-E740-8616-7C7D8BBC10A9}"/>
              </a:ext>
            </a:extLst>
          </p:cNvPr>
          <p:cNvGrpSpPr/>
          <p:nvPr/>
        </p:nvGrpSpPr>
        <p:grpSpPr>
          <a:xfrm>
            <a:off x="10785002" y="7459290"/>
            <a:ext cx="9276197" cy="4002567"/>
            <a:chOff x="10785002" y="7459290"/>
            <a:chExt cx="9276197" cy="4002567"/>
          </a:xfrm>
        </p:grpSpPr>
        <p:sp>
          <p:nvSpPr>
            <p:cNvPr id="17" name="Скругленный прямоугольник 16">
              <a:extLst>
                <a:ext uri="{FF2B5EF4-FFF2-40B4-BE49-F238E27FC236}">
                  <a16:creationId xmlns:a16="http://schemas.microsoft.com/office/drawing/2014/main" id="{CA692435-FCB3-3F4C-A069-5FEA48F32311}"/>
                </a:ext>
              </a:extLst>
            </p:cNvPr>
            <p:cNvSpPr/>
            <p:nvPr/>
          </p:nvSpPr>
          <p:spPr>
            <a:xfrm>
              <a:off x="10785002" y="7459290"/>
              <a:ext cx="9276197" cy="4002567"/>
            </a:xfrm>
            <a:prstGeom prst="roundRect">
              <a:avLst>
                <a:gd name="adj" fmla="val 2147"/>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0" name="Полилиния 19">
              <a:extLst>
                <a:ext uri="{FF2B5EF4-FFF2-40B4-BE49-F238E27FC236}">
                  <a16:creationId xmlns:a16="http://schemas.microsoft.com/office/drawing/2014/main" id="{B4637C7B-958E-5E48-B485-BB5E38F82BE1}"/>
                </a:ext>
              </a:extLst>
            </p:cNvPr>
            <p:cNvSpPr/>
            <p:nvPr/>
          </p:nvSpPr>
          <p:spPr>
            <a:xfrm>
              <a:off x="11322835" y="7978231"/>
              <a:ext cx="1607633" cy="1092223"/>
            </a:xfrm>
            <a:custGeom>
              <a:avLst/>
              <a:gdLst>
                <a:gd name="connsiteX0" fmla="*/ 2136689 w 2608886"/>
                <a:gd name="connsiteY0" fmla="*/ 0 h 1772473"/>
                <a:gd name="connsiteX1" fmla="*/ 2190263 w 2608886"/>
                <a:gd name="connsiteY1" fmla="*/ 105159 h 1772473"/>
                <a:gd name="connsiteX2" fmla="*/ 1802119 w 2608886"/>
                <a:gd name="connsiteY2" fmla="*/ 475806 h 1772473"/>
                <a:gd name="connsiteX3" fmla="*/ 1728713 w 2608886"/>
                <a:gd name="connsiteY3" fmla="*/ 913222 h 1772473"/>
                <a:gd name="connsiteX4" fmla="*/ 1731060 w 2608886"/>
                <a:gd name="connsiteY4" fmla="*/ 910059 h 1772473"/>
                <a:gd name="connsiteX5" fmla="*/ 2452601 w 2608886"/>
                <a:gd name="connsiteY5" fmla="*/ 910059 h 1772473"/>
                <a:gd name="connsiteX6" fmla="*/ 2452601 w 2608886"/>
                <a:gd name="connsiteY6" fmla="*/ 1631500 h 1772473"/>
                <a:gd name="connsiteX7" fmla="*/ 1516262 w 2608886"/>
                <a:gd name="connsiteY7" fmla="*/ 1331221 h 1772473"/>
                <a:gd name="connsiteX8" fmla="*/ 1543356 w 2608886"/>
                <a:gd name="connsiteY8" fmla="*/ 619884 h 1772473"/>
                <a:gd name="connsiteX9" fmla="*/ 2136689 w 2608886"/>
                <a:gd name="connsiteY9" fmla="*/ 0 h 1772473"/>
                <a:gd name="connsiteX10" fmla="*/ 660315 w 2608886"/>
                <a:gd name="connsiteY10" fmla="*/ 0 h 1772473"/>
                <a:gd name="connsiteX11" fmla="*/ 713888 w 2608886"/>
                <a:gd name="connsiteY11" fmla="*/ 105159 h 1772473"/>
                <a:gd name="connsiteX12" fmla="*/ 325744 w 2608886"/>
                <a:gd name="connsiteY12" fmla="*/ 475806 h 1772473"/>
                <a:gd name="connsiteX13" fmla="*/ 252339 w 2608886"/>
                <a:gd name="connsiteY13" fmla="*/ 913222 h 1772473"/>
                <a:gd name="connsiteX14" fmla="*/ 254685 w 2608886"/>
                <a:gd name="connsiteY14" fmla="*/ 910059 h 1772473"/>
                <a:gd name="connsiteX15" fmla="*/ 976226 w 2608886"/>
                <a:gd name="connsiteY15" fmla="*/ 910059 h 1772473"/>
                <a:gd name="connsiteX16" fmla="*/ 976226 w 2608886"/>
                <a:gd name="connsiteY16" fmla="*/ 1631500 h 1772473"/>
                <a:gd name="connsiteX17" fmla="*/ 39887 w 2608886"/>
                <a:gd name="connsiteY17" fmla="*/ 1331221 h 1772473"/>
                <a:gd name="connsiteX18" fmla="*/ 66981 w 2608886"/>
                <a:gd name="connsiteY18" fmla="*/ 619884 h 1772473"/>
                <a:gd name="connsiteX19" fmla="*/ 660315 w 2608886"/>
                <a:gd name="connsiteY19" fmla="*/ 0 h 177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8886" h="1772473">
                  <a:moveTo>
                    <a:pt x="2136689" y="0"/>
                  </a:moveTo>
                  <a:lnTo>
                    <a:pt x="2190263" y="105159"/>
                  </a:lnTo>
                  <a:cubicBezTo>
                    <a:pt x="2021330" y="179306"/>
                    <a:pt x="1883848" y="310469"/>
                    <a:pt x="1802119" y="475806"/>
                  </a:cubicBezTo>
                  <a:cubicBezTo>
                    <a:pt x="1734914" y="611801"/>
                    <a:pt x="1711340" y="763698"/>
                    <a:pt x="1728713" y="913222"/>
                  </a:cubicBezTo>
                  <a:cubicBezTo>
                    <a:pt x="1729607" y="912255"/>
                    <a:pt x="1730110" y="910938"/>
                    <a:pt x="1731060" y="910059"/>
                  </a:cubicBezTo>
                  <a:cubicBezTo>
                    <a:pt x="1928372" y="711865"/>
                    <a:pt x="2251490" y="712743"/>
                    <a:pt x="2452601" y="910059"/>
                  </a:cubicBezTo>
                  <a:cubicBezTo>
                    <a:pt x="2658460" y="1112031"/>
                    <a:pt x="2663488" y="1443760"/>
                    <a:pt x="2452601" y="1631500"/>
                  </a:cubicBezTo>
                  <a:cubicBezTo>
                    <a:pt x="2153728" y="1897603"/>
                    <a:pt x="1631845" y="1781200"/>
                    <a:pt x="1516262" y="1331221"/>
                  </a:cubicBezTo>
                  <a:cubicBezTo>
                    <a:pt x="1456823" y="1099907"/>
                    <a:pt x="1462186" y="839602"/>
                    <a:pt x="1543356" y="619884"/>
                  </a:cubicBezTo>
                  <a:cubicBezTo>
                    <a:pt x="1647040" y="339197"/>
                    <a:pt x="1859994" y="113944"/>
                    <a:pt x="2136689" y="0"/>
                  </a:cubicBezTo>
                  <a:close/>
                  <a:moveTo>
                    <a:pt x="660315" y="0"/>
                  </a:moveTo>
                  <a:lnTo>
                    <a:pt x="713888" y="105159"/>
                  </a:lnTo>
                  <a:cubicBezTo>
                    <a:pt x="544955" y="179306"/>
                    <a:pt x="407473" y="310469"/>
                    <a:pt x="325744" y="475806"/>
                  </a:cubicBezTo>
                  <a:cubicBezTo>
                    <a:pt x="258540" y="611801"/>
                    <a:pt x="234965" y="763698"/>
                    <a:pt x="252339" y="913222"/>
                  </a:cubicBezTo>
                  <a:cubicBezTo>
                    <a:pt x="253232" y="912255"/>
                    <a:pt x="253735" y="910938"/>
                    <a:pt x="254685" y="910059"/>
                  </a:cubicBezTo>
                  <a:cubicBezTo>
                    <a:pt x="451997" y="711865"/>
                    <a:pt x="775115" y="712743"/>
                    <a:pt x="976226" y="910059"/>
                  </a:cubicBezTo>
                  <a:cubicBezTo>
                    <a:pt x="1182086" y="1112031"/>
                    <a:pt x="1187113" y="1443760"/>
                    <a:pt x="976226" y="1631500"/>
                  </a:cubicBezTo>
                  <a:cubicBezTo>
                    <a:pt x="677353" y="1897603"/>
                    <a:pt x="155470" y="1781200"/>
                    <a:pt x="39887" y="1331221"/>
                  </a:cubicBezTo>
                  <a:cubicBezTo>
                    <a:pt x="-19553" y="1099907"/>
                    <a:pt x="-14190" y="839602"/>
                    <a:pt x="66981" y="619884"/>
                  </a:cubicBezTo>
                  <a:cubicBezTo>
                    <a:pt x="170665" y="339197"/>
                    <a:pt x="383619" y="113944"/>
                    <a:pt x="660315" y="0"/>
                  </a:cubicBezTo>
                  <a:close/>
                </a:path>
              </a:pathLst>
            </a:custGeom>
            <a:solidFill>
              <a:schemeClr val="bg1">
                <a:alpha val="46000"/>
              </a:schemeClr>
            </a:solidFill>
            <a:ln>
              <a:noFill/>
              <a:miter lim="400000"/>
            </a:ln>
          </p:spPr>
          <p:txBody>
            <a:bodyPr wrap="square" lIns="0" tIns="0" rIns="0" bIns="0" anchor="ctr">
              <a:noAutofit/>
            </a:bodyPr>
            <a:lstStyle/>
            <a:p>
              <a:pPr>
                <a:defRPr sz="3200" b="0">
                  <a:solidFill>
                    <a:srgbClr val="FFFFFF"/>
                  </a:solidFill>
                  <a:latin typeface="+mn-lt"/>
                  <a:ea typeface="+mn-ea"/>
                  <a:cs typeface="+mn-cs"/>
                  <a:sym typeface="Helvetica Neue Medium"/>
                </a:defRPr>
              </a:pPr>
              <a:endParaRPr sz="3200"/>
            </a:p>
          </p:txBody>
        </p:sp>
        <p:sp>
          <p:nvSpPr>
            <p:cNvPr id="18"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019477B0-58B9-004A-B291-BF3CCB356C53}"/>
                </a:ext>
              </a:extLst>
            </p:cNvPr>
            <p:cNvSpPr txBox="1"/>
            <p:nvPr/>
          </p:nvSpPr>
          <p:spPr>
            <a:xfrm>
              <a:off x="11322835" y="9103338"/>
              <a:ext cx="8738363" cy="17680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lang="en-GB" sz="2800" i="1" dirty="0">
                  <a:solidFill>
                    <a:schemeClr val="accent1"/>
                  </a:solidFill>
                  <a:latin typeface="Montserrat" pitchFamily="2" charset="0"/>
                </a:rPr>
                <a:t>When I take a well earned break, the choice is usually pretty simple; skating in the summer, snowboarding in the winter.</a:t>
              </a:r>
              <a:endParaRPr sz="2800" i="1" dirty="0">
                <a:solidFill>
                  <a:schemeClr val="accent1"/>
                </a:solidFill>
                <a:latin typeface="Montserrat" pitchFamily="2" charset="0"/>
              </a:endParaRPr>
            </a:p>
          </p:txBody>
        </p:sp>
      </p:grpSp>
    </p:spTree>
    <p:extLst>
      <p:ext uri="{BB962C8B-B14F-4D97-AF65-F5344CB8AC3E}">
        <p14:creationId xmlns:p14="http://schemas.microsoft.com/office/powerpoint/2010/main" val="4378654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3"/>
                                        </p:tgtEl>
                                        <p:attrNameLst>
                                          <p:attrName>style.visibility</p:attrName>
                                        </p:attrNameLst>
                                      </p:cBhvr>
                                      <p:to>
                                        <p:strVal val="visible"/>
                                      </p:to>
                                    </p:set>
                                    <p:anim calcmode="lin" valueType="num">
                                      <p:cBhvr additive="base">
                                        <p:cTn id="12" dur="500" fill="hold"/>
                                        <p:tgtEl>
                                          <p:spTgt spid="73"/>
                                        </p:tgtEl>
                                        <p:attrNameLst>
                                          <p:attrName>ppt_x</p:attrName>
                                        </p:attrNameLst>
                                      </p:cBhvr>
                                      <p:tavLst>
                                        <p:tav tm="0">
                                          <p:val>
                                            <p:strVal val="#ppt_x"/>
                                          </p:val>
                                        </p:tav>
                                        <p:tav tm="100000">
                                          <p:val>
                                            <p:strVal val="#ppt_x"/>
                                          </p:val>
                                        </p:tav>
                                      </p:tavLst>
                                    </p:anim>
                                    <p:anim calcmode="lin" valueType="num">
                                      <p:cBhvr additive="base">
                                        <p:cTn id="13"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theme/theme1.xml><?xml version="1.0" encoding="utf-8"?>
<a:theme xmlns:a="http://schemas.openxmlformats.org/drawingml/2006/main" name="White">
  <a:themeElements>
    <a:clrScheme name="Color_Theme_01">
      <a:dk1>
        <a:srgbClr val="000000"/>
      </a:dk1>
      <a:lt1>
        <a:srgbClr val="FFFFFF"/>
      </a:lt1>
      <a:dk2>
        <a:srgbClr val="7B797C"/>
      </a:dk2>
      <a:lt2>
        <a:srgbClr val="535353"/>
      </a:lt2>
      <a:accent1>
        <a:srgbClr val="7318F8"/>
      </a:accent1>
      <a:accent2>
        <a:srgbClr val="7318F8"/>
      </a:accent2>
      <a:accent3>
        <a:srgbClr val="9852F8"/>
      </a:accent3>
      <a:accent4>
        <a:srgbClr val="9852F8"/>
      </a:accent4>
      <a:accent5>
        <a:srgbClr val="FFD73A"/>
      </a:accent5>
      <a:accent6>
        <a:srgbClr val="FFD73A"/>
      </a:accent6>
      <a:hlink>
        <a:srgbClr val="7318F8"/>
      </a:hlink>
      <a:folHlink>
        <a:srgbClr val="9852F8"/>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77BF"/>
      </a:accent1>
      <a:accent2>
        <a:srgbClr val="D0CDD0"/>
      </a:accent2>
      <a:accent3>
        <a:srgbClr val="BDBEBD"/>
      </a:accent3>
      <a:accent4>
        <a:srgbClr val="ACAAAD"/>
      </a:accent4>
      <a:accent5>
        <a:srgbClr val="9B999C"/>
      </a:accent5>
      <a:accent6>
        <a:srgbClr val="545554"/>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TotalTime>
  <Words>2590</Words>
  <Application>Microsoft Office PowerPoint</Application>
  <PresentationFormat>Custom</PresentationFormat>
  <Paragraphs>211</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Aller</vt:lpstr>
      <vt:lpstr>Arial</vt:lpstr>
      <vt:lpstr>Helvetica Light</vt:lpstr>
      <vt:lpstr>Helvetica Neue</vt:lpstr>
      <vt:lpstr>Montserrat</vt:lpstr>
      <vt:lpstr>Open Sans</vt:lpstr>
      <vt:lpstr>Open Sans Semibold</vt:lpstr>
      <vt:lpstr>Wingdings</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DANNY DALEY</cp:lastModifiedBy>
  <cp:revision>20</cp:revision>
  <dcterms:modified xsi:type="dcterms:W3CDTF">2022-10-20T18:07:51Z</dcterms:modified>
</cp:coreProperties>
</file>