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9"/>
  </p:notesMasterIdLst>
  <p:sldIdLst>
    <p:sldId id="256" r:id="rId2"/>
    <p:sldId id="257" r:id="rId3"/>
    <p:sldId id="258" r:id="rId4"/>
    <p:sldId id="259" r:id="rId5"/>
    <p:sldId id="260" r:id="rId6"/>
    <p:sldId id="262" r:id="rId7"/>
    <p:sldId id="263" r:id="rId8"/>
  </p:sldIdLst>
  <p:sldSz cx="9144000" cy="5143500" type="screen16x9"/>
  <p:notesSz cx="6858000" cy="9144000"/>
  <p:embeddedFontLst>
    <p:embeddedFont>
      <p:font typeface="Roboto" panose="02000000000000000000" pitchFamily="2" charset="0"/>
      <p:regular r:id="rId10"/>
      <p:bold r:id="rId11"/>
      <p:italic r:id="rId12"/>
      <p:bold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50" d="100"/>
          <a:sy n="150" d="100"/>
        </p:scale>
        <p:origin x="9672" y="96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emissionsanalytics.com/"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12b9143fa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12b9143fa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a:solidFill>
                  <a:schemeClr val="dk1"/>
                </a:solidFill>
              </a:rPr>
              <a:t>Research conducted by</a:t>
            </a:r>
            <a:r>
              <a:rPr lang="en">
                <a:solidFill>
                  <a:schemeClr val="dk1"/>
                </a:solidFill>
                <a:uFill>
                  <a:noFill/>
                </a:uFill>
                <a:hlinkClick r:id="rId3">
                  <a:extLst>
                    <a:ext uri="{A12FA001-AC4F-418D-AE19-62706E023703}">
                      <ahyp:hlinkClr xmlns:ahyp="http://schemas.microsoft.com/office/drawing/2018/hyperlinkcolor" val="tx"/>
                    </a:ext>
                  </a:extLst>
                </a:hlinkClick>
              </a:rPr>
              <a:t> </a:t>
            </a:r>
            <a:r>
              <a:rPr lang="en" u="sng">
                <a:solidFill>
                  <a:schemeClr val="hlink"/>
                </a:solidFill>
                <a:hlinkClick r:id="rId3"/>
              </a:rPr>
              <a:t>Emission Analytics</a:t>
            </a:r>
            <a:r>
              <a:rPr lang="en">
                <a:solidFill>
                  <a:schemeClr val="dk1"/>
                </a:solidFill>
              </a:rPr>
              <a:t> shows that missions at high speed can peak at more than ten times typical levels of nitrogen oxides (NOx) pollutants. Aggressive driving increases NOx by up to five times on the motorway and 35% on rural roads. This is especially important in Hevs as calmer driving means more reliance on gasoline. </a:t>
            </a:r>
            <a:endParaRPr>
              <a:solidFill>
                <a:schemeClr val="dk1"/>
              </a:solidFill>
            </a:endParaRPr>
          </a:p>
          <a:p>
            <a:pPr marL="0" lvl="0" indent="0" algn="l" rtl="0">
              <a:spcBef>
                <a:spcPts val="120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12b9143faa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12b9143fa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12b9143faa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12b9143faa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12b9143faa_0_1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12b9143faa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12b9143faa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12b9143faa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12b9143faa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12b9143faa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p:cSld name="AUTOLAYOUT">
    <p:spTree>
      <p:nvGrpSpPr>
        <p:cNvPr id="1" name="Shape 50"/>
        <p:cNvGrpSpPr/>
        <p:nvPr/>
      </p:nvGrpSpPr>
      <p:grpSpPr>
        <a:xfrm>
          <a:off x="0" y="0"/>
          <a:ext cx="0" cy="0"/>
          <a:chOff x="0" y="0"/>
          <a:chExt cx="0" cy="0"/>
        </a:xfrm>
      </p:grpSpPr>
      <p:sp>
        <p:nvSpPr>
          <p:cNvPr id="51" name="Google Shape;51;p13"/>
          <p:cNvSpPr/>
          <p:nvPr/>
        </p:nvSpPr>
        <p:spPr>
          <a:xfrm>
            <a:off x="0" y="0"/>
            <a:ext cx="9144000" cy="5143500"/>
          </a:xfrm>
          <a:prstGeom prst="rect">
            <a:avLst/>
          </a:pr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2" name="Google Shape;52;p13"/>
          <p:cNvPicPr preferRelativeResize="0"/>
          <p:nvPr/>
        </p:nvPicPr>
        <p:blipFill rotWithShape="1">
          <a:blip r:embed="rId2">
            <a:alphaModFix amt="64000"/>
          </a:blip>
          <a:srcRect t="7820" b="7820"/>
          <a:stretch/>
        </p:blipFill>
        <p:spPr>
          <a:xfrm>
            <a:off x="-1" y="-3"/>
            <a:ext cx="9144006" cy="5143499"/>
          </a:xfrm>
          <a:prstGeom prst="rect">
            <a:avLst/>
          </a:prstGeom>
          <a:noFill/>
          <a:ln>
            <a:noFill/>
          </a:ln>
        </p:spPr>
      </p:pic>
      <p:sp>
        <p:nvSpPr>
          <p:cNvPr id="53" name="Google Shape;53;p13"/>
          <p:cNvSpPr/>
          <p:nvPr/>
        </p:nvSpPr>
        <p:spPr>
          <a:xfrm>
            <a:off x="821835" y="2765450"/>
            <a:ext cx="638100" cy="72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3"/>
          <p:cNvSpPr txBox="1">
            <a:spLocks noGrp="1"/>
          </p:cNvSpPr>
          <p:nvPr>
            <p:ph type="ctrTitle"/>
          </p:nvPr>
        </p:nvSpPr>
        <p:spPr>
          <a:xfrm>
            <a:off x="714825" y="2998550"/>
            <a:ext cx="4868400" cy="1446900"/>
          </a:xfrm>
          <a:prstGeom prst="rect">
            <a:avLst/>
          </a:prstGeom>
          <a:noFill/>
        </p:spPr>
        <p:txBody>
          <a:bodyPr spcFirstLastPara="1" wrap="square" lIns="91425" tIns="91425" rIns="91425" bIns="91425" anchor="t" anchorCtr="0">
            <a:normAutofit/>
          </a:bodyPr>
          <a:lstStyle>
            <a:lvl1pPr lvl="0" algn="l">
              <a:lnSpc>
                <a:spcPct val="100000"/>
              </a:lnSpc>
              <a:spcBef>
                <a:spcPts val="0"/>
              </a:spcBef>
              <a:spcAft>
                <a:spcPts val="0"/>
              </a:spcAft>
              <a:buClr>
                <a:srgbClr val="FFFFFF"/>
              </a:buClr>
              <a:buSzPts val="3000"/>
              <a:buNone/>
              <a:defRPr sz="3000" b="1">
                <a:solidFill>
                  <a:srgbClr val="FFFFFF"/>
                </a:solidFill>
              </a:defRPr>
            </a:lvl1pPr>
            <a:lvl2pPr lvl="1" algn="l">
              <a:lnSpc>
                <a:spcPct val="100000"/>
              </a:lnSpc>
              <a:spcBef>
                <a:spcPts val="0"/>
              </a:spcBef>
              <a:spcAft>
                <a:spcPts val="0"/>
              </a:spcAft>
              <a:buClr>
                <a:srgbClr val="FFFFFF"/>
              </a:buClr>
              <a:buSzPts val="3000"/>
              <a:buNone/>
              <a:defRPr sz="3000" b="1">
                <a:solidFill>
                  <a:srgbClr val="FFFFFF"/>
                </a:solidFill>
              </a:defRPr>
            </a:lvl2pPr>
            <a:lvl3pPr lvl="2" algn="l">
              <a:lnSpc>
                <a:spcPct val="100000"/>
              </a:lnSpc>
              <a:spcBef>
                <a:spcPts val="0"/>
              </a:spcBef>
              <a:spcAft>
                <a:spcPts val="0"/>
              </a:spcAft>
              <a:buClr>
                <a:srgbClr val="FFFFFF"/>
              </a:buClr>
              <a:buSzPts val="3000"/>
              <a:buNone/>
              <a:defRPr sz="3000" b="1">
                <a:solidFill>
                  <a:srgbClr val="FFFFFF"/>
                </a:solidFill>
              </a:defRPr>
            </a:lvl3pPr>
            <a:lvl4pPr lvl="3" algn="l">
              <a:lnSpc>
                <a:spcPct val="100000"/>
              </a:lnSpc>
              <a:spcBef>
                <a:spcPts val="0"/>
              </a:spcBef>
              <a:spcAft>
                <a:spcPts val="0"/>
              </a:spcAft>
              <a:buClr>
                <a:srgbClr val="FFFFFF"/>
              </a:buClr>
              <a:buSzPts val="3000"/>
              <a:buNone/>
              <a:defRPr sz="3000" b="1">
                <a:solidFill>
                  <a:srgbClr val="FFFFFF"/>
                </a:solidFill>
              </a:defRPr>
            </a:lvl4pPr>
            <a:lvl5pPr lvl="4" algn="l">
              <a:lnSpc>
                <a:spcPct val="100000"/>
              </a:lnSpc>
              <a:spcBef>
                <a:spcPts val="0"/>
              </a:spcBef>
              <a:spcAft>
                <a:spcPts val="0"/>
              </a:spcAft>
              <a:buClr>
                <a:srgbClr val="FFFFFF"/>
              </a:buClr>
              <a:buSzPts val="3000"/>
              <a:buNone/>
              <a:defRPr sz="3000" b="1">
                <a:solidFill>
                  <a:srgbClr val="FFFFFF"/>
                </a:solidFill>
              </a:defRPr>
            </a:lvl5pPr>
            <a:lvl6pPr lvl="5" algn="l">
              <a:lnSpc>
                <a:spcPct val="100000"/>
              </a:lnSpc>
              <a:spcBef>
                <a:spcPts val="0"/>
              </a:spcBef>
              <a:spcAft>
                <a:spcPts val="0"/>
              </a:spcAft>
              <a:buClr>
                <a:srgbClr val="FFFFFF"/>
              </a:buClr>
              <a:buSzPts val="3000"/>
              <a:buNone/>
              <a:defRPr sz="3000" b="1">
                <a:solidFill>
                  <a:srgbClr val="FFFFFF"/>
                </a:solidFill>
              </a:defRPr>
            </a:lvl6pPr>
            <a:lvl7pPr lvl="6" algn="l">
              <a:lnSpc>
                <a:spcPct val="100000"/>
              </a:lnSpc>
              <a:spcBef>
                <a:spcPts val="0"/>
              </a:spcBef>
              <a:spcAft>
                <a:spcPts val="0"/>
              </a:spcAft>
              <a:buClr>
                <a:srgbClr val="FFFFFF"/>
              </a:buClr>
              <a:buSzPts val="3000"/>
              <a:buNone/>
              <a:defRPr sz="3000" b="1">
                <a:solidFill>
                  <a:srgbClr val="FFFFFF"/>
                </a:solidFill>
              </a:defRPr>
            </a:lvl7pPr>
            <a:lvl8pPr lvl="7" algn="l">
              <a:lnSpc>
                <a:spcPct val="100000"/>
              </a:lnSpc>
              <a:spcBef>
                <a:spcPts val="0"/>
              </a:spcBef>
              <a:spcAft>
                <a:spcPts val="0"/>
              </a:spcAft>
              <a:buClr>
                <a:srgbClr val="FFFFFF"/>
              </a:buClr>
              <a:buSzPts val="3000"/>
              <a:buNone/>
              <a:defRPr sz="3000" b="1">
                <a:solidFill>
                  <a:srgbClr val="FFFFFF"/>
                </a:solidFill>
              </a:defRPr>
            </a:lvl8pPr>
            <a:lvl9pPr lvl="8" algn="l">
              <a:lnSpc>
                <a:spcPct val="100000"/>
              </a:lnSpc>
              <a:spcBef>
                <a:spcPts val="0"/>
              </a:spcBef>
              <a:spcAft>
                <a:spcPts val="0"/>
              </a:spcAft>
              <a:buClr>
                <a:srgbClr val="FFFFFF"/>
              </a:buClr>
              <a:buSzPts val="3000"/>
              <a:buNone/>
              <a:defRPr sz="3000" b="1">
                <a:solidFill>
                  <a:srgbClr val="FFFFFF"/>
                </a:solidFill>
              </a:defRPr>
            </a:lvl9pPr>
          </a:lstStyle>
          <a:p>
            <a:endParaRPr/>
          </a:p>
        </p:txBody>
      </p:sp>
      <p:sp>
        <p:nvSpPr>
          <p:cNvPr id="55" name="Google Shape;55;p13"/>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a:lnSpc>
                <a:spcPct val="100000"/>
              </a:lnSpc>
              <a:spcAft>
                <a:spcPts val="0"/>
              </a:spcAft>
              <a:buNone/>
              <a:defRPr sz="1000">
                <a:solidFill>
                  <a:srgbClr val="212121"/>
                </a:solidFill>
              </a:defRPr>
            </a:lvl1pPr>
            <a:lvl2pPr lvl="1" algn="r">
              <a:lnSpc>
                <a:spcPct val="100000"/>
              </a:lnSpc>
              <a:spcAft>
                <a:spcPts val="0"/>
              </a:spcAft>
              <a:buNone/>
              <a:defRPr sz="1000">
                <a:solidFill>
                  <a:srgbClr val="212121"/>
                </a:solidFill>
              </a:defRPr>
            </a:lvl2pPr>
            <a:lvl3pPr lvl="2" algn="r">
              <a:lnSpc>
                <a:spcPct val="100000"/>
              </a:lnSpc>
              <a:spcAft>
                <a:spcPts val="0"/>
              </a:spcAft>
              <a:buNone/>
              <a:defRPr sz="1000">
                <a:solidFill>
                  <a:srgbClr val="212121"/>
                </a:solidFill>
              </a:defRPr>
            </a:lvl3pPr>
            <a:lvl4pPr lvl="3" algn="r">
              <a:lnSpc>
                <a:spcPct val="100000"/>
              </a:lnSpc>
              <a:spcAft>
                <a:spcPts val="0"/>
              </a:spcAft>
              <a:buNone/>
              <a:defRPr sz="1000">
                <a:solidFill>
                  <a:srgbClr val="212121"/>
                </a:solidFill>
              </a:defRPr>
            </a:lvl4pPr>
            <a:lvl5pPr lvl="4" algn="r">
              <a:lnSpc>
                <a:spcPct val="100000"/>
              </a:lnSpc>
              <a:spcAft>
                <a:spcPts val="0"/>
              </a:spcAft>
              <a:buNone/>
              <a:defRPr sz="1000">
                <a:solidFill>
                  <a:srgbClr val="212121"/>
                </a:solidFill>
              </a:defRPr>
            </a:lvl5pPr>
            <a:lvl6pPr lvl="5" algn="r">
              <a:lnSpc>
                <a:spcPct val="100000"/>
              </a:lnSpc>
              <a:spcAft>
                <a:spcPts val="0"/>
              </a:spcAft>
              <a:buNone/>
              <a:defRPr sz="1000">
                <a:solidFill>
                  <a:srgbClr val="212121"/>
                </a:solidFill>
              </a:defRPr>
            </a:lvl6pPr>
            <a:lvl7pPr lvl="6" algn="r">
              <a:lnSpc>
                <a:spcPct val="100000"/>
              </a:lnSpc>
              <a:spcAft>
                <a:spcPts val="0"/>
              </a:spcAft>
              <a:buNone/>
              <a:defRPr sz="1000">
                <a:solidFill>
                  <a:srgbClr val="212121"/>
                </a:solidFill>
              </a:defRPr>
            </a:lvl7pPr>
            <a:lvl8pPr lvl="7" algn="r">
              <a:lnSpc>
                <a:spcPct val="100000"/>
              </a:lnSpc>
              <a:spcAft>
                <a:spcPts val="0"/>
              </a:spcAft>
              <a:buNone/>
              <a:defRPr sz="1000">
                <a:solidFill>
                  <a:srgbClr val="212121"/>
                </a:solidFill>
              </a:defRPr>
            </a:lvl8pPr>
            <a:lvl9pPr lvl="8" algn="r">
              <a:lnSpc>
                <a:spcPct val="100000"/>
              </a:lnSpc>
              <a:spcAft>
                <a:spcPts val="0"/>
              </a:spcAft>
              <a:buNone/>
              <a:defRPr sz="1000">
                <a:solidFill>
                  <a:srgbClr val="21212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714825" y="2998550"/>
            <a:ext cx="4868400" cy="1446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Team Team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pic>
        <p:nvPicPr>
          <p:cNvPr id="65" name="Google Shape;65;p15"/>
          <p:cNvPicPr preferRelativeResize="0"/>
          <p:nvPr/>
        </p:nvPicPr>
        <p:blipFill>
          <a:blip r:embed="rId3">
            <a:alphaModFix/>
          </a:blip>
          <a:stretch>
            <a:fillRect/>
          </a:stretch>
        </p:blipFill>
        <p:spPr>
          <a:xfrm>
            <a:off x="1863200" y="824162"/>
            <a:ext cx="5417599" cy="3799975"/>
          </a:xfrm>
          <a:prstGeom prst="rect">
            <a:avLst/>
          </a:prstGeom>
          <a:noFill/>
          <a:ln>
            <a:noFill/>
          </a:ln>
        </p:spPr>
      </p:pic>
      <p:sp>
        <p:nvSpPr>
          <p:cNvPr id="66" name="Google Shape;66;p15"/>
          <p:cNvSpPr txBox="1"/>
          <p:nvPr/>
        </p:nvSpPr>
        <p:spPr>
          <a:xfrm>
            <a:off x="256075" y="212350"/>
            <a:ext cx="51342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latin typeface="Roboto"/>
                <a:ea typeface="Roboto"/>
                <a:cs typeface="Roboto"/>
                <a:sym typeface="Roboto"/>
              </a:rPr>
              <a:t>Aggressive driving causes emissions </a:t>
            </a:r>
            <a:endParaRPr sz="1800">
              <a:latin typeface="Roboto"/>
              <a:ea typeface="Roboto"/>
              <a:cs typeface="Roboto"/>
              <a:sym typeface="Roboto"/>
            </a:endParaRPr>
          </a:p>
        </p:txBody>
      </p:sp>
      <p:sp>
        <p:nvSpPr>
          <p:cNvPr id="67" name="Google Shape;67;p15"/>
          <p:cNvSpPr txBox="1"/>
          <p:nvPr/>
        </p:nvSpPr>
        <p:spPr>
          <a:xfrm>
            <a:off x="5971075" y="4840575"/>
            <a:ext cx="3182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68" name="Google Shape;68;p15"/>
          <p:cNvSpPr txBox="1"/>
          <p:nvPr/>
        </p:nvSpPr>
        <p:spPr>
          <a:xfrm>
            <a:off x="5760600" y="4590900"/>
            <a:ext cx="16908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t>(Adamidis et al. 2020)</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pic>
        <p:nvPicPr>
          <p:cNvPr id="73" name="Google Shape;73;p16"/>
          <p:cNvPicPr preferRelativeResize="0"/>
          <p:nvPr/>
        </p:nvPicPr>
        <p:blipFill>
          <a:blip r:embed="rId3">
            <a:alphaModFix/>
          </a:blip>
          <a:stretch>
            <a:fillRect/>
          </a:stretch>
        </p:blipFill>
        <p:spPr>
          <a:xfrm>
            <a:off x="2251850" y="1406109"/>
            <a:ext cx="4640299" cy="2331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80" name="Google Shape;80;p17"/>
          <p:cNvSpPr txBox="1"/>
          <p:nvPr/>
        </p:nvSpPr>
        <p:spPr>
          <a:xfrm>
            <a:off x="218600" y="61200"/>
            <a:ext cx="51342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latin typeface="Roboto"/>
                <a:ea typeface="Roboto"/>
                <a:cs typeface="Roboto"/>
                <a:sym typeface="Roboto"/>
              </a:rPr>
              <a:t>App view</a:t>
            </a:r>
            <a:endParaRPr sz="1800">
              <a:latin typeface="Roboto"/>
              <a:ea typeface="Roboto"/>
              <a:cs typeface="Roboto"/>
              <a:sym typeface="Roboto"/>
            </a:endParaRPr>
          </a:p>
        </p:txBody>
      </p:sp>
      <p:pic>
        <p:nvPicPr>
          <p:cNvPr id="3" name="Picture 2">
            <a:extLst>
              <a:ext uri="{FF2B5EF4-FFF2-40B4-BE49-F238E27FC236}">
                <a16:creationId xmlns:a16="http://schemas.microsoft.com/office/drawing/2014/main" id="{6008CE66-93D6-7652-7034-79527FA7B0C4}"/>
              </a:ext>
            </a:extLst>
          </p:cNvPr>
          <p:cNvPicPr>
            <a:picLocks noChangeAspect="1"/>
          </p:cNvPicPr>
          <p:nvPr/>
        </p:nvPicPr>
        <p:blipFill>
          <a:blip r:embed="rId3"/>
          <a:stretch>
            <a:fillRect/>
          </a:stretch>
        </p:blipFill>
        <p:spPr>
          <a:xfrm>
            <a:off x="100982" y="790575"/>
            <a:ext cx="6601887" cy="3733800"/>
          </a:xfrm>
          <a:prstGeom prst="rect">
            <a:avLst/>
          </a:prstGeom>
        </p:spPr>
      </p:pic>
      <p:pic>
        <p:nvPicPr>
          <p:cNvPr id="5" name="Picture 4">
            <a:extLst>
              <a:ext uri="{FF2B5EF4-FFF2-40B4-BE49-F238E27FC236}">
                <a16:creationId xmlns:a16="http://schemas.microsoft.com/office/drawing/2014/main" id="{1C2B14B3-7A6D-26FF-494E-DAA032989B40}"/>
              </a:ext>
            </a:extLst>
          </p:cNvPr>
          <p:cNvPicPr>
            <a:picLocks noChangeAspect="1"/>
          </p:cNvPicPr>
          <p:nvPr/>
        </p:nvPicPr>
        <p:blipFill>
          <a:blip r:embed="rId4"/>
          <a:stretch>
            <a:fillRect/>
          </a:stretch>
        </p:blipFill>
        <p:spPr>
          <a:xfrm>
            <a:off x="6762290" y="395287"/>
            <a:ext cx="2163110" cy="43529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pic>
        <p:nvPicPr>
          <p:cNvPr id="85" name="Google Shape;85;p18"/>
          <p:cNvPicPr preferRelativeResize="0"/>
          <p:nvPr/>
        </p:nvPicPr>
        <p:blipFill>
          <a:blip r:embed="rId3">
            <a:alphaModFix/>
          </a:blip>
          <a:stretch>
            <a:fillRect/>
          </a:stretch>
        </p:blipFill>
        <p:spPr>
          <a:xfrm>
            <a:off x="1194201" y="524675"/>
            <a:ext cx="6728100" cy="4056648"/>
          </a:xfrm>
          <a:prstGeom prst="rect">
            <a:avLst/>
          </a:prstGeom>
          <a:noFill/>
          <a:ln>
            <a:noFill/>
          </a:ln>
        </p:spPr>
      </p:pic>
      <p:pic>
        <p:nvPicPr>
          <p:cNvPr id="86" name="Google Shape;86;p18"/>
          <p:cNvPicPr preferRelativeResize="0"/>
          <p:nvPr/>
        </p:nvPicPr>
        <p:blipFill>
          <a:blip r:embed="rId4">
            <a:alphaModFix/>
          </a:blip>
          <a:stretch>
            <a:fillRect/>
          </a:stretch>
        </p:blipFill>
        <p:spPr>
          <a:xfrm>
            <a:off x="96175" y="4042218"/>
            <a:ext cx="2014926" cy="1012300"/>
          </a:xfrm>
          <a:prstGeom prst="rect">
            <a:avLst/>
          </a:prstGeom>
          <a:noFill/>
          <a:ln>
            <a:noFill/>
          </a:ln>
        </p:spPr>
      </p:pic>
      <p:sp>
        <p:nvSpPr>
          <p:cNvPr id="87" name="Google Shape;87;p18"/>
          <p:cNvSpPr txBox="1"/>
          <p:nvPr/>
        </p:nvSpPr>
        <p:spPr>
          <a:xfrm>
            <a:off x="256075" y="212350"/>
            <a:ext cx="51342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latin typeface="Roboto"/>
                <a:ea typeface="Roboto"/>
                <a:cs typeface="Roboto"/>
                <a:sym typeface="Roboto"/>
              </a:rPr>
              <a:t>Technologies</a:t>
            </a:r>
            <a:endParaRPr sz="18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pic>
        <p:nvPicPr>
          <p:cNvPr id="99" name="Google Shape;99;p20"/>
          <p:cNvPicPr preferRelativeResize="0"/>
          <p:nvPr/>
        </p:nvPicPr>
        <p:blipFill>
          <a:blip r:embed="rId3">
            <a:alphaModFix/>
          </a:blip>
          <a:stretch>
            <a:fillRect/>
          </a:stretch>
        </p:blipFill>
        <p:spPr>
          <a:xfrm>
            <a:off x="5851800" y="975625"/>
            <a:ext cx="2765025" cy="2765025"/>
          </a:xfrm>
          <a:prstGeom prst="rect">
            <a:avLst/>
          </a:prstGeom>
          <a:noFill/>
          <a:ln>
            <a:noFill/>
          </a:ln>
        </p:spPr>
      </p:pic>
      <p:pic>
        <p:nvPicPr>
          <p:cNvPr id="100" name="Google Shape;100;p20"/>
          <p:cNvPicPr preferRelativeResize="0"/>
          <p:nvPr/>
        </p:nvPicPr>
        <p:blipFill>
          <a:blip r:embed="rId4">
            <a:alphaModFix/>
          </a:blip>
          <a:stretch>
            <a:fillRect/>
          </a:stretch>
        </p:blipFill>
        <p:spPr>
          <a:xfrm>
            <a:off x="96175" y="4042218"/>
            <a:ext cx="2014926" cy="1012300"/>
          </a:xfrm>
          <a:prstGeom prst="rect">
            <a:avLst/>
          </a:prstGeom>
          <a:noFill/>
          <a:ln>
            <a:noFill/>
          </a:ln>
        </p:spPr>
      </p:pic>
      <p:sp>
        <p:nvSpPr>
          <p:cNvPr id="101" name="Google Shape;101;p20"/>
          <p:cNvSpPr txBox="1"/>
          <p:nvPr/>
        </p:nvSpPr>
        <p:spPr>
          <a:xfrm>
            <a:off x="256075" y="212350"/>
            <a:ext cx="51342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latin typeface="Roboto"/>
                <a:ea typeface="Roboto"/>
                <a:cs typeface="Roboto"/>
                <a:sym typeface="Roboto"/>
              </a:rPr>
              <a:t>Future Improvements</a:t>
            </a:r>
            <a:endParaRPr sz="1800">
              <a:latin typeface="Roboto"/>
              <a:ea typeface="Roboto"/>
              <a:cs typeface="Roboto"/>
              <a:sym typeface="Roboto"/>
            </a:endParaRPr>
          </a:p>
        </p:txBody>
      </p:sp>
      <p:sp>
        <p:nvSpPr>
          <p:cNvPr id="102" name="Google Shape;102;p20"/>
          <p:cNvSpPr txBox="1"/>
          <p:nvPr/>
        </p:nvSpPr>
        <p:spPr>
          <a:xfrm>
            <a:off x="256075" y="871175"/>
            <a:ext cx="5668200" cy="3093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700"/>
              <a:t>-More sensor data</a:t>
            </a:r>
            <a:endParaRPr sz="2700"/>
          </a:p>
          <a:p>
            <a:pPr marL="0" lvl="0" indent="0" algn="l" rtl="0">
              <a:spcBef>
                <a:spcPts val="0"/>
              </a:spcBef>
              <a:spcAft>
                <a:spcPts val="0"/>
              </a:spcAft>
              <a:buNone/>
            </a:pPr>
            <a:r>
              <a:rPr lang="en" sz="2700"/>
              <a:t>-Carpooling statistics </a:t>
            </a:r>
            <a:endParaRPr sz="2700"/>
          </a:p>
          <a:p>
            <a:pPr marL="0" lvl="0" indent="0" algn="l" rtl="0">
              <a:spcBef>
                <a:spcPts val="0"/>
              </a:spcBef>
              <a:spcAft>
                <a:spcPts val="0"/>
              </a:spcAft>
              <a:buNone/>
            </a:pPr>
            <a:r>
              <a:rPr lang="en" sz="2700"/>
              <a:t>-Credentials / Login </a:t>
            </a:r>
            <a:endParaRPr sz="2700"/>
          </a:p>
          <a:p>
            <a:pPr marL="0" lvl="0" indent="0" algn="l" rtl="0">
              <a:spcBef>
                <a:spcPts val="0"/>
              </a:spcBef>
              <a:spcAft>
                <a:spcPts val="0"/>
              </a:spcAft>
              <a:buNone/>
            </a:pPr>
            <a:r>
              <a:rPr lang="en" sz="2700"/>
              <a:t>-Integrating more payment methods</a:t>
            </a:r>
            <a:endParaRPr sz="2700"/>
          </a:p>
          <a:p>
            <a:pPr marL="0" lvl="0" indent="0" algn="l" rtl="0">
              <a:spcBef>
                <a:spcPts val="0"/>
              </a:spcBef>
              <a:spcAft>
                <a:spcPts val="0"/>
              </a:spcAft>
              <a:buNone/>
            </a:pPr>
            <a:r>
              <a:rPr lang="en" sz="2700"/>
              <a:t>-Integrating a database to track driving performance over time </a:t>
            </a:r>
            <a:endParaRPr sz="2700"/>
          </a:p>
          <a:p>
            <a:pPr marL="0" lvl="0" indent="0" algn="l" rtl="0">
              <a:spcBef>
                <a:spcPts val="0"/>
              </a:spcBef>
              <a:spcAft>
                <a:spcPts val="0"/>
              </a:spcAft>
              <a:buNone/>
            </a:pPr>
            <a:r>
              <a:rPr lang="en" sz="2700"/>
              <a:t>-Car will scream at you</a:t>
            </a:r>
            <a:endParaRPr sz="27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txBox="1">
            <a:spLocks noGrp="1"/>
          </p:cNvSpPr>
          <p:nvPr>
            <p:ph type="ctrTitle"/>
          </p:nvPr>
        </p:nvSpPr>
        <p:spPr>
          <a:xfrm>
            <a:off x="311700" y="382900"/>
            <a:ext cx="8520600" cy="16086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a:t>Brought to you by the RIOT Robotics club (please join)</a:t>
            </a:r>
            <a:endParaRPr/>
          </a:p>
        </p:txBody>
      </p:sp>
      <p:pic>
        <p:nvPicPr>
          <p:cNvPr id="108" name="Google Shape;108;p21"/>
          <p:cNvPicPr preferRelativeResize="0"/>
          <p:nvPr/>
        </p:nvPicPr>
        <p:blipFill rotWithShape="1">
          <a:blip r:embed="rId3">
            <a:alphaModFix/>
          </a:blip>
          <a:srcRect t="15021" b="16728"/>
          <a:stretch/>
        </p:blipFill>
        <p:spPr>
          <a:xfrm>
            <a:off x="694375" y="2218350"/>
            <a:ext cx="3701350" cy="2526024"/>
          </a:xfrm>
          <a:prstGeom prst="rect">
            <a:avLst/>
          </a:prstGeom>
          <a:noFill/>
          <a:ln>
            <a:noFill/>
          </a:ln>
        </p:spPr>
      </p:pic>
      <p:pic>
        <p:nvPicPr>
          <p:cNvPr id="109" name="Google Shape;109;p21"/>
          <p:cNvPicPr preferRelativeResize="0"/>
          <p:nvPr/>
        </p:nvPicPr>
        <p:blipFill rotWithShape="1">
          <a:blip r:embed="rId4">
            <a:alphaModFix/>
          </a:blip>
          <a:srcRect t="2676"/>
          <a:stretch/>
        </p:blipFill>
        <p:spPr>
          <a:xfrm>
            <a:off x="5493000" y="2286000"/>
            <a:ext cx="2483450" cy="245837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124</Words>
  <Application>Microsoft Office PowerPoint</Application>
  <PresentationFormat>On-screen Show (16:9)</PresentationFormat>
  <Paragraphs>14</Paragraphs>
  <Slides>7</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Roboto</vt:lpstr>
      <vt:lpstr>Simple Light</vt:lpstr>
      <vt:lpstr>Team Team</vt:lpstr>
      <vt:lpstr>PowerPoint Presentation</vt:lpstr>
      <vt:lpstr>PowerPoint Presentation</vt:lpstr>
      <vt:lpstr>PowerPoint Presentation</vt:lpstr>
      <vt:lpstr>PowerPoint Presentation</vt:lpstr>
      <vt:lpstr>PowerPoint Presentation</vt:lpstr>
      <vt:lpstr>Brought to you by the RIOT Robotics club (please join)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Team</dc:title>
  <cp:lastModifiedBy>William Hutchinson</cp:lastModifiedBy>
  <cp:revision>1</cp:revision>
  <dcterms:modified xsi:type="dcterms:W3CDTF">2023-04-04T03:41:12Z</dcterms:modified>
</cp:coreProperties>
</file>