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\CODEBASICS\BOOTCAMP\SQL\SQL%20Project\Input%20for%20participants\ad-hoc-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\CODEBASICS\BOOTCAMP\SQL\SQL%20Project\Input%20for%20participants\ad-hoc-rep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\CODEBASICS\BOOTCAMP\SQL\SQL%20Project\Input%20for%20participants\ad-hoc-repor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\CODEBASICS\BOOTCAMP\SQL\SQL%20Project\Input%20for%20participants\ad-hoc-repor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\CODEBASICS\BOOTCAMP\SQL\SQL%20Project\Input%20for%20participants\ad-hoc-repor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[ad-hoc-report.xlsx]Q2!PivotTable4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Unique Products 2020 vs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'Q2'!$B$11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'Q2'!$A$12:$A$14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'Q2'!$B$12:$B$14</c:f>
              <c:numCache>
                <c:formatCode>General</c:formatCode>
                <c:ptCount val="2"/>
                <c:pt idx="0">
                  <c:v>245</c:v>
                </c:pt>
                <c:pt idx="1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98-4544-91D7-4E981B76F0A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67408384"/>
        <c:axId val="467409824"/>
      </c:barChart>
      <c:catAx>
        <c:axId val="467408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409824"/>
        <c:crosses val="autoZero"/>
        <c:auto val="1"/>
        <c:lblAlgn val="ctr"/>
        <c:lblOffset val="100"/>
        <c:noMultiLvlLbl val="0"/>
      </c:catAx>
      <c:valAx>
        <c:axId val="4674098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408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'Q3'!$B$1</c:f>
              <c:strCache>
                <c:ptCount val="1"/>
                <c:pt idx="0">
                  <c:v>Total_Count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13C-465F-919D-0B3E1A04A0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13C-465F-919D-0B3E1A04A06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13C-465F-919D-0B3E1A04A06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13C-465F-919D-0B3E1A04A06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13C-465F-919D-0B3E1A04A06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13C-465F-919D-0B3E1A04A06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'Q3'!$A$2:$A$7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'Q3'!$B$2:$B$7</c:f>
              <c:numCache>
                <c:formatCode>General</c:formatCode>
                <c:ptCount val="6"/>
                <c:pt idx="0">
                  <c:v>129</c:v>
                </c:pt>
                <c:pt idx="1">
                  <c:v>116</c:v>
                </c:pt>
                <c:pt idx="2">
                  <c:v>84</c:v>
                </c:pt>
                <c:pt idx="3">
                  <c:v>32</c:v>
                </c:pt>
                <c:pt idx="4">
                  <c:v>27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13C-465F-919D-0B3E1A04A06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Average Discount to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'Q5'!$B$2</c:f>
              <c:strCache>
                <c:ptCount val="1"/>
                <c:pt idx="0">
                  <c:v>Flipkart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'Q5'!$C$1</c:f>
              <c:strCache>
                <c:ptCount val="1"/>
                <c:pt idx="0">
                  <c:v>average_discount_percentage</c:v>
                </c:pt>
              </c:strCache>
            </c:strRef>
          </c:cat>
          <c:val>
            <c:numRef>
              <c:f>'Q5'!$C$2</c:f>
              <c:numCache>
                <c:formatCode>0%</c:formatCode>
                <c:ptCount val="1"/>
                <c:pt idx="0">
                  <c:v>0.29544999999999999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E9-47B5-BEFF-181A0DCBA7B5}"/>
            </c:ext>
          </c:extLst>
        </c:ser>
        <c:ser>
          <c:idx val="1"/>
          <c:order val="1"/>
          <c:tx>
            <c:strRef>
              <c:f>'Q5'!$B$3</c:f>
              <c:strCache>
                <c:ptCount val="1"/>
                <c:pt idx="0">
                  <c:v>Ezone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'Q5'!$C$1</c:f>
              <c:strCache>
                <c:ptCount val="1"/>
                <c:pt idx="0">
                  <c:v>average_discount_percentage</c:v>
                </c:pt>
              </c:strCache>
            </c:strRef>
          </c:cat>
          <c:val>
            <c:numRef>
              <c:f>'Q5'!$C$3</c:f>
              <c:numCache>
                <c:formatCode>0%</c:formatCode>
                <c:ptCount val="1"/>
                <c:pt idx="0">
                  <c:v>0.28194999999999998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E9-47B5-BEFF-181A0DCBA7B5}"/>
            </c:ext>
          </c:extLst>
        </c:ser>
        <c:ser>
          <c:idx val="2"/>
          <c:order val="2"/>
          <c:tx>
            <c:strRef>
              <c:f>'Q5'!$B$4</c:f>
              <c:strCache>
                <c:ptCount val="1"/>
                <c:pt idx="0">
                  <c:v>Vijay Sales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'Q5'!$C$1</c:f>
              <c:strCache>
                <c:ptCount val="1"/>
                <c:pt idx="0">
                  <c:v>average_discount_percentage</c:v>
                </c:pt>
              </c:strCache>
            </c:strRef>
          </c:cat>
          <c:val>
            <c:numRef>
              <c:f>'Q5'!$C$4</c:f>
              <c:numCache>
                <c:formatCode>0%</c:formatCode>
                <c:ptCount val="1"/>
                <c:pt idx="0">
                  <c:v>0.28115000000000001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E9-47B5-BEFF-181A0DCBA7B5}"/>
            </c:ext>
          </c:extLst>
        </c:ser>
        <c:ser>
          <c:idx val="3"/>
          <c:order val="3"/>
          <c:tx>
            <c:strRef>
              <c:f>'Q5'!$B$5</c:f>
              <c:strCache>
                <c:ptCount val="1"/>
                <c:pt idx="0">
                  <c:v>Atliq Exclusive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'Q5'!$C$1</c:f>
              <c:strCache>
                <c:ptCount val="1"/>
                <c:pt idx="0">
                  <c:v>average_discount_percentage</c:v>
                </c:pt>
              </c:strCache>
            </c:strRef>
          </c:cat>
          <c:val>
            <c:numRef>
              <c:f>'Q5'!$C$5</c:f>
              <c:numCache>
                <c:formatCode>0%</c:formatCode>
                <c:ptCount val="1"/>
                <c:pt idx="0">
                  <c:v>0.27245000000000003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E9-47B5-BEFF-181A0DCBA7B5}"/>
            </c:ext>
          </c:extLst>
        </c:ser>
        <c:ser>
          <c:idx val="4"/>
          <c:order val="4"/>
          <c:tx>
            <c:strRef>
              <c:f>'Q5'!$B$6</c:f>
              <c:strCache>
                <c:ptCount val="1"/>
                <c:pt idx="0">
                  <c:v>Viveks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'Q5'!$C$1</c:f>
              <c:strCache>
                <c:ptCount val="1"/>
                <c:pt idx="0">
                  <c:v>average_discount_percentage</c:v>
                </c:pt>
              </c:strCache>
            </c:strRef>
          </c:cat>
          <c:val>
            <c:numRef>
              <c:f>'Q5'!$C$6</c:f>
              <c:numCache>
                <c:formatCode>0%</c:formatCode>
                <c:ptCount val="1"/>
                <c:pt idx="0">
                  <c:v>0.27179999999999999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E9-47B5-BEFF-181A0DCBA7B5}"/>
            </c:ext>
          </c:extLst>
        </c:ser>
        <c:ser>
          <c:idx val="5"/>
          <c:order val="5"/>
          <c:tx>
            <c:strRef>
              <c:f>'Q5'!$B$7</c:f>
              <c:strCache>
                <c:ptCount val="1"/>
                <c:pt idx="0">
                  <c:v>Electricalslytical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'Q5'!$C$1</c:f>
              <c:strCache>
                <c:ptCount val="1"/>
                <c:pt idx="0">
                  <c:v>average_discount_percentage</c:v>
                </c:pt>
              </c:strCache>
            </c:strRef>
          </c:cat>
          <c:val>
            <c:numRef>
              <c:f>'Q5'!$C$7</c:f>
              <c:numCache>
                <c:formatCode>0%</c:formatCode>
                <c:ptCount val="1"/>
                <c:pt idx="0">
                  <c:v>0.25690000000000002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CE9-47B5-BEFF-181A0DCBA7B5}"/>
            </c:ext>
          </c:extLst>
        </c:ser>
        <c:ser>
          <c:idx val="6"/>
          <c:order val="6"/>
          <c:tx>
            <c:strRef>
              <c:f>'Q5'!$B$8</c:f>
              <c:strCache>
                <c:ptCount val="1"/>
                <c:pt idx="0">
                  <c:v>Girias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'Q5'!$C$1</c:f>
              <c:strCache>
                <c:ptCount val="1"/>
                <c:pt idx="0">
                  <c:v>average_discount_percentage</c:v>
                </c:pt>
              </c:strCache>
            </c:strRef>
          </c:cat>
          <c:val>
            <c:numRef>
              <c:f>'Q5'!$C$8</c:f>
              <c:numCache>
                <c:formatCode>0%</c:formatCode>
                <c:ptCount val="1"/>
                <c:pt idx="0">
                  <c:v>0.25640000000000002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CE9-47B5-BEFF-181A0DCBA7B5}"/>
            </c:ext>
          </c:extLst>
        </c:ser>
        <c:ser>
          <c:idx val="7"/>
          <c:order val="7"/>
          <c:tx>
            <c:strRef>
              <c:f>'Q5'!$B$9</c:f>
              <c:strCache>
                <c:ptCount val="1"/>
                <c:pt idx="0">
                  <c:v>Lotus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'Q5'!$C$1</c:f>
              <c:strCache>
                <c:ptCount val="1"/>
                <c:pt idx="0">
                  <c:v>average_discount_percentage</c:v>
                </c:pt>
              </c:strCache>
            </c:strRef>
          </c:cat>
          <c:val>
            <c:numRef>
              <c:f>'Q5'!$C$9</c:f>
              <c:numCache>
                <c:formatCode>0%</c:formatCode>
                <c:ptCount val="1"/>
                <c:pt idx="0">
                  <c:v>0.25259999999999999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CE9-47B5-BEFF-181A0DCBA7B5}"/>
            </c:ext>
          </c:extLst>
        </c:ser>
        <c:ser>
          <c:idx val="8"/>
          <c:order val="8"/>
          <c:tx>
            <c:strRef>
              <c:f>'Q5'!$B$10</c:f>
              <c:strCache>
                <c:ptCount val="1"/>
                <c:pt idx="0">
                  <c:v>Croma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'Q5'!$C$1</c:f>
              <c:strCache>
                <c:ptCount val="1"/>
                <c:pt idx="0">
                  <c:v>average_discount_percentage</c:v>
                </c:pt>
              </c:strCache>
            </c:strRef>
          </c:cat>
          <c:val>
            <c:numRef>
              <c:f>'Q5'!$C$10</c:f>
              <c:numCache>
                <c:formatCode>0%</c:formatCode>
                <c:ptCount val="1"/>
                <c:pt idx="0">
                  <c:v>0.24424999999999999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9-47B5-BEFF-181A0DCBA7B5}"/>
            </c:ext>
          </c:extLst>
        </c:ser>
        <c:ser>
          <c:idx val="9"/>
          <c:order val="9"/>
          <c:tx>
            <c:strRef>
              <c:f>'Q5'!$B$11</c:f>
              <c:strCache>
                <c:ptCount val="1"/>
                <c:pt idx="0">
                  <c:v>Amazon 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'Q5'!$C$1</c:f>
              <c:strCache>
                <c:ptCount val="1"/>
                <c:pt idx="0">
                  <c:v>average_discount_percentage</c:v>
                </c:pt>
              </c:strCache>
            </c:strRef>
          </c:cat>
          <c:val>
            <c:numRef>
              <c:f>'Q5'!$C$11</c:f>
              <c:numCache>
                <c:formatCode>0%</c:formatCode>
                <c:ptCount val="1"/>
                <c:pt idx="0">
                  <c:v>0.24045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CE9-47B5-BEFF-181A0DCBA7B5}"/>
            </c:ext>
          </c:extLst>
        </c:ser>
        <c:ser>
          <c:idx val="10"/>
          <c:order val="10"/>
          <c:tx>
            <c:strRef>
              <c:f>'Q5'!$B$12</c:f>
              <c:strCache>
                <c:ptCount val="1"/>
                <c:pt idx="0">
                  <c:v>Expression</c:v>
                </c:pt>
              </c:strCache>
            </c:strRef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'Q5'!$C$1</c:f>
              <c:strCache>
                <c:ptCount val="1"/>
                <c:pt idx="0">
                  <c:v>average_discount_percentage</c:v>
                </c:pt>
              </c:strCache>
            </c:strRef>
          </c:cat>
          <c:val>
            <c:numRef>
              <c:f>'Q5'!$C$12</c:f>
              <c:numCache>
                <c:formatCode>0%</c:formatCode>
                <c:ptCount val="1"/>
                <c:pt idx="0">
                  <c:v>0.23555000000000001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CE9-47B5-BEFF-181A0DCBA7B5}"/>
            </c:ext>
          </c:extLst>
        </c:ser>
        <c:ser>
          <c:idx val="11"/>
          <c:order val="11"/>
          <c:tx>
            <c:strRef>
              <c:f>'Q5'!$B$13</c:f>
              <c:strCache>
                <c:ptCount val="1"/>
                <c:pt idx="0">
                  <c:v>Electricalsocity</c:v>
                </c:pt>
              </c:strCache>
            </c:strRef>
          </c:tx>
          <c:spPr>
            <a:solidFill>
              <a:schemeClr val="accent6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'Q5'!$C$1</c:f>
              <c:strCache>
                <c:ptCount val="1"/>
                <c:pt idx="0">
                  <c:v>average_discount_percentage</c:v>
                </c:pt>
              </c:strCache>
            </c:strRef>
          </c:cat>
          <c:val>
            <c:numRef>
              <c:f>'Q5'!$C$13</c:f>
              <c:numCache>
                <c:formatCode>0%</c:formatCode>
                <c:ptCount val="1"/>
                <c:pt idx="0">
                  <c:v>0.22645000000000001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CE9-47B5-BEFF-181A0DCBA7B5}"/>
            </c:ext>
          </c:extLst>
        </c:ser>
        <c:ser>
          <c:idx val="12"/>
          <c:order val="12"/>
          <c:tx>
            <c:strRef>
              <c:f>'Q5'!$B$14</c:f>
              <c:strCache>
                <c:ptCount val="1"/>
                <c:pt idx="0">
                  <c:v>Ebay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'Q5'!$C$1</c:f>
              <c:strCache>
                <c:ptCount val="1"/>
                <c:pt idx="0">
                  <c:v>average_discount_percentage</c:v>
                </c:pt>
              </c:strCache>
            </c:strRef>
          </c:cat>
          <c:val>
            <c:numRef>
              <c:f>'Q5'!$C$14</c:f>
              <c:numCache>
                <c:formatCode>0%</c:formatCode>
                <c:ptCount val="1"/>
                <c:pt idx="0">
                  <c:v>0.21675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CE9-47B5-BEFF-181A0DCBA7B5}"/>
            </c:ext>
          </c:extLst>
        </c:ser>
        <c:ser>
          <c:idx val="13"/>
          <c:order val="13"/>
          <c:tx>
            <c:strRef>
              <c:f>'Q5'!$B$15</c:f>
              <c:strCache>
                <c:ptCount val="1"/>
                <c:pt idx="0">
                  <c:v>Atliq e Store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'Q5'!$C$1</c:f>
              <c:strCache>
                <c:ptCount val="1"/>
                <c:pt idx="0">
                  <c:v>average_discount_percentage</c:v>
                </c:pt>
              </c:strCache>
            </c:strRef>
          </c:cat>
          <c:val>
            <c:numRef>
              <c:f>'Q5'!$C$15</c:f>
              <c:numCache>
                <c:formatCode>0%</c:formatCode>
                <c:ptCount val="1"/>
                <c:pt idx="0">
                  <c:v>0.21579999999999999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CE9-47B5-BEFF-181A0DCBA7B5}"/>
            </c:ext>
          </c:extLst>
        </c:ser>
        <c:ser>
          <c:idx val="14"/>
          <c:order val="14"/>
          <c:tx>
            <c:strRef>
              <c:f>'Q5'!$B$16</c:f>
              <c:strCache>
                <c:ptCount val="1"/>
                <c:pt idx="0">
                  <c:v>Propel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'Q5'!$C$1</c:f>
              <c:strCache>
                <c:ptCount val="1"/>
                <c:pt idx="0">
                  <c:v>average_discount_percentage</c:v>
                </c:pt>
              </c:strCache>
            </c:strRef>
          </c:cat>
          <c:val>
            <c:numRef>
              <c:f>'Q5'!$C$16</c:f>
              <c:numCache>
                <c:formatCode>0%</c:formatCode>
                <c:ptCount val="1"/>
                <c:pt idx="0">
                  <c:v>0.21154999999999999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CE9-47B5-BEFF-181A0DCBA7B5}"/>
            </c:ext>
          </c:extLst>
        </c:ser>
        <c:ser>
          <c:idx val="15"/>
          <c:order val="15"/>
          <c:tx>
            <c:strRef>
              <c:f>'Q5'!$B$17</c:f>
              <c:strCache>
                <c:ptCount val="1"/>
                <c:pt idx="0">
                  <c:v>Amazon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'Q5'!$C$1</c:f>
              <c:strCache>
                <c:ptCount val="1"/>
                <c:pt idx="0">
                  <c:v>average_discount_percentage</c:v>
                </c:pt>
              </c:strCache>
            </c:strRef>
          </c:cat>
          <c:val>
            <c:numRef>
              <c:f>'Q5'!$C$17</c:f>
              <c:numCache>
                <c:formatCode>0%</c:formatCode>
                <c:ptCount val="1"/>
                <c:pt idx="0">
                  <c:v>0.21035000000000001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1CE9-47B5-BEFF-181A0DCBA7B5}"/>
            </c:ext>
          </c:extLst>
        </c:ser>
        <c:ser>
          <c:idx val="16"/>
          <c:order val="16"/>
          <c:tx>
            <c:strRef>
              <c:f>'Q5'!$B$18</c:f>
              <c:strCache>
                <c:ptCount val="1"/>
                <c:pt idx="0">
                  <c:v>Reliance Digital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'Q5'!$C$1</c:f>
              <c:strCache>
                <c:ptCount val="1"/>
                <c:pt idx="0">
                  <c:v>average_discount_percentage</c:v>
                </c:pt>
              </c:strCache>
            </c:strRef>
          </c:cat>
          <c:val>
            <c:numRef>
              <c:f>'Q5'!$C$18</c:f>
              <c:numCache>
                <c:formatCode>0%</c:formatCode>
                <c:ptCount val="1"/>
                <c:pt idx="0">
                  <c:v>0.20065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1CE9-47B5-BEFF-181A0DCBA7B5}"/>
            </c:ext>
          </c:extLst>
        </c:ser>
        <c:ser>
          <c:idx val="17"/>
          <c:order val="17"/>
          <c:tx>
            <c:strRef>
              <c:f>'Q5'!$B$19</c:f>
              <c:strCache>
                <c:ptCount val="1"/>
                <c:pt idx="0">
                  <c:v>Atliq Exclusive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'Q5'!$C$1</c:f>
              <c:strCache>
                <c:ptCount val="1"/>
                <c:pt idx="0">
                  <c:v>average_discount_percentage</c:v>
                </c:pt>
              </c:strCache>
            </c:strRef>
          </c:cat>
          <c:val>
            <c:numRef>
              <c:f>'Q5'!$C$19</c:f>
              <c:numCache>
                <c:formatCode>0%</c:formatCode>
                <c:ptCount val="1"/>
                <c:pt idx="0">
                  <c:v>7.1900000000000006E-2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CE9-47B5-BEFF-181A0DCBA7B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00102904"/>
        <c:axId val="600101824"/>
      </c:barChart>
      <c:catAx>
        <c:axId val="600102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101824"/>
        <c:crosses val="autoZero"/>
        <c:auto val="1"/>
        <c:lblAlgn val="ctr"/>
        <c:lblOffset val="100"/>
        <c:noMultiLvlLbl val="0"/>
      </c:catAx>
      <c:valAx>
        <c:axId val="60010182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600102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[ad-hoc-report.xlsx]Q6!PivotTable27</c:name>
    <c:fmtId val="15"/>
  </c:pivotSource>
  <c:chart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'Q6'!$G$4:$G$5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'Q6'!$F$6:$F$7</c:f>
              <c:strCache>
                <c:ptCount val="1"/>
                <c:pt idx="0">
                  <c:v>Atliq Exclusive</c:v>
                </c:pt>
              </c:strCache>
            </c:strRef>
          </c:cat>
          <c:val>
            <c:numRef>
              <c:f>'Q6'!$G$6:$G$7</c:f>
              <c:numCache>
                <c:formatCode>General</c:formatCode>
                <c:ptCount val="1"/>
                <c:pt idx="0">
                  <c:v>79501792.140000001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A4-4BF0-9C5B-E3D817C420CA}"/>
            </c:ext>
          </c:extLst>
        </c:ser>
        <c:ser>
          <c:idx val="1"/>
          <c:order val="1"/>
          <c:tx>
            <c:strRef>
              <c:f>'Q6'!$H$4:$H$5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'Q6'!$F$6:$F$7</c:f>
              <c:strCache>
                <c:ptCount val="1"/>
                <c:pt idx="0">
                  <c:v>Atliq Exclusive</c:v>
                </c:pt>
              </c:strCache>
            </c:strRef>
          </c:cat>
          <c:val>
            <c:numRef>
              <c:f>'Q6'!$H$6:$H$7</c:f>
              <c:numCache>
                <c:formatCode>General</c:formatCode>
                <c:ptCount val="1"/>
                <c:pt idx="0">
                  <c:v>224424709.53000003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A4-4BF0-9C5B-E3D817C420C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03566168"/>
        <c:axId val="603565808"/>
      </c:barChart>
      <c:catAx>
        <c:axId val="603566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565808"/>
        <c:crosses val="autoZero"/>
        <c:auto val="1"/>
        <c:lblAlgn val="ctr"/>
        <c:lblOffset val="100"/>
        <c:noMultiLvlLbl val="0"/>
      </c:catAx>
      <c:valAx>
        <c:axId val="6035658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03566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'Q7'!$A$2:$A$4</c:f>
              <c:strCache>
                <c:ptCount val="3"/>
                <c:pt idx="0">
                  <c:v>Retailer</c:v>
                </c:pt>
                <c:pt idx="1">
                  <c:v>Direct</c:v>
                </c:pt>
                <c:pt idx="2">
                  <c:v>Distributor</c:v>
                </c:pt>
              </c:strCache>
            </c:strRef>
          </c:cat>
          <c:val>
            <c:numRef>
              <c:f>'Q7'!$B$2:$B$4</c:f>
              <c:numCache>
                <c:formatCode>General</c:formatCode>
                <c:ptCount val="3"/>
                <c:pt idx="0">
                  <c:v>1924170397.9096</c:v>
                </c:pt>
                <c:pt idx="1">
                  <c:v>406686873.90329999</c:v>
                </c:pt>
                <c:pt idx="2">
                  <c:v>297175879.71880001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B3-46B1-82A0-99F5DE7A08F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9857080"/>
        <c:axId val="639859240"/>
      </c:barChart>
      <c:lineChart>
        <c:grouping val="standard"/>
        <c:varyColors val="0"/>
        <c:ser>
          <c:idx val="1"/>
          <c:order val="1"/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'Q7'!$A$2:$A$4</c:f>
              <c:strCache>
                <c:ptCount val="3"/>
                <c:pt idx="0">
                  <c:v>Retailer</c:v>
                </c:pt>
                <c:pt idx="1">
                  <c:v>Direct</c:v>
                </c:pt>
                <c:pt idx="2">
                  <c:v>Distributor</c:v>
                </c:pt>
              </c:strCache>
            </c:strRef>
          </c:cat>
          <c:val>
            <c:numRef>
              <c:f>'Q7'!$C$2:$C$4</c:f>
              <c:numCache>
                <c:formatCode>0%</c:formatCode>
                <c:ptCount val="3"/>
                <c:pt idx="0">
                  <c:v>0.73</c:v>
                </c:pt>
                <c:pt idx="1">
                  <c:v>0.15</c:v>
                </c:pt>
                <c:pt idx="2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B3-46B1-82A0-99F5DE7A08F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48619848"/>
        <c:axId val="648620568"/>
      </c:lineChart>
      <c:catAx>
        <c:axId val="639857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859240"/>
        <c:crosses val="autoZero"/>
        <c:auto val="1"/>
        <c:lblAlgn val="ctr"/>
        <c:lblOffset val="100"/>
        <c:noMultiLvlLbl val="0"/>
      </c:catAx>
      <c:valAx>
        <c:axId val="6398592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857080"/>
        <c:crosses val="autoZero"/>
        <c:crossBetween val="between"/>
      </c:valAx>
      <c:valAx>
        <c:axId val="64862056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619848"/>
        <c:crosses val="max"/>
        <c:crossBetween val="between"/>
      </c:valAx>
      <c:catAx>
        <c:axId val="648619848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620568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9BAC-6139-3FB8-B070-F31BE80905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Consumer Goods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8BA8C-B081-53A7-2B1F-4843B0BAF9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Ad_Hoc Insights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2DF50-9EEB-3E34-12D8-0E08634C6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932" y="2733709"/>
            <a:ext cx="1375746" cy="1346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AA0C07-0BD8-CE01-41D3-B0F1F6FBF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36" y="5968253"/>
            <a:ext cx="782171" cy="7821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FE5FEA-5EA4-4A01-9568-29A17119853A}"/>
              </a:ext>
            </a:extLst>
          </p:cNvPr>
          <p:cNvSpPr txBox="1"/>
          <p:nvPr/>
        </p:nvSpPr>
        <p:spPr>
          <a:xfrm>
            <a:off x="9968753" y="5699985"/>
            <a:ext cx="2339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</a:t>
            </a:r>
            <a:br>
              <a:rPr lang="en-IN" dirty="0"/>
            </a:br>
            <a:br>
              <a:rPr lang="en-IN" dirty="0"/>
            </a:br>
            <a:r>
              <a:rPr lang="en-IN" dirty="0"/>
              <a:t>Josh Jebastine</a:t>
            </a:r>
          </a:p>
        </p:txBody>
      </p:sp>
    </p:spTree>
    <p:extLst>
      <p:ext uri="{BB962C8B-B14F-4D97-AF65-F5344CB8AC3E}">
        <p14:creationId xmlns:p14="http://schemas.microsoft.com/office/powerpoint/2010/main" val="170469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90EA-02FC-76F8-726D-020FFF98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Unique Product Increase Rate 2020 VS 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5554-67CA-731C-708F-70172C694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In 2021 36% Unique Products growth is noted.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CFADE-990C-25F6-A40D-855BEA2B6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602" y="620560"/>
            <a:ext cx="1375746" cy="1346274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5E67D52-020B-C65E-EE9C-4A088DA8C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76" y="3361572"/>
            <a:ext cx="4790602" cy="2743200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3A0DF0-AF18-F61B-7A14-19317C3E46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064555"/>
              </p:ext>
            </p:extLst>
          </p:nvPr>
        </p:nvGraphicFramePr>
        <p:xfrm>
          <a:off x="5373262" y="2926987"/>
          <a:ext cx="6298785" cy="3599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9684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BC54-0829-D8DA-8D07-F5D154C3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 Wise Contribution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B9369-1D09-F8EB-4168-CA8423D15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602" y="620560"/>
            <a:ext cx="1375746" cy="134627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BE1B55-192F-61EE-3C27-09CF08C4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Notebook contributes majority - 33%</a:t>
            </a:r>
            <a:br>
              <a:rPr lang="en-IN" sz="2000" dirty="0"/>
            </a:br>
            <a:r>
              <a:rPr lang="en-IN" sz="2000" dirty="0"/>
              <a:t>in Overall segment.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AE8769-D6C9-DFAB-73C5-B14C317A70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7845382"/>
              </p:ext>
            </p:extLst>
          </p:nvPr>
        </p:nvGraphicFramePr>
        <p:xfrm>
          <a:off x="5378600" y="2779059"/>
          <a:ext cx="6293447" cy="3659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A1B683F8-4A7A-4A15-EDBD-82A13C181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40" y="3350029"/>
            <a:ext cx="4957707" cy="25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DFD8-B1D9-D9C8-A0E7-43CC085B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Discount to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E000B-45A5-493F-4D89-AF32A3B5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Flipkart has highest discount percentage.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1A37B-EFC3-3C76-CD89-97339AADB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3306542"/>
            <a:ext cx="4208775" cy="2901058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A585D3E-29E2-7B94-720E-A3068E5779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5754869"/>
              </p:ext>
            </p:extLst>
          </p:nvPr>
        </p:nvGraphicFramePr>
        <p:xfrm>
          <a:off x="5020235" y="2832847"/>
          <a:ext cx="6768353" cy="3795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F5BC5B8-801B-44C2-DB5D-97A7349FB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7602" y="620560"/>
            <a:ext cx="1375746" cy="134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9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6BAC-5ECA-E753-D1BD-72CA44E1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Atliq</a:t>
            </a:r>
            <a:r>
              <a:rPr lang="en-IN" dirty="0"/>
              <a:t> </a:t>
            </a:r>
            <a:r>
              <a:rPr lang="en-IN" dirty="0" err="1"/>
              <a:t>Hardwares</a:t>
            </a:r>
            <a:r>
              <a:rPr lang="en-IN" dirty="0"/>
              <a:t> 2020 VS 2021 Gross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F05A0-632A-C5BE-07FC-46FEE82FD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2021 has the largest amount of sales.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EF476-0099-51F7-C009-BD21306C8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7" y="3283730"/>
            <a:ext cx="4450978" cy="2821042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F74A679-4840-F6F8-CC3D-F3A4B75CA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03948"/>
              </p:ext>
            </p:extLst>
          </p:nvPr>
        </p:nvGraphicFramePr>
        <p:xfrm>
          <a:off x="5378824" y="2961193"/>
          <a:ext cx="6400799" cy="3627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E255FF4-14B9-6198-8D3B-91EF53F64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7602" y="629525"/>
            <a:ext cx="1375746" cy="134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8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CB9-CF57-846E-6586-FE704ACF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Channels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2E019-DF2A-28FB-5F47-CE63B02F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Retailers has 73% of contribution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EFBA8-CF4D-6E2D-B05E-2709070BD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66" y="3272117"/>
            <a:ext cx="5168537" cy="2743200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310A1FE-CCEF-85DE-0FC5-A16DA84234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2096350"/>
              </p:ext>
            </p:extLst>
          </p:nvPr>
        </p:nvGraphicFramePr>
        <p:xfrm>
          <a:off x="5605914" y="2788024"/>
          <a:ext cx="6332220" cy="3863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2EEA005-6823-35E9-34A7-466B4C8AF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7602" y="620560"/>
            <a:ext cx="1375746" cy="134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099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44</TotalTime>
  <Words>85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Consumer Goods</vt:lpstr>
      <vt:lpstr>Unique Product Increase Rate 2020 VS 2021</vt:lpstr>
      <vt:lpstr>Segment Wise Contribution</vt:lpstr>
      <vt:lpstr>Average Discount to Customers</vt:lpstr>
      <vt:lpstr>Atliq Hardwares 2020 VS 2021 Gross Sales</vt:lpstr>
      <vt:lpstr>Channels Contribution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Goods</dc:title>
  <dc:creator>Josh Jebastine</dc:creator>
  <cp:lastModifiedBy>Josh Jebastine</cp:lastModifiedBy>
  <cp:revision>1</cp:revision>
  <dcterms:created xsi:type="dcterms:W3CDTF">2024-01-24T15:43:46Z</dcterms:created>
  <dcterms:modified xsi:type="dcterms:W3CDTF">2024-01-24T16:28:42Z</dcterms:modified>
</cp:coreProperties>
</file>