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61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32b8de454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232b8de454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832293" y="1775875"/>
            <a:ext cx="7772400" cy="1089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US" sz="3600" b="1">
                <a:latin typeface="Times New Roman"/>
                <a:ea typeface="Times New Roman"/>
                <a:cs typeface="Times New Roman"/>
                <a:sym typeface="Times New Roman"/>
              </a:rPr>
              <a:t>Rain Water Detection System</a:t>
            </a:r>
            <a:br>
              <a:rPr lang="en-US" sz="3600" b="1">
                <a:latin typeface="Times New Roman"/>
                <a:ea typeface="Times New Roman"/>
                <a:cs typeface="Times New Roman"/>
                <a:sym typeface="Times New Roman"/>
              </a:rPr>
            </a:br>
            <a:r>
              <a:rPr lang="en-US" sz="3600" b="1">
                <a:latin typeface="Times New Roman"/>
                <a:ea typeface="Times New Roman"/>
                <a:cs typeface="Times New Roman"/>
                <a:sym typeface="Times New Roman"/>
              </a:rPr>
              <a:t>TEITA-1 </a:t>
            </a:r>
            <a:endParaRPr sz="3600" b="1">
              <a:latin typeface="Times New Roman"/>
              <a:ea typeface="Times New Roman"/>
              <a:cs typeface="Times New Roman"/>
              <a:sym typeface="Times New Roman"/>
            </a:endParaRPr>
          </a:p>
        </p:txBody>
      </p:sp>
      <p:sp>
        <p:nvSpPr>
          <p:cNvPr id="89" name="Google Shape;89;p13"/>
          <p:cNvSpPr txBox="1">
            <a:spLocks noGrp="1"/>
          </p:cNvSpPr>
          <p:nvPr>
            <p:ph type="subTitle" idx="1"/>
          </p:nvPr>
        </p:nvSpPr>
        <p:spPr>
          <a:xfrm>
            <a:off x="2187500" y="3212425"/>
            <a:ext cx="4869300" cy="2063400"/>
          </a:xfrm>
          <a:prstGeom prst="rect">
            <a:avLst/>
          </a:prstGeom>
          <a:noFill/>
          <a:ln>
            <a:noFill/>
          </a:ln>
        </p:spPr>
        <p:txBody>
          <a:bodyPr spcFirstLastPara="1" wrap="square" lIns="91425" tIns="45700" rIns="91425" bIns="45700" anchor="t" anchorCtr="0">
            <a:noAutofit/>
          </a:bodyPr>
          <a:lstStyle/>
          <a:p>
            <a:pPr marL="914400" lvl="0" indent="457200" algn="l" rtl="0">
              <a:spcBef>
                <a:spcPts val="640"/>
              </a:spcBef>
              <a:spcAft>
                <a:spcPts val="0"/>
              </a:spcAft>
              <a:buClr>
                <a:schemeClr val="dk1"/>
              </a:buClr>
              <a:buSzPts val="1100"/>
              <a:buFont typeface="Arial"/>
              <a:buNone/>
            </a:pPr>
            <a:r>
              <a:rPr lang="en-US" sz="2000" dirty="0">
                <a:solidFill>
                  <a:schemeClr val="dk1"/>
                </a:solidFill>
                <a:latin typeface="Times New Roman"/>
                <a:ea typeface="Times New Roman"/>
                <a:cs typeface="Times New Roman"/>
                <a:sym typeface="Times New Roman"/>
              </a:rPr>
              <a:t>Vedant Kadam 	1</a:t>
            </a:r>
            <a:endParaRPr sz="2000" dirty="0">
              <a:solidFill>
                <a:schemeClr val="dk1"/>
              </a:solidFill>
              <a:latin typeface="Times New Roman"/>
              <a:ea typeface="Times New Roman"/>
              <a:cs typeface="Times New Roman"/>
              <a:sym typeface="Times New Roman"/>
            </a:endParaRPr>
          </a:p>
          <a:p>
            <a:pPr marL="914400" lvl="0" indent="457200" algn="l" rtl="0">
              <a:spcBef>
                <a:spcPts val="640"/>
              </a:spcBef>
              <a:spcAft>
                <a:spcPts val="0"/>
              </a:spcAft>
              <a:buClr>
                <a:schemeClr val="dk1"/>
              </a:buClr>
              <a:buSzPts val="1100"/>
              <a:buNone/>
            </a:pPr>
            <a:r>
              <a:rPr lang="en-US" sz="2000" dirty="0">
                <a:solidFill>
                  <a:schemeClr val="dk1"/>
                </a:solidFill>
                <a:latin typeface="Times New Roman"/>
                <a:ea typeface="Times New Roman"/>
                <a:cs typeface="Times New Roman"/>
                <a:sym typeface="Times New Roman"/>
              </a:rPr>
              <a:t>Ethan </a:t>
            </a:r>
            <a:r>
              <a:rPr lang="en-US" sz="2000" dirty="0" err="1">
                <a:solidFill>
                  <a:schemeClr val="dk1"/>
                </a:solidFill>
                <a:latin typeface="Times New Roman"/>
                <a:ea typeface="Times New Roman"/>
                <a:cs typeface="Times New Roman"/>
                <a:sym typeface="Times New Roman"/>
              </a:rPr>
              <a:t>Moreas</a:t>
            </a:r>
            <a:r>
              <a:rPr lang="en-US" sz="2000" dirty="0">
                <a:solidFill>
                  <a:schemeClr val="dk1"/>
                </a:solidFill>
                <a:latin typeface="Times New Roman"/>
                <a:ea typeface="Times New Roman"/>
                <a:cs typeface="Times New Roman"/>
                <a:sym typeface="Times New Roman"/>
              </a:rPr>
              <a:t> 	2</a:t>
            </a:r>
            <a:endParaRPr sz="2000" dirty="0">
              <a:solidFill>
                <a:schemeClr val="dk1"/>
              </a:solidFill>
              <a:latin typeface="Times New Roman"/>
              <a:ea typeface="Times New Roman"/>
              <a:cs typeface="Times New Roman"/>
              <a:sym typeface="Times New Roman"/>
            </a:endParaRPr>
          </a:p>
          <a:p>
            <a:pPr marL="914400" lvl="0" indent="457200" algn="l" rtl="0">
              <a:spcBef>
                <a:spcPts val="640"/>
              </a:spcBef>
              <a:spcAft>
                <a:spcPts val="0"/>
              </a:spcAft>
              <a:buClr>
                <a:schemeClr val="dk1"/>
              </a:buClr>
              <a:buSzPts val="1100"/>
              <a:buNone/>
            </a:pPr>
            <a:r>
              <a:rPr lang="en-US" sz="2000" dirty="0">
                <a:solidFill>
                  <a:schemeClr val="dk1"/>
                </a:solidFill>
                <a:latin typeface="Times New Roman"/>
                <a:ea typeface="Times New Roman"/>
                <a:cs typeface="Times New Roman"/>
                <a:sym typeface="Times New Roman"/>
              </a:rPr>
              <a:t>Josh Jestine 		3</a:t>
            </a:r>
            <a:endParaRPr sz="2000" dirty="0">
              <a:solidFill>
                <a:schemeClr val="dk1"/>
              </a:solidFill>
              <a:latin typeface="Times New Roman"/>
              <a:ea typeface="Times New Roman"/>
              <a:cs typeface="Times New Roman"/>
              <a:sym typeface="Times New Roman"/>
            </a:endParaRPr>
          </a:p>
          <a:p>
            <a:pPr marL="914400" lvl="0" indent="457200" algn="l" rtl="0">
              <a:spcBef>
                <a:spcPts val="640"/>
              </a:spcBef>
              <a:spcAft>
                <a:spcPts val="0"/>
              </a:spcAft>
              <a:buClr>
                <a:schemeClr val="dk1"/>
              </a:buClr>
              <a:buSzPts val="1100"/>
              <a:buNone/>
            </a:pPr>
            <a:r>
              <a:rPr lang="en-US" sz="2000" dirty="0">
                <a:solidFill>
                  <a:schemeClr val="dk1"/>
                </a:solidFill>
                <a:latin typeface="Times New Roman"/>
                <a:ea typeface="Times New Roman"/>
                <a:cs typeface="Times New Roman"/>
                <a:sym typeface="Times New Roman"/>
              </a:rPr>
              <a:t>Akshat </a:t>
            </a:r>
            <a:r>
              <a:rPr lang="en-US" sz="2000" dirty="0" err="1">
                <a:solidFill>
                  <a:schemeClr val="dk1"/>
                </a:solidFill>
                <a:latin typeface="Times New Roman"/>
                <a:ea typeface="Times New Roman"/>
                <a:cs typeface="Times New Roman"/>
                <a:sym typeface="Times New Roman"/>
              </a:rPr>
              <a:t>Oza</a:t>
            </a:r>
            <a:r>
              <a:rPr lang="en-US" sz="2000" dirty="0">
                <a:solidFill>
                  <a:schemeClr val="dk1"/>
                </a:solidFill>
                <a:latin typeface="Times New Roman"/>
                <a:ea typeface="Times New Roman"/>
                <a:cs typeface="Times New Roman"/>
                <a:sym typeface="Times New Roman"/>
              </a:rPr>
              <a:t> 		4</a:t>
            </a:r>
            <a:endParaRPr sz="2000" dirty="0">
              <a:solidFill>
                <a:schemeClr val="dk1"/>
              </a:solidFill>
              <a:latin typeface="Times New Roman"/>
              <a:ea typeface="Times New Roman"/>
              <a:cs typeface="Times New Roman"/>
              <a:sym typeface="Times New Roman"/>
            </a:endParaRPr>
          </a:p>
          <a:p>
            <a:pPr marL="914400" lvl="0" indent="457200" algn="l" rtl="0">
              <a:spcBef>
                <a:spcPts val="640"/>
              </a:spcBef>
              <a:spcAft>
                <a:spcPts val="0"/>
              </a:spcAft>
              <a:buClr>
                <a:schemeClr val="dk1"/>
              </a:buClr>
              <a:buSzPts val="1100"/>
              <a:buFont typeface="Arial"/>
              <a:buNone/>
            </a:pPr>
            <a:r>
              <a:rPr lang="en-US" sz="2000" dirty="0">
                <a:solidFill>
                  <a:schemeClr val="dk1"/>
                </a:solidFill>
                <a:latin typeface="Times New Roman"/>
                <a:ea typeface="Times New Roman"/>
                <a:cs typeface="Times New Roman"/>
                <a:sym typeface="Times New Roman"/>
              </a:rPr>
              <a:t>Pratham Gaonkar 	16</a:t>
            </a:r>
            <a:endParaRPr sz="2000" dirty="0">
              <a:solidFill>
                <a:schemeClr val="dk1"/>
              </a:solidFill>
              <a:latin typeface="Times New Roman"/>
              <a:ea typeface="Times New Roman"/>
              <a:cs typeface="Times New Roman"/>
              <a:sym typeface="Times New Roman"/>
            </a:endParaRPr>
          </a:p>
          <a:p>
            <a:pPr marL="0" lvl="0" indent="0" algn="ctr" rtl="0">
              <a:lnSpc>
                <a:spcPct val="100000"/>
              </a:lnSpc>
              <a:spcBef>
                <a:spcPts val="640"/>
              </a:spcBef>
              <a:spcAft>
                <a:spcPts val="0"/>
              </a:spcAft>
              <a:buClr>
                <a:srgbClr val="888888"/>
              </a:buClr>
              <a:buSzPts val="2581"/>
              <a:buNone/>
            </a:pPr>
            <a:endParaRPr sz="2000" dirty="0">
              <a:latin typeface="Times New Roman"/>
              <a:ea typeface="Times New Roman"/>
              <a:cs typeface="Times New Roman"/>
              <a:sym typeface="Times New Roman"/>
            </a:endParaRPr>
          </a:p>
          <a:p>
            <a:pPr marL="0" lvl="0" indent="0" algn="ctr" rtl="0">
              <a:lnSpc>
                <a:spcPct val="100000"/>
              </a:lnSpc>
              <a:spcBef>
                <a:spcPts val="640"/>
              </a:spcBef>
              <a:spcAft>
                <a:spcPts val="0"/>
              </a:spcAft>
              <a:buClr>
                <a:srgbClr val="888888"/>
              </a:buClr>
              <a:buSzPts val="2323"/>
              <a:buNone/>
            </a:pPr>
            <a:endParaRPr sz="1800" dirty="0">
              <a:latin typeface="Times New Roman"/>
              <a:ea typeface="Times New Roman"/>
              <a:cs typeface="Times New Roman"/>
              <a:sym typeface="Times New Roman"/>
            </a:endParaRPr>
          </a:p>
        </p:txBody>
      </p:sp>
      <p:sp>
        <p:nvSpPr>
          <p:cNvPr id="90" name="Google Shape;90;p13"/>
          <p:cNvSpPr txBox="1"/>
          <p:nvPr/>
        </p:nvSpPr>
        <p:spPr>
          <a:xfrm>
            <a:off x="1371600" y="248556"/>
            <a:ext cx="7315200" cy="126184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Times New Roman"/>
                <a:ea typeface="Times New Roman"/>
                <a:cs typeface="Times New Roman"/>
                <a:sym typeface="Times New Roman"/>
              </a:rPr>
              <a:t>St. Francis Institute of Technology</a:t>
            </a:r>
            <a:endParaRPr sz="14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Department of Information Technology</a:t>
            </a:r>
            <a:endParaRPr sz="14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Mini Project – Sensor Lab (ITL 603)</a:t>
            </a:r>
            <a:endParaRPr sz="1800" b="0" i="0" u="none" strike="noStrike" cap="none">
              <a:solidFill>
                <a:schemeClr val="dk1"/>
              </a:solidFill>
              <a:latin typeface="Times New Roman"/>
              <a:ea typeface="Times New Roman"/>
              <a:cs typeface="Times New Roman"/>
              <a:sym typeface="Times New Roman"/>
            </a:endParaRPr>
          </a:p>
        </p:txBody>
      </p:sp>
      <p:pic>
        <p:nvPicPr>
          <p:cNvPr id="91" name="Google Shape;91;p13"/>
          <p:cNvPicPr preferRelativeResize="0"/>
          <p:nvPr/>
        </p:nvPicPr>
        <p:blipFill rotWithShape="1">
          <a:blip r:embed="rId3">
            <a:alphaModFix/>
          </a:blip>
          <a:srcRect/>
          <a:stretch/>
        </p:blipFill>
        <p:spPr>
          <a:xfrm>
            <a:off x="558800" y="322653"/>
            <a:ext cx="1015509" cy="955237"/>
          </a:xfrm>
          <a:prstGeom prst="rect">
            <a:avLst/>
          </a:prstGeom>
          <a:noFill/>
          <a:ln>
            <a:noFill/>
          </a:ln>
        </p:spPr>
      </p:pic>
      <p:sp>
        <p:nvSpPr>
          <p:cNvPr id="92" name="Google Shape;92;p13"/>
          <p:cNvSpPr txBox="1"/>
          <p:nvPr/>
        </p:nvSpPr>
        <p:spPr>
          <a:xfrm>
            <a:off x="1835600" y="5454728"/>
            <a:ext cx="5573100" cy="1015800"/>
          </a:xfrm>
          <a:prstGeom prst="rect">
            <a:avLst/>
          </a:prstGeom>
          <a:noFill/>
          <a:ln>
            <a:noFill/>
          </a:ln>
        </p:spPr>
        <p:txBody>
          <a:bodyPr spcFirstLastPara="1" wrap="square" lIns="91425" tIns="45700" rIns="91425" bIns="45700" anchor="t" anchorCtr="0">
            <a:spAutoFit/>
          </a:bodyPr>
          <a:lstStyle/>
          <a:p>
            <a:pPr marL="1260475" marR="1255395" lvl="0" indent="0" algn="ctr" rtl="0">
              <a:lnSpc>
                <a:spcPct val="100000"/>
              </a:lnSpc>
              <a:spcBef>
                <a:spcPts val="0"/>
              </a:spcBef>
              <a:spcAft>
                <a:spcPts val="0"/>
              </a:spcAft>
              <a:buClr>
                <a:srgbClr val="000000"/>
              </a:buClr>
              <a:buSzPts val="2000"/>
              <a:buFont typeface="Times New Roman"/>
              <a:buNone/>
            </a:pPr>
            <a:r>
              <a:rPr lang="en-US" sz="2000" b="0" i="0" u="none" strike="noStrike" cap="none" dirty="0">
                <a:solidFill>
                  <a:srgbClr val="000000"/>
                </a:solidFill>
                <a:latin typeface="Times New Roman"/>
                <a:ea typeface="Times New Roman"/>
                <a:cs typeface="Times New Roman"/>
                <a:sym typeface="Times New Roman"/>
              </a:rPr>
              <a:t>Mentor:</a:t>
            </a:r>
            <a:endParaRPr sz="2000" b="0" i="0" u="none" strike="noStrike" cap="none" dirty="0">
              <a:solidFill>
                <a:schemeClr val="dk1"/>
              </a:solidFill>
              <a:latin typeface="Times New Roman"/>
              <a:ea typeface="Times New Roman"/>
              <a:cs typeface="Times New Roman"/>
              <a:sym typeface="Times New Roman"/>
            </a:endParaRPr>
          </a:p>
          <a:p>
            <a:pPr marL="1260475" marR="1255395" lvl="0" indent="0" algn="ctr" rtl="0">
              <a:spcBef>
                <a:spcPts val="0"/>
              </a:spcBef>
              <a:spcAft>
                <a:spcPts val="0"/>
              </a:spcAft>
              <a:buClr>
                <a:schemeClr val="dk1"/>
              </a:buClr>
              <a:buSzPts val="2000"/>
              <a:buFont typeface="Arial"/>
              <a:buNone/>
            </a:pPr>
            <a:r>
              <a:rPr lang="en-US" sz="2000" dirty="0">
                <a:solidFill>
                  <a:schemeClr val="dk1"/>
                </a:solidFill>
                <a:latin typeface="Times New Roman"/>
                <a:ea typeface="Times New Roman"/>
                <a:cs typeface="Times New Roman"/>
                <a:sym typeface="Times New Roman"/>
              </a:rPr>
              <a:t>Dr. Prachi Raut</a:t>
            </a:r>
            <a:endParaRPr sz="2000" dirty="0">
              <a:latin typeface="Times New Roman"/>
              <a:ea typeface="Times New Roman"/>
              <a:cs typeface="Times New Roman"/>
              <a:sym typeface="Times New Roman"/>
            </a:endParaRPr>
          </a:p>
          <a:p>
            <a:pPr marL="1260475" marR="1255395" lvl="0" indent="0" algn="ctr" rtl="0">
              <a:spcBef>
                <a:spcPts val="0"/>
              </a:spcBef>
              <a:spcAft>
                <a:spcPts val="0"/>
              </a:spcAft>
              <a:buClr>
                <a:schemeClr val="dk1"/>
              </a:buClr>
              <a:buSzPts val="2000"/>
              <a:buFont typeface="Arial"/>
              <a:buNone/>
            </a:pPr>
            <a:r>
              <a:rPr lang="en-US" sz="2000" dirty="0">
                <a:solidFill>
                  <a:schemeClr val="dk1"/>
                </a:solidFill>
                <a:latin typeface="Times New Roman"/>
                <a:ea typeface="Times New Roman"/>
                <a:cs typeface="Times New Roman"/>
                <a:sym typeface="Times New Roman"/>
              </a:rPr>
              <a:t>HOD</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720000" y="360000"/>
            <a:ext cx="7920000" cy="72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Times New Roman"/>
              <a:buNone/>
            </a:pPr>
            <a:br>
              <a:rPr lang="en-US" sz="3200">
                <a:latin typeface="Times New Roman"/>
                <a:ea typeface="Times New Roman"/>
                <a:cs typeface="Times New Roman"/>
                <a:sym typeface="Times New Roman"/>
              </a:rPr>
            </a:br>
            <a:r>
              <a:rPr lang="en-US" sz="3200" b="1">
                <a:latin typeface="Times New Roman"/>
                <a:ea typeface="Times New Roman"/>
                <a:cs typeface="Times New Roman"/>
                <a:sym typeface="Times New Roman"/>
              </a:rPr>
              <a:t>Results</a:t>
            </a:r>
            <a:br>
              <a:rPr lang="en-US" sz="3200">
                <a:latin typeface="Times New Roman"/>
                <a:ea typeface="Times New Roman"/>
                <a:cs typeface="Times New Roman"/>
                <a:sym typeface="Times New Roman"/>
              </a:rPr>
            </a:br>
            <a:endParaRPr sz="3200" b="1">
              <a:latin typeface="Times New Roman"/>
              <a:ea typeface="Times New Roman"/>
              <a:cs typeface="Times New Roman"/>
              <a:sym typeface="Times New Roman"/>
            </a:endParaRPr>
          </a:p>
        </p:txBody>
      </p:sp>
      <p:pic>
        <p:nvPicPr>
          <p:cNvPr id="147" name="Google Shape;147;p22"/>
          <p:cNvPicPr preferRelativeResize="0"/>
          <p:nvPr/>
        </p:nvPicPr>
        <p:blipFill>
          <a:blip r:embed="rId3">
            <a:alphaModFix/>
          </a:blip>
          <a:stretch>
            <a:fillRect/>
          </a:stretch>
        </p:blipFill>
        <p:spPr>
          <a:xfrm>
            <a:off x="4320050" y="2007400"/>
            <a:ext cx="3943350" cy="2429100"/>
          </a:xfrm>
          <a:prstGeom prst="rect">
            <a:avLst/>
          </a:prstGeom>
          <a:noFill/>
          <a:ln>
            <a:noFill/>
          </a:ln>
        </p:spPr>
      </p:pic>
      <p:sp>
        <p:nvSpPr>
          <p:cNvPr id="148" name="Google Shape;148;p22"/>
          <p:cNvSpPr txBox="1"/>
          <p:nvPr/>
        </p:nvSpPr>
        <p:spPr>
          <a:xfrm>
            <a:off x="2971325" y="6103475"/>
            <a:ext cx="3509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b="1" u="sng">
                <a:latin typeface="Calibri"/>
                <a:ea typeface="Calibri"/>
                <a:cs typeface="Calibri"/>
                <a:sym typeface="Calibri"/>
              </a:rPr>
              <a:t>Mobile and email Push Notifications</a:t>
            </a:r>
            <a:endParaRPr sz="1500" b="1" u="sng">
              <a:latin typeface="Calibri"/>
              <a:ea typeface="Calibri"/>
              <a:cs typeface="Calibri"/>
              <a:sym typeface="Calibri"/>
            </a:endParaRPr>
          </a:p>
        </p:txBody>
      </p:sp>
      <p:pic>
        <p:nvPicPr>
          <p:cNvPr id="3" name="Picture 2">
            <a:extLst>
              <a:ext uri="{FF2B5EF4-FFF2-40B4-BE49-F238E27FC236}">
                <a16:creationId xmlns:a16="http://schemas.microsoft.com/office/drawing/2014/main" id="{08155387-E57C-A210-1281-89E50323298F}"/>
              </a:ext>
            </a:extLst>
          </p:cNvPr>
          <p:cNvPicPr>
            <a:picLocks noChangeAspect="1"/>
          </p:cNvPicPr>
          <p:nvPr/>
        </p:nvPicPr>
        <p:blipFill rotWithShape="1">
          <a:blip r:embed="rId4"/>
          <a:srcRect t="24058" b="19420"/>
          <a:stretch/>
        </p:blipFill>
        <p:spPr>
          <a:xfrm>
            <a:off x="880600" y="1653607"/>
            <a:ext cx="3086100" cy="387626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720000" y="360000"/>
            <a:ext cx="7920000" cy="72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Hardware and Software Requirements</a:t>
            </a:r>
            <a:endParaRPr/>
          </a:p>
        </p:txBody>
      </p:sp>
      <p:sp>
        <p:nvSpPr>
          <p:cNvPr id="154" name="Google Shape;154;p23"/>
          <p:cNvSpPr txBox="1">
            <a:spLocks noGrp="1"/>
          </p:cNvSpPr>
          <p:nvPr>
            <p:ph type="body" idx="1"/>
          </p:nvPr>
        </p:nvSpPr>
        <p:spPr>
          <a:xfrm>
            <a:off x="565200" y="1166013"/>
            <a:ext cx="8229600" cy="4526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2400">
                <a:latin typeface="Times New Roman"/>
                <a:ea typeface="Times New Roman"/>
                <a:cs typeface="Times New Roman"/>
                <a:sym typeface="Times New Roman"/>
              </a:rPr>
              <a:t>Hardware</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US" sz="2400">
                <a:latin typeface="Times New Roman"/>
                <a:ea typeface="Times New Roman"/>
                <a:cs typeface="Times New Roman"/>
                <a:sym typeface="Times New Roman"/>
              </a:rPr>
              <a:t>Nodemcu Esp 8266</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US" sz="2400">
                <a:latin typeface="Times New Roman"/>
                <a:ea typeface="Times New Roman"/>
                <a:cs typeface="Times New Roman"/>
                <a:sym typeface="Times New Roman"/>
              </a:rPr>
              <a:t>Buzzer</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US" sz="2400">
                <a:latin typeface="Times New Roman"/>
                <a:ea typeface="Times New Roman"/>
                <a:cs typeface="Times New Roman"/>
                <a:sym typeface="Times New Roman"/>
              </a:rPr>
              <a:t>Led</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US" sz="2400">
                <a:latin typeface="Times New Roman"/>
                <a:ea typeface="Times New Roman"/>
                <a:cs typeface="Times New Roman"/>
                <a:sym typeface="Times New Roman"/>
              </a:rPr>
              <a:t>Rainwater sensor</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US" sz="2400">
                <a:latin typeface="Times New Roman"/>
                <a:ea typeface="Times New Roman"/>
                <a:cs typeface="Times New Roman"/>
                <a:sym typeface="Times New Roman"/>
              </a:rPr>
              <a:t>Jumper wires</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US" sz="2400">
                <a:latin typeface="Times New Roman"/>
                <a:ea typeface="Times New Roman"/>
                <a:cs typeface="Times New Roman"/>
                <a:sym typeface="Times New Roman"/>
              </a:rPr>
              <a:t>Breadboard</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US" sz="2400">
                <a:latin typeface="Times New Roman"/>
                <a:ea typeface="Times New Roman"/>
                <a:cs typeface="Times New Roman"/>
                <a:sym typeface="Times New Roman"/>
              </a:rPr>
              <a:t>USB cable type A/B</a:t>
            </a: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r>
              <a:rPr lang="en-US" sz="2400">
                <a:latin typeface="Times New Roman"/>
                <a:ea typeface="Times New Roman"/>
                <a:cs typeface="Times New Roman"/>
                <a:sym typeface="Times New Roman"/>
              </a:rPr>
              <a:t>Software</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US" sz="2400">
                <a:latin typeface="Times New Roman"/>
                <a:ea typeface="Times New Roman"/>
                <a:cs typeface="Times New Roman"/>
                <a:sym typeface="Times New Roman"/>
              </a:rPr>
              <a:t>Blynk IOT platform</a:t>
            </a: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720000" y="360000"/>
            <a:ext cx="7920000" cy="72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Conclusion</a:t>
            </a:r>
            <a:endParaRPr/>
          </a:p>
        </p:txBody>
      </p:sp>
      <p:sp>
        <p:nvSpPr>
          <p:cNvPr id="160" name="Google Shape;160;p24"/>
          <p:cNvSpPr txBox="1">
            <a:spLocks noGrp="1"/>
          </p:cNvSpPr>
          <p:nvPr>
            <p:ph type="body" idx="1"/>
          </p:nvPr>
        </p:nvSpPr>
        <p:spPr>
          <a:xfrm>
            <a:off x="576000" y="1152000"/>
            <a:ext cx="8229600" cy="5109300"/>
          </a:xfrm>
          <a:prstGeom prst="rect">
            <a:avLst/>
          </a:prstGeom>
          <a:noFill/>
          <a:ln>
            <a:noFill/>
          </a:ln>
        </p:spPr>
        <p:txBody>
          <a:bodyPr spcFirstLastPara="1" wrap="square" lIns="91425" tIns="45700" rIns="91425" bIns="45700" anchor="t" anchorCtr="0">
            <a:normAutofit/>
          </a:bodyPr>
          <a:lstStyle/>
          <a:p>
            <a:pPr marL="457200" lvl="0" indent="-304800" algn="l" rtl="0">
              <a:lnSpc>
                <a:spcPct val="115000"/>
              </a:lnSpc>
              <a:spcBef>
                <a:spcPts val="1200"/>
              </a:spcBef>
              <a:spcAft>
                <a:spcPts val="0"/>
              </a:spcAft>
              <a:buSzPts val="1200"/>
              <a:buFont typeface="Times New Roman"/>
              <a:buChar char="•"/>
            </a:pPr>
            <a:r>
              <a:rPr lang="en-US" sz="2600">
                <a:latin typeface="Times New Roman"/>
                <a:ea typeface="Times New Roman"/>
                <a:cs typeface="Times New Roman"/>
                <a:sym typeface="Times New Roman"/>
              </a:rPr>
              <a:t>In conclusion, an automatic rain detection system using a nodemcu can be created to accurately detect and measure rainfall. </a:t>
            </a:r>
            <a:endParaRPr sz="26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US" sz="2600">
                <a:latin typeface="Times New Roman"/>
                <a:ea typeface="Times New Roman"/>
                <a:cs typeface="Times New Roman"/>
                <a:sym typeface="Times New Roman"/>
              </a:rPr>
              <a:t>The system should be designed to be reliable and able to withstand a variety of environmental conditions. The system should also be designed to be low-cost and easy to maintain.</a:t>
            </a:r>
            <a:endParaRPr sz="26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US" sz="2600">
                <a:latin typeface="Times New Roman"/>
                <a:ea typeface="Times New Roman"/>
                <a:cs typeface="Times New Roman"/>
                <a:sym typeface="Times New Roman"/>
              </a:rPr>
              <a:t>Overall, a rainwater detection system using ESP8266 is a great way to automate the process of monitoring rainfall and provide accurate data for a variety of purposes.</a:t>
            </a:r>
            <a:endParaRPr sz="26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720000" y="360000"/>
            <a:ext cx="7920000" cy="72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References</a:t>
            </a:r>
            <a:endParaRPr/>
          </a:p>
        </p:txBody>
      </p:sp>
      <p:sp>
        <p:nvSpPr>
          <p:cNvPr id="166" name="Google Shape;166;p25"/>
          <p:cNvSpPr txBox="1">
            <a:spLocks noGrp="1"/>
          </p:cNvSpPr>
          <p:nvPr>
            <p:ph type="body" idx="1"/>
          </p:nvPr>
        </p:nvSpPr>
        <p:spPr>
          <a:xfrm>
            <a:off x="441325" y="1152000"/>
            <a:ext cx="8256300" cy="47457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2400">
                <a:latin typeface="Times New Roman"/>
                <a:ea typeface="Times New Roman"/>
                <a:cs typeface="Times New Roman"/>
                <a:sym typeface="Times New Roman"/>
              </a:rPr>
              <a:t>[1] "Development and evaluation of a low-cost rainfall detection system for urban hydrology" by S. Kim, S. S. Yeo, and J. Kim, 2019.</a:t>
            </a: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r>
              <a:rPr lang="en-US" sz="2400">
                <a:latin typeface="Times New Roman"/>
                <a:ea typeface="Times New Roman"/>
                <a:cs typeface="Times New Roman"/>
                <a:sym typeface="Times New Roman"/>
              </a:rPr>
              <a:t>[2] "Rainfall estimation using microwave links from cellular communication networks" by M. Tsukamoto, T. Kawanishi, and H. Hanado, 2018.</a:t>
            </a: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r>
              <a:rPr lang="en-US" sz="2400">
                <a:latin typeface="Times New Roman"/>
                <a:ea typeface="Times New Roman"/>
                <a:cs typeface="Times New Roman"/>
                <a:sym typeface="Times New Roman"/>
              </a:rPr>
              <a:t>[3] "Design and development of a smart rainwater harvesting system for domestic households" by S. S. Vaishnav and S. S. Deshmukh, Sustainable Cities and Society, 2018.</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720000" y="360000"/>
            <a:ext cx="7920000" cy="72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Overview </a:t>
            </a:r>
            <a:endParaRPr/>
          </a:p>
        </p:txBody>
      </p:sp>
      <p:sp>
        <p:nvSpPr>
          <p:cNvPr id="98" name="Google Shape;98;p14"/>
          <p:cNvSpPr txBox="1">
            <a:spLocks noGrp="1"/>
          </p:cNvSpPr>
          <p:nvPr>
            <p:ph type="body" idx="1"/>
          </p:nvPr>
        </p:nvSpPr>
        <p:spPr>
          <a:xfrm>
            <a:off x="576000" y="11520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2400"/>
              <a:buChar char="•"/>
            </a:pPr>
            <a:r>
              <a:rPr lang="en-US" sz="2400">
                <a:latin typeface="Times New Roman"/>
                <a:ea typeface="Times New Roman"/>
                <a:cs typeface="Times New Roman"/>
                <a:sym typeface="Times New Roman"/>
              </a:rPr>
              <a:t>Introduction</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Literature Survey</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Research Gaps</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Problem Statement </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Objectives</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System Design</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Hardware and Software Requirements</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Circuit Diagram</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Results &amp; Discussion</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Conclusion </a:t>
            </a:r>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References </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720000" y="360000"/>
            <a:ext cx="7920000" cy="72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Introduction</a:t>
            </a:r>
            <a:endParaRPr/>
          </a:p>
        </p:txBody>
      </p:sp>
      <p:sp>
        <p:nvSpPr>
          <p:cNvPr id="104" name="Google Shape;104;p15"/>
          <p:cNvSpPr txBox="1">
            <a:spLocks noGrp="1"/>
          </p:cNvSpPr>
          <p:nvPr>
            <p:ph type="body" idx="1"/>
          </p:nvPr>
        </p:nvSpPr>
        <p:spPr>
          <a:xfrm>
            <a:off x="576000" y="1152000"/>
            <a:ext cx="8229600" cy="4525963"/>
          </a:xfrm>
          <a:prstGeom prst="rect">
            <a:avLst/>
          </a:prstGeom>
          <a:noFill/>
          <a:ln>
            <a:noFill/>
          </a:ln>
        </p:spPr>
        <p:txBody>
          <a:bodyPr spcFirstLastPara="1" wrap="square" lIns="91425" tIns="45700" rIns="91425" bIns="45700" anchor="t" anchorCtr="0">
            <a:normAutofit/>
          </a:bodyPr>
          <a:lstStyle/>
          <a:p>
            <a:pPr marL="342900" lvl="0" indent="-393700" algn="l" rtl="0">
              <a:spcBef>
                <a:spcPts val="0"/>
              </a:spcBef>
              <a:spcAft>
                <a:spcPts val="0"/>
              </a:spcAft>
              <a:buSzPts val="2600"/>
              <a:buFont typeface="Times New Roman"/>
              <a:buChar char="•"/>
            </a:pPr>
            <a:r>
              <a:rPr lang="en-US" sz="2600">
                <a:latin typeface="Times New Roman"/>
                <a:ea typeface="Times New Roman"/>
                <a:cs typeface="Times New Roman"/>
                <a:sym typeface="Times New Roman"/>
              </a:rPr>
              <a:t>Turfs often become inaccessible because of sudden rain.</a:t>
            </a:r>
            <a:endParaRPr sz="2600">
              <a:latin typeface="Times New Roman"/>
              <a:ea typeface="Times New Roman"/>
              <a:cs typeface="Times New Roman"/>
              <a:sym typeface="Times New Roman"/>
            </a:endParaRPr>
          </a:p>
          <a:p>
            <a:pPr marL="342900" lvl="0" indent="0" algn="l" rtl="0">
              <a:spcBef>
                <a:spcPts val="0"/>
              </a:spcBef>
              <a:spcAft>
                <a:spcPts val="0"/>
              </a:spcAft>
              <a:buNone/>
            </a:pPr>
            <a:endParaRPr sz="2600">
              <a:latin typeface="Times New Roman"/>
              <a:ea typeface="Times New Roman"/>
              <a:cs typeface="Times New Roman"/>
              <a:sym typeface="Times New Roman"/>
            </a:endParaRPr>
          </a:p>
          <a:p>
            <a:pPr marL="342900" lvl="0" indent="-393700" algn="l" rtl="0">
              <a:spcBef>
                <a:spcPts val="0"/>
              </a:spcBef>
              <a:spcAft>
                <a:spcPts val="0"/>
              </a:spcAft>
              <a:buSzPts val="2600"/>
              <a:buFont typeface="Times New Roman"/>
              <a:buChar char="•"/>
            </a:pPr>
            <a:r>
              <a:rPr lang="en-US" sz="2600">
                <a:latin typeface="Times New Roman"/>
                <a:ea typeface="Times New Roman"/>
                <a:cs typeface="Times New Roman"/>
                <a:sym typeface="Times New Roman"/>
              </a:rPr>
              <a:t>A mechanism is in place to close the Turf’s roof to prevent it from becoming wet.</a:t>
            </a:r>
            <a:endParaRPr sz="2600">
              <a:latin typeface="Times New Roman"/>
              <a:ea typeface="Times New Roman"/>
              <a:cs typeface="Times New Roman"/>
              <a:sym typeface="Times New Roman"/>
            </a:endParaRPr>
          </a:p>
          <a:p>
            <a:pPr marL="342900" lvl="0" indent="0" algn="l" rtl="0">
              <a:spcBef>
                <a:spcPts val="0"/>
              </a:spcBef>
              <a:spcAft>
                <a:spcPts val="0"/>
              </a:spcAft>
              <a:buNone/>
            </a:pPr>
            <a:endParaRPr sz="2600">
              <a:latin typeface="Times New Roman"/>
              <a:ea typeface="Times New Roman"/>
              <a:cs typeface="Times New Roman"/>
              <a:sym typeface="Times New Roman"/>
            </a:endParaRPr>
          </a:p>
          <a:p>
            <a:pPr marL="342900" lvl="0" indent="-393700" algn="l" rtl="0">
              <a:spcBef>
                <a:spcPts val="0"/>
              </a:spcBef>
              <a:spcAft>
                <a:spcPts val="0"/>
              </a:spcAft>
              <a:buSzPts val="2600"/>
              <a:buFont typeface="Times New Roman"/>
              <a:buChar char="•"/>
            </a:pPr>
            <a:r>
              <a:rPr lang="en-US" sz="2600">
                <a:latin typeface="Times New Roman"/>
                <a:ea typeface="Times New Roman"/>
                <a:cs typeface="Times New Roman"/>
                <a:sym typeface="Times New Roman"/>
              </a:rPr>
              <a:t>The said mechanism though has to be turned on manually with the press of a button and often isn’t in time to prevent the Turf from becoming wet.</a:t>
            </a:r>
            <a:endParaRPr sz="2600">
              <a:latin typeface="Times New Roman"/>
              <a:ea typeface="Times New Roman"/>
              <a:cs typeface="Times New Roman"/>
              <a:sym typeface="Times New Roman"/>
            </a:endParaRPr>
          </a:p>
          <a:p>
            <a:pPr marL="342900" lvl="0" indent="0" algn="l" rtl="0">
              <a:spcBef>
                <a:spcPts val="0"/>
              </a:spcBef>
              <a:spcAft>
                <a:spcPts val="0"/>
              </a:spcAft>
              <a:buNone/>
            </a:pPr>
            <a:endParaRPr sz="2600">
              <a:latin typeface="Times New Roman"/>
              <a:ea typeface="Times New Roman"/>
              <a:cs typeface="Times New Roman"/>
              <a:sym typeface="Times New Roman"/>
            </a:endParaRPr>
          </a:p>
          <a:p>
            <a:pPr marL="342900" lvl="0" indent="-393700" algn="l" rtl="0">
              <a:spcBef>
                <a:spcPts val="0"/>
              </a:spcBef>
              <a:spcAft>
                <a:spcPts val="0"/>
              </a:spcAft>
              <a:buSzPts val="2600"/>
              <a:buFont typeface="Times New Roman"/>
              <a:buChar char="•"/>
            </a:pPr>
            <a:r>
              <a:rPr lang="en-US" sz="2600">
                <a:latin typeface="Times New Roman"/>
                <a:ea typeface="Times New Roman"/>
                <a:cs typeface="Times New Roman"/>
                <a:sym typeface="Times New Roman"/>
              </a:rPr>
              <a:t>A Rain Water Detection Sensor could detect rain and immediately turn on the roof.</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720000" y="360000"/>
            <a:ext cx="7920000" cy="72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Times New Roman"/>
              <a:buNone/>
            </a:pPr>
            <a:br>
              <a:rPr lang="en-US" sz="3200">
                <a:latin typeface="Times New Roman"/>
                <a:ea typeface="Times New Roman"/>
                <a:cs typeface="Times New Roman"/>
                <a:sym typeface="Times New Roman"/>
              </a:rPr>
            </a:br>
            <a:r>
              <a:rPr lang="en-US" sz="3200" b="1">
                <a:latin typeface="Times New Roman"/>
                <a:ea typeface="Times New Roman"/>
                <a:cs typeface="Times New Roman"/>
                <a:sym typeface="Times New Roman"/>
              </a:rPr>
              <a:t>Literature Survey</a:t>
            </a:r>
            <a:br>
              <a:rPr lang="en-US" sz="3200">
                <a:latin typeface="Times New Roman"/>
                <a:ea typeface="Times New Roman"/>
                <a:cs typeface="Times New Roman"/>
                <a:sym typeface="Times New Roman"/>
              </a:rPr>
            </a:br>
            <a:endParaRPr sz="3200" b="1">
              <a:latin typeface="Times New Roman"/>
              <a:ea typeface="Times New Roman"/>
              <a:cs typeface="Times New Roman"/>
              <a:sym typeface="Times New Roman"/>
            </a:endParaRPr>
          </a:p>
        </p:txBody>
      </p:sp>
      <p:sp>
        <p:nvSpPr>
          <p:cNvPr id="110" name="Google Shape;110;p16"/>
          <p:cNvSpPr txBox="1">
            <a:spLocks noGrp="1"/>
          </p:cNvSpPr>
          <p:nvPr>
            <p:ph type="body" idx="1"/>
          </p:nvPr>
        </p:nvSpPr>
        <p:spPr>
          <a:xfrm>
            <a:off x="576000" y="1152000"/>
            <a:ext cx="8229600" cy="4525963"/>
          </a:xfrm>
          <a:prstGeom prst="rect">
            <a:avLst/>
          </a:prstGeom>
          <a:noFill/>
          <a:ln>
            <a:noFill/>
          </a:ln>
        </p:spPr>
        <p:txBody>
          <a:bodyPr spcFirstLastPara="1" wrap="square" lIns="91425" tIns="45700" rIns="91425" bIns="45700" anchor="t" anchorCtr="0">
            <a:normAutofit/>
          </a:bodyPr>
          <a:lstStyle/>
          <a:p>
            <a:pPr marL="342900" lvl="0" indent="-304800" algn="l" rtl="0">
              <a:lnSpc>
                <a:spcPct val="80000"/>
              </a:lnSpc>
              <a:spcBef>
                <a:spcPts val="360"/>
              </a:spcBef>
              <a:spcAft>
                <a:spcPts val="0"/>
              </a:spcAft>
              <a:buClr>
                <a:schemeClr val="hlink"/>
              </a:buClr>
              <a:buSzPts val="1200"/>
              <a:buChar char="•"/>
            </a:pPr>
            <a:r>
              <a:rPr lang="en-US" sz="2600" u="sng">
                <a:solidFill>
                  <a:schemeClr val="hlink"/>
                </a:solidFill>
              </a:rPr>
              <a:t>Interfacing Soil Moisture Sensor with Arduino Uno</a:t>
            </a:r>
            <a:endParaRPr sz="2600" u="sng">
              <a:solidFill>
                <a:schemeClr val="hlink"/>
              </a:solidFill>
            </a:endParaRPr>
          </a:p>
          <a:p>
            <a:pPr marL="457200" lvl="0" indent="0" algn="l" rtl="0">
              <a:lnSpc>
                <a:spcPct val="80000"/>
              </a:lnSpc>
              <a:spcBef>
                <a:spcPts val="360"/>
              </a:spcBef>
              <a:spcAft>
                <a:spcPts val="0"/>
              </a:spcAft>
              <a:buNone/>
            </a:pPr>
            <a:endParaRPr sz="2600" u="sng">
              <a:solidFill>
                <a:schemeClr val="hlink"/>
              </a:solidFill>
            </a:endParaRPr>
          </a:p>
          <a:p>
            <a:pPr marL="342900" lvl="0" indent="-304800" algn="l" rtl="0">
              <a:lnSpc>
                <a:spcPct val="80000"/>
              </a:lnSpc>
              <a:spcBef>
                <a:spcPts val="360"/>
              </a:spcBef>
              <a:spcAft>
                <a:spcPts val="0"/>
              </a:spcAft>
              <a:buSzPts val="1200"/>
              <a:buChar char="•"/>
            </a:pPr>
            <a:r>
              <a:rPr lang="en-US" sz="2600" u="sng">
                <a:solidFill>
                  <a:schemeClr val="hlink"/>
                </a:solidFill>
              </a:rPr>
              <a:t>M. S. Kumar, T. R. Chandra, D. P. Kumar and M. S. Manikandan, "Monitoring moisture of soil using low cost homemade Soil moisture sensor and Arduino UNO," 2016 3rd International Conference on Advanced Computing and Communication Systems (ICACCS), Coimbatore, India, 2016, pp. 1-4, doi: 10.1109/ICACCS.2016.7586312.</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720000" y="360000"/>
            <a:ext cx="7920000" cy="72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Times New Roman"/>
              <a:buNone/>
            </a:pPr>
            <a:br>
              <a:rPr lang="en-US" sz="3200">
                <a:latin typeface="Times New Roman"/>
                <a:ea typeface="Times New Roman"/>
                <a:cs typeface="Times New Roman"/>
                <a:sym typeface="Times New Roman"/>
              </a:rPr>
            </a:br>
            <a:r>
              <a:rPr lang="en-US" sz="3200" b="1">
                <a:latin typeface="Times New Roman"/>
                <a:ea typeface="Times New Roman"/>
                <a:cs typeface="Times New Roman"/>
                <a:sym typeface="Times New Roman"/>
              </a:rPr>
              <a:t>Research Gaps</a:t>
            </a:r>
            <a:endParaRPr sz="3200" b="1">
              <a:latin typeface="Times New Roman"/>
              <a:ea typeface="Times New Roman"/>
              <a:cs typeface="Times New Roman"/>
              <a:sym typeface="Times New Roman"/>
            </a:endParaRPr>
          </a:p>
        </p:txBody>
      </p:sp>
      <p:sp>
        <p:nvSpPr>
          <p:cNvPr id="116" name="Google Shape;116;p17"/>
          <p:cNvSpPr txBox="1">
            <a:spLocks noGrp="1"/>
          </p:cNvSpPr>
          <p:nvPr>
            <p:ph type="body" idx="1"/>
          </p:nvPr>
        </p:nvSpPr>
        <p:spPr>
          <a:xfrm>
            <a:off x="576000" y="1359050"/>
            <a:ext cx="8229600" cy="41499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Font typeface="Times New Roman"/>
              <a:buChar char="•"/>
            </a:pPr>
            <a:r>
              <a:rPr lang="en-US" sz="2400">
                <a:latin typeface="Times New Roman"/>
                <a:ea typeface="Times New Roman"/>
                <a:cs typeface="Times New Roman"/>
                <a:sym typeface="Times New Roman"/>
              </a:rPr>
              <a:t>One major research gap is the development of low-cost and efficient rainwater detection sensors that can accurately detect and measure rainfall.</a:t>
            </a: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342900" lvl="0" indent="-342900" algn="l" rtl="0">
              <a:spcBef>
                <a:spcPts val="0"/>
              </a:spcBef>
              <a:spcAft>
                <a:spcPts val="0"/>
              </a:spcAft>
              <a:buSzPts val="2400"/>
              <a:buFont typeface="Times New Roman"/>
              <a:buChar char="•"/>
            </a:pPr>
            <a:r>
              <a:rPr lang="en-US" sz="2400">
                <a:latin typeface="Times New Roman"/>
                <a:ea typeface="Times New Roman"/>
                <a:cs typeface="Times New Roman"/>
                <a:sym typeface="Times New Roman"/>
              </a:rPr>
              <a:t>Another research gap is the integration of rainwater detection systems with smart water management systems. This can enable the automatic collection of rainwater data and facilitate the optimization of water usage in households, industries, and agriculture.</a:t>
            </a: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342900" lvl="0" indent="0" algn="l" rtl="0">
              <a:spcBef>
                <a:spcPts val="0"/>
              </a:spcBef>
              <a:spcAft>
                <a:spcPts val="0"/>
              </a:spcAft>
              <a:buNone/>
            </a:pP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720000" y="360000"/>
            <a:ext cx="7920000" cy="72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Times New Roman"/>
              <a:buNone/>
            </a:pPr>
            <a:br>
              <a:rPr lang="en-US" sz="3200">
                <a:latin typeface="Times New Roman"/>
                <a:ea typeface="Times New Roman"/>
                <a:cs typeface="Times New Roman"/>
                <a:sym typeface="Times New Roman"/>
              </a:rPr>
            </a:br>
            <a:r>
              <a:rPr lang="en-US" sz="3200" b="1">
                <a:latin typeface="Times New Roman"/>
                <a:ea typeface="Times New Roman"/>
                <a:cs typeface="Times New Roman"/>
                <a:sym typeface="Times New Roman"/>
              </a:rPr>
              <a:t>Problem Statement</a:t>
            </a:r>
            <a:br>
              <a:rPr lang="en-US" sz="3200">
                <a:latin typeface="Times New Roman"/>
                <a:ea typeface="Times New Roman"/>
                <a:cs typeface="Times New Roman"/>
                <a:sym typeface="Times New Roman"/>
              </a:rPr>
            </a:br>
            <a:endParaRPr sz="3200" b="1">
              <a:latin typeface="Times New Roman"/>
              <a:ea typeface="Times New Roman"/>
              <a:cs typeface="Times New Roman"/>
              <a:sym typeface="Times New Roman"/>
            </a:endParaRPr>
          </a:p>
        </p:txBody>
      </p:sp>
      <p:sp>
        <p:nvSpPr>
          <p:cNvPr id="122" name="Google Shape;122;p18"/>
          <p:cNvSpPr txBox="1">
            <a:spLocks noGrp="1"/>
          </p:cNvSpPr>
          <p:nvPr>
            <p:ph type="body" idx="1"/>
          </p:nvPr>
        </p:nvSpPr>
        <p:spPr>
          <a:xfrm>
            <a:off x="576000" y="1152000"/>
            <a:ext cx="8229600" cy="4525963"/>
          </a:xfrm>
          <a:prstGeom prst="rect">
            <a:avLst/>
          </a:prstGeom>
          <a:noFill/>
          <a:ln>
            <a:noFill/>
          </a:ln>
        </p:spPr>
        <p:txBody>
          <a:bodyPr spcFirstLastPara="1" wrap="square" lIns="91425" tIns="45700" rIns="91425" bIns="45700" anchor="t" anchorCtr="0">
            <a:noAutofit/>
          </a:bodyPr>
          <a:lstStyle/>
          <a:p>
            <a:pPr marL="342900" lvl="0" indent="-393700" algn="l" rtl="0">
              <a:lnSpc>
                <a:spcPct val="100000"/>
              </a:lnSpc>
              <a:spcBef>
                <a:spcPts val="1200"/>
              </a:spcBef>
              <a:spcAft>
                <a:spcPts val="0"/>
              </a:spcAft>
              <a:buSzPts val="2600"/>
              <a:buFont typeface="Times New Roman"/>
              <a:buChar char="•"/>
            </a:pPr>
            <a:r>
              <a:rPr lang="en-US" sz="2600">
                <a:latin typeface="Times New Roman"/>
                <a:ea typeface="Times New Roman"/>
                <a:cs typeface="Times New Roman"/>
                <a:sym typeface="Times New Roman"/>
              </a:rPr>
              <a:t>The problem statement for this project is to create an automatic rain detection system using an Arduino Uno.</a:t>
            </a:r>
            <a:endParaRPr sz="2600">
              <a:latin typeface="Times New Roman"/>
              <a:ea typeface="Times New Roman"/>
              <a:cs typeface="Times New Roman"/>
              <a:sym typeface="Times New Roman"/>
            </a:endParaRPr>
          </a:p>
          <a:p>
            <a:pPr marL="0" lvl="0" indent="0" algn="l" rtl="0">
              <a:lnSpc>
                <a:spcPct val="100000"/>
              </a:lnSpc>
              <a:spcBef>
                <a:spcPts val="1200"/>
              </a:spcBef>
              <a:spcAft>
                <a:spcPts val="0"/>
              </a:spcAft>
              <a:buNone/>
            </a:pPr>
            <a:endParaRPr sz="2600">
              <a:latin typeface="Times New Roman"/>
              <a:ea typeface="Times New Roman"/>
              <a:cs typeface="Times New Roman"/>
              <a:sym typeface="Times New Roman"/>
            </a:endParaRPr>
          </a:p>
          <a:p>
            <a:pPr marL="342900" lvl="0" indent="-393700" algn="l" rtl="0">
              <a:lnSpc>
                <a:spcPct val="100000"/>
              </a:lnSpc>
              <a:spcBef>
                <a:spcPts val="1200"/>
              </a:spcBef>
              <a:spcAft>
                <a:spcPts val="0"/>
              </a:spcAft>
              <a:buSzPts val="2600"/>
              <a:buFont typeface="Times New Roman"/>
              <a:buChar char="•"/>
            </a:pPr>
            <a:r>
              <a:rPr lang="en-US" sz="2600">
                <a:latin typeface="Times New Roman"/>
                <a:ea typeface="Times New Roman"/>
                <a:cs typeface="Times New Roman"/>
                <a:sym typeface="Times New Roman"/>
              </a:rPr>
              <a:t>The system should also be low-cost and reliable.</a:t>
            </a:r>
            <a:endParaRPr sz="2600">
              <a:latin typeface="Times New Roman"/>
              <a:ea typeface="Times New Roman"/>
              <a:cs typeface="Times New Roman"/>
              <a:sym typeface="Times New Roman"/>
            </a:endParaRPr>
          </a:p>
          <a:p>
            <a:pPr marL="0" lvl="0" indent="0" algn="l" rtl="0">
              <a:lnSpc>
                <a:spcPct val="100000"/>
              </a:lnSpc>
              <a:spcBef>
                <a:spcPts val="1200"/>
              </a:spcBef>
              <a:spcAft>
                <a:spcPts val="0"/>
              </a:spcAft>
              <a:buNone/>
            </a:pPr>
            <a:endParaRPr sz="2600">
              <a:latin typeface="Times New Roman"/>
              <a:ea typeface="Times New Roman"/>
              <a:cs typeface="Times New Roman"/>
              <a:sym typeface="Times New Roman"/>
            </a:endParaRPr>
          </a:p>
          <a:p>
            <a:pPr marL="342900" lvl="0" indent="-393700" algn="l" rtl="0">
              <a:lnSpc>
                <a:spcPct val="100000"/>
              </a:lnSpc>
              <a:spcBef>
                <a:spcPts val="1200"/>
              </a:spcBef>
              <a:spcAft>
                <a:spcPts val="0"/>
              </a:spcAft>
              <a:buSzPts val="2600"/>
              <a:buFont typeface="Times New Roman"/>
              <a:buChar char="•"/>
            </a:pPr>
            <a:r>
              <a:rPr lang="en-US" sz="2600">
                <a:latin typeface="Times New Roman"/>
                <a:ea typeface="Times New Roman"/>
                <a:cs typeface="Times New Roman"/>
                <a:sym typeface="Times New Roman"/>
              </a:rPr>
              <a:t>The system should be designed in such a way that it is reliable and can be used in a variety of environments. The system should also be able to accurately measure and analyze rainfall levels.</a:t>
            </a:r>
            <a:endParaRPr sz="2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720000" y="360000"/>
            <a:ext cx="7920000" cy="72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Times New Roman"/>
              <a:buNone/>
            </a:pPr>
            <a:br>
              <a:rPr lang="en-US" sz="3200">
                <a:latin typeface="Times New Roman"/>
                <a:ea typeface="Times New Roman"/>
                <a:cs typeface="Times New Roman"/>
                <a:sym typeface="Times New Roman"/>
              </a:rPr>
            </a:br>
            <a:r>
              <a:rPr lang="en-US" sz="3200" b="1">
                <a:latin typeface="Times New Roman"/>
                <a:ea typeface="Times New Roman"/>
                <a:cs typeface="Times New Roman"/>
                <a:sym typeface="Times New Roman"/>
              </a:rPr>
              <a:t>Objectives</a:t>
            </a:r>
            <a:br>
              <a:rPr lang="en-US" sz="3200">
                <a:latin typeface="Times New Roman"/>
                <a:ea typeface="Times New Roman"/>
                <a:cs typeface="Times New Roman"/>
                <a:sym typeface="Times New Roman"/>
              </a:rPr>
            </a:br>
            <a:endParaRPr sz="3200" b="1">
              <a:latin typeface="Times New Roman"/>
              <a:ea typeface="Times New Roman"/>
              <a:cs typeface="Times New Roman"/>
              <a:sym typeface="Times New Roman"/>
            </a:endParaRPr>
          </a:p>
        </p:txBody>
      </p:sp>
      <p:sp>
        <p:nvSpPr>
          <p:cNvPr id="128" name="Google Shape;128;p19"/>
          <p:cNvSpPr txBox="1">
            <a:spLocks noGrp="1"/>
          </p:cNvSpPr>
          <p:nvPr>
            <p:ph type="body" idx="1"/>
          </p:nvPr>
        </p:nvSpPr>
        <p:spPr>
          <a:xfrm>
            <a:off x="576000" y="1152000"/>
            <a:ext cx="8229600" cy="4525963"/>
          </a:xfrm>
          <a:prstGeom prst="rect">
            <a:avLst/>
          </a:prstGeom>
          <a:noFill/>
          <a:ln>
            <a:noFill/>
          </a:ln>
        </p:spPr>
        <p:txBody>
          <a:bodyPr spcFirstLastPara="1" wrap="square" lIns="91425" tIns="45700" rIns="91425" bIns="45700" anchor="t" anchorCtr="0">
            <a:normAutofit/>
          </a:bodyPr>
          <a:lstStyle/>
          <a:p>
            <a:pPr marL="457200" lvl="0" indent="-393700" algn="just" rtl="0">
              <a:spcBef>
                <a:spcPts val="0"/>
              </a:spcBef>
              <a:spcAft>
                <a:spcPts val="0"/>
              </a:spcAft>
              <a:buSzPts val="2600"/>
              <a:buFont typeface="Times New Roman"/>
              <a:buChar char="•"/>
            </a:pPr>
            <a:r>
              <a:rPr lang="en-US" sz="2600">
                <a:latin typeface="Times New Roman"/>
                <a:ea typeface="Times New Roman"/>
                <a:cs typeface="Times New Roman"/>
                <a:sym typeface="Times New Roman"/>
              </a:rPr>
              <a:t>To keep the Turf from getting wet, a mechanism may be used to close the roof.</a:t>
            </a:r>
            <a:endParaRPr sz="2600">
              <a:latin typeface="Times New Roman"/>
              <a:ea typeface="Times New Roman"/>
              <a:cs typeface="Times New Roman"/>
              <a:sym typeface="Times New Roman"/>
            </a:endParaRPr>
          </a:p>
          <a:p>
            <a:pPr marL="457200" lvl="0" indent="0" algn="just" rtl="0">
              <a:spcBef>
                <a:spcPts val="0"/>
              </a:spcBef>
              <a:spcAft>
                <a:spcPts val="0"/>
              </a:spcAft>
              <a:buNone/>
            </a:pPr>
            <a:endParaRPr sz="2600">
              <a:latin typeface="Times New Roman"/>
              <a:ea typeface="Times New Roman"/>
              <a:cs typeface="Times New Roman"/>
              <a:sym typeface="Times New Roman"/>
            </a:endParaRPr>
          </a:p>
          <a:p>
            <a:pPr marL="457200" lvl="0" indent="-393700" algn="just" rtl="0">
              <a:lnSpc>
                <a:spcPct val="115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In normal household, with the help of rain water detector we can automatically save the rain water.</a:t>
            </a:r>
            <a:endParaRPr sz="2600">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r>
              <a:rPr lang="en-US" sz="2600">
                <a:latin typeface="Times New Roman"/>
                <a:ea typeface="Times New Roman"/>
                <a:cs typeface="Times New Roman"/>
                <a:sym typeface="Times New Roman"/>
              </a:rPr>
              <a:t> </a:t>
            </a:r>
            <a:endParaRPr sz="2600">
              <a:solidFill>
                <a:srgbClr val="666666"/>
              </a:solidFill>
              <a:latin typeface="Times New Roman"/>
              <a:ea typeface="Times New Roman"/>
              <a:cs typeface="Times New Roman"/>
              <a:sym typeface="Times New Roman"/>
            </a:endParaRPr>
          </a:p>
          <a:p>
            <a:pPr marL="457200" lvl="0" indent="-393700" algn="just" rtl="0">
              <a:lnSpc>
                <a:spcPct val="115000"/>
              </a:lnSpc>
              <a:spcBef>
                <a:spcPts val="0"/>
              </a:spcBef>
              <a:spcAft>
                <a:spcPts val="0"/>
              </a:spcAft>
              <a:buSzPts val="2600"/>
              <a:buFont typeface="Times New Roman"/>
              <a:buChar char="•"/>
            </a:pPr>
            <a:r>
              <a:rPr lang="en-US" sz="2600">
                <a:highlight>
                  <a:schemeClr val="lt1"/>
                </a:highlight>
                <a:latin typeface="Times New Roman"/>
                <a:ea typeface="Times New Roman"/>
                <a:cs typeface="Times New Roman"/>
                <a:sym typeface="Times New Roman"/>
              </a:rPr>
              <a:t>This can also be used if there is a chemical rain also. This is very common in industrial areas.</a:t>
            </a:r>
            <a:endParaRPr sz="2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720000" y="360000"/>
            <a:ext cx="7920000" cy="72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Times New Roman"/>
              <a:buNone/>
            </a:pPr>
            <a:br>
              <a:rPr lang="en-US" sz="3200">
                <a:latin typeface="Times New Roman"/>
                <a:ea typeface="Times New Roman"/>
                <a:cs typeface="Times New Roman"/>
                <a:sym typeface="Times New Roman"/>
              </a:rPr>
            </a:br>
            <a:r>
              <a:rPr lang="en-US" sz="3200" b="1">
                <a:latin typeface="Times New Roman"/>
                <a:ea typeface="Times New Roman"/>
                <a:cs typeface="Times New Roman"/>
                <a:sym typeface="Times New Roman"/>
              </a:rPr>
              <a:t>System Design</a:t>
            </a:r>
            <a:br>
              <a:rPr lang="en-US" sz="3200">
                <a:latin typeface="Times New Roman"/>
                <a:ea typeface="Times New Roman"/>
                <a:cs typeface="Times New Roman"/>
                <a:sym typeface="Times New Roman"/>
              </a:rPr>
            </a:br>
            <a:endParaRPr sz="3200" b="1">
              <a:latin typeface="Times New Roman"/>
              <a:ea typeface="Times New Roman"/>
              <a:cs typeface="Times New Roman"/>
              <a:sym typeface="Times New Roman"/>
            </a:endParaRPr>
          </a:p>
        </p:txBody>
      </p:sp>
      <p:pic>
        <p:nvPicPr>
          <p:cNvPr id="134" name="Google Shape;134;p20"/>
          <p:cNvPicPr preferRelativeResize="0"/>
          <p:nvPr/>
        </p:nvPicPr>
        <p:blipFill>
          <a:blip r:embed="rId3">
            <a:alphaModFix/>
          </a:blip>
          <a:stretch>
            <a:fillRect/>
          </a:stretch>
        </p:blipFill>
        <p:spPr>
          <a:xfrm>
            <a:off x="152400" y="1613250"/>
            <a:ext cx="8897750" cy="457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720000" y="360000"/>
            <a:ext cx="7920000" cy="72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Times New Roman"/>
              <a:buNone/>
            </a:pPr>
            <a:br>
              <a:rPr lang="en-US" sz="3200">
                <a:latin typeface="Times New Roman"/>
                <a:ea typeface="Times New Roman"/>
                <a:cs typeface="Times New Roman"/>
                <a:sym typeface="Times New Roman"/>
              </a:rPr>
            </a:br>
            <a:r>
              <a:rPr lang="en-US" sz="3200" b="1">
                <a:latin typeface="Times New Roman"/>
                <a:ea typeface="Times New Roman"/>
                <a:cs typeface="Times New Roman"/>
                <a:sym typeface="Times New Roman"/>
              </a:rPr>
              <a:t>Circuit Diagram</a:t>
            </a:r>
            <a:br>
              <a:rPr lang="en-US" sz="3200">
                <a:latin typeface="Times New Roman"/>
                <a:ea typeface="Times New Roman"/>
                <a:cs typeface="Times New Roman"/>
                <a:sym typeface="Times New Roman"/>
              </a:rPr>
            </a:br>
            <a:endParaRPr sz="3200" b="1">
              <a:latin typeface="Times New Roman"/>
              <a:ea typeface="Times New Roman"/>
              <a:cs typeface="Times New Roman"/>
              <a:sym typeface="Times New Roman"/>
            </a:endParaRPr>
          </a:p>
        </p:txBody>
      </p:sp>
      <p:pic>
        <p:nvPicPr>
          <p:cNvPr id="140" name="Google Shape;140;p21"/>
          <p:cNvPicPr preferRelativeResize="0"/>
          <p:nvPr/>
        </p:nvPicPr>
        <p:blipFill>
          <a:blip r:embed="rId3">
            <a:alphaModFix/>
          </a:blip>
          <a:stretch>
            <a:fillRect/>
          </a:stretch>
        </p:blipFill>
        <p:spPr>
          <a:xfrm>
            <a:off x="152400" y="1232400"/>
            <a:ext cx="8839204" cy="49850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653</Words>
  <Application>Microsoft Office PowerPoint</Application>
  <PresentationFormat>On-screen Show (4:3)</PresentationFormat>
  <Paragraphs>78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Rain Water Detection System TEITA-1 </vt:lpstr>
      <vt:lpstr>Overview </vt:lpstr>
      <vt:lpstr>Introduction</vt:lpstr>
      <vt:lpstr> Literature Survey </vt:lpstr>
      <vt:lpstr> Research Gaps</vt:lpstr>
      <vt:lpstr> Problem Statement </vt:lpstr>
      <vt:lpstr> Objectives </vt:lpstr>
      <vt:lpstr> System Design </vt:lpstr>
      <vt:lpstr> Circuit Diagram </vt:lpstr>
      <vt:lpstr> Results </vt:lpstr>
      <vt:lpstr>Hardware and Software Requirements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Water Detection System TEITA-1 </dc:title>
  <cp:lastModifiedBy>vedant kadam</cp:lastModifiedBy>
  <cp:revision>2</cp:revision>
  <dcterms:modified xsi:type="dcterms:W3CDTF">2023-04-20T05:25:06Z</dcterms:modified>
</cp:coreProperties>
</file>