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33" r:id="rId15"/>
    <p:sldId id="325" r:id="rId16"/>
    <p:sldId id="330" r:id="rId17"/>
    <p:sldId id="331" r:id="rId18"/>
    <p:sldId id="332" r:id="rId19"/>
    <p:sldId id="328" r:id="rId20"/>
    <p:sldId id="336" r:id="rId21"/>
    <p:sldId id="334" r:id="rId22"/>
    <p:sldId id="335" r:id="rId23"/>
    <p:sldId id="317" r:id="rId24"/>
    <p:sldId id="297" r:id="rId25"/>
    <p:sldId id="327" r:id="rId26"/>
    <p:sldId id="326" r:id="rId27"/>
    <p:sldId id="318" r:id="rId28"/>
    <p:sldId id="265" r:id="rId29"/>
    <p:sldId id="267" r:id="rId30"/>
    <p:sldId id="268" r:id="rId31"/>
    <p:sldId id="278" r:id="rId32"/>
    <p:sldId id="279" r:id="rId33"/>
    <p:sldId id="269" r:id="rId34"/>
    <p:sldId id="280" r:id="rId35"/>
    <p:sldId id="281" r:id="rId36"/>
    <p:sldId id="295" r:id="rId37"/>
    <p:sldId id="270" r:id="rId38"/>
    <p:sldId id="282" r:id="rId39"/>
    <p:sldId id="283" r:id="rId40"/>
    <p:sldId id="274" r:id="rId41"/>
    <p:sldId id="284" r:id="rId42"/>
    <p:sldId id="285" r:id="rId43"/>
    <p:sldId id="272" r:id="rId44"/>
    <p:sldId id="273" r:id="rId45"/>
    <p:sldId id="275" r:id="rId46"/>
    <p:sldId id="276" r:id="rId47"/>
    <p:sldId id="286" r:id="rId48"/>
    <p:sldId id="290" r:id="rId49"/>
    <p:sldId id="277" r:id="rId50"/>
    <p:sldId id="287" r:id="rId51"/>
    <p:sldId id="288" r:id="rId52"/>
    <p:sldId id="289" r:id="rId53"/>
    <p:sldId id="293" r:id="rId54"/>
    <p:sldId id="292" r:id="rId55"/>
    <p:sldId id="294" r:id="rId56"/>
    <p:sldId id="296" r:id="rId57"/>
    <p:sldId id="304" r:id="rId58"/>
    <p:sldId id="298" r:id="rId59"/>
    <p:sldId id="308" r:id="rId60"/>
    <p:sldId id="299" r:id="rId61"/>
    <p:sldId id="309" r:id="rId62"/>
    <p:sldId id="300" r:id="rId63"/>
    <p:sldId id="316" r:id="rId64"/>
    <p:sldId id="301" r:id="rId65"/>
    <p:sldId id="310" r:id="rId66"/>
    <p:sldId id="302" r:id="rId67"/>
    <p:sldId id="311" r:id="rId68"/>
    <p:sldId id="303" r:id="rId69"/>
    <p:sldId id="312" r:id="rId70"/>
    <p:sldId id="305" r:id="rId71"/>
    <p:sldId id="313" r:id="rId72"/>
    <p:sldId id="306" r:id="rId73"/>
    <p:sldId id="314" r:id="rId74"/>
    <p:sldId id="307" r:id="rId75"/>
    <p:sldId id="31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16/03/2020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16/03/2020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Task represents an “</a:t>
            </a:r>
            <a:r>
              <a:rPr lang="en-GB" sz="2800" dirty="0" err="1"/>
              <a:t>awaitable</a:t>
            </a:r>
            <a:r>
              <a:rPr lang="en-GB" sz="2800" dirty="0"/>
              <a:t>” piece of work to be completed. </a:t>
            </a:r>
            <a:br>
              <a:rPr lang="en-GB" sz="2800" dirty="0"/>
            </a:br>
            <a:r>
              <a:rPr lang="en-GB" sz="2800" dirty="0"/>
              <a:t>Task&lt;</a:t>
            </a:r>
            <a:r>
              <a:rPr lang="en-GB" sz="2800" dirty="0" err="1"/>
              <a:t>TResult</a:t>
            </a:r>
            <a:r>
              <a:rPr lang="en-GB" sz="2800" dirty="0"/>
              <a:t>&gt; represents one which returns a value once it’s completed.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Tasks can be run either synchronously or asynchronously.</a:t>
            </a:r>
          </a:p>
          <a:p>
            <a:pPr marL="457200" indent="-457200">
              <a:buFont typeface="Arial" panose="020B0604020202020204" pitchFamily="34" charset="0"/>
              <a:buChar char="•"/>
            </a:pPr>
            <a:endParaRPr lang="en-GB" sz="2800" b="1" dirty="0"/>
          </a:p>
          <a:p>
            <a:pPr marL="457200" indent="-457200">
              <a:buFont typeface="Arial" panose="020B0604020202020204" pitchFamily="34" charset="0"/>
              <a:buChar char="•"/>
            </a:pPr>
            <a:r>
              <a:rPr lang="en-GB" sz="2800" dirty="0"/>
              <a:t>The </a:t>
            </a:r>
            <a:r>
              <a:rPr lang="en-GB" sz="2800" b="1" dirty="0"/>
              <a:t>async</a:t>
            </a:r>
            <a:r>
              <a:rPr lang="en-GB" sz="2800" dirty="0"/>
              <a:t> and </a:t>
            </a:r>
            <a:r>
              <a:rPr lang="en-GB" sz="2800" b="1" dirty="0"/>
              <a:t>await</a:t>
            </a:r>
            <a:r>
              <a:rPr lang="en-GB" sz="2800" dirty="0"/>
              <a:t> keywords can be used with tasks.</a:t>
            </a:r>
          </a:p>
          <a:p>
            <a:pPr algn="ctr"/>
            <a:endParaRPr lang="en-GB" sz="2800" b="1" dirty="0"/>
          </a:p>
          <a:p>
            <a:pPr algn="ctr"/>
            <a:r>
              <a:rPr lang="en-GB" sz="2800" b="1" dirty="0"/>
              <a:t>A Task represents a single operation which can be run asynchronously, but might be run synchronously instead</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I/O-bound code is reached.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the I/O operation to be complete.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methods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of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a:p>
            <a:pPr algn="ctr"/>
            <a:endParaRPr lang="en-GB" sz="2400" b="1" dirty="0"/>
          </a:p>
          <a:p>
            <a:pPr algn="ctr"/>
            <a:r>
              <a:rPr lang="en-GB" sz="2400" b="1" dirty="0"/>
              <a:t>Let’s see what else we can do with this keywords</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a:solidFill>
                  <a:schemeClr val="bg1"/>
                </a:solidFill>
              </a:rPr>
              <a:t>Consider the following code…</a:t>
            </a:r>
            <a:endParaRPr lang="en-GB" dirty="0">
              <a:solidFill>
                <a:schemeClr val="bg1"/>
              </a:solidFill>
            </a:endParaRPr>
          </a:p>
        </p:txBody>
      </p:sp>
      <p:sp>
        <p:nvSpPr>
          <p:cNvPr id="2" name="Rectangle 1">
            <a:extLst>
              <a:ext uri="{FF2B5EF4-FFF2-40B4-BE49-F238E27FC236}">
                <a16:creationId xmlns:a16="http://schemas.microsoft.com/office/drawing/2014/main" id="{B5FA8848-D58A-4B89-8105-CA0086E06D31}"/>
              </a:ext>
            </a:extLst>
          </p:cNvPr>
          <p:cNvSpPr/>
          <p:nvPr/>
        </p:nvSpPr>
        <p:spPr>
          <a:xfrm>
            <a:off x="6242180" y="432910"/>
            <a:ext cx="5738325" cy="1754326"/>
          </a:xfrm>
          <a:prstGeom prst="rect">
            <a:avLst/>
          </a:prstGeom>
        </p:spPr>
        <p:txBody>
          <a:bodyPr wrap="square">
            <a:spAutoFit/>
          </a:bodyPr>
          <a:lstStyle/>
          <a:p>
            <a:r>
              <a:rPr lang="en-GB" dirty="0">
                <a:solidFill>
                  <a:schemeClr val="bg1"/>
                </a:solidFill>
              </a:rPr>
              <a:t>The answer is A</a:t>
            </a:r>
          </a:p>
          <a:p>
            <a:endParaRPr lang="en-GB" dirty="0">
              <a:solidFill>
                <a:schemeClr val="bg1"/>
              </a:solidFill>
            </a:endParaRPr>
          </a:p>
          <a:p>
            <a:r>
              <a:rPr lang="en-GB" dirty="0">
                <a:solidFill>
                  <a:schemeClr val="bg1"/>
                </a:solidFill>
              </a:rPr>
              <a:t>Method1Async is </a:t>
            </a:r>
            <a:r>
              <a:rPr lang="en-GB" b="1" dirty="0">
                <a:solidFill>
                  <a:schemeClr val="bg1"/>
                </a:solidFill>
              </a:rPr>
              <a:t>considerably</a:t>
            </a:r>
            <a:r>
              <a:rPr lang="en-GB" dirty="0">
                <a:solidFill>
                  <a:schemeClr val="bg1"/>
                </a:solidFill>
              </a:rPr>
              <a:t> faster than Method2Async</a:t>
            </a:r>
          </a:p>
          <a:p>
            <a:endParaRPr lang="en-GB" dirty="0">
              <a:solidFill>
                <a:schemeClr val="bg1"/>
              </a:solidFill>
            </a:endParaRPr>
          </a:p>
          <a:p>
            <a:endParaRPr lang="en-GB" dirty="0">
              <a:solidFill>
                <a:schemeClr val="bg1"/>
              </a:solidFill>
            </a:endParaRPr>
          </a:p>
          <a:p>
            <a:r>
              <a:rPr lang="en-GB" dirty="0">
                <a:solidFill>
                  <a:schemeClr val="bg1"/>
                </a:solidFill>
              </a:rPr>
              <a:t>Let’s look at the difference between these methods.</a:t>
            </a:r>
          </a:p>
        </p:txBody>
      </p:sp>
    </p:spTree>
    <p:extLst>
      <p:ext uri="{BB962C8B-B14F-4D97-AF65-F5344CB8AC3E}">
        <p14:creationId xmlns:p14="http://schemas.microsoft.com/office/powerpoint/2010/main" val="294062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6270171" y="248835"/>
            <a:ext cx="5727735" cy="5909310"/>
          </a:xfrm>
          <a:prstGeom prst="rect">
            <a:avLst/>
          </a:prstGeom>
          <a:noFill/>
        </p:spPr>
        <p:txBody>
          <a:bodyPr wrap="square" rtlCol="0">
            <a:spAutoFit/>
          </a:bodyPr>
          <a:lstStyle/>
          <a:p>
            <a:r>
              <a:rPr lang="en-GB" b="1" u="sng" dirty="0">
                <a:solidFill>
                  <a:schemeClr val="bg1"/>
                </a:solidFill>
              </a:rPr>
              <a:t>Method1Async</a:t>
            </a:r>
            <a:br>
              <a:rPr lang="en-GB" dirty="0">
                <a:solidFill>
                  <a:schemeClr val="bg1"/>
                </a:solidFill>
              </a:rPr>
            </a:br>
            <a:endParaRPr lang="en-GB" dirty="0">
              <a:solidFill>
                <a:schemeClr val="bg1"/>
              </a:solidFill>
            </a:endParaRPr>
          </a:p>
          <a:p>
            <a:pPr marL="342900" indent="-342900">
              <a:buFont typeface="+mj-lt"/>
              <a:buAutoNum type="arabicPeriod"/>
            </a:pPr>
            <a:r>
              <a:rPr lang="en-GB" dirty="0">
                <a:solidFill>
                  <a:schemeClr val="bg1"/>
                </a:solidFill>
              </a:rPr>
              <a:t>task1, task2 and task3 are started</a:t>
            </a:r>
          </a:p>
          <a:p>
            <a:pPr marL="342900" indent="-342900">
              <a:buFont typeface="+mj-lt"/>
              <a:buAutoNum type="arabicPeriod"/>
            </a:pPr>
            <a:endParaRPr lang="en-GB" dirty="0">
              <a:solidFill>
                <a:schemeClr val="bg1"/>
              </a:solidFill>
            </a:endParaRPr>
          </a:p>
          <a:p>
            <a:pPr marL="342900" indent="-342900">
              <a:buFont typeface="+mj-lt"/>
              <a:buAutoNum type="arabicPeriod"/>
            </a:pPr>
            <a:r>
              <a:rPr lang="en-GB" dirty="0">
                <a:solidFill>
                  <a:schemeClr val="bg1"/>
                </a:solidFill>
              </a:rPr>
              <a:t>Execution of Method1Async continues until the “await task1” line, where execution pauses until task1 is complete. The thread that was executing Method1Async can then continue other scheduled work.</a:t>
            </a:r>
          </a:p>
          <a:p>
            <a:pPr marL="342900" indent="-342900">
              <a:buFont typeface="+mj-lt"/>
              <a:buAutoNum type="arabicPeriod"/>
            </a:pPr>
            <a:endParaRPr lang="en-GB" dirty="0">
              <a:solidFill>
                <a:schemeClr val="bg1"/>
              </a:solidFill>
            </a:endParaRPr>
          </a:p>
          <a:p>
            <a:pPr marL="342900" indent="-342900">
              <a:buFont typeface="+mj-lt"/>
              <a:buAutoNum type="arabicPeriod"/>
            </a:pPr>
            <a:r>
              <a:rPr lang="en-GB" dirty="0">
                <a:solidFill>
                  <a:schemeClr val="bg1"/>
                </a:solidFill>
              </a:rPr>
              <a:t>During this time, all 3 tasks run asynchronously. This means that once task1 is complete, either task2 and task3 are already complete, or we have to wait a much shorter amount of time for them to complete. </a:t>
            </a:r>
          </a:p>
          <a:p>
            <a:pPr marL="342900" indent="-342900">
              <a:buFont typeface="+mj-lt"/>
              <a:buAutoNum type="arabicPeriod"/>
            </a:pPr>
            <a:endParaRPr lang="en-GB" dirty="0">
              <a:solidFill>
                <a:schemeClr val="bg1"/>
              </a:solidFill>
            </a:endParaRPr>
          </a:p>
          <a:p>
            <a:r>
              <a:rPr lang="en-GB" dirty="0">
                <a:solidFill>
                  <a:schemeClr val="bg1"/>
                </a:solidFill>
              </a:rPr>
              <a:t>Execution only takes as long as the longest running task.</a:t>
            </a:r>
          </a:p>
          <a:p>
            <a:endParaRPr lang="en-GB" dirty="0">
              <a:solidFill>
                <a:schemeClr val="bg1"/>
              </a:solidFill>
            </a:endParaRPr>
          </a:p>
          <a:p>
            <a:r>
              <a:rPr lang="en-GB" b="1" dirty="0">
                <a:solidFill>
                  <a:srgbClr val="00FE73"/>
                </a:solidFill>
              </a:rPr>
              <a:t>This is always the fastest way to write async/await code </a:t>
            </a:r>
            <a:br>
              <a:rPr lang="en-GB" b="1" dirty="0">
                <a:solidFill>
                  <a:schemeClr val="bg1"/>
                </a:solidFill>
              </a:rPr>
            </a:br>
            <a:br>
              <a:rPr lang="en-GB" b="1" dirty="0">
                <a:solidFill>
                  <a:schemeClr val="bg1"/>
                </a:solidFill>
              </a:rPr>
            </a:br>
            <a:br>
              <a:rPr lang="en-GB" b="1" dirty="0">
                <a:solidFill>
                  <a:schemeClr val="bg1"/>
                </a:solidFill>
              </a:rPr>
            </a:br>
            <a:r>
              <a:rPr lang="en-GB" b="1" dirty="0">
                <a:solidFill>
                  <a:schemeClr val="bg1"/>
                </a:solidFill>
              </a:rPr>
              <a:t> </a:t>
            </a:r>
          </a:p>
        </p:txBody>
      </p:sp>
    </p:spTree>
    <p:extLst>
      <p:ext uri="{BB962C8B-B14F-4D97-AF65-F5344CB8AC3E}">
        <p14:creationId xmlns:p14="http://schemas.microsoft.com/office/powerpoint/2010/main" val="402225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6096000" y="257544"/>
            <a:ext cx="5771278" cy="5078313"/>
          </a:xfrm>
          <a:prstGeom prst="rect">
            <a:avLst/>
          </a:prstGeom>
          <a:noFill/>
        </p:spPr>
        <p:txBody>
          <a:bodyPr wrap="square" rtlCol="0">
            <a:spAutoFit/>
          </a:bodyPr>
          <a:lstStyle/>
          <a:p>
            <a:r>
              <a:rPr lang="en-GB" b="1" u="sng" dirty="0">
                <a:solidFill>
                  <a:schemeClr val="bg1"/>
                </a:solidFill>
              </a:rPr>
              <a:t>Method2Async</a:t>
            </a:r>
          </a:p>
          <a:p>
            <a:endParaRPr lang="en-GB" dirty="0">
              <a:solidFill>
                <a:schemeClr val="bg1"/>
              </a:solidFill>
            </a:endParaRPr>
          </a:p>
          <a:p>
            <a:pPr marL="342900" indent="-342900">
              <a:buFont typeface="+mj-lt"/>
              <a:buAutoNum type="arabicPeriod"/>
            </a:pPr>
            <a:r>
              <a:rPr lang="en-GB" dirty="0">
                <a:solidFill>
                  <a:schemeClr val="bg1"/>
                </a:solidFill>
              </a:rPr>
              <a:t>The first call to </a:t>
            </a:r>
            <a:r>
              <a:rPr lang="en-GB" dirty="0" err="1">
                <a:solidFill>
                  <a:schemeClr val="bg1"/>
                </a:solidFill>
              </a:rPr>
              <a:t>GetWebpageAsync</a:t>
            </a:r>
            <a:r>
              <a:rPr lang="en-GB" dirty="0">
                <a:solidFill>
                  <a:schemeClr val="bg1"/>
                </a:solidFill>
              </a:rPr>
              <a:t> is started and then immediately awaited. </a:t>
            </a:r>
          </a:p>
          <a:p>
            <a:pPr marL="342900" indent="-342900">
              <a:buFont typeface="+mj-lt"/>
              <a:buAutoNum type="arabicPeriod"/>
            </a:pPr>
            <a:r>
              <a:rPr lang="en-GB" dirty="0">
                <a:solidFill>
                  <a:schemeClr val="bg1"/>
                </a:solidFill>
              </a:rPr>
              <a:t>After that task is completed, the next call to </a:t>
            </a:r>
            <a:r>
              <a:rPr lang="en-GB" dirty="0" err="1">
                <a:solidFill>
                  <a:schemeClr val="bg1"/>
                </a:solidFill>
              </a:rPr>
              <a:t>GetWebpageAsync</a:t>
            </a:r>
            <a:r>
              <a:rPr lang="en-GB" dirty="0">
                <a:solidFill>
                  <a:schemeClr val="bg1"/>
                </a:solidFill>
              </a:rPr>
              <a:t> is started and immediately awaited. </a:t>
            </a:r>
          </a:p>
          <a:p>
            <a:pPr marL="342900" indent="-342900">
              <a:buFont typeface="+mj-lt"/>
              <a:buAutoNum type="arabicPeriod"/>
            </a:pPr>
            <a:r>
              <a:rPr lang="en-GB" dirty="0">
                <a:solidFill>
                  <a:schemeClr val="bg1"/>
                </a:solidFill>
              </a:rPr>
              <a:t>After the second task is completed, the third one is started and immediately awaited.</a:t>
            </a:r>
          </a:p>
          <a:p>
            <a:pPr marL="342900" indent="-342900">
              <a:buFont typeface="+mj-lt"/>
              <a:buAutoNum type="arabicPeriod"/>
            </a:pPr>
            <a:endParaRPr lang="en-GB" dirty="0">
              <a:solidFill>
                <a:schemeClr val="bg1"/>
              </a:solidFill>
            </a:endParaRPr>
          </a:p>
          <a:p>
            <a:r>
              <a:rPr lang="en-GB" dirty="0">
                <a:solidFill>
                  <a:schemeClr val="bg1"/>
                </a:solidFill>
              </a:rPr>
              <a:t>Each task is only started after the previous task is completed. </a:t>
            </a:r>
          </a:p>
          <a:p>
            <a:endParaRPr lang="en-GB" dirty="0">
              <a:solidFill>
                <a:schemeClr val="bg1"/>
              </a:solidFill>
            </a:endParaRPr>
          </a:p>
          <a:p>
            <a:r>
              <a:rPr lang="en-GB" dirty="0">
                <a:solidFill>
                  <a:schemeClr val="bg1"/>
                </a:solidFill>
              </a:rPr>
              <a:t>Execution takes as long as 3 sequential </a:t>
            </a:r>
            <a:r>
              <a:rPr lang="en-GB" dirty="0" err="1">
                <a:solidFill>
                  <a:schemeClr val="bg1"/>
                </a:solidFill>
              </a:rPr>
              <a:t>GetWebpageAsync</a:t>
            </a:r>
            <a:r>
              <a:rPr lang="en-GB" dirty="0">
                <a:solidFill>
                  <a:schemeClr val="bg1"/>
                </a:solidFill>
              </a:rPr>
              <a:t> calls. This will </a:t>
            </a:r>
            <a:r>
              <a:rPr lang="en-GB" b="1" dirty="0">
                <a:solidFill>
                  <a:schemeClr val="bg1"/>
                </a:solidFill>
              </a:rPr>
              <a:t>always</a:t>
            </a:r>
            <a:r>
              <a:rPr lang="en-GB" dirty="0">
                <a:solidFill>
                  <a:schemeClr val="bg1"/>
                </a:solidFill>
              </a:rPr>
              <a:t> be slower than running the tasks concurrently.</a:t>
            </a:r>
          </a:p>
          <a:p>
            <a:endParaRPr lang="en-GB" dirty="0">
              <a:solidFill>
                <a:schemeClr val="bg1"/>
              </a:solidFill>
            </a:endParaRPr>
          </a:p>
          <a:p>
            <a:r>
              <a:rPr lang="en-GB" b="1" dirty="0">
                <a:solidFill>
                  <a:srgbClr val="FF0000"/>
                </a:solidFill>
              </a:rPr>
              <a:t>This is always the slowest way to write async/await code</a:t>
            </a:r>
          </a:p>
          <a:p>
            <a:r>
              <a:rPr lang="en-GB" dirty="0">
                <a:solidFill>
                  <a:schemeClr val="bg1"/>
                </a:solidFill>
              </a:rPr>
              <a:t> </a:t>
            </a:r>
          </a:p>
        </p:txBody>
      </p:sp>
    </p:spTree>
    <p:extLst>
      <p:ext uri="{BB962C8B-B14F-4D97-AF65-F5344CB8AC3E}">
        <p14:creationId xmlns:p14="http://schemas.microsoft.com/office/powerpoint/2010/main" val="2613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386090"/>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2837</TotalTime>
  <Words>5634</Words>
  <Application>Microsoft Office PowerPoint</Application>
  <PresentationFormat>Widescreen</PresentationFormat>
  <Paragraphs>698</Paragraphs>
  <Slides>75</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559</cp:revision>
  <dcterms:created xsi:type="dcterms:W3CDTF">2018-11-19T13:49:40Z</dcterms:created>
  <dcterms:modified xsi:type="dcterms:W3CDTF">2020-03-16T01:22:29Z</dcterms:modified>
</cp:coreProperties>
</file>