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25" r:id="rId15"/>
    <p:sldId id="317" r:id="rId16"/>
    <p:sldId id="297" r:id="rId17"/>
    <p:sldId id="326" r:id="rId18"/>
    <p:sldId id="318" r:id="rId19"/>
    <p:sldId id="265" r:id="rId20"/>
    <p:sldId id="267" r:id="rId21"/>
    <p:sldId id="268" r:id="rId22"/>
    <p:sldId id="278" r:id="rId23"/>
    <p:sldId id="279" r:id="rId24"/>
    <p:sldId id="269" r:id="rId25"/>
    <p:sldId id="280" r:id="rId26"/>
    <p:sldId id="281" r:id="rId27"/>
    <p:sldId id="295" r:id="rId28"/>
    <p:sldId id="270" r:id="rId29"/>
    <p:sldId id="282" r:id="rId30"/>
    <p:sldId id="283" r:id="rId31"/>
    <p:sldId id="274" r:id="rId32"/>
    <p:sldId id="284" r:id="rId33"/>
    <p:sldId id="285" r:id="rId34"/>
    <p:sldId id="272" r:id="rId35"/>
    <p:sldId id="273" r:id="rId36"/>
    <p:sldId id="275" r:id="rId37"/>
    <p:sldId id="276" r:id="rId38"/>
    <p:sldId id="286" r:id="rId39"/>
    <p:sldId id="290" r:id="rId40"/>
    <p:sldId id="277" r:id="rId41"/>
    <p:sldId id="287" r:id="rId42"/>
    <p:sldId id="288" r:id="rId43"/>
    <p:sldId id="289" r:id="rId44"/>
    <p:sldId id="293" r:id="rId45"/>
    <p:sldId id="292" r:id="rId46"/>
    <p:sldId id="294" r:id="rId47"/>
    <p:sldId id="296" r:id="rId48"/>
    <p:sldId id="304" r:id="rId49"/>
    <p:sldId id="298" r:id="rId50"/>
    <p:sldId id="308" r:id="rId51"/>
    <p:sldId id="299" r:id="rId52"/>
    <p:sldId id="309" r:id="rId53"/>
    <p:sldId id="300" r:id="rId54"/>
    <p:sldId id="316" r:id="rId55"/>
    <p:sldId id="301" r:id="rId56"/>
    <p:sldId id="310" r:id="rId57"/>
    <p:sldId id="302" r:id="rId58"/>
    <p:sldId id="311" r:id="rId59"/>
    <p:sldId id="303" r:id="rId60"/>
    <p:sldId id="312" r:id="rId61"/>
    <p:sldId id="305" r:id="rId62"/>
    <p:sldId id="313" r:id="rId63"/>
    <p:sldId id="306" r:id="rId64"/>
    <p:sldId id="314" r:id="rId65"/>
    <p:sldId id="307" r:id="rId66"/>
    <p:sldId id="315"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snapToGrid="0">
      <p:cViewPr varScale="1">
        <p:scale>
          <a:sx n="102" d="100"/>
          <a:sy n="102" d="100"/>
        </p:scale>
        <p:origin x="14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755422"/>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pPr marL="457200" indent="-457200">
              <a:buFont typeface="Arial" panose="020B0604020202020204" pitchFamily="34" charset="0"/>
              <a:buChar char="•"/>
            </a:pPr>
            <a:r>
              <a:rPr lang="en-GB" sz="2800" dirty="0"/>
              <a:t>Represents a piece of work to be completed, possibly with a result.</a:t>
            </a:r>
          </a:p>
          <a:p>
            <a:endParaRPr lang="en-GB" sz="2800" dirty="0"/>
          </a:p>
          <a:p>
            <a:pPr marL="457200" indent="-457200">
              <a:buFont typeface="Arial" panose="020B0604020202020204" pitchFamily="34" charset="0"/>
              <a:buChar char="•"/>
            </a:pPr>
            <a:r>
              <a:rPr lang="en-GB" sz="2800" dirty="0"/>
              <a:t>Like the </a:t>
            </a:r>
            <a:r>
              <a:rPr lang="en-GB" sz="2800" dirty="0" err="1"/>
              <a:t>ThreadPool</a:t>
            </a:r>
            <a:r>
              <a:rPr lang="en-GB" sz="2800" dirty="0"/>
              <a:t>, a task does not create its own OS thread.</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a:t>
            </a:r>
          </a:p>
          <a:p>
            <a:endParaRPr lang="en-GB" sz="2800" dirty="0"/>
          </a:p>
          <a:p>
            <a:pPr marL="457200" indent="-457200">
              <a:buFont typeface="Arial" panose="020B0604020202020204" pitchFamily="34" charset="0"/>
              <a:buChar char="•"/>
            </a:pPr>
            <a:r>
              <a:rPr lang="en-GB" sz="2800" dirty="0"/>
              <a:t>Task allows you to find out when it finishes and to return a result., either </a:t>
            </a:r>
            <a:r>
              <a:rPr lang="en-GB" sz="2800" b="1" dirty="0"/>
              <a:t>synchronously</a:t>
            </a:r>
            <a:r>
              <a:rPr lang="en-GB" sz="2800" dirty="0"/>
              <a:t> or </a:t>
            </a:r>
            <a:r>
              <a:rPr lang="en-GB" sz="2800" b="1" dirty="0"/>
              <a:t>asynchronously</a:t>
            </a:r>
            <a:r>
              <a:rPr lang="en-GB" sz="2800" dirty="0"/>
              <a:t>.</a:t>
            </a:r>
          </a:p>
          <a:p>
            <a:pPr algn="ctr"/>
            <a:br>
              <a:rPr lang="en-GB" sz="2800" b="1" dirty="0"/>
            </a:br>
            <a:endParaRPr lang="en-GB" sz="2800" b="1" dirty="0"/>
          </a:p>
          <a:p>
            <a:pPr algn="ct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1938992"/>
          </a:xfrm>
          <a:prstGeom prst="rect">
            <a:avLst/>
          </a:prstGeom>
          <a:noFill/>
        </p:spPr>
        <p:txBody>
          <a:bodyPr wrap="square" rtlCol="0">
            <a:spAutoFit/>
          </a:bodyPr>
          <a:lstStyle/>
          <a:p>
            <a:r>
              <a:rPr lang="en-GB" sz="3200" b="1" dirty="0"/>
              <a:t>How Task and Task&lt;</a:t>
            </a:r>
            <a:r>
              <a:rPr lang="en-GB" sz="3200" b="1" dirty="0" err="1"/>
              <a:t>TResult</a:t>
            </a:r>
            <a:r>
              <a:rPr lang="en-GB" sz="3200" b="1" dirty="0"/>
              <a:t>&gt; actually work</a:t>
            </a:r>
          </a:p>
          <a:p>
            <a:endParaRPr lang="en-GB" sz="3200" b="1" dirty="0"/>
          </a:p>
          <a:p>
            <a:r>
              <a:rPr lang="en-GB" sz="2400" dirty="0"/>
              <a:t>Status, </a:t>
            </a:r>
            <a:r>
              <a:rPr lang="en-GB" sz="2400" dirty="0" err="1"/>
              <a:t>IsCompleted</a:t>
            </a:r>
            <a:r>
              <a:rPr lang="en-GB" sz="2400" dirty="0"/>
              <a:t>, </a:t>
            </a:r>
            <a:r>
              <a:rPr lang="en-GB" sz="2400" dirty="0" err="1"/>
              <a:t>IsFaulted</a:t>
            </a:r>
            <a:r>
              <a:rPr lang="en-GB" sz="2400" dirty="0"/>
              <a:t>, </a:t>
            </a:r>
            <a:r>
              <a:rPr lang="en-GB" sz="2400" dirty="0" err="1"/>
              <a:t>IsCanceled</a:t>
            </a:r>
            <a:endParaRPr lang="en-GB" sz="2400" dirty="0"/>
          </a:p>
          <a:p>
            <a:endParaRPr lang="en-GB" sz="3200" b="1" dirty="0"/>
          </a:p>
        </p:txBody>
      </p:sp>
    </p:spTree>
    <p:extLst>
      <p:ext uri="{BB962C8B-B14F-4D97-AF65-F5344CB8AC3E}">
        <p14:creationId xmlns:p14="http://schemas.microsoft.com/office/powerpoint/2010/main" val="21016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20904" y="76358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2883566"/>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5924621" y="763580"/>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2123658"/>
          </a:xfrm>
          <a:prstGeom prst="rect">
            <a:avLst/>
          </a:prstGeom>
          <a:noFill/>
        </p:spPr>
        <p:txBody>
          <a:bodyPr wrap="square" rtlCol="0">
            <a:spAutoFit/>
          </a:bodyPr>
          <a:lstStyle/>
          <a:p>
            <a:r>
              <a:rPr lang="en-GB" sz="2200" b="1" dirty="0"/>
              <a:t>The dangers of async void</a:t>
            </a:r>
          </a:p>
          <a:p>
            <a:endParaRPr lang="en-GB" sz="2200" b="1" dirty="0"/>
          </a:p>
          <a:p>
            <a:endParaRPr lang="en-GB" sz="2200" dirty="0"/>
          </a:p>
          <a:p>
            <a:pPr marL="342900" indent="-342900">
              <a:buFont typeface="Arial" panose="020B0604020202020204" pitchFamily="34" charset="0"/>
              <a:buChar char="•"/>
            </a:pPr>
            <a:r>
              <a:rPr lang="en-GB" sz="2200" dirty="0"/>
              <a:t>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414055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09639"/>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sz="2000" dirty="0"/>
              <a:t>CPU-bound vs I/O-bound operations</a:t>
            </a:r>
          </a:p>
          <a:p>
            <a:endParaRPr lang="en-GB" sz="2000" dirty="0"/>
          </a:p>
          <a:p>
            <a:pPr marL="457200" indent="-457200">
              <a:buFont typeface="Arial" panose="020B0604020202020204" pitchFamily="34" charset="0"/>
              <a:buChar char="•"/>
            </a:pPr>
            <a:r>
              <a:rPr lang="en-GB" sz="2000" dirty="0"/>
              <a:t>Synchronous vs asynchronous operations</a:t>
            </a:r>
          </a:p>
          <a:p>
            <a:endParaRPr lang="en-GB" sz="2000" dirty="0"/>
          </a:p>
          <a:p>
            <a:pPr marL="457200" indent="-457200">
              <a:buFont typeface="Arial" panose="020B0604020202020204" pitchFamily="34" charset="0"/>
              <a:buChar char="•"/>
            </a:pPr>
            <a:r>
              <a:rPr lang="en-GB" sz="2000" dirty="0"/>
              <a:t>Task, Task&lt;T&gt;, Thread and </a:t>
            </a:r>
            <a:r>
              <a:rPr lang="en-GB" sz="2000" dirty="0" err="1"/>
              <a:t>ThreadPool</a:t>
            </a:r>
            <a:r>
              <a:rPr lang="en-GB" sz="2000" dirty="0"/>
              <a:t> classes in C#</a:t>
            </a:r>
          </a:p>
          <a:p>
            <a:endParaRPr lang="en-GB" sz="2000" dirty="0"/>
          </a:p>
          <a:p>
            <a:pPr marL="457200" indent="-457200">
              <a:buFont typeface="Arial" panose="020B0604020202020204" pitchFamily="34" charset="0"/>
              <a:buChar char="•"/>
            </a:pPr>
            <a:r>
              <a:rPr lang="en-GB" sz="2000" dirty="0"/>
              <a:t>async and await</a:t>
            </a:r>
          </a:p>
          <a:p>
            <a:endParaRPr lang="en-GB" sz="2000" dirty="0"/>
          </a:p>
          <a:p>
            <a:pPr marL="457200" indent="-457200">
              <a:buFont typeface="Arial" panose="020B0604020202020204" pitchFamily="34" charset="0"/>
              <a:buChar char="•"/>
            </a:pPr>
            <a:r>
              <a:rPr lang="en-GB" sz="2000" dirty="0"/>
              <a:t>Mixing CPU-bound and I/O-bound code in the same method</a:t>
            </a:r>
          </a:p>
          <a:p>
            <a:endParaRPr lang="en-GB" sz="2000" dirty="0"/>
          </a:p>
          <a:p>
            <a:pPr marL="457200" indent="-457200">
              <a:buFont typeface="Arial" panose="020B0604020202020204" pitchFamily="34" charset="0"/>
              <a:buChar char="•"/>
            </a:pPr>
            <a:r>
              <a:rPr lang="en-GB" sz="2000" dirty="0"/>
              <a:t>Dealing with exceptions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The dangers of async void</a:t>
            </a:r>
          </a:p>
          <a:p>
            <a:endParaRPr lang="en-GB" sz="2000" dirty="0"/>
          </a:p>
          <a:p>
            <a:pPr marL="457200" indent="-457200">
              <a:buFont typeface="Arial" panose="020B0604020202020204" pitchFamily="34" charset="0"/>
              <a:buChar char="•"/>
            </a:pPr>
            <a:r>
              <a:rPr lang="en-GB" sz="2000" dirty="0"/>
              <a:t>Writing “fire-and-forget” background tasks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marL="457200" indent="-457200">
              <a:buFont typeface="Arial" panose="020B0604020202020204" pitchFamily="34" charset="0"/>
              <a:buChar char="•"/>
            </a:pPr>
            <a:endParaRPr lang="en-GB" sz="2400" dirty="0"/>
          </a:p>
          <a:p>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2141</TotalTime>
  <Words>4803</Words>
  <Application>Microsoft Office PowerPoint</Application>
  <PresentationFormat>Widescreen</PresentationFormat>
  <Paragraphs>598</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320</cp:revision>
  <dcterms:created xsi:type="dcterms:W3CDTF">2018-11-19T13:49:40Z</dcterms:created>
  <dcterms:modified xsi:type="dcterms:W3CDTF">2020-03-06T00:33:03Z</dcterms:modified>
</cp:coreProperties>
</file>