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5" r:id="rId11"/>
    <p:sldId id="267" r:id="rId12"/>
    <p:sldId id="268" r:id="rId13"/>
    <p:sldId id="278" r:id="rId14"/>
    <p:sldId id="279" r:id="rId15"/>
    <p:sldId id="269" r:id="rId16"/>
    <p:sldId id="280" r:id="rId17"/>
    <p:sldId id="281" r:id="rId18"/>
    <p:sldId id="270" r:id="rId19"/>
    <p:sldId id="282" r:id="rId20"/>
    <p:sldId id="283" r:id="rId21"/>
    <p:sldId id="274" r:id="rId22"/>
    <p:sldId id="284" r:id="rId23"/>
    <p:sldId id="285" r:id="rId24"/>
    <p:sldId id="272" r:id="rId25"/>
    <p:sldId id="273" r:id="rId26"/>
    <p:sldId id="275" r:id="rId27"/>
    <p:sldId id="276" r:id="rId28"/>
    <p:sldId id="277"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20/11/2018</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executed at some point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the perfect compromise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excellent performance</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anything synchronous whenever possible</a:t>
            </a:r>
            <a:r>
              <a:rPr lang="en-GB" dirty="0"/>
              <a:t>.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(i.e. it’s something like a native application and not a web application).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524863"/>
          </a:xfrm>
          <a:prstGeom prst="rect">
            <a:avLst/>
          </a:prstGeom>
          <a:noFill/>
        </p:spPr>
        <p:txBody>
          <a:bodyPr wrap="square" rtlCol="0">
            <a:spAutoFit/>
          </a:bodyPr>
          <a:lstStyle/>
          <a:p>
            <a:r>
              <a:rPr lang="en-GB" sz="2200" b="1" dirty="0"/>
              <a:t>Multithreading is not for everyone</a:t>
            </a:r>
          </a:p>
          <a:p>
            <a:endParaRPr lang="en-GB" sz="2200" b="1" dirty="0"/>
          </a:p>
          <a:p>
            <a:r>
              <a:rPr lang="en-GB" sz="2200" b="1" dirty="0"/>
              <a:t>Native applications love multithreading</a:t>
            </a:r>
          </a:p>
          <a:p>
            <a:pPr marL="342900" indent="-342900">
              <a:buFont typeface="Arial" panose="020B0604020202020204" pitchFamily="34" charset="0"/>
              <a:buChar char="•"/>
            </a:pPr>
            <a:r>
              <a:rPr lang="en-GB" sz="2200" dirty="0"/>
              <a:t>Native applications (i.e. desktop and mobile applications) only have one user at a time. As a result, you can essentially throw threads at a problem in order to provide the best performance. This particular user having the best performance won’t affect other users. </a:t>
            </a:r>
          </a:p>
          <a:p>
            <a:pPr marL="342900" indent="-342900">
              <a:buFont typeface="Arial" panose="020B0604020202020204" pitchFamily="34" charset="0"/>
              <a:buChar char="•"/>
            </a:pPr>
            <a:r>
              <a:rPr lang="en-GB" sz="2200" dirty="0"/>
              <a:t>Horizontal scaling (running the application across multiple devices) is not a concept which applies here. </a:t>
            </a:r>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a:t>
            </a:r>
          </a:p>
          <a:p>
            <a:pPr marL="342900" indent="-342900">
              <a:buFont typeface="Arial" panose="020B0604020202020204" pitchFamily="34" charset="0"/>
              <a:buChar char="•"/>
            </a:pPr>
            <a:endParaRPr lang="en-GB" sz="2200" dirty="0"/>
          </a:p>
          <a:p>
            <a:r>
              <a:rPr lang="en-GB" sz="2200" b="1" dirty="0"/>
              <a:t>Multithreading will kill your web application </a:t>
            </a:r>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a:t>
            </a:r>
            <a:r>
              <a:rPr lang="en-GB" sz="2200" dirty="0"/>
              <a:t>. As a result, </a:t>
            </a:r>
            <a:r>
              <a:rPr lang="en-GB" sz="2200" b="1" dirty="0"/>
              <a:t>you must only use them for handling requests</a:t>
            </a:r>
            <a:r>
              <a:rPr lang="en-GB" sz="2200" dirty="0"/>
              <a:t>.</a:t>
            </a:r>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a:t>
            </a:r>
          </a:p>
          <a:p>
            <a:pPr marL="342900" indent="-342900">
              <a:buFont typeface="Arial" panose="020B0604020202020204" pitchFamily="34" charset="0"/>
              <a:buChar char="•"/>
            </a:pPr>
            <a:r>
              <a:rPr lang="en-GB" sz="2200" dirty="0"/>
              <a:t>Vertical scaling is expensive so you must make sure you serve the most requests possible out of your new expensive servers. </a:t>
            </a:r>
          </a:p>
        </p:txBody>
      </p:sp>
    </p:spTree>
    <p:extLst>
      <p:ext uri="{BB962C8B-B14F-4D97-AF65-F5344CB8AC3E}">
        <p14:creationId xmlns:p14="http://schemas.microsoft.com/office/powerpoint/2010/main" val="1919573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pPr marL="342900" indent="-342900">
              <a:buFont typeface="Arial" panose="020B0604020202020204" pitchFamily="34" charset="0"/>
              <a:buChar char="•"/>
            </a:pPr>
            <a:r>
              <a:rPr lang="en-GB" sz="2200" b="1" dirty="0"/>
              <a:t>Use </a:t>
            </a:r>
            <a:r>
              <a:rPr lang="en-GB" sz="2200" b="1" dirty="0" err="1"/>
              <a:t>Task.Run</a:t>
            </a:r>
            <a:r>
              <a:rPr lang="en-GB" sz="2200" b="1" dirty="0"/>
              <a:t>(</a:t>
            </a:r>
            <a:r>
              <a:rPr lang="en-GB" sz="2200" b="1" dirty="0" err="1"/>
              <a:t>someAction</a:t>
            </a:r>
            <a:r>
              <a:rPr lang="en-GB" sz="2200" b="1" dirty="0"/>
              <a:t>) to start a new thread, instead of </a:t>
            </a:r>
            <a:r>
              <a:rPr lang="en-GB" sz="2200" b="1" dirty="0" err="1"/>
              <a:t>Task.Factory.StartNew</a:t>
            </a:r>
            <a:endParaRPr lang="en-GB" sz="2200" b="1"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3362938"/>
            <a:ext cx="11781182" cy="1088479"/>
          </a:xfrm>
          <a:prstGeom prst="rect">
            <a:avLst/>
          </a:prstGeom>
        </p:spPr>
      </p:pic>
      <p:sp>
        <p:nvSpPr>
          <p:cNvPr id="7" name="TextBox 6">
            <a:extLst>
              <a:ext uri="{FF2B5EF4-FFF2-40B4-BE49-F238E27FC236}">
                <a16:creationId xmlns:a16="http://schemas.microsoft.com/office/drawing/2014/main" id="{9CDC222A-52D0-42C6-B6D7-03797FBE8AA1}"/>
              </a:ext>
            </a:extLst>
          </p:cNvPr>
          <p:cNvSpPr txBox="1"/>
          <p:nvPr/>
        </p:nvSpPr>
        <p:spPr>
          <a:xfrm>
            <a:off x="278297" y="4797287"/>
            <a:ext cx="11569146" cy="2123658"/>
          </a:xfrm>
          <a:prstGeom prst="rect">
            <a:avLst/>
          </a:prstGeom>
          <a:noFill/>
        </p:spPr>
        <p:txBody>
          <a:bodyPr wrap="square" rtlCol="0">
            <a:spAutoFit/>
          </a:bodyPr>
          <a:lstStyle/>
          <a:p>
            <a:pPr marL="342900" indent="-342900">
              <a:buFont typeface="Arial" panose="020B0604020202020204" pitchFamily="34" charset="0"/>
              <a:buChar char="•"/>
            </a:pPr>
            <a:r>
              <a:rPr lang="en-GB" sz="2200" b="1" dirty="0"/>
              <a:t>You can do this in a web application, but you really shouldn’t</a:t>
            </a:r>
          </a:p>
          <a:p>
            <a:r>
              <a:rPr lang="en-GB" sz="2200" dirty="0"/>
              <a:t>If you absolutely must use multiple threads then you can, but you will starve your </a:t>
            </a:r>
            <a:r>
              <a:rPr lang="en-GB" sz="2200" dirty="0" err="1"/>
              <a:t>ThreadPool</a:t>
            </a:r>
            <a:r>
              <a:rPr lang="en-GB" sz="2200" dirty="0"/>
              <a:t> and reduce the number of requests you can receive. “fire and forget” methods are also dangerous as you have no guarantee your thread will survive after the HTTP request thread has finished. </a:t>
            </a:r>
          </a:p>
          <a:p>
            <a:r>
              <a:rPr lang="en-GB" sz="2200" b="1" dirty="0"/>
              <a:t> Best practice is to use one of various other techniques which allow you to schedule reliable background tasks in ASP.NET</a:t>
            </a:r>
          </a:p>
        </p:txBody>
      </p:sp>
    </p:spTree>
    <p:extLst>
      <p:ext uri="{BB962C8B-B14F-4D97-AF65-F5344CB8AC3E}">
        <p14:creationId xmlns:p14="http://schemas.microsoft.com/office/powerpoint/2010/main" val="27455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Suspect(),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Task</a:t>
            </a:r>
          </a:p>
          <a:p>
            <a:pPr marL="457200" indent="-457200">
              <a:buFont typeface="Arial" panose="020B0604020202020204" pitchFamily="34" charset="0"/>
              <a:buChar char="•"/>
            </a:pPr>
            <a:r>
              <a:rPr lang="en-GB" sz="3200" dirty="0"/>
              <a:t>Represents a piece of work to be completed, possibly with a result.</a:t>
            </a:r>
          </a:p>
          <a:p>
            <a:pPr marL="457200" indent="-457200">
              <a:buFont typeface="Arial" panose="020B0604020202020204" pitchFamily="34" charset="0"/>
              <a:buChar char="•"/>
            </a:pPr>
            <a:r>
              <a:rPr lang="en-GB" sz="3200" dirty="0"/>
              <a:t>Like the </a:t>
            </a:r>
            <a:r>
              <a:rPr lang="en-GB" sz="3200" dirty="0" err="1"/>
              <a:t>ThreadPool</a:t>
            </a:r>
            <a:r>
              <a:rPr lang="en-GB" sz="3200" dirty="0"/>
              <a:t>, a task does not create its own OS thread.</a:t>
            </a:r>
          </a:p>
          <a:p>
            <a:pPr marL="457200" indent="-457200">
              <a:buFont typeface="Arial" panose="020B0604020202020204" pitchFamily="34" charset="0"/>
              <a:buChar char="•"/>
            </a:pPr>
            <a:r>
              <a:rPr lang="en-GB" sz="3200" dirty="0"/>
              <a:t>Tasks are executed by a </a:t>
            </a:r>
            <a:r>
              <a:rPr lang="en-GB" sz="3200" dirty="0" err="1"/>
              <a:t>TaskScheduler</a:t>
            </a:r>
            <a:r>
              <a:rPr lang="en-GB" sz="3200" dirty="0"/>
              <a:t>. The default scheduler runs on the </a:t>
            </a:r>
            <a:r>
              <a:rPr lang="en-GB" sz="3200" dirty="0" err="1"/>
              <a:t>ThreadPool</a:t>
            </a:r>
            <a:r>
              <a:rPr lang="en-GB" sz="3200" dirty="0"/>
              <a:t>.</a:t>
            </a:r>
          </a:p>
          <a:p>
            <a:pPr marL="457200" indent="-457200">
              <a:buFont typeface="Arial" panose="020B0604020202020204" pitchFamily="34" charset="0"/>
              <a:buChar char="•"/>
            </a:pPr>
            <a:r>
              <a:rPr lang="en-GB" sz="3200" dirty="0"/>
              <a:t>Unlike </a:t>
            </a:r>
            <a:r>
              <a:rPr lang="en-GB" sz="3200" dirty="0" err="1"/>
              <a:t>ThreadPool</a:t>
            </a:r>
            <a:r>
              <a:rPr lang="en-GB" sz="3200" dirty="0"/>
              <a:t>, Task allows you to find out when it finishes and to return a result., either synchronously or asynchronously.</a:t>
            </a:r>
          </a:p>
          <a:p>
            <a:pPr marL="457200" indent="-457200">
              <a:buFont typeface="Arial" panose="020B0604020202020204" pitchFamily="34" charset="0"/>
              <a:buChar char="•"/>
            </a:pPr>
            <a:r>
              <a:rPr lang="en-GB" sz="3200" dirty="0"/>
              <a:t>Since tasks still run on the </a:t>
            </a:r>
            <a:r>
              <a:rPr lang="en-GB" sz="3200" dirty="0" err="1"/>
              <a:t>ThreadPool</a:t>
            </a:r>
            <a:r>
              <a:rPr lang="en-GB" sz="3200" dirty="0"/>
              <a:t>, they should not be used for long-running operations. Task does provide however a </a:t>
            </a:r>
            <a:r>
              <a:rPr lang="en-GB" sz="3200" dirty="0" err="1"/>
              <a:t>LongRunning</a:t>
            </a:r>
            <a:r>
              <a:rPr lang="en-GB" sz="3200" dirty="0"/>
              <a:t> option, which tells the </a:t>
            </a:r>
            <a:r>
              <a:rPr lang="en-GB" sz="3200" dirty="0" err="1"/>
              <a:t>TaskScheduler</a:t>
            </a:r>
            <a:r>
              <a:rPr lang="en-GB" sz="3200" dirty="0"/>
              <a:t> to create a new thread rather than running on the </a:t>
            </a:r>
            <a:r>
              <a:rPr lang="en-GB" sz="3200" dirty="0" err="1"/>
              <a:t>ThreadPool</a:t>
            </a:r>
            <a:r>
              <a:rPr lang="en-GB" sz="3200" dirty="0"/>
              <a:t>. </a:t>
            </a:r>
          </a:p>
          <a:p>
            <a:pPr marL="457200" indent="-457200">
              <a:buFont typeface="Arial" panose="020B0604020202020204" pitchFamily="34" charset="0"/>
              <a:buChar char="•"/>
            </a:pPr>
            <a:r>
              <a:rPr lang="en-GB" sz="3200" dirty="0"/>
              <a:t>All newer high-level concurrency APIs are built on Task. </a:t>
            </a:r>
          </a:p>
        </p:txBody>
      </p:sp>
    </p:spTree>
    <p:extLst>
      <p:ext uri="{BB962C8B-B14F-4D97-AF65-F5344CB8AC3E}">
        <p14:creationId xmlns:p14="http://schemas.microsoft.com/office/powerpoint/2010/main" val="76720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 is almost always the best option.</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provides a more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The only reason to explicitly create your own threads in modern code are for setting per-thread options, or maintaining a persistent thread that needs to maintain its own identity.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a:t>
            </a:r>
          </a:p>
        </p:txBody>
      </p:sp>
    </p:spTree>
    <p:extLst>
      <p:ext uri="{BB962C8B-B14F-4D97-AF65-F5344CB8AC3E}">
        <p14:creationId xmlns:p14="http://schemas.microsoft.com/office/powerpoint/2010/main" val="119892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fontScale="90000"/>
          </a:bodyPr>
          <a:lstStyle/>
          <a:p>
            <a:r>
              <a:rPr lang="en-GB" dirty="0"/>
              <a:t>What exactly are synchronous and asynchronous operations?</a:t>
            </a:r>
          </a:p>
        </p:txBody>
      </p:sp>
    </p:spTree>
    <p:extLst>
      <p:ext uri="{BB962C8B-B14F-4D97-AF65-F5344CB8AC3E}">
        <p14:creationId xmlns:p14="http://schemas.microsoft.com/office/powerpoint/2010/main" val="155509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3200" b="1" dirty="0"/>
              <a:t>In simple terms…</a:t>
            </a:r>
          </a:p>
          <a:p>
            <a:endParaRPr lang="en-GB" sz="3200" b="1" dirty="0"/>
          </a:p>
          <a:p>
            <a:endParaRPr lang="en-GB" sz="3200" b="1" dirty="0"/>
          </a:p>
          <a:p>
            <a:r>
              <a:rPr lang="en-GB" sz="3200" dirty="0"/>
              <a:t>When you execute something </a:t>
            </a:r>
            <a:r>
              <a:rPr lang="en-GB" sz="3200" b="1" dirty="0"/>
              <a:t>synchronously</a:t>
            </a:r>
            <a:r>
              <a:rPr lang="en-GB" sz="3200" dirty="0"/>
              <a:t>, you wait for it to finish before moving onto another task. </a:t>
            </a:r>
          </a:p>
          <a:p>
            <a:endParaRPr lang="en-GB" sz="3200" dirty="0"/>
          </a:p>
          <a:p>
            <a:r>
              <a:rPr lang="en-GB" sz="3200" dirty="0"/>
              <a:t>When you execute something </a:t>
            </a:r>
            <a:r>
              <a:rPr lang="en-GB" sz="3200" b="1" dirty="0"/>
              <a:t>asynchronously</a:t>
            </a:r>
            <a:r>
              <a:rPr lang="en-GB" sz="3200" dirty="0"/>
              <a:t>, you can move onto another task before the first one finishes. </a:t>
            </a:r>
          </a:p>
          <a:p>
            <a:endParaRPr lang="en-GB" sz="3200" dirty="0"/>
          </a:p>
          <a:p>
            <a:endParaRPr lang="en-GB" sz="3200" dirty="0"/>
          </a:p>
          <a:p>
            <a:r>
              <a:rPr lang="en-GB" sz="3200" dirty="0"/>
              <a:t>That’s really all it is!</a:t>
            </a:r>
          </a:p>
          <a:p>
            <a:endParaRPr lang="en-GB" sz="3200" dirty="0"/>
          </a:p>
          <a:p>
            <a:r>
              <a:rPr lang="en-GB" sz="3200" dirty="0"/>
              <a:t>Unfortunately, implementation of this can be tricky to understand.</a:t>
            </a:r>
          </a:p>
          <a:p>
            <a:endParaRPr lang="en-GB" sz="3200" dirty="0"/>
          </a:p>
        </p:txBody>
      </p:sp>
    </p:spTree>
    <p:extLst>
      <p:ext uri="{BB962C8B-B14F-4D97-AF65-F5344CB8AC3E}">
        <p14:creationId xmlns:p14="http://schemas.microsoft.com/office/powerpoint/2010/main" val="382142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925</TotalTime>
  <Words>2467</Words>
  <Application>Microsoft Office PowerPoint</Application>
  <PresentationFormat>Widescreen</PresentationFormat>
  <Paragraphs>334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Tasks, async/await and multithreading</vt:lpstr>
      <vt:lpstr>Task, Task&lt;T&gt;, Thread and ThreadPool classes in C#</vt:lpstr>
      <vt:lpstr>PowerPoint Presentation</vt:lpstr>
      <vt:lpstr>PowerPoint Presentation</vt:lpstr>
      <vt:lpstr>PowerPoint Presentation</vt:lpstr>
      <vt:lpstr>PowerPoint Presentation</vt:lpstr>
      <vt:lpstr>What exactly are synchronous and asynchronous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122</cp:revision>
  <dcterms:created xsi:type="dcterms:W3CDTF">2018-11-19T13:49:40Z</dcterms:created>
  <dcterms:modified xsi:type="dcterms:W3CDTF">2018-11-20T15:17:33Z</dcterms:modified>
</cp:coreProperties>
</file>