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6" r:id="rId10"/>
    <p:sldId id="265" r:id="rId11"/>
    <p:sldId id="267" r:id="rId12"/>
    <p:sldId id="268" r:id="rId13"/>
    <p:sldId id="278" r:id="rId14"/>
    <p:sldId id="279" r:id="rId15"/>
    <p:sldId id="269" r:id="rId16"/>
    <p:sldId id="280" r:id="rId17"/>
    <p:sldId id="281" r:id="rId18"/>
    <p:sldId id="295" r:id="rId19"/>
    <p:sldId id="270" r:id="rId20"/>
    <p:sldId id="282" r:id="rId21"/>
    <p:sldId id="283" r:id="rId22"/>
    <p:sldId id="274" r:id="rId23"/>
    <p:sldId id="284" r:id="rId24"/>
    <p:sldId id="285" r:id="rId25"/>
    <p:sldId id="272" r:id="rId26"/>
    <p:sldId id="273" r:id="rId27"/>
    <p:sldId id="275" r:id="rId28"/>
    <p:sldId id="276" r:id="rId29"/>
    <p:sldId id="286" r:id="rId30"/>
    <p:sldId id="290" r:id="rId31"/>
    <p:sldId id="277" r:id="rId32"/>
    <p:sldId id="287" r:id="rId33"/>
    <p:sldId id="288" r:id="rId34"/>
    <p:sldId id="289" r:id="rId35"/>
    <p:sldId id="293" r:id="rId36"/>
    <p:sldId id="292" r:id="rId37"/>
    <p:sldId id="294" r:id="rId38"/>
    <p:sldId id="296" r:id="rId39"/>
    <p:sldId id="304" r:id="rId40"/>
    <p:sldId id="298" r:id="rId41"/>
    <p:sldId id="308" r:id="rId42"/>
    <p:sldId id="299" r:id="rId43"/>
    <p:sldId id="309" r:id="rId44"/>
    <p:sldId id="300" r:id="rId45"/>
    <p:sldId id="316" r:id="rId46"/>
    <p:sldId id="301" r:id="rId47"/>
    <p:sldId id="310" r:id="rId48"/>
    <p:sldId id="302" r:id="rId49"/>
    <p:sldId id="311" r:id="rId50"/>
    <p:sldId id="303" r:id="rId51"/>
    <p:sldId id="312" r:id="rId52"/>
    <p:sldId id="305" r:id="rId53"/>
    <p:sldId id="313" r:id="rId54"/>
    <p:sldId id="306" r:id="rId55"/>
    <p:sldId id="314" r:id="rId56"/>
    <p:sldId id="307" r:id="rId57"/>
    <p:sldId id="315" r:id="rId58"/>
    <p:sldId id="297"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71" autoAdjust="0"/>
    <p:restoredTop sz="94660"/>
  </p:normalViewPr>
  <p:slideViewPr>
    <p:cSldViewPr snapToGrid="0">
      <p:cViewPr varScale="1">
        <p:scale>
          <a:sx n="67" d="100"/>
          <a:sy n="67" d="100"/>
        </p:scale>
        <p:origin x="78"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30/11/2018</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30/11/2018</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30/11/2018</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30/11/2018</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30/11/2018</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30/11/2018</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30/11/2018</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30/11/2018</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30/11/2018</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30/11/2018</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30/11/2018</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30/11/2018</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executed at some point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25478"/>
          </a:xfrm>
          <a:prstGeom prst="rect">
            <a:avLst/>
          </a:prstGeom>
          <a:noFill/>
        </p:spPr>
        <p:txBody>
          <a:bodyPr wrap="square" rtlCol="0">
            <a:spAutoFit/>
          </a:bodyPr>
          <a:lstStyle/>
          <a:p>
            <a:r>
              <a:rPr lang="en-GB" sz="3200" b="1" dirty="0"/>
              <a:t>Thread</a:t>
            </a:r>
          </a:p>
          <a:p>
            <a:pPr marL="457200" indent="-457200">
              <a:buFont typeface="Arial" panose="020B0604020202020204" pitchFamily="34" charset="0"/>
              <a:buChar char="•"/>
            </a:pPr>
            <a:r>
              <a:rPr lang="en-GB" sz="3200" dirty="0"/>
              <a:t>Represents an actual OS-level thread, with its own stack and kernel resources. </a:t>
            </a:r>
          </a:p>
          <a:p>
            <a:pPr marL="457200" indent="-457200">
              <a:buFont typeface="Arial" panose="020B0604020202020204" pitchFamily="34" charset="0"/>
              <a:buChar char="•"/>
            </a:pPr>
            <a:r>
              <a:rPr lang="en-GB" sz="3200" dirty="0"/>
              <a:t>Allows the highest degree of control; you can Abort(), Suspend(), or Resume() a thread. You can also observe its state and set its properties such as its stack size. </a:t>
            </a:r>
          </a:p>
          <a:p>
            <a:pPr marL="457200" indent="-457200">
              <a:buFont typeface="Arial" panose="020B0604020202020204" pitchFamily="34" charset="0"/>
              <a:buChar char="•"/>
            </a:pPr>
            <a:r>
              <a:rPr lang="en-GB" sz="3200" dirty="0"/>
              <a:t>The problem with using this class is that OS threads are costly. Each thread uses a non-trivial amount of memory for its stack and adds additional CPU overhead as the processor context-switches between threads. </a:t>
            </a:r>
          </a:p>
          <a:p>
            <a:pPr marL="457200" indent="-457200">
              <a:buFont typeface="Arial" panose="020B0604020202020204" pitchFamily="34" charset="0"/>
              <a:buChar char="•"/>
            </a:pPr>
            <a:r>
              <a:rPr lang="en-GB" sz="32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it to finish?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a:t>
            </a:r>
            <a:r>
              <a:rPr lang="en-GB" b="1" dirty="0"/>
              <a:t>single-threaded programming </a:t>
            </a:r>
            <a:r>
              <a:rPr lang="en-GB" dirty="0"/>
              <a:t>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What happens when something goes wrong?</a:t>
            </a:r>
          </a:p>
        </p:txBody>
      </p:sp>
    </p:spTree>
    <p:extLst>
      <p:ext uri="{BB962C8B-B14F-4D97-AF65-F5344CB8AC3E}">
        <p14:creationId xmlns:p14="http://schemas.microsoft.com/office/powerpoint/2010/main" val="31542035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400110"/>
          </a:xfrm>
          <a:prstGeom prst="rect">
            <a:avLst/>
          </a:prstGeom>
          <a:noFill/>
        </p:spPr>
        <p:txBody>
          <a:bodyPr wrap="square" rtlCol="0">
            <a:spAutoFit/>
          </a:bodyPr>
          <a:lstStyle/>
          <a:p>
            <a:r>
              <a:rPr lang="en-GB" sz="2000" dirty="0">
                <a:solidFill>
                  <a:schemeClr val="bg1"/>
                </a:solidFill>
              </a:rPr>
              <a:t>Given the following methods…</a:t>
            </a:r>
          </a:p>
        </p:txBody>
      </p:sp>
      <p:pic>
        <p:nvPicPr>
          <p:cNvPr id="3" name="Picture 2">
            <a:extLst>
              <a:ext uri="{FF2B5EF4-FFF2-40B4-BE49-F238E27FC236}">
                <a16:creationId xmlns:a16="http://schemas.microsoft.com/office/drawing/2014/main" id="{3BA789B0-4DD2-416F-AC4F-1CB1017DBB57}"/>
              </a:ext>
            </a:extLst>
          </p:cNvPr>
          <p:cNvPicPr>
            <a:picLocks noChangeAspect="1"/>
          </p:cNvPicPr>
          <p:nvPr/>
        </p:nvPicPr>
        <p:blipFill>
          <a:blip r:embed="rId2"/>
          <a:stretch>
            <a:fillRect/>
          </a:stretch>
        </p:blipFill>
        <p:spPr>
          <a:xfrm>
            <a:off x="804093" y="1066593"/>
            <a:ext cx="10025626" cy="4141511"/>
          </a:xfrm>
          <a:prstGeom prst="rect">
            <a:avLst/>
          </a:prstGeom>
        </p:spPr>
      </p:pic>
      <p:sp>
        <p:nvSpPr>
          <p:cNvPr id="7" name="TextBox 6">
            <a:extLst>
              <a:ext uri="{FF2B5EF4-FFF2-40B4-BE49-F238E27FC236}">
                <a16:creationId xmlns:a16="http://schemas.microsoft.com/office/drawing/2014/main" id="{9D387ED8-A447-4926-8788-33094ACC87BC}"/>
              </a:ext>
            </a:extLst>
          </p:cNvPr>
          <p:cNvSpPr txBox="1"/>
          <p:nvPr/>
        </p:nvSpPr>
        <p:spPr>
          <a:xfrm>
            <a:off x="624957" y="5431936"/>
            <a:ext cx="11364880" cy="1015663"/>
          </a:xfrm>
          <a:prstGeom prst="rect">
            <a:avLst/>
          </a:prstGeom>
          <a:noFill/>
        </p:spPr>
        <p:txBody>
          <a:bodyPr wrap="square" rtlCol="0">
            <a:spAutoFit/>
          </a:bodyPr>
          <a:lstStyle/>
          <a:p>
            <a:r>
              <a:rPr lang="en-GB" sz="2000" dirty="0">
                <a:solidFill>
                  <a:schemeClr val="bg1"/>
                </a:solidFill>
              </a:rPr>
              <a:t>Operation1Async just awaits a task which throws an exception.</a:t>
            </a:r>
          </a:p>
          <a:p>
            <a:endParaRPr lang="en-GB" sz="2000" dirty="0">
              <a:solidFill>
                <a:schemeClr val="bg1"/>
              </a:solidFill>
            </a:endParaRPr>
          </a:p>
          <a:p>
            <a:r>
              <a:rPr lang="en-GB" sz="2000" dirty="0">
                <a:solidFill>
                  <a:schemeClr val="bg1"/>
                </a:solidFill>
              </a:rPr>
              <a:t>There is more than way of executing Operation1Async and each way might have different behaviours. </a:t>
            </a:r>
          </a:p>
        </p:txBody>
      </p:sp>
    </p:spTree>
    <p:extLst>
      <p:ext uri="{BB962C8B-B14F-4D97-AF65-F5344CB8AC3E}">
        <p14:creationId xmlns:p14="http://schemas.microsoft.com/office/powerpoint/2010/main" val="1728531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err="1"/>
              <a:t>ThreadPool</a:t>
            </a:r>
            <a:endParaRPr lang="en-GB" sz="3200" b="1" dirty="0"/>
          </a:p>
          <a:p>
            <a:pPr marL="457200" indent="-457200">
              <a:buFont typeface="Arial" panose="020B0604020202020204" pitchFamily="34" charset="0"/>
              <a:buChar char="•"/>
            </a:pPr>
            <a:r>
              <a:rPr lang="en-GB" sz="3200" dirty="0"/>
              <a:t>Acts as a wrapper around a pool of threads maintained by the CLR. </a:t>
            </a:r>
          </a:p>
          <a:p>
            <a:pPr marL="457200" indent="-457200">
              <a:buFont typeface="Arial" panose="020B0604020202020204" pitchFamily="34" charset="0"/>
              <a:buChar char="•"/>
            </a:pPr>
            <a:r>
              <a:rPr lang="en-GB" sz="3200" dirty="0"/>
              <a:t>Gives you no control at all. You can submit work to be completed but you can’t even determine when the pool will start the work or when it’s completed it. You also can’t determine the result. </a:t>
            </a:r>
          </a:p>
          <a:p>
            <a:pPr marL="457200" indent="-457200">
              <a:buFont typeface="Arial" panose="020B0604020202020204" pitchFamily="34" charset="0"/>
              <a:buChar char="•"/>
            </a:pPr>
            <a:r>
              <a:rPr lang="en-GB" sz="3200" dirty="0"/>
              <a:t>Using </a:t>
            </a:r>
            <a:r>
              <a:rPr lang="en-GB" sz="3200" dirty="0" err="1"/>
              <a:t>ThreadPool</a:t>
            </a:r>
            <a:r>
              <a:rPr lang="en-GB" sz="3200" dirty="0"/>
              <a:t> avoids the overhead of creating too many threads. </a:t>
            </a:r>
          </a:p>
          <a:p>
            <a:pPr marL="457200" indent="-457200">
              <a:buFont typeface="Arial" panose="020B0604020202020204" pitchFamily="34" charset="0"/>
              <a:buChar char="•"/>
            </a:pPr>
            <a:r>
              <a:rPr lang="en-GB" sz="3200" dirty="0"/>
              <a:t>Submitting too many long-running tasks to the thread pool is bad however, as it can get full and later work that it submitted can end up waiting a long time for earlier submitted tasks to finish. </a:t>
            </a:r>
          </a:p>
          <a:p>
            <a:pPr marL="457200" indent="-457200">
              <a:buFont typeface="Arial" panose="020B0604020202020204" pitchFamily="34" charset="0"/>
              <a:buChar char="•"/>
            </a:pPr>
            <a:r>
              <a:rPr lang="en-GB" sz="3200" dirty="0"/>
              <a:t>It’s therefore best used for short operations when the caller does not need the result. </a:t>
            </a:r>
          </a:p>
        </p:txBody>
      </p:sp>
    </p:spTree>
    <p:extLst>
      <p:ext uri="{BB962C8B-B14F-4D97-AF65-F5344CB8AC3E}">
        <p14:creationId xmlns:p14="http://schemas.microsoft.com/office/powerpoint/2010/main" val="3951006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2687364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A </a:t>
            </a:r>
          </a:p>
        </p:txBody>
      </p:sp>
      <p:pic>
        <p:nvPicPr>
          <p:cNvPr id="2" name="Picture 1">
            <a:extLst>
              <a:ext uri="{FF2B5EF4-FFF2-40B4-BE49-F238E27FC236}">
                <a16:creationId xmlns:a16="http://schemas.microsoft.com/office/drawing/2014/main" id="{397E2F67-D1D2-4E88-93D5-7D621957D25C}"/>
              </a:ext>
            </a:extLst>
          </p:cNvPr>
          <p:cNvPicPr>
            <a:picLocks noChangeAspect="1"/>
          </p:cNvPicPr>
          <p:nvPr/>
        </p:nvPicPr>
        <p:blipFill>
          <a:blip r:embed="rId2"/>
          <a:stretch>
            <a:fillRect/>
          </a:stretch>
        </p:blipFill>
        <p:spPr>
          <a:xfrm>
            <a:off x="187635" y="1138648"/>
            <a:ext cx="7127565" cy="455268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spTree>
    <p:extLst>
      <p:ext uri="{BB962C8B-B14F-4D97-AF65-F5344CB8AC3E}">
        <p14:creationId xmlns:p14="http://schemas.microsoft.com/office/powerpoint/2010/main" val="26961412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996568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B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3" name="Picture 2">
            <a:extLst>
              <a:ext uri="{FF2B5EF4-FFF2-40B4-BE49-F238E27FC236}">
                <a16:creationId xmlns:a16="http://schemas.microsoft.com/office/drawing/2014/main" id="{432803C7-99F7-43EC-8962-4A640D9CB98B}"/>
              </a:ext>
            </a:extLst>
          </p:cNvPr>
          <p:cNvPicPr>
            <a:picLocks noChangeAspect="1"/>
          </p:cNvPicPr>
          <p:nvPr/>
        </p:nvPicPr>
        <p:blipFill>
          <a:blip r:embed="rId2"/>
          <a:stretch>
            <a:fillRect/>
          </a:stretch>
        </p:blipFill>
        <p:spPr>
          <a:xfrm>
            <a:off x="318052" y="856001"/>
            <a:ext cx="7276507" cy="5730720"/>
          </a:xfrm>
          <a:prstGeom prst="rect">
            <a:avLst/>
          </a:prstGeom>
        </p:spPr>
      </p:pic>
    </p:spTree>
    <p:extLst>
      <p:ext uri="{BB962C8B-B14F-4D97-AF65-F5344CB8AC3E}">
        <p14:creationId xmlns:p14="http://schemas.microsoft.com/office/powerpoint/2010/main" val="34048302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
        <p:nvSpPr>
          <p:cNvPr id="7" name="TextBox 6">
            <a:extLst>
              <a:ext uri="{FF2B5EF4-FFF2-40B4-BE49-F238E27FC236}">
                <a16:creationId xmlns:a16="http://schemas.microsoft.com/office/drawing/2014/main" id="{03A1D1DE-A63C-4D8F-ADAD-04407E8AFDBC}"/>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4181009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C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 </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pic>
        <p:nvPicPr>
          <p:cNvPr id="2" name="Picture 1">
            <a:extLst>
              <a:ext uri="{FF2B5EF4-FFF2-40B4-BE49-F238E27FC236}">
                <a16:creationId xmlns:a16="http://schemas.microsoft.com/office/drawing/2014/main" id="{0BD97387-E99A-4C89-B42D-BC08349EDEC6}"/>
              </a:ext>
            </a:extLst>
          </p:cNvPr>
          <p:cNvPicPr>
            <a:picLocks noChangeAspect="1"/>
          </p:cNvPicPr>
          <p:nvPr/>
        </p:nvPicPr>
        <p:blipFill>
          <a:blip r:embed="rId2"/>
          <a:stretch>
            <a:fillRect/>
          </a:stretch>
        </p:blipFill>
        <p:spPr>
          <a:xfrm>
            <a:off x="182759" y="1134296"/>
            <a:ext cx="7458242" cy="4137792"/>
          </a:xfrm>
          <a:prstGeom prst="rect">
            <a:avLst/>
          </a:prstGeom>
        </p:spPr>
      </p:pic>
    </p:spTree>
    <p:extLst>
      <p:ext uri="{BB962C8B-B14F-4D97-AF65-F5344CB8AC3E}">
        <p14:creationId xmlns:p14="http://schemas.microsoft.com/office/powerpoint/2010/main" val="11757245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567083" cy="4637890"/>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3125393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D </a:t>
            </a:r>
          </a:p>
        </p:txBody>
      </p:sp>
      <p:pic>
        <p:nvPicPr>
          <p:cNvPr id="3" name="Picture 2">
            <a:extLst>
              <a:ext uri="{FF2B5EF4-FFF2-40B4-BE49-F238E27FC236}">
                <a16:creationId xmlns:a16="http://schemas.microsoft.com/office/drawing/2014/main" id="{023A3C97-5944-49CC-9172-ACD496B4F256}"/>
              </a:ext>
            </a:extLst>
          </p:cNvPr>
          <p:cNvPicPr>
            <a:picLocks noChangeAspect="1"/>
          </p:cNvPicPr>
          <p:nvPr/>
        </p:nvPicPr>
        <p:blipFill>
          <a:blip r:embed="rId2"/>
          <a:stretch>
            <a:fillRect/>
          </a:stretch>
        </p:blipFill>
        <p:spPr>
          <a:xfrm>
            <a:off x="148167" y="1134296"/>
            <a:ext cx="7681383" cy="4707945"/>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59" y="1134296"/>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4341821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spTree>
    <p:extLst>
      <p:ext uri="{BB962C8B-B14F-4D97-AF65-F5344CB8AC3E}">
        <p14:creationId xmlns:p14="http://schemas.microsoft.com/office/powerpoint/2010/main" val="11876764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E </a:t>
            </a:r>
          </a:p>
        </p:txBody>
      </p:sp>
      <p:pic>
        <p:nvPicPr>
          <p:cNvPr id="2" name="Picture 1">
            <a:extLst>
              <a:ext uri="{FF2B5EF4-FFF2-40B4-BE49-F238E27FC236}">
                <a16:creationId xmlns:a16="http://schemas.microsoft.com/office/drawing/2014/main" id="{90A699AA-731A-4038-9820-EAAACC5CEBE5}"/>
              </a:ext>
            </a:extLst>
          </p:cNvPr>
          <p:cNvPicPr>
            <a:picLocks noChangeAspect="1"/>
          </p:cNvPicPr>
          <p:nvPr/>
        </p:nvPicPr>
        <p:blipFill>
          <a:blip r:embed="rId2"/>
          <a:stretch>
            <a:fillRect/>
          </a:stretch>
        </p:blipFill>
        <p:spPr>
          <a:xfrm>
            <a:off x="319584" y="1134296"/>
            <a:ext cx="7990594" cy="4950471"/>
          </a:xfrm>
          <a:prstGeom prst="rect">
            <a:avLst/>
          </a:prstGeom>
        </p:spPr>
      </p:pic>
      <p:sp>
        <p:nvSpPr>
          <p:cNvPr id="11" name="TextBox 10">
            <a:extLst>
              <a:ext uri="{FF2B5EF4-FFF2-40B4-BE49-F238E27FC236}">
                <a16:creationId xmlns:a16="http://schemas.microsoft.com/office/drawing/2014/main" id="{8CFFC453-63D5-4985-9376-BE7589A7509A}"/>
              </a:ext>
            </a:extLst>
          </p:cNvPr>
          <p:cNvSpPr txBox="1"/>
          <p:nvPr/>
        </p:nvSpPr>
        <p:spPr>
          <a:xfrm>
            <a:off x="7594560" y="427262"/>
            <a:ext cx="4395277" cy="1200329"/>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B.    Exception</a:t>
            </a:r>
          </a:p>
          <a:p>
            <a:r>
              <a:rPr lang="en-GB" dirty="0">
                <a:solidFill>
                  <a:schemeClr val="bg1"/>
                </a:solidFill>
              </a:rPr>
              <a:t>       This is a test exception</a:t>
            </a:r>
          </a:p>
        </p:txBody>
      </p:sp>
    </p:spTree>
    <p:extLst>
      <p:ext uri="{BB962C8B-B14F-4D97-AF65-F5344CB8AC3E}">
        <p14:creationId xmlns:p14="http://schemas.microsoft.com/office/powerpoint/2010/main" val="279637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Task</a:t>
            </a:r>
          </a:p>
          <a:p>
            <a:pPr marL="457200" indent="-457200">
              <a:buFont typeface="Arial" panose="020B0604020202020204" pitchFamily="34" charset="0"/>
              <a:buChar char="•"/>
            </a:pPr>
            <a:r>
              <a:rPr lang="en-GB" sz="3200" dirty="0"/>
              <a:t>Represents a piece of work to be completed, possibly with a result.</a:t>
            </a:r>
          </a:p>
          <a:p>
            <a:pPr marL="457200" indent="-457200">
              <a:buFont typeface="Arial" panose="020B0604020202020204" pitchFamily="34" charset="0"/>
              <a:buChar char="•"/>
            </a:pPr>
            <a:r>
              <a:rPr lang="en-GB" sz="3200" dirty="0"/>
              <a:t>Like the </a:t>
            </a:r>
            <a:r>
              <a:rPr lang="en-GB" sz="3200" dirty="0" err="1"/>
              <a:t>ThreadPool</a:t>
            </a:r>
            <a:r>
              <a:rPr lang="en-GB" sz="3200" dirty="0"/>
              <a:t>, a task does not create its own OS thread.</a:t>
            </a:r>
          </a:p>
          <a:p>
            <a:pPr marL="457200" indent="-457200">
              <a:buFont typeface="Arial" panose="020B0604020202020204" pitchFamily="34" charset="0"/>
              <a:buChar char="•"/>
            </a:pPr>
            <a:r>
              <a:rPr lang="en-GB" sz="3200" dirty="0"/>
              <a:t>Tasks are executed by a </a:t>
            </a:r>
            <a:r>
              <a:rPr lang="en-GB" sz="3200" dirty="0" err="1"/>
              <a:t>TaskScheduler</a:t>
            </a:r>
            <a:r>
              <a:rPr lang="en-GB" sz="3200" dirty="0"/>
              <a:t>. The default scheduler runs on the </a:t>
            </a:r>
            <a:r>
              <a:rPr lang="en-GB" sz="3200" dirty="0" err="1"/>
              <a:t>ThreadPool</a:t>
            </a:r>
            <a:r>
              <a:rPr lang="en-GB" sz="3200" dirty="0"/>
              <a:t>.</a:t>
            </a:r>
          </a:p>
          <a:p>
            <a:pPr marL="457200" indent="-457200">
              <a:buFont typeface="Arial" panose="020B0604020202020204" pitchFamily="34" charset="0"/>
              <a:buChar char="•"/>
            </a:pPr>
            <a:r>
              <a:rPr lang="en-GB" sz="3200" dirty="0"/>
              <a:t>Unlike </a:t>
            </a:r>
            <a:r>
              <a:rPr lang="en-GB" sz="3200" dirty="0" err="1"/>
              <a:t>ThreadPool</a:t>
            </a:r>
            <a:r>
              <a:rPr lang="en-GB" sz="3200" dirty="0"/>
              <a:t>, Task allows you to find out when it finishes and to return a result., either synchronously or asynchronously.</a:t>
            </a:r>
          </a:p>
          <a:p>
            <a:pPr marL="457200" indent="-457200">
              <a:buFont typeface="Arial" panose="020B0604020202020204" pitchFamily="34" charset="0"/>
              <a:buChar char="•"/>
            </a:pPr>
            <a:r>
              <a:rPr lang="en-GB" sz="3200" dirty="0"/>
              <a:t>Since tasks still run on the </a:t>
            </a:r>
            <a:r>
              <a:rPr lang="en-GB" sz="3200" dirty="0" err="1"/>
              <a:t>ThreadPool</a:t>
            </a:r>
            <a:r>
              <a:rPr lang="en-GB" sz="3200" dirty="0"/>
              <a:t>, they should not be used for long-running operations. Task does provide however a </a:t>
            </a:r>
            <a:r>
              <a:rPr lang="en-GB" sz="3200" dirty="0" err="1"/>
              <a:t>LongRunning</a:t>
            </a:r>
            <a:r>
              <a:rPr lang="en-GB" sz="3200" dirty="0"/>
              <a:t> option, which tells the </a:t>
            </a:r>
            <a:r>
              <a:rPr lang="en-GB" sz="3200" dirty="0" err="1"/>
              <a:t>TaskScheduler</a:t>
            </a:r>
            <a:r>
              <a:rPr lang="en-GB" sz="3200" dirty="0"/>
              <a:t> to create a new thread rather than running on the </a:t>
            </a:r>
            <a:r>
              <a:rPr lang="en-GB" sz="3200" dirty="0" err="1"/>
              <a:t>ThreadPool</a:t>
            </a:r>
            <a:r>
              <a:rPr lang="en-GB" sz="3200" dirty="0"/>
              <a:t>. </a:t>
            </a:r>
          </a:p>
          <a:p>
            <a:pPr marL="457200" indent="-457200">
              <a:buFont typeface="Arial" panose="020B0604020202020204" pitchFamily="34" charset="0"/>
              <a:buChar char="•"/>
            </a:pPr>
            <a:r>
              <a:rPr lang="en-GB" sz="3200" dirty="0"/>
              <a:t>All newer high-level concurrency APIs are built on Task. </a:t>
            </a:r>
          </a:p>
        </p:txBody>
      </p:sp>
    </p:spTree>
    <p:extLst>
      <p:ext uri="{BB962C8B-B14F-4D97-AF65-F5344CB8AC3E}">
        <p14:creationId xmlns:p14="http://schemas.microsoft.com/office/powerpoint/2010/main" val="7672092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40363056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F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072313" y="611928"/>
            <a:ext cx="4917524" cy="2031325"/>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It will completely terminate the process. It won't throw a visible exception and will completely kill the application/debugger.</a:t>
            </a:r>
          </a:p>
        </p:txBody>
      </p:sp>
      <p:pic>
        <p:nvPicPr>
          <p:cNvPr id="3" name="Picture 2">
            <a:extLst>
              <a:ext uri="{FF2B5EF4-FFF2-40B4-BE49-F238E27FC236}">
                <a16:creationId xmlns:a16="http://schemas.microsoft.com/office/drawing/2014/main" id="{43E8D191-B02F-4E58-8780-AAD86241E0B7}"/>
              </a:ext>
            </a:extLst>
          </p:cNvPr>
          <p:cNvPicPr>
            <a:picLocks noChangeAspect="1"/>
          </p:cNvPicPr>
          <p:nvPr/>
        </p:nvPicPr>
        <p:blipFill>
          <a:blip r:embed="rId2"/>
          <a:stretch>
            <a:fillRect/>
          </a:stretch>
        </p:blipFill>
        <p:spPr>
          <a:xfrm>
            <a:off x="251818" y="1041887"/>
            <a:ext cx="6585240" cy="2022610"/>
          </a:xfrm>
          <a:prstGeom prst="rect">
            <a:avLst/>
          </a:prstGeom>
        </p:spPr>
      </p:pic>
    </p:spTree>
    <p:extLst>
      <p:ext uri="{BB962C8B-B14F-4D97-AF65-F5344CB8AC3E}">
        <p14:creationId xmlns:p14="http://schemas.microsoft.com/office/powerpoint/2010/main" val="18481994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29824571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624957" y="242596"/>
            <a:ext cx="11364880" cy="369332"/>
          </a:xfrm>
          <a:prstGeom prst="rect">
            <a:avLst/>
          </a:prstGeom>
          <a:noFill/>
        </p:spPr>
        <p:txBody>
          <a:bodyPr wrap="square" rtlCol="0">
            <a:spAutoFit/>
          </a:bodyPr>
          <a:lstStyle/>
          <a:p>
            <a:r>
              <a:rPr lang="en-GB" dirty="0">
                <a:solidFill>
                  <a:schemeClr val="bg1"/>
                </a:solidFill>
              </a:rPr>
              <a:t>Question G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611928"/>
            <a:ext cx="4395277" cy="2862322"/>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endParaRPr lang="en-GB" dirty="0">
              <a:solidFill>
                <a:schemeClr val="bg1"/>
              </a:solidFill>
            </a:endParaRPr>
          </a:p>
          <a:p>
            <a:r>
              <a:rPr lang="en-GB" dirty="0">
                <a:solidFill>
                  <a:schemeClr val="bg1"/>
                </a:solidFill>
              </a:rPr>
              <a:t>It will throw the following uncaught exception:</a:t>
            </a:r>
          </a:p>
          <a:p>
            <a:endParaRPr lang="en-GB" dirty="0">
              <a:solidFill>
                <a:schemeClr val="bg1"/>
              </a:solidFill>
            </a:endParaRPr>
          </a:p>
          <a:p>
            <a:r>
              <a:rPr lang="en-GB" dirty="0">
                <a:solidFill>
                  <a:schemeClr val="bg1"/>
                </a:solidFill>
              </a:rPr>
              <a:t>Exception</a:t>
            </a:r>
          </a:p>
          <a:p>
            <a:r>
              <a:rPr lang="en-GB" dirty="0">
                <a:solidFill>
                  <a:schemeClr val="bg1"/>
                </a:solidFill>
              </a:rPr>
              <a:t>This is a test exception</a:t>
            </a:r>
          </a:p>
        </p:txBody>
      </p:sp>
      <p:pic>
        <p:nvPicPr>
          <p:cNvPr id="4" name="Picture 3">
            <a:extLst>
              <a:ext uri="{FF2B5EF4-FFF2-40B4-BE49-F238E27FC236}">
                <a16:creationId xmlns:a16="http://schemas.microsoft.com/office/drawing/2014/main" id="{69FDAEA4-F604-4A40-A20A-9E7E0E9E7C01}"/>
              </a:ext>
            </a:extLst>
          </p:cNvPr>
          <p:cNvPicPr>
            <a:picLocks noChangeAspect="1"/>
          </p:cNvPicPr>
          <p:nvPr/>
        </p:nvPicPr>
        <p:blipFill>
          <a:blip r:embed="rId2"/>
          <a:stretch>
            <a:fillRect/>
          </a:stretch>
        </p:blipFill>
        <p:spPr>
          <a:xfrm>
            <a:off x="362130" y="1080051"/>
            <a:ext cx="6673710" cy="1941443"/>
          </a:xfrm>
          <a:prstGeom prst="rect">
            <a:avLst/>
          </a:prstGeom>
        </p:spPr>
      </p:pic>
    </p:spTree>
    <p:extLst>
      <p:ext uri="{BB962C8B-B14F-4D97-AF65-F5344CB8AC3E}">
        <p14:creationId xmlns:p14="http://schemas.microsoft.com/office/powerpoint/2010/main" val="17846240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8133299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H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477328"/>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p>
        </p:txBody>
      </p:sp>
      <p:pic>
        <p:nvPicPr>
          <p:cNvPr id="2" name="Picture 1">
            <a:extLst>
              <a:ext uri="{FF2B5EF4-FFF2-40B4-BE49-F238E27FC236}">
                <a16:creationId xmlns:a16="http://schemas.microsoft.com/office/drawing/2014/main" id="{998C0D28-FFB1-46DB-BB0B-98FF4377C9F5}"/>
              </a:ext>
            </a:extLst>
          </p:cNvPr>
          <p:cNvPicPr>
            <a:picLocks noChangeAspect="1"/>
          </p:cNvPicPr>
          <p:nvPr/>
        </p:nvPicPr>
        <p:blipFill>
          <a:blip r:embed="rId2"/>
          <a:stretch>
            <a:fillRect/>
          </a:stretch>
        </p:blipFill>
        <p:spPr>
          <a:xfrm>
            <a:off x="477078" y="340436"/>
            <a:ext cx="6301409" cy="6147341"/>
          </a:xfrm>
          <a:prstGeom prst="rect">
            <a:avLst/>
          </a:prstGeom>
        </p:spPr>
      </p:pic>
    </p:spTree>
    <p:extLst>
      <p:ext uri="{BB962C8B-B14F-4D97-AF65-F5344CB8AC3E}">
        <p14:creationId xmlns:p14="http://schemas.microsoft.com/office/powerpoint/2010/main" val="33411915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3693319"/>
          </a:xfrm>
          <a:prstGeom prst="rect">
            <a:avLst/>
          </a:prstGeom>
          <a:noFill/>
        </p:spPr>
        <p:txBody>
          <a:bodyPr wrap="square" rtlCol="0">
            <a:spAutoFit/>
          </a:bodyPr>
          <a:lstStyle/>
          <a:p>
            <a:r>
              <a:rPr lang="en-GB" dirty="0">
                <a:solidFill>
                  <a:schemeClr val="bg1"/>
                </a:solidFill>
              </a:rPr>
              <a:t>What will be the output of this method?</a:t>
            </a:r>
          </a:p>
          <a:p>
            <a:endParaRPr lang="en-GB" dirty="0">
              <a:solidFill>
                <a:schemeClr val="bg1"/>
              </a:solidFill>
            </a:endParaRPr>
          </a:p>
          <a:p>
            <a:pPr marL="342900" indent="-342900">
              <a:buFont typeface="+mj-lt"/>
              <a:buAutoNum type="alphaUcPeriod"/>
            </a:pPr>
            <a:r>
              <a:rPr lang="en-GB" dirty="0" err="1">
                <a:solidFill>
                  <a:schemeClr val="bg1"/>
                </a:solidFill>
              </a:rPr>
              <a:t>AggregateException</a:t>
            </a:r>
            <a:br>
              <a:rPr lang="en-GB" dirty="0">
                <a:solidFill>
                  <a:schemeClr val="bg1"/>
                </a:solidFill>
              </a:rPr>
            </a:br>
            <a:r>
              <a:rPr lang="en-GB" dirty="0">
                <a:solidFill>
                  <a:schemeClr val="bg1"/>
                </a:solidFill>
              </a:rPr>
              <a:t>One or more errors occurred. (This is a test exception)</a:t>
            </a:r>
            <a:br>
              <a:rPr lang="en-GB" dirty="0">
                <a:solidFill>
                  <a:schemeClr val="bg1"/>
                </a:solidFill>
              </a:rPr>
            </a:br>
            <a:endParaRPr lang="en-GB" dirty="0">
              <a:solidFill>
                <a:schemeClr val="bg1"/>
              </a:solidFill>
            </a:endParaRPr>
          </a:p>
          <a:p>
            <a:pPr marL="342900" indent="-342900">
              <a:buFont typeface="+mj-lt"/>
              <a:buAutoNum type="alphaUcPeriod"/>
            </a:pPr>
            <a:r>
              <a:rPr lang="en-GB" dirty="0">
                <a:solidFill>
                  <a:schemeClr val="bg1"/>
                </a:solidFill>
              </a:rPr>
              <a:t>Exception</a:t>
            </a:r>
          </a:p>
          <a:p>
            <a:r>
              <a:rPr lang="en-GB" dirty="0">
                <a:solidFill>
                  <a:schemeClr val="bg1"/>
                </a:solidFill>
              </a:rPr>
              <a:t>       This is a test exception</a:t>
            </a:r>
          </a:p>
          <a:p>
            <a:endParaRPr lang="en-GB" dirty="0">
              <a:solidFill>
                <a:schemeClr val="bg1"/>
              </a:solidFill>
            </a:endParaRPr>
          </a:p>
          <a:p>
            <a:pPr marL="342900" indent="-342900">
              <a:buAutoNum type="alphaUcPeriod" startAt="3"/>
            </a:pPr>
            <a:r>
              <a:rPr lang="en-GB" dirty="0">
                <a:solidFill>
                  <a:schemeClr val="bg1"/>
                </a:solidFill>
              </a:rPr>
              <a:t>An uncaught exception is thrown and can     be caught in the calling method</a:t>
            </a:r>
          </a:p>
          <a:p>
            <a:pPr marL="342900" indent="-342900">
              <a:buAutoNum type="alphaUcPeriod" startAt="3"/>
            </a:pPr>
            <a:endParaRPr lang="en-GB" dirty="0">
              <a:solidFill>
                <a:schemeClr val="bg1"/>
              </a:solidFill>
            </a:endParaRPr>
          </a:p>
          <a:p>
            <a:pPr marL="342900" indent="-342900">
              <a:buAutoNum type="alphaUcPeriod" startAt="3"/>
            </a:pPr>
            <a:r>
              <a:rPr lang="en-GB" dirty="0">
                <a:solidFill>
                  <a:schemeClr val="bg1"/>
                </a:solidFill>
              </a:rPr>
              <a:t>None of the above.</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3004679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DFC944-8A12-42CA-B4D7-7CEF50C368ED}"/>
              </a:ext>
            </a:extLst>
          </p:cNvPr>
          <p:cNvSpPr txBox="1"/>
          <p:nvPr/>
        </p:nvSpPr>
        <p:spPr>
          <a:xfrm>
            <a:off x="7315200" y="340436"/>
            <a:ext cx="11364880" cy="369332"/>
          </a:xfrm>
          <a:prstGeom prst="rect">
            <a:avLst/>
          </a:prstGeom>
          <a:noFill/>
        </p:spPr>
        <p:txBody>
          <a:bodyPr wrap="square" rtlCol="0">
            <a:spAutoFit/>
          </a:bodyPr>
          <a:lstStyle/>
          <a:p>
            <a:r>
              <a:rPr lang="en-GB" dirty="0">
                <a:solidFill>
                  <a:schemeClr val="bg1"/>
                </a:solidFill>
              </a:rPr>
              <a:t>Question I </a:t>
            </a:r>
          </a:p>
        </p:txBody>
      </p:sp>
      <p:sp>
        <p:nvSpPr>
          <p:cNvPr id="11" name="TextBox 10">
            <a:extLst>
              <a:ext uri="{FF2B5EF4-FFF2-40B4-BE49-F238E27FC236}">
                <a16:creationId xmlns:a16="http://schemas.microsoft.com/office/drawing/2014/main" id="{8CFFC453-63D5-4985-9376-BE7589A7509A}"/>
              </a:ext>
            </a:extLst>
          </p:cNvPr>
          <p:cNvSpPr txBox="1"/>
          <p:nvPr/>
        </p:nvSpPr>
        <p:spPr>
          <a:xfrm>
            <a:off x="7315200" y="1168519"/>
            <a:ext cx="4395277" cy="1754326"/>
          </a:xfrm>
          <a:prstGeom prst="rect">
            <a:avLst/>
          </a:prstGeom>
          <a:noFill/>
        </p:spPr>
        <p:txBody>
          <a:bodyPr wrap="square" rtlCol="0">
            <a:spAutoFit/>
          </a:bodyPr>
          <a:lstStyle/>
          <a:p>
            <a:r>
              <a:rPr lang="en-GB" dirty="0">
                <a:solidFill>
                  <a:schemeClr val="bg1"/>
                </a:solidFill>
              </a:rPr>
              <a:t>The answer is</a:t>
            </a:r>
          </a:p>
          <a:p>
            <a:endParaRPr lang="en-GB" dirty="0">
              <a:solidFill>
                <a:schemeClr val="bg1"/>
              </a:solidFill>
            </a:endParaRPr>
          </a:p>
          <a:p>
            <a:r>
              <a:rPr lang="en-GB" dirty="0">
                <a:solidFill>
                  <a:schemeClr val="bg1"/>
                </a:solidFill>
              </a:rPr>
              <a:t>D. None of the above.</a:t>
            </a:r>
          </a:p>
          <a:p>
            <a:endParaRPr lang="en-GB" dirty="0">
              <a:solidFill>
                <a:schemeClr val="bg1"/>
              </a:solidFill>
            </a:endParaRPr>
          </a:p>
          <a:p>
            <a:r>
              <a:rPr lang="en-GB" dirty="0">
                <a:solidFill>
                  <a:schemeClr val="bg1"/>
                </a:solidFill>
              </a:rPr>
              <a:t>There is no output as the exception of the task is never observed.</a:t>
            </a:r>
          </a:p>
        </p:txBody>
      </p:sp>
      <p:pic>
        <p:nvPicPr>
          <p:cNvPr id="3" name="Picture 2">
            <a:extLst>
              <a:ext uri="{FF2B5EF4-FFF2-40B4-BE49-F238E27FC236}">
                <a16:creationId xmlns:a16="http://schemas.microsoft.com/office/drawing/2014/main" id="{1E68A627-623A-4C15-9AF8-EE50E57C2833}"/>
              </a:ext>
            </a:extLst>
          </p:cNvPr>
          <p:cNvPicPr>
            <a:picLocks noChangeAspect="1"/>
          </p:cNvPicPr>
          <p:nvPr/>
        </p:nvPicPr>
        <p:blipFill>
          <a:blip r:embed="rId2"/>
          <a:stretch>
            <a:fillRect/>
          </a:stretch>
        </p:blipFill>
        <p:spPr>
          <a:xfrm>
            <a:off x="337421" y="340436"/>
            <a:ext cx="5586301" cy="1911103"/>
          </a:xfrm>
          <a:prstGeom prst="rect">
            <a:avLst/>
          </a:prstGeom>
        </p:spPr>
      </p:pic>
    </p:spTree>
    <p:extLst>
      <p:ext uri="{BB962C8B-B14F-4D97-AF65-F5344CB8AC3E}">
        <p14:creationId xmlns:p14="http://schemas.microsoft.com/office/powerpoint/2010/main" val="1975616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524863"/>
          </a:xfrm>
          <a:prstGeom prst="rect">
            <a:avLst/>
          </a:prstGeom>
          <a:noFill/>
        </p:spPr>
        <p:txBody>
          <a:bodyPr wrap="square" rtlCol="0">
            <a:spAutoFit/>
          </a:bodyPr>
          <a:lstStyle/>
          <a:p>
            <a:r>
              <a:rPr lang="en-GB" sz="2200" b="1" dirty="0"/>
              <a:t>Dealing with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At this point, you need to handle it with a try/catch block.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If a task is the parent of attached child tasks, or if you are waiting on multiple tasks, multiple exceptions could be thrown. These are grouped as a single </a:t>
            </a:r>
            <a:r>
              <a:rPr lang="en-GB" sz="2200" b="1" dirty="0" err="1"/>
              <a:t>AggregateException</a:t>
            </a:r>
            <a:r>
              <a:rPr lang="en-GB" sz="2200" dirty="0"/>
              <a:t>.</a:t>
            </a:r>
          </a:p>
          <a:p>
            <a:endParaRPr lang="en-GB" sz="2200" b="1"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dirty="0"/>
              <a:t>() will not throw an </a:t>
            </a:r>
            <a:r>
              <a:rPr lang="en-GB" sz="2200" b="1" dirty="0" err="1"/>
              <a:t>AggregateException</a:t>
            </a:r>
            <a:r>
              <a:rPr lang="en-GB" sz="2200" dirty="0"/>
              <a:t>. It will instead propagate the first exception which was thrown, just like when writing synchronous code. This is another key benefit to using async/await. You don’t have to worry about </a:t>
            </a:r>
            <a:r>
              <a:rPr lang="en-GB" sz="2200" dirty="0" err="1"/>
              <a:t>AggregateExceptions</a:t>
            </a:r>
            <a:r>
              <a:rPr lang="en-GB" sz="2200" dirty="0"/>
              <a:t>!</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If you don’t observe the completion of a task which has thrown an exception,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This default behaviour can be overridden however. </a:t>
            </a:r>
            <a:endParaRPr lang="en-GB" sz="2200" b="1" dirty="0"/>
          </a:p>
        </p:txBody>
      </p:sp>
    </p:spTree>
    <p:extLst>
      <p:ext uri="{BB962C8B-B14F-4D97-AF65-F5344CB8AC3E}">
        <p14:creationId xmlns:p14="http://schemas.microsoft.com/office/powerpoint/2010/main" val="2518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 is almost always the best option.</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provides a more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The only reason to explicitly create your own threads in modern code are for setting per-thread options, or maintaining a persistent thread that needs to maintain its own identity.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a:t>
            </a:r>
          </a:p>
        </p:txBody>
      </p:sp>
    </p:spTree>
    <p:extLst>
      <p:ext uri="{BB962C8B-B14F-4D97-AF65-F5344CB8AC3E}">
        <p14:creationId xmlns:p14="http://schemas.microsoft.com/office/powerpoint/2010/main" val="119892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fontScale="90000"/>
          </a:bodyPr>
          <a:lstStyle/>
          <a:p>
            <a:r>
              <a:rPr lang="en-GB" dirty="0"/>
              <a:t>What exactly are synchronous and asynchronous operations?</a:t>
            </a:r>
          </a:p>
        </p:txBody>
      </p:sp>
    </p:spTree>
    <p:extLst>
      <p:ext uri="{BB962C8B-B14F-4D97-AF65-F5344CB8AC3E}">
        <p14:creationId xmlns:p14="http://schemas.microsoft.com/office/powerpoint/2010/main" val="155509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3200" b="1" dirty="0"/>
              <a:t>In simple terms…</a:t>
            </a:r>
          </a:p>
          <a:p>
            <a:endParaRPr lang="en-GB" sz="3200" b="1" dirty="0"/>
          </a:p>
          <a:p>
            <a:endParaRPr lang="en-GB" sz="3200" b="1" dirty="0"/>
          </a:p>
          <a:p>
            <a:r>
              <a:rPr lang="en-GB" sz="3200" dirty="0"/>
              <a:t>When you execute something </a:t>
            </a:r>
            <a:r>
              <a:rPr lang="en-GB" sz="3200" b="1" dirty="0"/>
              <a:t>synchronously</a:t>
            </a:r>
            <a:r>
              <a:rPr lang="en-GB" sz="3200" dirty="0"/>
              <a:t>, you wait for it to finish before moving onto another task. </a:t>
            </a:r>
          </a:p>
          <a:p>
            <a:endParaRPr lang="en-GB" sz="3200" dirty="0"/>
          </a:p>
          <a:p>
            <a:r>
              <a:rPr lang="en-GB" sz="3200" dirty="0"/>
              <a:t>When you execute something </a:t>
            </a:r>
            <a:r>
              <a:rPr lang="en-GB" sz="3200" b="1" dirty="0"/>
              <a:t>asynchronously</a:t>
            </a:r>
            <a:r>
              <a:rPr lang="en-GB" sz="3200" dirty="0"/>
              <a:t>, you can move onto another task before the first one finishes. </a:t>
            </a:r>
          </a:p>
          <a:p>
            <a:endParaRPr lang="en-GB" sz="3200" dirty="0"/>
          </a:p>
          <a:p>
            <a:endParaRPr lang="en-GB" sz="3200" dirty="0"/>
          </a:p>
          <a:p>
            <a:r>
              <a:rPr lang="en-GB" sz="3200" dirty="0"/>
              <a:t>That’s really all it is!</a:t>
            </a:r>
          </a:p>
          <a:p>
            <a:endParaRPr lang="en-GB" sz="3200" dirty="0"/>
          </a:p>
          <a:p>
            <a:r>
              <a:rPr lang="en-GB" sz="3200" dirty="0"/>
              <a:t>Unfortunately, implementation of this can be tricky to understand.</a:t>
            </a:r>
          </a:p>
          <a:p>
            <a:endParaRPr lang="en-GB" sz="3200" dirty="0"/>
          </a:p>
        </p:txBody>
      </p:sp>
    </p:spTree>
    <p:extLst>
      <p:ext uri="{BB962C8B-B14F-4D97-AF65-F5344CB8AC3E}">
        <p14:creationId xmlns:p14="http://schemas.microsoft.com/office/powerpoint/2010/main" val="3821427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800" b="1" dirty="0"/>
              <a:t>Some (possibly confusing) facts about synchronous and asynchronous code</a:t>
            </a:r>
          </a:p>
          <a:p>
            <a:endParaRPr lang="en-GB" sz="2800" dirty="0"/>
          </a:p>
          <a:p>
            <a:pPr marL="457200" indent="-457200">
              <a:buFont typeface="Arial" panose="020B0604020202020204" pitchFamily="34" charset="0"/>
              <a:buChar char="•"/>
            </a:pPr>
            <a:r>
              <a:rPr lang="en-GB" sz="2800" dirty="0"/>
              <a:t>Synchronous code may or may not run in the same thread.</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Synchronous operations can be performed sequentially, or simultaneously.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may or may not run in multiple threads.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can be just scheduled but never guaranteed to run at a certain time. </a:t>
            </a:r>
          </a:p>
          <a:p>
            <a:endParaRPr lang="en-GB" sz="2800" dirty="0"/>
          </a:p>
          <a:p>
            <a:r>
              <a:rPr lang="en-GB" sz="2800" dirty="0"/>
              <a:t>Asynchrony has nothing to do with “other threads”, “background”, “simultaneous”, or “concurrent”. All of those things are irrelevant. </a:t>
            </a:r>
          </a:p>
          <a:p>
            <a:r>
              <a:rPr lang="en-GB" sz="2800" dirty="0"/>
              <a:t>It’s just a way to design code where you can avoid both resource contention and thread blocking. </a:t>
            </a:r>
          </a:p>
        </p:txBody>
      </p:sp>
    </p:spTree>
    <p:extLst>
      <p:ext uri="{BB962C8B-B14F-4D97-AF65-F5344CB8AC3E}">
        <p14:creationId xmlns:p14="http://schemas.microsoft.com/office/powerpoint/2010/main" val="777985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1585</TotalTime>
  <Words>3593</Words>
  <Application>Microsoft Office PowerPoint</Application>
  <PresentationFormat>Widescreen</PresentationFormat>
  <Paragraphs>553</Paragraphs>
  <Slides>58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Calibri Light</vt:lpstr>
      <vt:lpstr>Office Theme</vt:lpstr>
      <vt:lpstr>Tasks, async/await and multithreading</vt:lpstr>
      <vt:lpstr>Task, Task&lt;T&gt;, Thread and ThreadPool classes in C#</vt:lpstr>
      <vt:lpstr>PowerPoint Presentation</vt:lpstr>
      <vt:lpstr>PowerPoint Presentation</vt:lpstr>
      <vt:lpstr>PowerPoint Presentation</vt:lpstr>
      <vt:lpstr>PowerPoint Presentation</vt:lpstr>
      <vt:lpstr>What exactly are synchronous and asynchronous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happens when something goes wrong?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200</cp:revision>
  <dcterms:created xsi:type="dcterms:W3CDTF">2018-11-19T13:49:40Z</dcterms:created>
  <dcterms:modified xsi:type="dcterms:W3CDTF">2018-11-30T14:55:47Z</dcterms:modified>
</cp:coreProperties>
</file>