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324" r:id="rId9"/>
    <p:sldId id="257" r:id="rId10"/>
    <p:sldId id="258" r:id="rId11"/>
    <p:sldId id="259" r:id="rId12"/>
    <p:sldId id="260" r:id="rId13"/>
    <p:sldId id="261" r:id="rId14"/>
    <p:sldId id="325" r:id="rId15"/>
    <p:sldId id="330" r:id="rId16"/>
    <p:sldId id="331" r:id="rId17"/>
    <p:sldId id="328" r:id="rId18"/>
    <p:sldId id="329" r:id="rId19"/>
    <p:sldId id="317" r:id="rId20"/>
    <p:sldId id="297" r:id="rId21"/>
    <p:sldId id="327" r:id="rId22"/>
    <p:sldId id="326" r:id="rId23"/>
    <p:sldId id="318" r:id="rId24"/>
    <p:sldId id="265" r:id="rId25"/>
    <p:sldId id="267" r:id="rId26"/>
    <p:sldId id="268" r:id="rId27"/>
    <p:sldId id="278" r:id="rId28"/>
    <p:sldId id="279" r:id="rId29"/>
    <p:sldId id="269" r:id="rId30"/>
    <p:sldId id="280" r:id="rId31"/>
    <p:sldId id="281" r:id="rId32"/>
    <p:sldId id="295" r:id="rId33"/>
    <p:sldId id="270" r:id="rId34"/>
    <p:sldId id="282" r:id="rId35"/>
    <p:sldId id="283" r:id="rId36"/>
    <p:sldId id="274" r:id="rId37"/>
    <p:sldId id="284" r:id="rId38"/>
    <p:sldId id="285" r:id="rId39"/>
    <p:sldId id="272" r:id="rId40"/>
    <p:sldId id="273" r:id="rId41"/>
    <p:sldId id="275" r:id="rId42"/>
    <p:sldId id="276" r:id="rId43"/>
    <p:sldId id="286" r:id="rId44"/>
    <p:sldId id="290" r:id="rId45"/>
    <p:sldId id="277" r:id="rId46"/>
    <p:sldId id="287" r:id="rId47"/>
    <p:sldId id="288" r:id="rId48"/>
    <p:sldId id="289" r:id="rId49"/>
    <p:sldId id="293" r:id="rId50"/>
    <p:sldId id="292" r:id="rId51"/>
    <p:sldId id="294" r:id="rId52"/>
    <p:sldId id="296" r:id="rId53"/>
    <p:sldId id="304" r:id="rId54"/>
    <p:sldId id="298" r:id="rId55"/>
    <p:sldId id="308" r:id="rId56"/>
    <p:sldId id="299" r:id="rId57"/>
    <p:sldId id="309" r:id="rId58"/>
    <p:sldId id="300" r:id="rId59"/>
    <p:sldId id="316" r:id="rId60"/>
    <p:sldId id="301" r:id="rId61"/>
    <p:sldId id="310" r:id="rId62"/>
    <p:sldId id="302" r:id="rId63"/>
    <p:sldId id="311" r:id="rId64"/>
    <p:sldId id="303" r:id="rId65"/>
    <p:sldId id="312" r:id="rId66"/>
    <p:sldId id="305" r:id="rId67"/>
    <p:sldId id="313" r:id="rId68"/>
    <p:sldId id="306" r:id="rId69"/>
    <p:sldId id="314" r:id="rId70"/>
    <p:sldId id="307" r:id="rId71"/>
    <p:sldId id="315"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E73"/>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12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11/03/2020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11/03/2020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11/03/2020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11/03/2020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11/03/2020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11/03/2020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11/03/2020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11/03/2020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11/03/2020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11/03/2020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11/03/2020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11/03/2020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71194"/>
          </a:xfrm>
          <a:prstGeom prst="rect">
            <a:avLst/>
          </a:prstGeom>
          <a:noFill/>
        </p:spPr>
        <p:txBody>
          <a:bodyPr wrap="square" rtlCol="0">
            <a:spAutoFit/>
          </a:bodyPr>
          <a:lstStyle/>
          <a:p>
            <a:r>
              <a:rPr lang="en-GB" sz="3200" b="1" dirty="0"/>
              <a:t>Thread</a:t>
            </a:r>
            <a:br>
              <a:rPr lang="en-GB" sz="3200" b="1" dirty="0"/>
            </a:br>
            <a:endParaRPr lang="en-GB" sz="3200" b="1" dirty="0"/>
          </a:p>
          <a:p>
            <a:pPr marL="457200" indent="-457200">
              <a:buFont typeface="Arial" panose="020B0604020202020204" pitchFamily="34" charset="0"/>
              <a:buChar char="•"/>
            </a:pPr>
            <a:r>
              <a:rPr lang="en-GB" sz="2800" dirty="0"/>
              <a:t>Represents an actual OS-level thread, with its own stack and kernel resources. </a:t>
            </a:r>
          </a:p>
          <a:p>
            <a:endParaRPr lang="en-GB" sz="2800" dirty="0"/>
          </a:p>
          <a:p>
            <a:pPr marL="457200" indent="-457200">
              <a:buFont typeface="Arial" panose="020B0604020202020204" pitchFamily="34" charset="0"/>
              <a:buChar char="•"/>
            </a:pPr>
            <a:r>
              <a:rPr lang="en-GB" sz="2800" dirty="0"/>
              <a:t>Allows the highest degree of control; you can Abort(), Suspend(), or Resume() a thread. You can also observe its state and set its properties such as its stack size. </a:t>
            </a:r>
            <a:br>
              <a:rPr lang="en-GB" sz="2800" dirty="0"/>
            </a:br>
            <a:endParaRPr lang="en-GB" sz="2800" dirty="0"/>
          </a:p>
          <a:p>
            <a:pPr marL="457200" indent="-457200">
              <a:buFont typeface="Arial" panose="020B0604020202020204" pitchFamily="34" charset="0"/>
              <a:buChar char="•"/>
            </a:pPr>
            <a:r>
              <a:rPr lang="en-GB" sz="2800" dirty="0"/>
              <a:t>The problem is that OS threads are costly. Each thread uses a lot of memory for its stack and adds additional CPU overhead as the processor context-switches between threads. </a:t>
            </a:r>
            <a:br>
              <a:rPr lang="en-GB" sz="2800" dirty="0"/>
            </a:br>
            <a:endParaRPr lang="en-GB" sz="2800" dirty="0"/>
          </a:p>
          <a:p>
            <a:pPr marL="457200" indent="-457200">
              <a:buFont typeface="Arial" panose="020B0604020202020204" pitchFamily="34" charset="0"/>
              <a:buChar char="•"/>
            </a:pPr>
            <a:r>
              <a:rPr lang="en-GB" sz="28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16977"/>
          </a:xfrm>
          <a:prstGeom prst="rect">
            <a:avLst/>
          </a:prstGeom>
          <a:noFill/>
        </p:spPr>
        <p:txBody>
          <a:bodyPr wrap="square" rtlCol="0">
            <a:spAutoFit/>
          </a:bodyPr>
          <a:lstStyle/>
          <a:p>
            <a:r>
              <a:rPr lang="en-GB" sz="3200" b="1" dirty="0" err="1"/>
              <a:t>ThreadPool</a:t>
            </a:r>
            <a:endParaRPr lang="en-GB" sz="3200" b="1" dirty="0"/>
          </a:p>
          <a:p>
            <a:endParaRPr lang="en-GB" sz="3200" b="1" dirty="0"/>
          </a:p>
          <a:p>
            <a:pPr marL="457200" indent="-457200">
              <a:buFont typeface="Arial" panose="020B0604020202020204" pitchFamily="34" charset="0"/>
              <a:buChar char="•"/>
            </a:pPr>
            <a:r>
              <a:rPr lang="en-GB" sz="2800" dirty="0"/>
              <a:t>Acts as a wrapper around a pool of threads maintained by the CLR.</a:t>
            </a:r>
          </a:p>
          <a:p>
            <a:r>
              <a:rPr lang="en-GB" sz="2800" dirty="0"/>
              <a:t> </a:t>
            </a:r>
          </a:p>
          <a:p>
            <a:pPr marL="457200" indent="-457200">
              <a:buFont typeface="Arial" panose="020B0604020202020204" pitchFamily="34" charset="0"/>
              <a:buChar char="•"/>
            </a:pPr>
            <a:r>
              <a:rPr lang="en-GB" sz="2800" dirty="0"/>
              <a:t>Gives you no control at all. You can submit work to be completed but you can’t even determine when the pool will start the work or when it’s completed it. You also can’t determine the result. </a:t>
            </a:r>
          </a:p>
          <a:p>
            <a:endParaRPr lang="en-GB" sz="2800" dirty="0"/>
          </a:p>
          <a:p>
            <a:pPr marL="457200" indent="-457200">
              <a:buFont typeface="Arial" panose="020B0604020202020204" pitchFamily="34" charset="0"/>
              <a:buChar char="•"/>
            </a:pPr>
            <a:r>
              <a:rPr lang="en-GB" sz="2800" dirty="0"/>
              <a:t>Using </a:t>
            </a:r>
            <a:r>
              <a:rPr lang="en-GB" sz="2800" dirty="0" err="1"/>
              <a:t>ThreadPool</a:t>
            </a:r>
            <a:r>
              <a:rPr lang="en-GB" sz="2800" dirty="0"/>
              <a:t> avoids the overhead of creating too many threads. </a:t>
            </a:r>
          </a:p>
          <a:p>
            <a:endParaRPr lang="en-GB" sz="2800" dirty="0"/>
          </a:p>
          <a:p>
            <a:pPr marL="457200" indent="-457200">
              <a:buFont typeface="Arial" panose="020B0604020202020204" pitchFamily="34" charset="0"/>
              <a:buChar char="•"/>
            </a:pPr>
            <a:r>
              <a:rPr lang="en-GB" sz="2800" dirty="0"/>
              <a:t>Submitting too many long-running tasks to the thread pool is bad however, as it can get full and later work that it submitted can end up waiting a long time for earlier submitted tasks to finish.</a:t>
            </a:r>
          </a:p>
        </p:txBody>
      </p:sp>
    </p:spTree>
    <p:extLst>
      <p:ext uri="{BB962C8B-B14F-4D97-AF65-F5344CB8AC3E}">
        <p14:creationId xmlns:p14="http://schemas.microsoft.com/office/powerpoint/2010/main" val="395100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247864"/>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endParaRPr lang="en-GB" sz="3200" b="1" dirty="0"/>
          </a:p>
          <a:p>
            <a:pPr marL="457200" indent="-457200">
              <a:buFont typeface="Arial" panose="020B0604020202020204" pitchFamily="34" charset="0"/>
              <a:buChar char="•"/>
            </a:pPr>
            <a:r>
              <a:rPr lang="en-GB" sz="2800" dirty="0"/>
              <a:t>Represents a piece of work to be completed, possibly with a result.</a:t>
            </a:r>
          </a:p>
          <a:p>
            <a:endParaRPr lang="en-GB" sz="2800" dirty="0"/>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 Threads are not created by tasks themselves. </a:t>
            </a:r>
          </a:p>
          <a:p>
            <a:endParaRPr lang="en-GB" sz="2800" dirty="0"/>
          </a:p>
          <a:p>
            <a:pPr marL="457200" indent="-457200">
              <a:buFont typeface="Arial" panose="020B0604020202020204" pitchFamily="34" charset="0"/>
              <a:buChar char="•"/>
            </a:pPr>
            <a:r>
              <a:rPr lang="en-GB" sz="2800" dirty="0"/>
              <a:t>Task allows you to find out when it finishes and to return a result, either synchronously or asynchronously.</a:t>
            </a:r>
          </a:p>
          <a:p>
            <a:endParaRPr lang="en-GB" sz="2800" dirty="0"/>
          </a:p>
          <a:p>
            <a:pPr marL="457200" indent="-457200">
              <a:buFont typeface="Arial" panose="020B0604020202020204" pitchFamily="34" charset="0"/>
              <a:buChar char="•"/>
            </a:pPr>
            <a:r>
              <a:rPr lang="en-GB" sz="2800" dirty="0"/>
              <a:t>Task and Task&lt;</a:t>
            </a:r>
            <a:r>
              <a:rPr lang="en-GB" sz="2800" dirty="0" err="1"/>
              <a:t>TResult</a:t>
            </a:r>
            <a:r>
              <a:rPr lang="en-GB" sz="2800" dirty="0"/>
              <a:t>&gt; allow you to use the powerful </a:t>
            </a:r>
            <a:r>
              <a:rPr lang="en-GB" sz="2800" b="1" dirty="0"/>
              <a:t>async and await </a:t>
            </a:r>
            <a:r>
              <a:rPr lang="en-GB" sz="2800" dirty="0"/>
              <a:t>keywords to execute them asynchronously without blocking threads. </a:t>
            </a:r>
            <a:br>
              <a:rPr lang="en-GB" sz="2800" b="1" dirty="0"/>
            </a:br>
            <a:endParaRPr lang="en-GB" sz="2800" b="1" dirty="0"/>
          </a:p>
          <a:p>
            <a:pPr algn="ctr"/>
            <a:r>
              <a:rPr lang="en-GB" sz="2800" b="1" dirty="0"/>
              <a:t>A Task represents a single operation which can be run asynchronously</a:t>
            </a:r>
          </a:p>
        </p:txBody>
      </p:sp>
    </p:spTree>
    <p:extLst>
      <p:ext uri="{BB962C8B-B14F-4D97-AF65-F5344CB8AC3E}">
        <p14:creationId xmlns:p14="http://schemas.microsoft.com/office/powerpoint/2010/main" val="76720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32530"/>
          </a:xfrm>
          <a:prstGeom prst="rect">
            <a:avLst/>
          </a:prstGeom>
          <a:noFill/>
        </p:spPr>
        <p:txBody>
          <a:bodyPr wrap="square" rtlCol="0">
            <a:spAutoFit/>
          </a:bodyPr>
          <a:lstStyle/>
          <a:p>
            <a:r>
              <a:rPr lang="en-GB" sz="3200" b="1" dirty="0"/>
              <a:t>How Task and Task&lt;</a:t>
            </a:r>
            <a:r>
              <a:rPr lang="en-GB" sz="3200" b="1" dirty="0" err="1"/>
              <a:t>TResult</a:t>
            </a:r>
            <a:r>
              <a:rPr lang="en-GB" sz="3200" b="1" dirty="0"/>
              <a:t>&gt; work</a:t>
            </a:r>
          </a:p>
          <a:p>
            <a:endParaRPr lang="en-GB" sz="3200" dirty="0"/>
          </a:p>
          <a:p>
            <a:r>
              <a:rPr lang="en-GB" sz="2000" dirty="0"/>
              <a:t>When you run a method which returns Task or Task&lt;</a:t>
            </a:r>
            <a:r>
              <a:rPr lang="en-GB" sz="2000" dirty="0" err="1"/>
              <a:t>TResult</a:t>
            </a:r>
            <a:r>
              <a:rPr lang="en-GB" sz="2000" dirty="0"/>
              <a:t>&gt;: </a:t>
            </a:r>
          </a:p>
          <a:p>
            <a:endParaRPr lang="en-GB" sz="2000" b="1" dirty="0"/>
          </a:p>
          <a:p>
            <a:pPr marL="342900" indent="-342900">
              <a:buFont typeface="Arial" panose="020B0604020202020204" pitchFamily="34" charset="0"/>
              <a:buChar char="•"/>
            </a:pPr>
            <a:r>
              <a:rPr lang="en-GB" sz="2000" dirty="0"/>
              <a:t>CPU-bound code is run by the executing thread until the I/O-bound code is reached. </a:t>
            </a:r>
          </a:p>
          <a:p>
            <a:endParaRPr lang="en-GB" sz="2000" dirty="0"/>
          </a:p>
          <a:p>
            <a:pPr marL="342900" indent="-342900">
              <a:buFont typeface="Arial" panose="020B0604020202020204" pitchFamily="34" charset="0"/>
              <a:buChar char="•"/>
            </a:pPr>
            <a:r>
              <a:rPr lang="en-GB" sz="2000" dirty="0"/>
              <a:t>I/O operation is started and the thread continues executing the method until the point it’s told it needs a result from the completed I/O operation.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method returns an task instance with </a:t>
            </a:r>
            <a:r>
              <a:rPr lang="en-GB" sz="2000" dirty="0" err="1"/>
              <a:t>IsCompleted</a:t>
            </a:r>
            <a:r>
              <a:rPr lang="en-GB" sz="2000" dirty="0"/>
              <a:t> set to false, signalling to the calling method that it has to wait for it to be completed before the result can be retrieved from it. </a:t>
            </a:r>
          </a:p>
          <a:p>
            <a:endParaRPr lang="en-GB" sz="2000" dirty="0"/>
          </a:p>
          <a:p>
            <a:pPr marL="342900" indent="-342900">
              <a:buFont typeface="Arial" panose="020B0604020202020204" pitchFamily="34" charset="0"/>
              <a:buChar char="•"/>
            </a:pPr>
            <a:r>
              <a:rPr lang="en-GB" sz="2000" dirty="0"/>
              <a:t>Execution then continues on the calling method until the point that the thread is told it can’t continue until the task is complete.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When each task is completed, it signals that execution can continue. The first method in the call stack won’t be finished executing until all method have completed execution.</a:t>
            </a:r>
          </a:p>
          <a:p>
            <a:endParaRPr lang="en-GB" sz="2400" dirty="0"/>
          </a:p>
          <a:p>
            <a:pPr algn="ctr"/>
            <a:r>
              <a:rPr lang="en-GB" sz="2400" b="1" dirty="0"/>
              <a:t>There are multiple ways of doing this though and some ways are better than others</a:t>
            </a:r>
          </a:p>
        </p:txBody>
      </p:sp>
    </p:spTree>
    <p:extLst>
      <p:ext uri="{BB962C8B-B14F-4D97-AF65-F5344CB8AC3E}">
        <p14:creationId xmlns:p14="http://schemas.microsoft.com/office/powerpoint/2010/main" val="2101643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actually happens when you call the Operation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Could this be written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616101"/>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GB" dirty="0">
                <a:solidFill>
                  <a:prstClr val="white"/>
                </a:solidFill>
                <a:latin typeface="Calibri" panose="020F0502020204030204"/>
              </a:rPr>
              <a:t>The first </a:t>
            </a:r>
            <a:r>
              <a:rPr lang="en-GB" dirty="0" err="1">
                <a:solidFill>
                  <a:prstClr val="white"/>
                </a:solidFill>
                <a:latin typeface="Calibri" panose="020F0502020204030204"/>
              </a:rPr>
              <a:t>Console.WriteLine</a:t>
            </a:r>
            <a:r>
              <a:rPr lang="en-GB" dirty="0">
                <a:solidFill>
                  <a:prstClr val="white"/>
                </a:solidFill>
                <a:latin typeface="Calibri" panose="020F0502020204030204"/>
              </a:rPr>
              <a:t> is called, then </a:t>
            </a:r>
            <a:r>
              <a:rPr lang="en-GB" dirty="0" err="1">
                <a:solidFill>
                  <a:prstClr val="white"/>
                </a:solidFill>
                <a:latin typeface="Calibri" panose="020F0502020204030204"/>
              </a:rPr>
              <a:t>Task.Delay</a:t>
            </a:r>
            <a:r>
              <a:rPr lang="en-GB" dirty="0">
                <a:solidFill>
                  <a:prstClr val="white"/>
                </a:solidFill>
                <a:latin typeface="Calibri" panose="020F0502020204030204"/>
              </a:rPr>
              <a:t> is called. </a:t>
            </a:r>
            <a:r>
              <a:rPr lang="en-GB" dirty="0" err="1">
                <a:solidFill>
                  <a:prstClr val="white"/>
                </a:solidFill>
                <a:latin typeface="Calibri" panose="020F0502020204030204"/>
              </a:rPr>
              <a:t>Task.Delay</a:t>
            </a:r>
            <a:r>
              <a:rPr lang="en-GB" dirty="0">
                <a:solidFill>
                  <a:prstClr val="white"/>
                </a:solidFill>
                <a:latin typeface="Calibri" panose="020F0502020204030204"/>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lang="en-GB" dirty="0">
              <a:solidFill>
                <a:prstClr val="white"/>
              </a:solidFill>
              <a:latin typeface="Calibri" panose="020F0502020204030204"/>
            </a:endParaRPr>
          </a:p>
          <a:p>
            <a:pPr marL="457200" lvl="0" indent="-457200">
              <a:buFont typeface="+mj-lt"/>
              <a:buAutoNum type="arabicPeriod"/>
            </a:pPr>
            <a:r>
              <a:rPr lang="en-GB" dirty="0">
                <a:solidFill>
                  <a:prstClr val="white"/>
                </a:solidFill>
              </a:rPr>
              <a:t>Execution on Operation then continues until the call to the Wait method. The Wait method tells the thread it needs to wait for the task from </a:t>
            </a:r>
            <a:r>
              <a:rPr lang="en-GB" dirty="0" err="1">
                <a:solidFill>
                  <a:prstClr val="white"/>
                </a:solidFill>
              </a:rPr>
              <a:t>DoSomeStuffAsync</a:t>
            </a:r>
            <a:r>
              <a:rPr lang="en-GB" dirty="0">
                <a:solidFill>
                  <a:prstClr val="white"/>
                </a:solidFill>
              </a:rPr>
              <a:t> to complete. </a:t>
            </a:r>
            <a:r>
              <a:rPr lang="en-GB" dirty="0">
                <a:solidFill>
                  <a:srgbClr val="FF0000"/>
                </a:solidFill>
              </a:rPr>
              <a:t>The thread is blocked and can’t do anything else until the task is complete.</a:t>
            </a:r>
          </a:p>
          <a:p>
            <a:pPr marL="457200" lvl="0" indent="-457200">
              <a:buFont typeface="+mj-lt"/>
              <a:buAutoNum type="arabicPeriod"/>
            </a:pPr>
            <a:endParaRPr lang="en-GB" dirty="0">
              <a:solidFill>
                <a:prstClr val="white"/>
              </a:solidFill>
            </a:endParaRPr>
          </a:p>
          <a:p>
            <a:pPr marL="457200" indent="-457200">
              <a:buFont typeface="+mj-lt"/>
              <a:buAutoNum type="arabicPeriod"/>
            </a:pPr>
            <a:r>
              <a:rPr lang="en-GB" dirty="0">
                <a:solidFill>
                  <a:prstClr val="white"/>
                </a:solidFill>
              </a:rPr>
              <a:t>Eventually the </a:t>
            </a:r>
            <a:r>
              <a:rPr lang="en-GB" dirty="0" err="1">
                <a:solidFill>
                  <a:prstClr val="white"/>
                </a:solidFill>
              </a:rPr>
              <a:t>Task.Delay</a:t>
            </a:r>
            <a:r>
              <a:rPr lang="en-GB" dirty="0">
                <a:solidFill>
                  <a:prstClr val="white"/>
                </a:solidFill>
              </a:rPr>
              <a:t> task is complete, so </a:t>
            </a:r>
            <a:r>
              <a:rPr lang="en-GB" dirty="0" err="1">
                <a:solidFill>
                  <a:prstClr val="white"/>
                </a:solidFill>
              </a:rPr>
              <a:t>DoSomeStuffAsync</a:t>
            </a:r>
            <a:r>
              <a:rPr lang="en-GB" dirty="0">
                <a:solidFill>
                  <a:prstClr val="white"/>
                </a:solidFill>
              </a:rPr>
              <a:t> is completed, which means the thread is no longer blocked and can now finish execution of the Operation method. </a:t>
            </a:r>
            <a:r>
              <a:rPr lang="en-GB" b="1" dirty="0">
                <a:solidFill>
                  <a:srgbClr val="FF0000"/>
                </a:solidFill>
              </a:rPr>
              <a:t>The thread is blocked for almost all of this scenario</a:t>
            </a:r>
            <a:r>
              <a:rPr lang="en-GB" dirty="0">
                <a:solidFill>
                  <a:prstClr val="white"/>
                </a:solidFill>
              </a:rPr>
              <a:t>.</a:t>
            </a:r>
            <a:endParaRPr lang="en-GB"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CB28CBE3-B0D6-4892-8D0A-90E83093E441}"/>
              </a:ext>
            </a:extLst>
          </p:cNvPr>
          <p:cNvPicPr>
            <a:picLocks noChangeAspect="1"/>
          </p:cNvPicPr>
          <p:nvPr/>
        </p:nvPicPr>
        <p:blipFill>
          <a:blip r:embed="rId2"/>
          <a:stretch>
            <a:fillRect/>
          </a:stretch>
        </p:blipFill>
        <p:spPr>
          <a:xfrm>
            <a:off x="161749" y="816816"/>
            <a:ext cx="6553200" cy="3133725"/>
          </a:xfrm>
          <a:prstGeom prst="rect">
            <a:avLst/>
          </a:prstGeom>
        </p:spPr>
      </p:pic>
    </p:spTree>
    <p:extLst>
      <p:ext uri="{BB962C8B-B14F-4D97-AF65-F5344CB8AC3E}">
        <p14:creationId xmlns:p14="http://schemas.microsoft.com/office/powerpoint/2010/main" val="150534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a:t>
            </a:r>
            <a:r>
              <a:rPr lang="en-GB" sz="2400" dirty="0">
                <a:solidFill>
                  <a:prstClr val="white"/>
                </a:solidFill>
                <a:latin typeface="Calibri" panose="020F0502020204030204"/>
              </a:rPr>
              <a:t>this code instead…</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happens when you call the </a:t>
            </a:r>
            <a:r>
              <a:rPr kumimoji="0" lang="en-GB" sz="24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Why is this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308324"/>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The first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Console.WriteLine</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then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Execution on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then continues until the call to the await keyword. The await keyword tells the thread that we need to wait for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to complete before continuing, </a:t>
            </a:r>
            <a:r>
              <a:rPr kumimoji="0" lang="en-GB" sz="1800" b="0" i="0" u="none" strike="noStrike" kern="1200" cap="none" spc="0" normalizeH="0" baseline="0" noProof="0" dirty="0">
                <a:ln>
                  <a:noFill/>
                </a:ln>
                <a:solidFill>
                  <a:srgbClr val="00FE73"/>
                </a:solidFill>
                <a:effectLst/>
                <a:uLnTx/>
                <a:uFillTx/>
                <a:latin typeface="Calibri" panose="020F0502020204030204"/>
                <a:ea typeface="+mn-ea"/>
                <a:cs typeface="+mn-cs"/>
              </a:rPr>
              <a:t>and </a:t>
            </a:r>
            <a:r>
              <a:rPr lang="en-GB" dirty="0">
                <a:solidFill>
                  <a:srgbClr val="00FE73"/>
                </a:solidFill>
                <a:latin typeface="Calibri" panose="020F0502020204030204"/>
              </a:rPr>
              <a:t>schedules the rest of the method to be completed by any thread from the thread pool</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 thread is </a:t>
            </a:r>
            <a:r>
              <a:rPr lang="en-GB" dirty="0">
                <a:solidFill>
                  <a:prstClr val="white"/>
                </a:solidFill>
                <a:latin typeface="Calibri" panose="020F0502020204030204"/>
              </a:rPr>
              <a:t>therefore not blocked and is </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free to do other work. </a:t>
            </a:r>
          </a:p>
          <a:p>
            <a:pPr marR="0" lvl="0" algn="l" defTabSz="914400" rtl="0" eaLnBrk="1" fontAlgn="auto" latinLnBrk="0" hangingPunct="1">
              <a:lnSpc>
                <a:spcPct val="100000"/>
              </a:lnSpc>
              <a:spcBef>
                <a:spcPts val="0"/>
              </a:spcBef>
              <a:spcAft>
                <a:spcPts val="0"/>
              </a:spcAft>
              <a:buClrTx/>
              <a:buSzTx/>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Eventually the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task is complete, so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completed, which means the rest of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can now be completed by a thread from the thread pool</a:t>
            </a:r>
            <a:r>
              <a:rPr lang="en-GB" dirty="0">
                <a:solidFill>
                  <a:schemeClr val="bg1"/>
                </a:solidFill>
                <a:latin typeface="Calibri" panose="020F0502020204030204"/>
              </a:rPr>
              <a:t>.</a:t>
            </a:r>
            <a:r>
              <a:rPr kumimoji="0" lang="en-GB"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en-GB" sz="1800" b="1" i="0" u="none" strike="noStrike" kern="1200" cap="none" spc="0" normalizeH="0" baseline="0" noProof="0" dirty="0">
                <a:ln>
                  <a:noFill/>
                </a:ln>
                <a:solidFill>
                  <a:srgbClr val="00FE73"/>
                </a:solidFill>
                <a:effectLst/>
                <a:uLnTx/>
                <a:uFillTx/>
                <a:latin typeface="Calibri" panose="020F0502020204030204"/>
                <a:ea typeface="+mn-ea"/>
                <a:cs typeface="+mn-cs"/>
              </a:rPr>
              <a:t>No threads were blocked in this entire scenario</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1AEDA78E-1A98-451D-87FD-D1FCD3BDC1CB}"/>
              </a:ext>
            </a:extLst>
          </p:cNvPr>
          <p:cNvPicPr>
            <a:picLocks noChangeAspect="1"/>
          </p:cNvPicPr>
          <p:nvPr/>
        </p:nvPicPr>
        <p:blipFill>
          <a:blip r:embed="rId2"/>
          <a:stretch>
            <a:fillRect/>
          </a:stretch>
        </p:blipFill>
        <p:spPr>
          <a:xfrm>
            <a:off x="168784" y="793003"/>
            <a:ext cx="6581775" cy="3181350"/>
          </a:xfrm>
          <a:prstGeom prst="rect">
            <a:avLst/>
          </a:prstGeom>
        </p:spPr>
      </p:pic>
    </p:spTree>
    <p:extLst>
      <p:ext uri="{BB962C8B-B14F-4D97-AF65-F5344CB8AC3E}">
        <p14:creationId xmlns:p14="http://schemas.microsoft.com/office/powerpoint/2010/main" val="3126794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dirty="0">
                <a:solidFill>
                  <a:schemeClr val="bg1"/>
                </a:solidFill>
              </a:rPr>
              <a:t>Consider the following code…</a:t>
            </a:r>
          </a:p>
        </p:txBody>
      </p:sp>
      <p:pic>
        <p:nvPicPr>
          <p:cNvPr id="2" name="Picture 1">
            <a:extLst>
              <a:ext uri="{FF2B5EF4-FFF2-40B4-BE49-F238E27FC236}">
                <a16:creationId xmlns:a16="http://schemas.microsoft.com/office/drawing/2014/main" id="{948D9E12-FB0C-4BCC-AB17-F6C295FC09FF}"/>
              </a:ext>
            </a:extLst>
          </p:cNvPr>
          <p:cNvPicPr>
            <a:picLocks noChangeAspect="1"/>
          </p:cNvPicPr>
          <p:nvPr/>
        </p:nvPicPr>
        <p:blipFill>
          <a:blip r:embed="rId2"/>
          <a:stretch>
            <a:fillRect/>
          </a:stretch>
        </p:blipFill>
        <p:spPr>
          <a:xfrm>
            <a:off x="95074" y="632671"/>
            <a:ext cx="10618633" cy="6225329"/>
          </a:xfrm>
          <a:prstGeom prst="rect">
            <a:avLst/>
          </a:prstGeom>
        </p:spPr>
      </p:pic>
      <p:sp>
        <p:nvSpPr>
          <p:cNvPr id="5" name="TextBox 4">
            <a:extLst>
              <a:ext uri="{FF2B5EF4-FFF2-40B4-BE49-F238E27FC236}">
                <a16:creationId xmlns:a16="http://schemas.microsoft.com/office/drawing/2014/main" id="{0881C216-CCC3-461C-B52E-B4EFFE179145}"/>
              </a:ext>
            </a:extLst>
          </p:cNvPr>
          <p:cNvSpPr txBox="1"/>
          <p:nvPr/>
        </p:nvSpPr>
        <p:spPr>
          <a:xfrm>
            <a:off x="7432987" y="502948"/>
            <a:ext cx="4573627" cy="1754326"/>
          </a:xfrm>
          <a:prstGeom prst="rect">
            <a:avLst/>
          </a:prstGeom>
          <a:noFill/>
        </p:spPr>
        <p:txBody>
          <a:bodyPr wrap="square" rtlCol="0">
            <a:spAutoFit/>
          </a:bodyPr>
          <a:lstStyle/>
          <a:p>
            <a:r>
              <a:rPr lang="en-GB" dirty="0">
                <a:solidFill>
                  <a:schemeClr val="bg1"/>
                </a:solidFill>
              </a:rPr>
              <a:t>Which of these methods has the fastest performance? </a:t>
            </a:r>
          </a:p>
          <a:p>
            <a:endParaRPr lang="en-GB" dirty="0">
              <a:solidFill>
                <a:schemeClr val="bg1"/>
              </a:solidFill>
            </a:endParaRPr>
          </a:p>
          <a:p>
            <a:r>
              <a:rPr lang="en-GB" dirty="0">
                <a:solidFill>
                  <a:schemeClr val="bg1"/>
                </a:solidFill>
              </a:rPr>
              <a:t>A. Method1Async</a:t>
            </a:r>
          </a:p>
          <a:p>
            <a:endParaRPr lang="en-GB" dirty="0">
              <a:solidFill>
                <a:schemeClr val="bg1"/>
              </a:solidFill>
            </a:endParaRPr>
          </a:p>
          <a:p>
            <a:r>
              <a:rPr lang="en-GB" dirty="0">
                <a:solidFill>
                  <a:schemeClr val="bg1"/>
                </a:solidFill>
              </a:rPr>
              <a:t>B. Method2Async</a:t>
            </a:r>
          </a:p>
        </p:txBody>
      </p:sp>
    </p:spTree>
    <p:extLst>
      <p:ext uri="{BB962C8B-B14F-4D97-AF65-F5344CB8AC3E}">
        <p14:creationId xmlns:p14="http://schemas.microsoft.com/office/powerpoint/2010/main" val="793592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2185214"/>
          </a:xfrm>
          <a:prstGeom prst="rect">
            <a:avLst/>
          </a:prstGeom>
          <a:noFill/>
        </p:spPr>
        <p:txBody>
          <a:bodyPr wrap="square" rtlCol="0">
            <a:spAutoFit/>
          </a:bodyPr>
          <a:lstStyle/>
          <a:p>
            <a:r>
              <a:rPr lang="en-GB" sz="3200" b="1" dirty="0"/>
              <a:t>How using tasks with async and await help</a:t>
            </a:r>
            <a:br>
              <a:rPr lang="en-GB" sz="3200" b="1" dirty="0"/>
            </a:br>
            <a:br>
              <a:rPr lang="en-GB" sz="3200" b="1" dirty="0"/>
            </a:br>
            <a:r>
              <a:rPr lang="en-GB" sz="2400" dirty="0"/>
              <a:t>Consider the following code…</a:t>
            </a:r>
          </a:p>
          <a:p>
            <a:endParaRPr lang="en-GB" sz="2400" dirty="0"/>
          </a:p>
          <a:p>
            <a:endParaRPr lang="en-GB" sz="2400" dirty="0"/>
          </a:p>
        </p:txBody>
      </p:sp>
    </p:spTree>
    <p:extLst>
      <p:ext uri="{BB962C8B-B14F-4D97-AF65-F5344CB8AC3E}">
        <p14:creationId xmlns:p14="http://schemas.microsoft.com/office/powerpoint/2010/main" val="2159355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61665"/>
          </a:xfrm>
          <a:prstGeom prst="rect">
            <a:avLst/>
          </a:prstGeom>
          <a:noFill/>
        </p:spPr>
        <p:txBody>
          <a:bodyPr wrap="square" rtlCol="0">
            <a:spAutoFit/>
          </a:bodyPr>
          <a:lstStyle/>
          <a:p>
            <a:r>
              <a:rPr lang="en-GB" sz="2400" b="1" dirty="0"/>
              <a:t>Here are some example of synchronous operations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667670" y="4543100"/>
            <a:ext cx="5203621" cy="1959489"/>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0904" y="4782034"/>
            <a:ext cx="4089196" cy="1874922"/>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3551145" y="912269"/>
            <a:ext cx="6121604" cy="1183894"/>
          </a:xfrm>
          <a:prstGeom prst="rect">
            <a:avLst/>
          </a:prstGeom>
        </p:spPr>
      </p:pic>
      <p:pic>
        <p:nvPicPr>
          <p:cNvPr id="6" name="Picture 5">
            <a:extLst>
              <a:ext uri="{FF2B5EF4-FFF2-40B4-BE49-F238E27FC236}">
                <a16:creationId xmlns:a16="http://schemas.microsoft.com/office/drawing/2014/main" id="{D2119DEB-5FEE-4E4F-B6E1-86F9E90B5B6B}"/>
              </a:ext>
            </a:extLst>
          </p:cNvPr>
          <p:cNvPicPr>
            <a:picLocks noChangeAspect="1"/>
          </p:cNvPicPr>
          <p:nvPr/>
        </p:nvPicPr>
        <p:blipFill>
          <a:blip r:embed="rId5"/>
          <a:stretch>
            <a:fillRect/>
          </a:stretch>
        </p:blipFill>
        <p:spPr>
          <a:xfrm>
            <a:off x="5345111" y="2883566"/>
            <a:ext cx="6581846" cy="853861"/>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694414"/>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dirty="0"/>
              <a:t>CPU-bound vs I/O-bound operations</a:t>
            </a:r>
          </a:p>
          <a:p>
            <a:endParaRPr lang="en-GB" dirty="0"/>
          </a:p>
          <a:p>
            <a:pPr marL="457200" indent="-457200">
              <a:buFont typeface="Arial" panose="020B0604020202020204" pitchFamily="34" charset="0"/>
              <a:buChar char="•"/>
            </a:pPr>
            <a:r>
              <a:rPr lang="en-GB" dirty="0"/>
              <a:t>Synchronous vs asynchronous operations</a:t>
            </a:r>
          </a:p>
          <a:p>
            <a:endParaRPr lang="en-GB" dirty="0"/>
          </a:p>
          <a:p>
            <a:pPr marL="457200" indent="-457200">
              <a:buFont typeface="Arial" panose="020B0604020202020204" pitchFamily="34" charset="0"/>
              <a:buChar char="•"/>
            </a:pPr>
            <a:r>
              <a:rPr lang="en-GB" dirty="0"/>
              <a:t>Task, Task&lt;T&gt;, Thread and </a:t>
            </a:r>
            <a:r>
              <a:rPr lang="en-GB" dirty="0" err="1"/>
              <a:t>ThreadPool</a:t>
            </a:r>
            <a:r>
              <a:rPr lang="en-GB" dirty="0"/>
              <a:t> classes in C#</a:t>
            </a:r>
          </a:p>
          <a:p>
            <a:endParaRPr lang="en-GB" dirty="0"/>
          </a:p>
          <a:p>
            <a:pPr marL="457200" indent="-457200">
              <a:buFont typeface="Arial" panose="020B0604020202020204" pitchFamily="34" charset="0"/>
              <a:buChar char="•"/>
            </a:pPr>
            <a:r>
              <a:rPr lang="en-GB" dirty="0"/>
              <a:t>async and await </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Optimising performance, scalability and throughput</a:t>
            </a:r>
          </a:p>
          <a:p>
            <a:endParaRPr lang="en-GB" dirty="0"/>
          </a:p>
          <a:p>
            <a:pPr marL="457200" indent="-457200">
              <a:buFont typeface="Arial" panose="020B0604020202020204" pitchFamily="34" charset="0"/>
              <a:buChar char="•"/>
            </a:pPr>
            <a:r>
              <a:rPr lang="en-GB" dirty="0"/>
              <a:t>Mixing CPU-bound and I/O-bound code in the same method</a:t>
            </a:r>
          </a:p>
          <a:p>
            <a:endParaRPr lang="en-GB" dirty="0"/>
          </a:p>
          <a:p>
            <a:pPr marL="457200" indent="-457200">
              <a:buFont typeface="Arial" panose="020B0604020202020204" pitchFamily="34" charset="0"/>
              <a:buChar char="•"/>
            </a:pPr>
            <a:r>
              <a:rPr lang="en-GB" dirty="0"/>
              <a:t>Dealing with exceptions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async void</a:t>
            </a:r>
          </a:p>
          <a:p>
            <a:endParaRPr lang="en-GB" dirty="0"/>
          </a:p>
          <a:p>
            <a:pPr marL="457200" indent="-457200">
              <a:buFont typeface="Arial" panose="020B0604020202020204" pitchFamily="34" charset="0"/>
              <a:buChar char="•"/>
            </a:pPr>
            <a:r>
              <a:rPr lang="en-GB" dirty="0"/>
              <a:t>Writing “fire-and-forget” background tasks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err="1"/>
              <a:t>SynchronizationContext</a:t>
            </a:r>
            <a:r>
              <a:rPr lang="en-GB" dirty="0"/>
              <a:t>, deadlocks and </a:t>
            </a:r>
            <a:r>
              <a:rPr lang="en-GB" dirty="0" err="1"/>
              <a:t>ConfigureAwait</a:t>
            </a: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When tasks throw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to where you’re waiting for the task to complete. At this point, you need to handle it with a try/catch block. </a:t>
            </a:r>
          </a:p>
          <a:p>
            <a:endParaRPr lang="en-GB" sz="2200" dirty="0"/>
          </a:p>
          <a:p>
            <a:pPr marL="342900" indent="-342900">
              <a:buFont typeface="Arial" panose="020B0604020202020204" pitchFamily="34" charset="0"/>
              <a:buChar char="•"/>
            </a:pPr>
            <a:r>
              <a:rPr lang="en-GB" sz="2200" dirty="0"/>
              <a:t>As a task needs to keep track of exceptions thrown in subtasks, any thrown exceptions are grouped as a single </a:t>
            </a:r>
            <a:r>
              <a:rPr lang="en-GB" sz="2200" b="1" dirty="0" err="1"/>
              <a:t>AggregateException</a:t>
            </a:r>
            <a:r>
              <a:rPr lang="en-GB" sz="2200" dirty="0"/>
              <a:t>. You need to then inspect the inner exceptions to determine the underlying cause of the issue. This can lead to ugly unwrapping logic when catching exceptions.</a:t>
            </a:r>
            <a:endParaRPr lang="en-GB" sz="2200" b="1" dirty="0"/>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a:t>
            </a:r>
            <a:br>
              <a:rPr lang="en-GB" sz="2200" dirty="0"/>
            </a:br>
            <a:endParaRPr lang="en-GB" sz="2200" dirty="0"/>
          </a:p>
          <a:p>
            <a:pPr algn="ctr"/>
            <a:r>
              <a:rPr lang="en-GB" sz="2200" b="1" dirty="0"/>
              <a:t>If you absolutely must wait synchronously, use </a:t>
            </a:r>
            <a:r>
              <a:rPr lang="en-GB" sz="2200" b="1" dirty="0" err="1"/>
              <a:t>GetAwaiter</a:t>
            </a:r>
            <a:r>
              <a:rPr lang="en-GB" sz="2200" b="1" dirty="0"/>
              <a:t>().</a:t>
            </a:r>
            <a:r>
              <a:rPr lang="en-GB" sz="2200" b="1" dirty="0" err="1"/>
              <a:t>GetResult</a:t>
            </a:r>
            <a:r>
              <a:rPr lang="en-GB" sz="2200" b="1" dirty="0"/>
              <a:t>(). Otherwise, use await!</a:t>
            </a:r>
          </a:p>
          <a:p>
            <a:pPr algn="ctr"/>
            <a:r>
              <a:rPr lang="en-GB" sz="2200" b="1" dirty="0"/>
              <a:t>Ideally, you should never have to worry about </a:t>
            </a:r>
            <a:r>
              <a:rPr lang="en-GB" sz="2200" b="1" dirty="0" err="1"/>
              <a:t>AggregateExceptions</a:t>
            </a:r>
            <a:r>
              <a:rPr lang="en-GB" sz="2200" b="1" dirty="0"/>
              <a:t>!</a:t>
            </a:r>
          </a:p>
        </p:txBody>
      </p:sp>
    </p:spTree>
    <p:extLst>
      <p:ext uri="{BB962C8B-B14F-4D97-AF65-F5344CB8AC3E}">
        <p14:creationId xmlns:p14="http://schemas.microsoft.com/office/powerpoint/2010/main" val="25185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async void</a:t>
            </a:r>
          </a:p>
        </p:txBody>
      </p:sp>
    </p:spTree>
    <p:extLst>
      <p:ext uri="{BB962C8B-B14F-4D97-AF65-F5344CB8AC3E}">
        <p14:creationId xmlns:p14="http://schemas.microsoft.com/office/powerpoint/2010/main" val="2184827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170646"/>
          </a:xfrm>
          <a:prstGeom prst="rect">
            <a:avLst/>
          </a:prstGeom>
          <a:noFill/>
        </p:spPr>
        <p:txBody>
          <a:bodyPr wrap="square" rtlCol="0">
            <a:spAutoFit/>
          </a:bodyPr>
          <a:lstStyle/>
          <a:p>
            <a:r>
              <a:rPr lang="en-GB" sz="2200" b="1" dirty="0"/>
              <a:t>The dangers of async void</a:t>
            </a:r>
          </a:p>
          <a:p>
            <a:endParaRPr lang="en-GB" sz="2200" b="1" dirty="0"/>
          </a:p>
          <a:p>
            <a:r>
              <a:rPr lang="en-GB" sz="2200" dirty="0"/>
              <a:t>NOTES:</a:t>
            </a:r>
          </a:p>
          <a:p>
            <a:endParaRPr lang="en-GB" sz="2200" dirty="0"/>
          </a:p>
          <a:p>
            <a:r>
              <a:rPr lang="en-GB" sz="2200" dirty="0"/>
              <a:t>Before .NET 4.5: </a:t>
            </a:r>
          </a:p>
          <a:p>
            <a:pPr marL="342900" indent="-342900">
              <a:buFont typeface="Arial" panose="020B0604020202020204" pitchFamily="34" charset="0"/>
              <a:buChar char="•"/>
            </a:pPr>
            <a:r>
              <a:rPr lang="en-GB" sz="2200" dirty="0"/>
              <a:t>When not using async void and an unobserved exception is thrown,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By default nowadays it won’t terminate your process and will instead be ignored. This default behaviour can be overridden however.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With async void, the exception will still terminate your process.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async void should only be used for top-level methods. Any unobserved exceptions thrown in those will be ignored and are fine. </a:t>
            </a:r>
          </a:p>
          <a:p>
            <a:endParaRPr lang="en-GB" sz="2200" dirty="0"/>
          </a:p>
        </p:txBody>
      </p:sp>
    </p:spTree>
    <p:extLst>
      <p:ext uri="{BB962C8B-B14F-4D97-AF65-F5344CB8AC3E}">
        <p14:creationId xmlns:p14="http://schemas.microsoft.com/office/powerpoint/2010/main" val="4140557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Dealing with exceptions</a:t>
            </a:r>
          </a:p>
        </p:txBody>
      </p:sp>
    </p:spTree>
    <p:extLst>
      <p:ext uri="{BB962C8B-B14F-4D97-AF65-F5344CB8AC3E}">
        <p14:creationId xmlns:p14="http://schemas.microsoft.com/office/powerpoint/2010/main" val="31542035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524315"/>
          </a:xfrm>
          <a:prstGeom prst="rect">
            <a:avLst/>
          </a:prstGeom>
          <a:noFill/>
        </p:spPr>
        <p:txBody>
          <a:bodyPr wrap="square" rtlCol="0">
            <a:spAutoFit/>
          </a:bodyPr>
          <a:lstStyle/>
          <a:p>
            <a:r>
              <a:rPr lang="en-GB" sz="3200" b="1" dirty="0"/>
              <a:t>In terms of CPU and I/O operations…</a:t>
            </a:r>
          </a:p>
          <a:p>
            <a:endParaRPr lang="en-GB" sz="3200" b="1" dirty="0"/>
          </a:p>
          <a:p>
            <a:pPr marL="457200" indent="-457200">
              <a:buFont typeface="Arial" panose="020B0604020202020204" pitchFamily="34" charset="0"/>
              <a:buChar char="•"/>
            </a:pPr>
            <a:r>
              <a:rPr lang="en-GB" sz="3200" dirty="0"/>
              <a:t>If you want to execute </a:t>
            </a:r>
            <a:r>
              <a:rPr lang="en-GB" sz="3200" b="1" dirty="0"/>
              <a:t>CPU-bound </a:t>
            </a:r>
            <a:r>
              <a:rPr lang="en-GB" sz="3200" dirty="0"/>
              <a:t>operations </a:t>
            </a:r>
            <a:r>
              <a:rPr lang="en-GB" sz="3200" b="1" dirty="0"/>
              <a:t>asynchronously</a:t>
            </a:r>
            <a:r>
              <a:rPr lang="en-GB" sz="3200" dirty="0"/>
              <a:t>, you </a:t>
            </a:r>
            <a:r>
              <a:rPr lang="en-GB" sz="3200" b="1" dirty="0"/>
              <a:t>need</a:t>
            </a:r>
            <a:r>
              <a:rPr lang="en-GB" sz="3200" dirty="0"/>
              <a:t> to use multiple threads as each thread can only execute one thing at a time.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execute </a:t>
            </a:r>
            <a:r>
              <a:rPr lang="en-GB" sz="3200" b="1" dirty="0"/>
              <a:t>I/O-bound </a:t>
            </a:r>
            <a:r>
              <a:rPr lang="en-GB" sz="3200" dirty="0"/>
              <a:t>operations </a:t>
            </a:r>
            <a:r>
              <a:rPr lang="en-GB" sz="3200" b="1" dirty="0"/>
              <a:t>asynchronously, </a:t>
            </a:r>
            <a:r>
              <a:rPr lang="en-GB" sz="3200" dirty="0"/>
              <a:t>you </a:t>
            </a:r>
            <a:r>
              <a:rPr lang="en-GB" sz="3200" b="1" dirty="0"/>
              <a:t>shouldn’t</a:t>
            </a:r>
            <a:r>
              <a:rPr lang="en-GB" sz="3200" dirty="0"/>
              <a:t> use multiple threads as they aren’t used for these types of operations and will just be wasted. </a:t>
            </a:r>
            <a:endParaRPr lang="en-GB" sz="3200" b="1" dirty="0"/>
          </a:p>
        </p:txBody>
      </p:sp>
    </p:spTree>
    <p:extLst>
      <p:ext uri="{BB962C8B-B14F-4D97-AF65-F5344CB8AC3E}">
        <p14:creationId xmlns:p14="http://schemas.microsoft.com/office/powerpoint/2010/main" val="22577498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94085"/>
          </a:xfrm>
          <a:prstGeom prst="rect">
            <a:avLst/>
          </a:prstGeom>
          <a:noFill/>
        </p:spPr>
        <p:txBody>
          <a:bodyPr wrap="square" rtlCol="0">
            <a:spAutoFit/>
          </a:bodyPr>
          <a:lstStyle/>
          <a:p>
            <a:r>
              <a:rPr lang="en-GB" sz="3200" b="1" dirty="0"/>
              <a:t>When things should be asynchronous</a:t>
            </a:r>
          </a:p>
          <a:p>
            <a:endParaRPr lang="en-GB" sz="2400" b="1" dirty="0"/>
          </a:p>
          <a:p>
            <a:r>
              <a:rPr lang="en-GB" sz="2400" dirty="0"/>
              <a:t>You should write asynchronous code if:</a:t>
            </a:r>
          </a:p>
          <a:p>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You’re doing </a:t>
            </a:r>
            <a:r>
              <a:rPr lang="en-GB" sz="2400" b="1" dirty="0"/>
              <a:t>any form of I/O operations at all</a:t>
            </a:r>
          </a:p>
          <a:p>
            <a:pPr marL="457200" indent="-457200">
              <a:buFont typeface="Arial" panose="020B0604020202020204" pitchFamily="34" charset="0"/>
              <a:buChar char="•"/>
            </a:pPr>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 have a </a:t>
            </a:r>
            <a:r>
              <a:rPr lang="en-GB" sz="2400" b="1" dirty="0"/>
              <a:t>long-running CPU-bound operation </a:t>
            </a:r>
            <a:r>
              <a:rPr lang="en-GB" sz="2400" dirty="0"/>
              <a:t>which can be parallelised and you have no issue with using multiple threads. For </a:t>
            </a:r>
            <a:r>
              <a:rPr lang="en-GB" sz="2400" b="1" dirty="0"/>
              <a:t>web applications this is a bad idea though</a:t>
            </a:r>
            <a:r>
              <a:rPr lang="en-GB" sz="2400" dirty="0"/>
              <a:t>, for reasons we’ll go into later.</a:t>
            </a:r>
          </a:p>
          <a:p>
            <a:pPr algn="ctr"/>
            <a:endParaRPr lang="en-GB" sz="2400" b="1" dirty="0"/>
          </a:p>
          <a:p>
            <a:pPr algn="ctr"/>
            <a:endParaRPr lang="en-GB" sz="2400" b="1" dirty="0"/>
          </a:p>
          <a:p>
            <a:pPr algn="ctr"/>
            <a:endParaRPr lang="en-GB" sz="2400" b="1" dirty="0"/>
          </a:p>
          <a:p>
            <a:pPr algn="ctr"/>
            <a:r>
              <a:rPr lang="en-GB" sz="2400" b="1" dirty="0"/>
              <a:t>So how do you write asynchronous code in C#? </a:t>
            </a:r>
            <a:endParaRPr lang="en-GB" sz="2400" dirty="0"/>
          </a:p>
          <a:p>
            <a:endParaRPr lang="en-GB" sz="2400" b="1" dirty="0"/>
          </a:p>
        </p:txBody>
      </p:sp>
    </p:spTree>
    <p:extLst>
      <p:ext uri="{BB962C8B-B14F-4D97-AF65-F5344CB8AC3E}">
        <p14:creationId xmlns:p14="http://schemas.microsoft.com/office/powerpoint/2010/main" val="25052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2575</TotalTime>
  <Words>5361</Words>
  <Application>Microsoft Office PowerPoint</Application>
  <PresentationFormat>Widescreen</PresentationFormat>
  <Paragraphs>655</Paragraphs>
  <Slides>71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71</vt:i4>
      </vt:variant>
    </vt:vector>
  </HeadingPairs>
  <TitlesOfParts>
    <vt:vector size="75"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async void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Dealing with exceptions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437</cp:revision>
  <dcterms:created xsi:type="dcterms:W3CDTF">2018-11-19T13:49:40Z</dcterms:created>
  <dcterms:modified xsi:type="dcterms:W3CDTF">2020-03-11T23:53:54Z</dcterms:modified>
</cp:coreProperties>
</file>