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0" r:id="rId3"/>
    <p:sldId id="321" r:id="rId4"/>
    <p:sldId id="322" r:id="rId5"/>
    <p:sldId id="262" r:id="rId6"/>
    <p:sldId id="264" r:id="rId7"/>
    <p:sldId id="323" r:id="rId8"/>
    <p:sldId id="324" r:id="rId9"/>
    <p:sldId id="257" r:id="rId10"/>
    <p:sldId id="258" r:id="rId11"/>
    <p:sldId id="259" r:id="rId12"/>
    <p:sldId id="260" r:id="rId13"/>
    <p:sldId id="261" r:id="rId14"/>
    <p:sldId id="333" r:id="rId15"/>
    <p:sldId id="325" r:id="rId16"/>
    <p:sldId id="330" r:id="rId17"/>
    <p:sldId id="331" r:id="rId18"/>
    <p:sldId id="332" r:id="rId19"/>
    <p:sldId id="328" r:id="rId20"/>
    <p:sldId id="329" r:id="rId21"/>
    <p:sldId id="317" r:id="rId22"/>
    <p:sldId id="297" r:id="rId23"/>
    <p:sldId id="327" r:id="rId24"/>
    <p:sldId id="326" r:id="rId25"/>
    <p:sldId id="318" r:id="rId26"/>
    <p:sldId id="265" r:id="rId27"/>
    <p:sldId id="267" r:id="rId28"/>
    <p:sldId id="268" r:id="rId29"/>
    <p:sldId id="278" r:id="rId30"/>
    <p:sldId id="279" r:id="rId31"/>
    <p:sldId id="269" r:id="rId32"/>
    <p:sldId id="280" r:id="rId33"/>
    <p:sldId id="281" r:id="rId34"/>
    <p:sldId id="295" r:id="rId35"/>
    <p:sldId id="270" r:id="rId36"/>
    <p:sldId id="282" r:id="rId37"/>
    <p:sldId id="283" r:id="rId38"/>
    <p:sldId id="274" r:id="rId39"/>
    <p:sldId id="284" r:id="rId40"/>
    <p:sldId id="285" r:id="rId41"/>
    <p:sldId id="272" r:id="rId42"/>
    <p:sldId id="273" r:id="rId43"/>
    <p:sldId id="275" r:id="rId44"/>
    <p:sldId id="276" r:id="rId45"/>
    <p:sldId id="286" r:id="rId46"/>
    <p:sldId id="290" r:id="rId47"/>
    <p:sldId id="277" r:id="rId48"/>
    <p:sldId id="287" r:id="rId49"/>
    <p:sldId id="288" r:id="rId50"/>
    <p:sldId id="289" r:id="rId51"/>
    <p:sldId id="293" r:id="rId52"/>
    <p:sldId id="292" r:id="rId53"/>
    <p:sldId id="294" r:id="rId54"/>
    <p:sldId id="296" r:id="rId55"/>
    <p:sldId id="304" r:id="rId56"/>
    <p:sldId id="298" r:id="rId57"/>
    <p:sldId id="308" r:id="rId58"/>
    <p:sldId id="299" r:id="rId59"/>
    <p:sldId id="309" r:id="rId60"/>
    <p:sldId id="300" r:id="rId61"/>
    <p:sldId id="316" r:id="rId62"/>
    <p:sldId id="301" r:id="rId63"/>
    <p:sldId id="310" r:id="rId64"/>
    <p:sldId id="302" r:id="rId65"/>
    <p:sldId id="311" r:id="rId66"/>
    <p:sldId id="303" r:id="rId67"/>
    <p:sldId id="312" r:id="rId68"/>
    <p:sldId id="305" r:id="rId69"/>
    <p:sldId id="313" r:id="rId70"/>
    <p:sldId id="306" r:id="rId71"/>
    <p:sldId id="314" r:id="rId72"/>
    <p:sldId id="307" r:id="rId73"/>
    <p:sldId id="315"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E73"/>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hyperlink" Target="https://docs.microsoft.com/en-us/aspnet/core/fundamentals/host/hosted-services?view=aspnetcore-2.1#queued-background-tasks" TargetMode="Externa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171194"/>
          </a:xfrm>
          <a:prstGeom prst="rect">
            <a:avLst/>
          </a:prstGeom>
          <a:noFill/>
        </p:spPr>
        <p:txBody>
          <a:bodyPr wrap="square" rtlCol="0">
            <a:spAutoFit/>
          </a:bodyPr>
          <a:lstStyle/>
          <a:p>
            <a:r>
              <a:rPr lang="en-GB" sz="3200" b="1" dirty="0"/>
              <a:t>Thread</a:t>
            </a:r>
            <a:br>
              <a:rPr lang="en-GB" sz="3200" b="1" dirty="0"/>
            </a:br>
            <a:endParaRPr lang="en-GB" sz="3200" b="1" dirty="0"/>
          </a:p>
          <a:p>
            <a:pPr marL="457200" indent="-457200">
              <a:buFont typeface="Arial" panose="020B0604020202020204" pitchFamily="34" charset="0"/>
              <a:buChar char="•"/>
            </a:pPr>
            <a:r>
              <a:rPr lang="en-GB" sz="2800" dirty="0"/>
              <a:t>Represents an actual OS-level thread, with its own stack and kernel resources. </a:t>
            </a:r>
          </a:p>
          <a:p>
            <a:endParaRPr lang="en-GB" sz="2800" dirty="0"/>
          </a:p>
          <a:p>
            <a:pPr marL="457200" indent="-457200">
              <a:buFont typeface="Arial" panose="020B0604020202020204" pitchFamily="34" charset="0"/>
              <a:buChar char="•"/>
            </a:pPr>
            <a:r>
              <a:rPr lang="en-GB" sz="2800" dirty="0"/>
              <a:t>Allows the highest degree of control; you can Abort(), Suspend(), or Resume() a thread. You can also observe its state and set its properties such as its stack size. </a:t>
            </a:r>
            <a:br>
              <a:rPr lang="en-GB" sz="2800" dirty="0"/>
            </a:br>
            <a:endParaRPr lang="en-GB" sz="2800" dirty="0"/>
          </a:p>
          <a:p>
            <a:pPr marL="457200" indent="-457200">
              <a:buFont typeface="Arial" panose="020B0604020202020204" pitchFamily="34" charset="0"/>
              <a:buChar char="•"/>
            </a:pPr>
            <a:r>
              <a:rPr lang="en-GB" sz="2800" dirty="0"/>
              <a:t>The problem is that OS threads are costly. Each thread uses a lot of memory for its stack and adds additional CPU overhead as the processor context-switches between threads. </a:t>
            </a:r>
            <a:br>
              <a:rPr lang="en-GB" sz="2800" dirty="0"/>
            </a:br>
            <a:endParaRPr lang="en-GB" sz="2800" dirty="0"/>
          </a:p>
          <a:p>
            <a:pPr marL="457200" indent="-457200">
              <a:buFont typeface="Arial" panose="020B0604020202020204" pitchFamily="34" charset="0"/>
              <a:buChar char="•"/>
            </a:pPr>
            <a:r>
              <a:rPr lang="en-GB" sz="28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816977"/>
          </a:xfrm>
          <a:prstGeom prst="rect">
            <a:avLst/>
          </a:prstGeom>
          <a:noFill/>
        </p:spPr>
        <p:txBody>
          <a:bodyPr wrap="square" rtlCol="0">
            <a:spAutoFit/>
          </a:bodyPr>
          <a:lstStyle/>
          <a:p>
            <a:r>
              <a:rPr lang="en-GB" sz="3200" b="1" dirty="0" err="1"/>
              <a:t>ThreadPool</a:t>
            </a:r>
            <a:endParaRPr lang="en-GB" sz="3200" b="1" dirty="0"/>
          </a:p>
          <a:p>
            <a:endParaRPr lang="en-GB" sz="3200" b="1" dirty="0"/>
          </a:p>
          <a:p>
            <a:pPr marL="457200" indent="-457200">
              <a:buFont typeface="Arial" panose="020B0604020202020204" pitchFamily="34" charset="0"/>
              <a:buChar char="•"/>
            </a:pPr>
            <a:r>
              <a:rPr lang="en-GB" sz="2800" dirty="0"/>
              <a:t>Acts as a wrapper around a pool of threads maintained by the CLR.</a:t>
            </a:r>
          </a:p>
          <a:p>
            <a:r>
              <a:rPr lang="en-GB" sz="2800" dirty="0"/>
              <a:t> </a:t>
            </a:r>
          </a:p>
          <a:p>
            <a:pPr marL="457200" indent="-457200">
              <a:buFont typeface="Arial" panose="020B0604020202020204" pitchFamily="34" charset="0"/>
              <a:buChar char="•"/>
            </a:pPr>
            <a:r>
              <a:rPr lang="en-GB" sz="2800" dirty="0"/>
              <a:t>Gives you no control at all. You can submit work to be completed but you can’t even determine when the pool will start the work or when it’s completed it. You also can’t determine the result. </a:t>
            </a:r>
          </a:p>
          <a:p>
            <a:endParaRPr lang="en-GB" sz="2800" dirty="0"/>
          </a:p>
          <a:p>
            <a:pPr marL="457200" indent="-457200">
              <a:buFont typeface="Arial" panose="020B0604020202020204" pitchFamily="34" charset="0"/>
              <a:buChar char="•"/>
            </a:pPr>
            <a:r>
              <a:rPr lang="en-GB" sz="2800" dirty="0"/>
              <a:t>Using </a:t>
            </a:r>
            <a:r>
              <a:rPr lang="en-GB" sz="2800" dirty="0" err="1"/>
              <a:t>ThreadPool</a:t>
            </a:r>
            <a:r>
              <a:rPr lang="en-GB" sz="2800" dirty="0"/>
              <a:t> avoids the overhead of creating too many threads. </a:t>
            </a:r>
          </a:p>
          <a:p>
            <a:endParaRPr lang="en-GB" sz="2800" dirty="0"/>
          </a:p>
          <a:p>
            <a:pPr marL="457200" indent="-457200">
              <a:buFont typeface="Arial" panose="020B0604020202020204" pitchFamily="34" charset="0"/>
              <a:buChar char="•"/>
            </a:pPr>
            <a:r>
              <a:rPr lang="en-GB" sz="2800" dirty="0"/>
              <a:t>Submitting too many long-running tasks to the thread pool is bad however, as it can get full and later work that it submitted can end up waiting a long time for earlier submitted tasks to finish.</a:t>
            </a:r>
          </a:p>
        </p:txBody>
      </p:sp>
    </p:spTree>
    <p:extLst>
      <p:ext uri="{BB962C8B-B14F-4D97-AF65-F5344CB8AC3E}">
        <p14:creationId xmlns:p14="http://schemas.microsoft.com/office/powerpoint/2010/main" val="3951006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816977"/>
          </a:xfrm>
          <a:prstGeom prst="rect">
            <a:avLst/>
          </a:prstGeom>
          <a:noFill/>
        </p:spPr>
        <p:txBody>
          <a:bodyPr wrap="square" rtlCol="0">
            <a:spAutoFit/>
          </a:bodyPr>
          <a:lstStyle/>
          <a:p>
            <a:r>
              <a:rPr lang="en-GB" sz="3200" b="1" dirty="0"/>
              <a:t>Task and Task&lt;</a:t>
            </a:r>
            <a:r>
              <a:rPr lang="en-GB" sz="3200" b="1" dirty="0" err="1"/>
              <a:t>TResult</a:t>
            </a:r>
            <a:r>
              <a:rPr lang="en-GB" sz="3200" b="1" dirty="0"/>
              <a:t>&gt;</a:t>
            </a:r>
          </a:p>
          <a:p>
            <a:endParaRPr lang="en-GB" sz="3200" b="1" dirty="0"/>
          </a:p>
          <a:p>
            <a:pPr marL="457200" indent="-457200">
              <a:buFont typeface="Arial" panose="020B0604020202020204" pitchFamily="34" charset="0"/>
              <a:buChar char="•"/>
            </a:pPr>
            <a:r>
              <a:rPr lang="en-GB" sz="2800" dirty="0"/>
              <a:t>Task represents an “</a:t>
            </a:r>
            <a:r>
              <a:rPr lang="en-GB" sz="2800" dirty="0" err="1"/>
              <a:t>awaitable</a:t>
            </a:r>
            <a:r>
              <a:rPr lang="en-GB" sz="2800" dirty="0"/>
              <a:t>” piece of work to be completed. </a:t>
            </a:r>
            <a:br>
              <a:rPr lang="en-GB" sz="2800" dirty="0"/>
            </a:br>
            <a:r>
              <a:rPr lang="en-GB" sz="2800" dirty="0"/>
              <a:t>Task&lt;</a:t>
            </a:r>
            <a:r>
              <a:rPr lang="en-GB" sz="2800" dirty="0" err="1"/>
              <a:t>TResult</a:t>
            </a:r>
            <a:r>
              <a:rPr lang="en-GB" sz="2800" dirty="0"/>
              <a:t>&gt; represents one which returns a value once </a:t>
            </a:r>
            <a:r>
              <a:rPr lang="en-GB" sz="2800"/>
              <a:t>it’s completed.</a:t>
            </a:r>
            <a:endParaRPr lang="en-GB" sz="2800" dirty="0"/>
          </a:p>
          <a:p>
            <a:endParaRPr lang="en-GB" sz="2800" dirty="0"/>
          </a:p>
          <a:p>
            <a:pPr marL="457200" indent="-457200">
              <a:buFont typeface="Arial" panose="020B0604020202020204" pitchFamily="34" charset="0"/>
              <a:buChar char="•"/>
            </a:pPr>
            <a:r>
              <a:rPr lang="en-GB" sz="2800" dirty="0"/>
              <a:t>Tasks are executed by a </a:t>
            </a:r>
            <a:r>
              <a:rPr lang="en-GB" sz="2800" dirty="0" err="1"/>
              <a:t>TaskScheduler</a:t>
            </a:r>
            <a:r>
              <a:rPr lang="en-GB" sz="2800" dirty="0"/>
              <a:t>. The default scheduler runs on the </a:t>
            </a:r>
            <a:r>
              <a:rPr lang="en-GB" sz="2800" dirty="0" err="1"/>
              <a:t>ThreadPool</a:t>
            </a:r>
            <a:r>
              <a:rPr lang="en-GB" sz="2800" dirty="0"/>
              <a:t>. Threads are not created by tasks themselves. </a:t>
            </a:r>
          </a:p>
          <a:p>
            <a:endParaRPr lang="en-GB" sz="2800" dirty="0"/>
          </a:p>
          <a:p>
            <a:pPr marL="457200" indent="-457200">
              <a:buFont typeface="Arial" panose="020B0604020202020204" pitchFamily="34" charset="0"/>
              <a:buChar char="•"/>
            </a:pPr>
            <a:r>
              <a:rPr lang="en-GB" sz="2800" dirty="0"/>
              <a:t>Tasks can be run either synchronously or asynchronously.</a:t>
            </a:r>
          </a:p>
          <a:p>
            <a:br>
              <a:rPr lang="en-GB" sz="2800" b="1" dirty="0"/>
            </a:br>
            <a:endParaRPr lang="en-GB" sz="2800" b="1" dirty="0"/>
          </a:p>
          <a:p>
            <a:pPr algn="ctr"/>
            <a:r>
              <a:rPr lang="en-GB" sz="2800" b="1" dirty="0"/>
              <a:t>A Task represents a single operation which can be run asynchronously, but might be run synchronously instead</a:t>
            </a:r>
          </a:p>
        </p:txBody>
      </p:sp>
    </p:spTree>
    <p:extLst>
      <p:ext uri="{BB962C8B-B14F-4D97-AF65-F5344CB8AC3E}">
        <p14:creationId xmlns:p14="http://schemas.microsoft.com/office/powerpoint/2010/main" val="767209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Tasks are an easy way of writing methods which can be run asynchronously.</a:t>
            </a:r>
          </a:p>
          <a:p>
            <a:endParaRPr lang="en-GB" sz="3200" dirty="0"/>
          </a:p>
          <a:p>
            <a:pPr marL="457200" indent="-457200">
              <a:buFont typeface="Arial" panose="020B0604020202020204" pitchFamily="34" charset="0"/>
              <a:buChar char="•"/>
            </a:pPr>
            <a:r>
              <a:rPr lang="en-GB" sz="3200" dirty="0"/>
              <a:t>Task provides a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It is extremely unlikely that you will ever need to use the Thread or </a:t>
            </a:r>
            <a:r>
              <a:rPr lang="en-GB" sz="3200" dirty="0" err="1"/>
              <a:t>ThreadPool</a:t>
            </a:r>
            <a:r>
              <a:rPr lang="en-GB" sz="3200" dirty="0"/>
              <a:t> classes.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 Only think about Task!</a:t>
            </a:r>
          </a:p>
        </p:txBody>
      </p:sp>
    </p:spTree>
    <p:extLst>
      <p:ext uri="{BB962C8B-B14F-4D97-AF65-F5344CB8AC3E}">
        <p14:creationId xmlns:p14="http://schemas.microsoft.com/office/powerpoint/2010/main" val="1198929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Working with tasks</a:t>
            </a:r>
          </a:p>
        </p:txBody>
      </p:sp>
    </p:spTree>
    <p:extLst>
      <p:ext uri="{BB962C8B-B14F-4D97-AF65-F5344CB8AC3E}">
        <p14:creationId xmlns:p14="http://schemas.microsoft.com/office/powerpoint/2010/main" val="2299440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432530"/>
          </a:xfrm>
          <a:prstGeom prst="rect">
            <a:avLst/>
          </a:prstGeom>
          <a:noFill/>
        </p:spPr>
        <p:txBody>
          <a:bodyPr wrap="square" rtlCol="0">
            <a:spAutoFit/>
          </a:bodyPr>
          <a:lstStyle/>
          <a:p>
            <a:r>
              <a:rPr lang="en-GB" sz="3200" b="1" dirty="0"/>
              <a:t>How Task and Task&lt;</a:t>
            </a:r>
            <a:r>
              <a:rPr lang="en-GB" sz="3200" b="1" dirty="0" err="1"/>
              <a:t>TResult</a:t>
            </a:r>
            <a:r>
              <a:rPr lang="en-GB" sz="3200" b="1" dirty="0"/>
              <a:t>&gt; work</a:t>
            </a:r>
          </a:p>
          <a:p>
            <a:endParaRPr lang="en-GB" sz="3200" dirty="0"/>
          </a:p>
          <a:p>
            <a:r>
              <a:rPr lang="en-GB" sz="2000" dirty="0"/>
              <a:t>When you run a method which returns Task or Task&lt;</a:t>
            </a:r>
            <a:r>
              <a:rPr lang="en-GB" sz="2000" dirty="0" err="1"/>
              <a:t>TResult</a:t>
            </a:r>
            <a:r>
              <a:rPr lang="en-GB" sz="2000" dirty="0"/>
              <a:t>&gt;: </a:t>
            </a:r>
          </a:p>
          <a:p>
            <a:endParaRPr lang="en-GB" sz="2000" b="1" dirty="0"/>
          </a:p>
          <a:p>
            <a:pPr marL="342900" indent="-342900">
              <a:buFont typeface="Arial" panose="020B0604020202020204" pitchFamily="34" charset="0"/>
              <a:buChar char="•"/>
            </a:pPr>
            <a:r>
              <a:rPr lang="en-GB" sz="2000" dirty="0"/>
              <a:t>CPU-bound code is run by the executing thread until an “</a:t>
            </a:r>
            <a:r>
              <a:rPr lang="en-GB" sz="2000" dirty="0" err="1"/>
              <a:t>awaitable</a:t>
            </a:r>
            <a:r>
              <a:rPr lang="en-GB" sz="2000" dirty="0"/>
              <a:t>” operation is reached.</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The thread continues executing the method until the point it’s told it needs a result from the completed </a:t>
            </a:r>
            <a:r>
              <a:rPr lang="en-GB" sz="2000" dirty="0" err="1"/>
              <a:t>awaitable</a:t>
            </a:r>
            <a:r>
              <a:rPr lang="en-GB" sz="2000" dirty="0"/>
              <a:t> operation.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The method returns a task instance with </a:t>
            </a:r>
            <a:r>
              <a:rPr lang="en-GB" sz="2000" dirty="0" err="1"/>
              <a:t>IsCompleted</a:t>
            </a:r>
            <a:r>
              <a:rPr lang="en-GB" sz="2000" dirty="0"/>
              <a:t> set to false, signalling to the calling method that it has to wait for it to be completed before the result can be retrieved from it. </a:t>
            </a:r>
          </a:p>
          <a:p>
            <a:endParaRPr lang="en-GB" sz="2000" dirty="0"/>
          </a:p>
          <a:p>
            <a:pPr marL="342900" indent="-342900">
              <a:buFont typeface="Arial" panose="020B0604020202020204" pitchFamily="34" charset="0"/>
              <a:buChar char="•"/>
            </a:pPr>
            <a:r>
              <a:rPr lang="en-GB" sz="2000" dirty="0"/>
              <a:t>Execution then continues on the calling method until the point that the thread is told it can’t continue until the task is complete.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When each task is completed, it signals that execution can continue. The first method in the call stack won’t be finished executing until all method have completed execution.</a:t>
            </a:r>
          </a:p>
          <a:p>
            <a:endParaRPr lang="en-GB" sz="2400" dirty="0"/>
          </a:p>
          <a:p>
            <a:pPr algn="ctr"/>
            <a:r>
              <a:rPr lang="en-GB" sz="2400" b="1" dirty="0"/>
              <a:t>There are multiple ways of doing this though and some ways are better than others</a:t>
            </a:r>
          </a:p>
        </p:txBody>
      </p:sp>
    </p:spTree>
    <p:extLst>
      <p:ext uri="{BB962C8B-B14F-4D97-AF65-F5344CB8AC3E}">
        <p14:creationId xmlns:p14="http://schemas.microsoft.com/office/powerpoint/2010/main" val="2101643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Consider the following code…</a:t>
            </a:r>
          </a:p>
        </p:txBody>
      </p:sp>
      <p:sp>
        <p:nvSpPr>
          <p:cNvPr id="5" name="TextBox 4">
            <a:extLst>
              <a:ext uri="{FF2B5EF4-FFF2-40B4-BE49-F238E27FC236}">
                <a16:creationId xmlns:a16="http://schemas.microsoft.com/office/drawing/2014/main" id="{0881C216-CCC3-461C-B52E-B4EFFE179145}"/>
              </a:ext>
            </a:extLst>
          </p:cNvPr>
          <p:cNvSpPr txBox="1"/>
          <p:nvPr/>
        </p:nvSpPr>
        <p:spPr>
          <a:xfrm>
            <a:off x="7600950" y="332234"/>
            <a:ext cx="4346066"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What actually happens when you call the Operation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4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prstClr val="white"/>
                </a:solidFill>
                <a:latin typeface="Calibri" panose="020F0502020204030204"/>
              </a:rPr>
              <a:t>Could this be written better? </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DFD0B4E1-37E1-43A6-BA90-6228CE5BDFAA}"/>
              </a:ext>
            </a:extLst>
          </p:cNvPr>
          <p:cNvSpPr txBox="1"/>
          <p:nvPr/>
        </p:nvSpPr>
        <p:spPr>
          <a:xfrm>
            <a:off x="95074" y="4204290"/>
            <a:ext cx="11935001" cy="2616101"/>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GB" dirty="0">
                <a:solidFill>
                  <a:prstClr val="white"/>
                </a:solidFill>
                <a:latin typeface="Calibri" panose="020F0502020204030204"/>
              </a:rPr>
              <a:t>The first </a:t>
            </a:r>
            <a:r>
              <a:rPr lang="en-GB" dirty="0" err="1">
                <a:solidFill>
                  <a:prstClr val="white"/>
                </a:solidFill>
                <a:latin typeface="Calibri" panose="020F0502020204030204"/>
              </a:rPr>
              <a:t>Console.WriteLine</a:t>
            </a:r>
            <a:r>
              <a:rPr lang="en-GB" dirty="0">
                <a:solidFill>
                  <a:prstClr val="white"/>
                </a:solidFill>
                <a:latin typeface="Calibri" panose="020F0502020204030204"/>
              </a:rPr>
              <a:t> is called, then </a:t>
            </a:r>
            <a:r>
              <a:rPr lang="en-GB" dirty="0" err="1">
                <a:solidFill>
                  <a:prstClr val="white"/>
                </a:solidFill>
                <a:latin typeface="Calibri" panose="020F0502020204030204"/>
              </a:rPr>
              <a:t>Task.Delay</a:t>
            </a:r>
            <a:r>
              <a:rPr lang="en-GB" dirty="0">
                <a:solidFill>
                  <a:prstClr val="white"/>
                </a:solidFill>
                <a:latin typeface="Calibri" panose="020F0502020204030204"/>
              </a:rPr>
              <a:t> is called. </a:t>
            </a:r>
            <a:r>
              <a:rPr lang="en-GB" dirty="0" err="1">
                <a:solidFill>
                  <a:prstClr val="white"/>
                </a:solidFill>
                <a:latin typeface="Calibri" panose="020F0502020204030204"/>
              </a:rPr>
              <a:t>Task.Delay</a:t>
            </a:r>
            <a:r>
              <a:rPr lang="en-GB" dirty="0">
                <a:solidFill>
                  <a:prstClr val="white"/>
                </a:solidFill>
                <a:latin typeface="Calibri" panose="020F0502020204030204"/>
              </a:rPr>
              <a:t> returns an incomplete task.</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lang="en-GB" dirty="0">
              <a:solidFill>
                <a:prstClr val="white"/>
              </a:solidFill>
              <a:latin typeface="Calibri" panose="020F0502020204030204"/>
            </a:endParaRPr>
          </a:p>
          <a:p>
            <a:pPr marL="457200" lvl="0" indent="-457200">
              <a:buFont typeface="+mj-lt"/>
              <a:buAutoNum type="arabicPeriod"/>
            </a:pPr>
            <a:r>
              <a:rPr lang="en-GB" dirty="0">
                <a:solidFill>
                  <a:prstClr val="white"/>
                </a:solidFill>
              </a:rPr>
              <a:t>Execution of Operation then continues until the call to the Wait method. The Wait method tells the thread it needs to wait for the task from </a:t>
            </a:r>
            <a:r>
              <a:rPr lang="en-GB" dirty="0" err="1">
                <a:solidFill>
                  <a:prstClr val="white"/>
                </a:solidFill>
              </a:rPr>
              <a:t>DoSomeStuffAsync</a:t>
            </a:r>
            <a:r>
              <a:rPr lang="en-GB" dirty="0">
                <a:solidFill>
                  <a:prstClr val="white"/>
                </a:solidFill>
              </a:rPr>
              <a:t> to complete. </a:t>
            </a:r>
            <a:r>
              <a:rPr lang="en-GB" dirty="0">
                <a:solidFill>
                  <a:srgbClr val="FF0000"/>
                </a:solidFill>
              </a:rPr>
              <a:t>The thread is blocked and can’t do anything else until the task is complete.</a:t>
            </a:r>
          </a:p>
          <a:p>
            <a:pPr marL="457200" lvl="0" indent="-457200">
              <a:buFont typeface="+mj-lt"/>
              <a:buAutoNum type="arabicPeriod"/>
            </a:pPr>
            <a:endParaRPr lang="en-GB" dirty="0">
              <a:solidFill>
                <a:prstClr val="white"/>
              </a:solidFill>
            </a:endParaRPr>
          </a:p>
          <a:p>
            <a:pPr marL="457200" indent="-457200">
              <a:buFont typeface="+mj-lt"/>
              <a:buAutoNum type="arabicPeriod"/>
            </a:pPr>
            <a:r>
              <a:rPr lang="en-GB" dirty="0">
                <a:solidFill>
                  <a:prstClr val="white"/>
                </a:solidFill>
              </a:rPr>
              <a:t>Eventually the </a:t>
            </a:r>
            <a:r>
              <a:rPr lang="en-GB" dirty="0" err="1">
                <a:solidFill>
                  <a:prstClr val="white"/>
                </a:solidFill>
              </a:rPr>
              <a:t>Task.Delay</a:t>
            </a:r>
            <a:r>
              <a:rPr lang="en-GB" dirty="0">
                <a:solidFill>
                  <a:prstClr val="white"/>
                </a:solidFill>
              </a:rPr>
              <a:t> task is complete, so </a:t>
            </a:r>
            <a:r>
              <a:rPr lang="en-GB" dirty="0" err="1">
                <a:solidFill>
                  <a:prstClr val="white"/>
                </a:solidFill>
              </a:rPr>
              <a:t>DoSomeStuffAsync</a:t>
            </a:r>
            <a:r>
              <a:rPr lang="en-GB" dirty="0">
                <a:solidFill>
                  <a:prstClr val="white"/>
                </a:solidFill>
              </a:rPr>
              <a:t> is completed, which means the thread is no longer blocked and can now finish execution of the Operation method. </a:t>
            </a:r>
            <a:r>
              <a:rPr lang="en-GB" b="1" dirty="0">
                <a:solidFill>
                  <a:srgbClr val="FF0000"/>
                </a:solidFill>
              </a:rPr>
              <a:t>The thread is blocked for almost all of this scenario</a:t>
            </a:r>
            <a:r>
              <a:rPr lang="en-GB" dirty="0">
                <a:solidFill>
                  <a:prstClr val="white"/>
                </a:solidFill>
              </a:rPr>
              <a:t>.</a:t>
            </a:r>
            <a:endParaRPr lang="en-GB" dirty="0">
              <a:solidFill>
                <a:prstClr val="white"/>
              </a:solidFill>
              <a:latin typeface="Calibri" panose="020F0502020204030204"/>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CB28CBE3-B0D6-4892-8D0A-90E83093E441}"/>
              </a:ext>
            </a:extLst>
          </p:cNvPr>
          <p:cNvPicPr>
            <a:picLocks noChangeAspect="1"/>
          </p:cNvPicPr>
          <p:nvPr/>
        </p:nvPicPr>
        <p:blipFill>
          <a:blip r:embed="rId2"/>
          <a:stretch>
            <a:fillRect/>
          </a:stretch>
        </p:blipFill>
        <p:spPr>
          <a:xfrm>
            <a:off x="161749" y="816816"/>
            <a:ext cx="6553200" cy="3133725"/>
          </a:xfrm>
          <a:prstGeom prst="rect">
            <a:avLst/>
          </a:prstGeom>
        </p:spPr>
      </p:pic>
    </p:spTree>
    <p:extLst>
      <p:ext uri="{BB962C8B-B14F-4D97-AF65-F5344CB8AC3E}">
        <p14:creationId xmlns:p14="http://schemas.microsoft.com/office/powerpoint/2010/main" val="1505348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Consider </a:t>
            </a:r>
            <a:r>
              <a:rPr lang="en-GB" sz="2400" dirty="0">
                <a:solidFill>
                  <a:prstClr val="white"/>
                </a:solidFill>
                <a:latin typeface="Calibri" panose="020F0502020204030204"/>
              </a:rPr>
              <a:t>this code instead…</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881C216-CCC3-461C-B52E-B4EFFE179145}"/>
              </a:ext>
            </a:extLst>
          </p:cNvPr>
          <p:cNvSpPr txBox="1"/>
          <p:nvPr/>
        </p:nvSpPr>
        <p:spPr>
          <a:xfrm>
            <a:off x="7600950" y="332234"/>
            <a:ext cx="434606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What happens when you call the </a:t>
            </a:r>
            <a:r>
              <a:rPr kumimoji="0" lang="en-GB" sz="2400" b="0" i="0" u="none" strike="noStrike" kern="1200" cap="none" spc="0" normalizeH="0" baseline="0" noProof="0" dirty="0" err="1">
                <a:ln>
                  <a:noFill/>
                </a:ln>
                <a:solidFill>
                  <a:prstClr val="white"/>
                </a:solidFill>
                <a:effectLst/>
                <a:uLnTx/>
                <a:uFillTx/>
                <a:latin typeface="Calibri" panose="020F0502020204030204"/>
                <a:ea typeface="+mn-ea"/>
                <a:cs typeface="+mn-cs"/>
              </a:rPr>
              <a:t>OperationAsync</a:t>
            </a: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prstClr val="white"/>
                </a:solidFill>
                <a:latin typeface="Calibri" panose="020F0502020204030204"/>
              </a:rPr>
              <a:t>Why is this better? </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DFD0B4E1-37E1-43A6-BA90-6228CE5BDFAA}"/>
              </a:ext>
            </a:extLst>
          </p:cNvPr>
          <p:cNvSpPr txBox="1"/>
          <p:nvPr/>
        </p:nvSpPr>
        <p:spPr>
          <a:xfrm>
            <a:off x="95074" y="4204290"/>
            <a:ext cx="11935001" cy="2308324"/>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The first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Console.WriteLine</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is called, then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Task.Delay</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is called.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Task.Delay</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returns an incomplete task.</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Execution of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OperationAsync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then continues until the call to the await keyword. The await keyword tells the thread that we need to wait for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DoSomeStuffAsync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to complete before continuing, </a:t>
            </a:r>
            <a:r>
              <a:rPr kumimoji="0" lang="en-GB" sz="1800" b="0" i="0" u="none" strike="noStrike" kern="1200" cap="none" spc="0" normalizeH="0" baseline="0" noProof="0" dirty="0">
                <a:ln>
                  <a:noFill/>
                </a:ln>
                <a:solidFill>
                  <a:srgbClr val="00FE73"/>
                </a:solidFill>
                <a:effectLst/>
                <a:uLnTx/>
                <a:uFillTx/>
                <a:latin typeface="Calibri" panose="020F0502020204030204"/>
                <a:ea typeface="+mn-ea"/>
                <a:cs typeface="+mn-cs"/>
              </a:rPr>
              <a:t>and </a:t>
            </a:r>
            <a:r>
              <a:rPr lang="en-GB" dirty="0">
                <a:solidFill>
                  <a:srgbClr val="00FE73"/>
                </a:solidFill>
                <a:latin typeface="Calibri" panose="020F0502020204030204"/>
              </a:rPr>
              <a:t>schedules the rest of the method to be completed by any thread from the thread pool</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The thread is </a:t>
            </a:r>
            <a:r>
              <a:rPr lang="en-GB" dirty="0">
                <a:solidFill>
                  <a:prstClr val="white"/>
                </a:solidFill>
                <a:latin typeface="Calibri" panose="020F0502020204030204"/>
              </a:rPr>
              <a:t>therefore not blocked and is </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free to do other work. </a:t>
            </a:r>
          </a:p>
          <a:p>
            <a:pPr marR="0" lvl="0" algn="l" defTabSz="914400" rtl="0" eaLnBrk="1" fontAlgn="auto" latinLnBrk="0" hangingPunct="1">
              <a:lnSpc>
                <a:spcPct val="100000"/>
              </a:lnSpc>
              <a:spcBef>
                <a:spcPts val="0"/>
              </a:spcBef>
              <a:spcAft>
                <a:spcPts val="0"/>
              </a:spcAft>
              <a:buClrTx/>
              <a:buSzTx/>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Eventually the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Task.Delay</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task is complete, so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DoSomeStuffAsync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is completed, which means the rest of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OperationAsync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can now be completed by a thread from the thread pool</a:t>
            </a:r>
            <a:r>
              <a:rPr lang="en-GB" dirty="0">
                <a:solidFill>
                  <a:schemeClr val="bg1"/>
                </a:solidFill>
                <a:latin typeface="Calibri" panose="020F0502020204030204"/>
              </a:rPr>
              <a:t>.</a:t>
            </a:r>
            <a:r>
              <a:rPr kumimoji="0" lang="en-GB" sz="1800" b="0" i="0" u="none" strike="noStrike" kern="1200" cap="none" spc="0" normalizeH="0" baseline="0" noProof="0" dirty="0">
                <a:ln>
                  <a:noFill/>
                </a:ln>
                <a:solidFill>
                  <a:srgbClr val="00B050"/>
                </a:solidFill>
                <a:effectLst/>
                <a:uLnTx/>
                <a:uFillTx/>
                <a:latin typeface="Calibri" panose="020F0502020204030204"/>
                <a:ea typeface="+mn-ea"/>
                <a:cs typeface="+mn-cs"/>
              </a:rPr>
              <a:t> </a:t>
            </a:r>
            <a:r>
              <a:rPr kumimoji="0" lang="en-GB" sz="1800" b="1" i="0" u="none" strike="noStrike" kern="1200" cap="none" spc="0" normalizeH="0" baseline="0" noProof="0" dirty="0">
                <a:ln>
                  <a:noFill/>
                </a:ln>
                <a:solidFill>
                  <a:srgbClr val="00FE73"/>
                </a:solidFill>
                <a:effectLst/>
                <a:uLnTx/>
                <a:uFillTx/>
                <a:latin typeface="Calibri" panose="020F0502020204030204"/>
                <a:ea typeface="+mn-ea"/>
                <a:cs typeface="+mn-cs"/>
              </a:rPr>
              <a:t>No threads were blocked in this entire scenario</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1AEDA78E-1A98-451D-87FD-D1FCD3BDC1CB}"/>
              </a:ext>
            </a:extLst>
          </p:cNvPr>
          <p:cNvPicPr>
            <a:picLocks noChangeAspect="1"/>
          </p:cNvPicPr>
          <p:nvPr/>
        </p:nvPicPr>
        <p:blipFill>
          <a:blip r:embed="rId2"/>
          <a:stretch>
            <a:fillRect/>
          </a:stretch>
        </p:blipFill>
        <p:spPr>
          <a:xfrm>
            <a:off x="168784" y="793003"/>
            <a:ext cx="6581775" cy="3181350"/>
          </a:xfrm>
          <a:prstGeom prst="rect">
            <a:avLst/>
          </a:prstGeom>
        </p:spPr>
      </p:pic>
    </p:spTree>
    <p:extLst>
      <p:ext uri="{BB962C8B-B14F-4D97-AF65-F5344CB8AC3E}">
        <p14:creationId xmlns:p14="http://schemas.microsoft.com/office/powerpoint/2010/main" val="3126794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893647"/>
          </a:xfrm>
          <a:prstGeom prst="rect">
            <a:avLst/>
          </a:prstGeom>
          <a:noFill/>
        </p:spPr>
        <p:txBody>
          <a:bodyPr wrap="square" rtlCol="0">
            <a:spAutoFit/>
          </a:bodyPr>
          <a:lstStyle/>
          <a:p>
            <a:r>
              <a:rPr lang="en-GB" sz="2400" b="1" dirty="0"/>
              <a:t>Summary</a:t>
            </a:r>
          </a:p>
          <a:p>
            <a:endParaRPr lang="en-GB" sz="2400" b="1" dirty="0"/>
          </a:p>
          <a:p>
            <a:r>
              <a:rPr lang="en-GB" sz="2400" dirty="0"/>
              <a:t>The following are synchronous (blocking) ways of waiting for tasks to complete and should be avoided when possible: </a:t>
            </a:r>
            <a:endParaRPr lang="en-GB" sz="2400" b="1" dirty="0"/>
          </a:p>
          <a:p>
            <a:endParaRPr lang="en-GB" sz="2400" b="1" dirty="0"/>
          </a:p>
          <a:p>
            <a:pPr marL="342900" indent="-342900">
              <a:buFont typeface="Arial" panose="020B0604020202020204" pitchFamily="34" charset="0"/>
              <a:buChar char="•"/>
            </a:pPr>
            <a:r>
              <a:rPr lang="en-GB" sz="2400" b="1" dirty="0"/>
              <a:t>Wait() </a:t>
            </a:r>
            <a:r>
              <a:rPr lang="en-GB" sz="2400" dirty="0"/>
              <a:t>– Waits for the task to complete execution</a:t>
            </a:r>
          </a:p>
          <a:p>
            <a:pPr marL="342900" indent="-342900">
              <a:buFont typeface="Arial" panose="020B0604020202020204" pitchFamily="34" charset="0"/>
              <a:buChar char="•"/>
            </a:pPr>
            <a:endParaRPr lang="en-GB" sz="2400" b="1" dirty="0"/>
          </a:p>
          <a:p>
            <a:pPr marL="342900" indent="-342900">
              <a:buFont typeface="Arial" panose="020B0604020202020204" pitchFamily="34" charset="0"/>
              <a:buChar char="•"/>
            </a:pPr>
            <a:r>
              <a:rPr lang="en-GB" sz="2400" b="1" dirty="0"/>
              <a:t>Result </a:t>
            </a:r>
            <a:r>
              <a:rPr lang="en-GB" sz="2400" dirty="0"/>
              <a:t>– Waits for the task to complete execution and then returns the result value.</a:t>
            </a:r>
          </a:p>
          <a:p>
            <a:pPr marL="342900" indent="-342900">
              <a:buFont typeface="Arial" panose="020B0604020202020204" pitchFamily="34" charset="0"/>
              <a:buChar char="•"/>
            </a:pPr>
            <a:endParaRPr lang="en-GB" sz="2400" dirty="0"/>
          </a:p>
          <a:p>
            <a:endParaRPr lang="en-GB" sz="2400" dirty="0"/>
          </a:p>
          <a:p>
            <a:endParaRPr lang="en-GB" sz="2400" dirty="0"/>
          </a:p>
          <a:p>
            <a:pPr algn="ctr"/>
            <a:r>
              <a:rPr lang="en-GB" sz="2400" b="1" dirty="0"/>
              <a:t>You want to use async and await instead, whenever possible</a:t>
            </a:r>
          </a:p>
          <a:p>
            <a:pPr algn="ctr"/>
            <a:endParaRPr lang="en-GB" sz="2400" b="1" dirty="0"/>
          </a:p>
        </p:txBody>
      </p:sp>
    </p:spTree>
    <p:extLst>
      <p:ext uri="{BB962C8B-B14F-4D97-AF65-F5344CB8AC3E}">
        <p14:creationId xmlns:p14="http://schemas.microsoft.com/office/powerpoint/2010/main" val="3994888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529D7F-E3ED-428D-95D1-BE8CFB6DE0C0}"/>
              </a:ext>
            </a:extLst>
          </p:cNvPr>
          <p:cNvPicPr>
            <a:picLocks noChangeAspect="1"/>
          </p:cNvPicPr>
          <p:nvPr/>
        </p:nvPicPr>
        <p:blipFill>
          <a:blip r:embed="rId2"/>
          <a:stretch>
            <a:fillRect/>
          </a:stretch>
        </p:blipFill>
        <p:spPr>
          <a:xfrm>
            <a:off x="95074" y="432910"/>
            <a:ext cx="10775089" cy="6344127"/>
          </a:xfrm>
          <a:prstGeom prst="rect">
            <a:avLst/>
          </a:prstGeom>
        </p:spPr>
      </p:pic>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373225"/>
          </a:xfrm>
          <a:prstGeom prst="rect">
            <a:avLst/>
          </a:prstGeom>
          <a:noFill/>
        </p:spPr>
        <p:txBody>
          <a:bodyPr wrap="square" rtlCol="0">
            <a:spAutoFit/>
          </a:bodyPr>
          <a:lstStyle/>
          <a:p>
            <a:r>
              <a:rPr lang="en-GB" dirty="0">
                <a:solidFill>
                  <a:schemeClr val="bg1"/>
                </a:solidFill>
              </a:rPr>
              <a:t>Consider the following code…</a:t>
            </a:r>
          </a:p>
        </p:txBody>
      </p:sp>
      <p:sp>
        <p:nvSpPr>
          <p:cNvPr id="5" name="TextBox 4">
            <a:extLst>
              <a:ext uri="{FF2B5EF4-FFF2-40B4-BE49-F238E27FC236}">
                <a16:creationId xmlns:a16="http://schemas.microsoft.com/office/drawing/2014/main" id="{0881C216-CCC3-461C-B52E-B4EFFE179145}"/>
              </a:ext>
            </a:extLst>
          </p:cNvPr>
          <p:cNvSpPr txBox="1"/>
          <p:nvPr/>
        </p:nvSpPr>
        <p:spPr>
          <a:xfrm>
            <a:off x="7432987" y="502948"/>
            <a:ext cx="4573627" cy="1754326"/>
          </a:xfrm>
          <a:prstGeom prst="rect">
            <a:avLst/>
          </a:prstGeom>
          <a:noFill/>
        </p:spPr>
        <p:txBody>
          <a:bodyPr wrap="square" rtlCol="0">
            <a:spAutoFit/>
          </a:bodyPr>
          <a:lstStyle/>
          <a:p>
            <a:r>
              <a:rPr lang="en-GB" dirty="0">
                <a:solidFill>
                  <a:schemeClr val="bg1"/>
                </a:solidFill>
              </a:rPr>
              <a:t>Which of these methods has the fastest performance? </a:t>
            </a:r>
          </a:p>
          <a:p>
            <a:endParaRPr lang="en-GB" dirty="0">
              <a:solidFill>
                <a:schemeClr val="bg1"/>
              </a:solidFill>
            </a:endParaRPr>
          </a:p>
          <a:p>
            <a:r>
              <a:rPr lang="en-GB" dirty="0">
                <a:solidFill>
                  <a:schemeClr val="bg1"/>
                </a:solidFill>
              </a:rPr>
              <a:t>A. Method1Async</a:t>
            </a:r>
          </a:p>
          <a:p>
            <a:endParaRPr lang="en-GB" dirty="0">
              <a:solidFill>
                <a:schemeClr val="bg1"/>
              </a:solidFill>
            </a:endParaRPr>
          </a:p>
          <a:p>
            <a:r>
              <a:rPr lang="en-GB" dirty="0">
                <a:solidFill>
                  <a:schemeClr val="bg1"/>
                </a:solidFill>
              </a:rPr>
              <a:t>B. Method2Async</a:t>
            </a:r>
          </a:p>
        </p:txBody>
      </p:sp>
    </p:spTree>
    <p:extLst>
      <p:ext uri="{BB962C8B-B14F-4D97-AF65-F5344CB8AC3E}">
        <p14:creationId xmlns:p14="http://schemas.microsoft.com/office/powerpoint/2010/main" val="793592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694414"/>
          </a:xfrm>
          <a:prstGeom prst="rect">
            <a:avLst/>
          </a:prstGeom>
          <a:noFill/>
        </p:spPr>
        <p:txBody>
          <a:bodyPr wrap="square" rtlCol="0">
            <a:spAutoFit/>
          </a:bodyPr>
          <a:lstStyle/>
          <a:p>
            <a:r>
              <a:rPr lang="en-GB" sz="3200" b="1" dirty="0"/>
              <a:t>What we’ll be covering…</a:t>
            </a:r>
          </a:p>
          <a:p>
            <a:endParaRPr lang="en-GB" sz="2000" b="1" dirty="0"/>
          </a:p>
          <a:p>
            <a:pPr marL="457200" indent="-457200">
              <a:buFont typeface="Arial" panose="020B0604020202020204" pitchFamily="34" charset="0"/>
              <a:buChar char="•"/>
            </a:pPr>
            <a:r>
              <a:rPr lang="en-GB" dirty="0"/>
              <a:t>CPU-bound vs I/O-bound operations</a:t>
            </a:r>
          </a:p>
          <a:p>
            <a:endParaRPr lang="en-GB" dirty="0"/>
          </a:p>
          <a:p>
            <a:pPr marL="457200" indent="-457200">
              <a:buFont typeface="Arial" panose="020B0604020202020204" pitchFamily="34" charset="0"/>
              <a:buChar char="•"/>
            </a:pPr>
            <a:r>
              <a:rPr lang="en-GB" dirty="0"/>
              <a:t>Synchronous vs asynchronous operations</a:t>
            </a:r>
          </a:p>
          <a:p>
            <a:endParaRPr lang="en-GB" dirty="0"/>
          </a:p>
          <a:p>
            <a:pPr marL="457200" indent="-457200">
              <a:buFont typeface="Arial" panose="020B0604020202020204" pitchFamily="34" charset="0"/>
              <a:buChar char="•"/>
            </a:pPr>
            <a:r>
              <a:rPr lang="en-GB" dirty="0"/>
              <a:t>Task, Task&lt;T&gt;, Thread and </a:t>
            </a:r>
            <a:r>
              <a:rPr lang="en-GB" dirty="0" err="1"/>
              <a:t>ThreadPool</a:t>
            </a:r>
            <a:r>
              <a:rPr lang="en-GB" dirty="0"/>
              <a:t> classes in C#</a:t>
            </a:r>
          </a:p>
          <a:p>
            <a:endParaRPr lang="en-GB" dirty="0"/>
          </a:p>
          <a:p>
            <a:pPr marL="457200" indent="-457200">
              <a:buFont typeface="Arial" panose="020B0604020202020204" pitchFamily="34" charset="0"/>
              <a:buChar char="•"/>
            </a:pPr>
            <a:r>
              <a:rPr lang="en-GB" dirty="0"/>
              <a:t>async and await </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Optimising performance, scalability and throughput</a:t>
            </a:r>
          </a:p>
          <a:p>
            <a:endParaRPr lang="en-GB" dirty="0"/>
          </a:p>
          <a:p>
            <a:pPr marL="457200" indent="-457200">
              <a:buFont typeface="Arial" panose="020B0604020202020204" pitchFamily="34" charset="0"/>
              <a:buChar char="•"/>
            </a:pPr>
            <a:r>
              <a:rPr lang="en-GB" dirty="0"/>
              <a:t>Mixing CPU-bound and I/O-bound code in the same method</a:t>
            </a:r>
          </a:p>
          <a:p>
            <a:endParaRPr lang="en-GB" dirty="0"/>
          </a:p>
          <a:p>
            <a:pPr marL="457200" indent="-457200">
              <a:buFont typeface="Arial" panose="020B0604020202020204" pitchFamily="34" charset="0"/>
              <a:buChar char="•"/>
            </a:pPr>
            <a:r>
              <a:rPr lang="en-GB" dirty="0"/>
              <a:t>Dealing with exceptions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async void</a:t>
            </a:r>
          </a:p>
          <a:p>
            <a:endParaRPr lang="en-GB" dirty="0"/>
          </a:p>
          <a:p>
            <a:pPr marL="457200" indent="-457200">
              <a:buFont typeface="Arial" panose="020B0604020202020204" pitchFamily="34" charset="0"/>
              <a:buChar char="•"/>
            </a:pPr>
            <a:r>
              <a:rPr lang="en-GB" dirty="0"/>
              <a:t>Writing “fire-and-forget” background tasks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err="1"/>
              <a:t>SynchronizationContext</a:t>
            </a:r>
            <a:r>
              <a:rPr lang="en-GB" dirty="0"/>
              <a:t>, deadlocks and </a:t>
            </a:r>
            <a:r>
              <a:rPr lang="en-GB" dirty="0" err="1"/>
              <a:t>ConfigureAwait</a:t>
            </a:r>
            <a:endParaRPr lang="en-GB" dirty="0"/>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Etiquette when writing methods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70495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2185214"/>
          </a:xfrm>
          <a:prstGeom prst="rect">
            <a:avLst/>
          </a:prstGeom>
          <a:noFill/>
        </p:spPr>
        <p:txBody>
          <a:bodyPr wrap="square" rtlCol="0">
            <a:spAutoFit/>
          </a:bodyPr>
          <a:lstStyle/>
          <a:p>
            <a:r>
              <a:rPr lang="en-GB" sz="3200" b="1" dirty="0"/>
              <a:t>How using tasks with async and await help</a:t>
            </a:r>
            <a:br>
              <a:rPr lang="en-GB" sz="3200" b="1" dirty="0"/>
            </a:br>
            <a:br>
              <a:rPr lang="en-GB" sz="3200" b="1" dirty="0"/>
            </a:br>
            <a:r>
              <a:rPr lang="en-GB" sz="2400" dirty="0"/>
              <a:t>Consider the following code…</a:t>
            </a:r>
          </a:p>
          <a:p>
            <a:endParaRPr lang="en-GB" sz="2400" dirty="0"/>
          </a:p>
          <a:p>
            <a:endParaRPr lang="en-GB" sz="2400" dirty="0"/>
          </a:p>
        </p:txBody>
      </p:sp>
    </p:spTree>
    <p:extLst>
      <p:ext uri="{BB962C8B-B14F-4D97-AF65-F5344CB8AC3E}">
        <p14:creationId xmlns:p14="http://schemas.microsoft.com/office/powerpoint/2010/main" val="2159355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61665"/>
          </a:xfrm>
          <a:prstGeom prst="rect">
            <a:avLst/>
          </a:prstGeom>
          <a:noFill/>
        </p:spPr>
        <p:txBody>
          <a:bodyPr wrap="square" rtlCol="0">
            <a:spAutoFit/>
          </a:bodyPr>
          <a:lstStyle/>
          <a:p>
            <a:r>
              <a:rPr lang="en-GB" sz="2400" b="1" dirty="0"/>
              <a:t>Here are some example of synchronous operations in C#:</a:t>
            </a:r>
          </a:p>
        </p:txBody>
      </p:sp>
      <p:pic>
        <p:nvPicPr>
          <p:cNvPr id="2" name="Picture 1">
            <a:extLst>
              <a:ext uri="{FF2B5EF4-FFF2-40B4-BE49-F238E27FC236}">
                <a16:creationId xmlns:a16="http://schemas.microsoft.com/office/drawing/2014/main" id="{136A1FC5-97AC-4D35-A13E-09392AB806BF}"/>
              </a:ext>
            </a:extLst>
          </p:cNvPr>
          <p:cNvPicPr>
            <a:picLocks noChangeAspect="1"/>
          </p:cNvPicPr>
          <p:nvPr/>
        </p:nvPicPr>
        <p:blipFill>
          <a:blip r:embed="rId2"/>
          <a:stretch>
            <a:fillRect/>
          </a:stretch>
        </p:blipFill>
        <p:spPr>
          <a:xfrm>
            <a:off x="5667670" y="4543100"/>
            <a:ext cx="5203621" cy="1959489"/>
          </a:xfrm>
          <a:prstGeom prst="rect">
            <a:avLst/>
          </a:prstGeom>
        </p:spPr>
      </p:pic>
      <p:pic>
        <p:nvPicPr>
          <p:cNvPr id="3" name="Picture 2">
            <a:extLst>
              <a:ext uri="{FF2B5EF4-FFF2-40B4-BE49-F238E27FC236}">
                <a16:creationId xmlns:a16="http://schemas.microsoft.com/office/drawing/2014/main" id="{A5715088-701E-4AE3-B68C-8DF783327A99}"/>
              </a:ext>
            </a:extLst>
          </p:cNvPr>
          <p:cNvPicPr>
            <a:picLocks noChangeAspect="1"/>
          </p:cNvPicPr>
          <p:nvPr/>
        </p:nvPicPr>
        <p:blipFill>
          <a:blip r:embed="rId3"/>
          <a:stretch>
            <a:fillRect/>
          </a:stretch>
        </p:blipFill>
        <p:spPr>
          <a:xfrm>
            <a:off x="520904" y="4782034"/>
            <a:ext cx="4089196" cy="1874922"/>
          </a:xfrm>
          <a:prstGeom prst="rect">
            <a:avLst/>
          </a:prstGeom>
        </p:spPr>
      </p:pic>
      <p:pic>
        <p:nvPicPr>
          <p:cNvPr id="5" name="Picture 4">
            <a:extLst>
              <a:ext uri="{FF2B5EF4-FFF2-40B4-BE49-F238E27FC236}">
                <a16:creationId xmlns:a16="http://schemas.microsoft.com/office/drawing/2014/main" id="{4F9BE8B1-40C1-42F0-A075-B369F7D0DE93}"/>
              </a:ext>
            </a:extLst>
          </p:cNvPr>
          <p:cNvPicPr>
            <a:picLocks noChangeAspect="1"/>
          </p:cNvPicPr>
          <p:nvPr/>
        </p:nvPicPr>
        <p:blipFill>
          <a:blip r:embed="rId4"/>
          <a:stretch>
            <a:fillRect/>
          </a:stretch>
        </p:blipFill>
        <p:spPr>
          <a:xfrm>
            <a:off x="3551145" y="912269"/>
            <a:ext cx="6121604" cy="1183894"/>
          </a:xfrm>
          <a:prstGeom prst="rect">
            <a:avLst/>
          </a:prstGeom>
        </p:spPr>
      </p:pic>
      <p:pic>
        <p:nvPicPr>
          <p:cNvPr id="6" name="Picture 5">
            <a:extLst>
              <a:ext uri="{FF2B5EF4-FFF2-40B4-BE49-F238E27FC236}">
                <a16:creationId xmlns:a16="http://schemas.microsoft.com/office/drawing/2014/main" id="{D2119DEB-5FEE-4E4F-B6E1-86F9E90B5B6B}"/>
              </a:ext>
            </a:extLst>
          </p:cNvPr>
          <p:cNvPicPr>
            <a:picLocks noChangeAspect="1"/>
          </p:cNvPicPr>
          <p:nvPr/>
        </p:nvPicPr>
        <p:blipFill>
          <a:blip r:embed="rId5"/>
          <a:stretch>
            <a:fillRect/>
          </a:stretch>
        </p:blipFill>
        <p:spPr>
          <a:xfrm>
            <a:off x="5345111" y="2883566"/>
            <a:ext cx="6581846" cy="853861"/>
          </a:xfrm>
          <a:prstGeom prst="rect">
            <a:avLst/>
          </a:prstGeom>
        </p:spPr>
      </p:pic>
    </p:spTree>
    <p:extLst>
      <p:ext uri="{BB962C8B-B14F-4D97-AF65-F5344CB8AC3E}">
        <p14:creationId xmlns:p14="http://schemas.microsoft.com/office/powerpoint/2010/main" val="220451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When tasks throw exceptions…</a:t>
            </a:r>
          </a:p>
          <a:p>
            <a:endParaRPr lang="en-GB" sz="2200" b="1" dirty="0"/>
          </a:p>
          <a:p>
            <a:pPr marL="342900" indent="-342900">
              <a:buFont typeface="Arial" panose="020B0604020202020204" pitchFamily="34" charset="0"/>
              <a:buChar char="•"/>
            </a:pPr>
            <a:r>
              <a:rPr lang="en-GB" sz="2200" dirty="0"/>
              <a:t>Observing the completion of a failed task by using </a:t>
            </a:r>
            <a:r>
              <a:rPr lang="en-GB" sz="2200" b="1" dirty="0"/>
              <a:t>Wait()</a:t>
            </a:r>
            <a:r>
              <a:rPr lang="en-GB" sz="2200" dirty="0"/>
              <a:t>,</a:t>
            </a:r>
            <a:r>
              <a:rPr lang="en-GB" sz="2200" b="1" dirty="0"/>
              <a:t> Result, await </a:t>
            </a:r>
            <a:r>
              <a:rPr lang="en-GB" sz="2200" dirty="0"/>
              <a:t>or </a:t>
            </a:r>
            <a:r>
              <a:rPr lang="en-GB" sz="2200" b="1" dirty="0" err="1"/>
              <a:t>GetAwaiter</a:t>
            </a:r>
            <a:r>
              <a:rPr lang="en-GB" sz="2200" b="1" dirty="0"/>
              <a:t>().</a:t>
            </a:r>
            <a:r>
              <a:rPr lang="en-GB" sz="2200" b="1" dirty="0" err="1"/>
              <a:t>GetResult</a:t>
            </a:r>
            <a:r>
              <a:rPr lang="en-GB" sz="2200" b="1" dirty="0"/>
              <a:t>() </a:t>
            </a:r>
            <a:r>
              <a:rPr lang="en-GB" sz="2200" dirty="0"/>
              <a:t>will propagate its exception to where you’re waiting for the task to complete. At this point, you need to handle it with a try/catch block. </a:t>
            </a:r>
          </a:p>
          <a:p>
            <a:endParaRPr lang="en-GB" sz="2200" dirty="0"/>
          </a:p>
          <a:p>
            <a:pPr marL="342900" indent="-342900">
              <a:buFont typeface="Arial" panose="020B0604020202020204" pitchFamily="34" charset="0"/>
              <a:buChar char="•"/>
            </a:pPr>
            <a:r>
              <a:rPr lang="en-GB" sz="2200" dirty="0"/>
              <a:t>As a task needs to keep track of exceptions thrown in subtasks, any thrown exceptions are grouped as a single </a:t>
            </a:r>
            <a:r>
              <a:rPr lang="en-GB" sz="2200" b="1" dirty="0" err="1"/>
              <a:t>AggregateException</a:t>
            </a:r>
            <a:r>
              <a:rPr lang="en-GB" sz="2200" dirty="0"/>
              <a:t>. You need to then inspect the inner exceptions to determine the underlying cause of the issue. This can lead to ugly unwrapping logic when catching exceptions.</a:t>
            </a:r>
            <a:endParaRPr lang="en-GB" sz="2200" b="1" dirty="0"/>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Exceptions thrown within a task are always accessible from the </a:t>
            </a:r>
            <a:r>
              <a:rPr lang="en-GB" sz="2200" b="1" dirty="0"/>
              <a:t>Exception property</a:t>
            </a:r>
            <a:r>
              <a:rPr lang="en-GB" sz="2200" dirty="0"/>
              <a:t>. This is of type </a:t>
            </a:r>
            <a:r>
              <a:rPr lang="en-GB" sz="2200" b="1" dirty="0" err="1"/>
              <a:t>AggregateException</a:t>
            </a:r>
            <a:r>
              <a:rPr lang="en-GB" sz="2200" dirty="0"/>
              <a:t>. </a:t>
            </a:r>
          </a:p>
          <a:p>
            <a:endParaRPr lang="en-GB" sz="2200" b="1" dirty="0"/>
          </a:p>
          <a:p>
            <a:pPr marL="342900" indent="-342900">
              <a:buFont typeface="Arial" panose="020B0604020202020204" pitchFamily="34" charset="0"/>
              <a:buChar char="•"/>
            </a:pPr>
            <a:r>
              <a:rPr lang="en-GB" sz="2200" b="1" dirty="0"/>
              <a:t>Using await or </a:t>
            </a:r>
            <a:r>
              <a:rPr lang="en-GB" sz="2200" b="1" dirty="0" err="1"/>
              <a:t>GetAwaiter</a:t>
            </a:r>
            <a:r>
              <a:rPr lang="en-GB" sz="2200" b="1" dirty="0"/>
              <a:t>().</a:t>
            </a:r>
            <a:r>
              <a:rPr lang="en-GB" sz="2200" b="1" dirty="0" err="1"/>
              <a:t>GetResult</a:t>
            </a:r>
            <a:r>
              <a:rPr lang="en-GB" sz="2200" b="1" dirty="0"/>
              <a:t>() will not throw an </a:t>
            </a:r>
            <a:r>
              <a:rPr lang="en-GB" sz="2200" b="1" dirty="0" err="1"/>
              <a:t>AggregateException</a:t>
            </a:r>
            <a:r>
              <a:rPr lang="en-GB" sz="2200" dirty="0"/>
              <a:t>. It will instead propagate the first exception which was thrown, just like when writing synchronous code. </a:t>
            </a:r>
            <a:br>
              <a:rPr lang="en-GB" sz="2200" dirty="0"/>
            </a:br>
            <a:endParaRPr lang="en-GB" sz="2200" dirty="0"/>
          </a:p>
          <a:p>
            <a:pPr algn="ctr"/>
            <a:r>
              <a:rPr lang="en-GB" sz="2200" b="1" dirty="0"/>
              <a:t>If you absolutely must wait synchronously, use </a:t>
            </a:r>
            <a:r>
              <a:rPr lang="en-GB" sz="2200" b="1" dirty="0" err="1"/>
              <a:t>GetAwaiter</a:t>
            </a:r>
            <a:r>
              <a:rPr lang="en-GB" sz="2200" b="1" dirty="0"/>
              <a:t>().</a:t>
            </a:r>
            <a:r>
              <a:rPr lang="en-GB" sz="2200" b="1" dirty="0" err="1"/>
              <a:t>GetResult</a:t>
            </a:r>
            <a:r>
              <a:rPr lang="en-GB" sz="2200" b="1" dirty="0"/>
              <a:t>(). Otherwise, use await!</a:t>
            </a:r>
          </a:p>
          <a:p>
            <a:pPr algn="ctr"/>
            <a:r>
              <a:rPr lang="en-GB" sz="2200" b="1" dirty="0"/>
              <a:t>Ideally, you should never have to worry about </a:t>
            </a:r>
            <a:r>
              <a:rPr lang="en-GB" sz="2200" b="1" dirty="0" err="1"/>
              <a:t>AggregateExceptions</a:t>
            </a:r>
            <a:r>
              <a:rPr lang="en-GB" sz="2200" b="1" dirty="0"/>
              <a:t>!</a:t>
            </a:r>
          </a:p>
        </p:txBody>
      </p:sp>
    </p:spTree>
    <p:extLst>
      <p:ext uri="{BB962C8B-B14F-4D97-AF65-F5344CB8AC3E}">
        <p14:creationId xmlns:p14="http://schemas.microsoft.com/office/powerpoint/2010/main" val="25185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async void</a:t>
            </a:r>
          </a:p>
        </p:txBody>
      </p:sp>
    </p:spTree>
    <p:extLst>
      <p:ext uri="{BB962C8B-B14F-4D97-AF65-F5344CB8AC3E}">
        <p14:creationId xmlns:p14="http://schemas.microsoft.com/office/powerpoint/2010/main" val="2184827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170646"/>
          </a:xfrm>
          <a:prstGeom prst="rect">
            <a:avLst/>
          </a:prstGeom>
          <a:noFill/>
        </p:spPr>
        <p:txBody>
          <a:bodyPr wrap="square" rtlCol="0">
            <a:spAutoFit/>
          </a:bodyPr>
          <a:lstStyle/>
          <a:p>
            <a:r>
              <a:rPr lang="en-GB" sz="2200" b="1" dirty="0"/>
              <a:t>The dangers of async void</a:t>
            </a:r>
          </a:p>
          <a:p>
            <a:endParaRPr lang="en-GB" sz="2200" b="1" dirty="0"/>
          </a:p>
          <a:p>
            <a:r>
              <a:rPr lang="en-GB" sz="2200" dirty="0"/>
              <a:t>NOTES:</a:t>
            </a:r>
          </a:p>
          <a:p>
            <a:endParaRPr lang="en-GB" sz="2200" dirty="0"/>
          </a:p>
          <a:p>
            <a:r>
              <a:rPr lang="en-GB" sz="2200" dirty="0"/>
              <a:t>Before .NET 4.5: </a:t>
            </a:r>
          </a:p>
          <a:p>
            <a:pPr marL="342900" indent="-342900">
              <a:buFont typeface="Arial" panose="020B0604020202020204" pitchFamily="34" charset="0"/>
              <a:buChar char="•"/>
            </a:pPr>
            <a:r>
              <a:rPr lang="en-GB" sz="2200" dirty="0"/>
              <a:t>When not using async void and an unobserved exception is thrown, the garbage collector will trigger the </a:t>
            </a:r>
            <a:r>
              <a:rPr lang="en-GB" sz="2200" b="1" dirty="0" err="1"/>
              <a:t>UnobservedTaskException</a:t>
            </a:r>
            <a:r>
              <a:rPr lang="en-GB" sz="2200" dirty="0"/>
              <a:t> event on the </a:t>
            </a:r>
            <a:r>
              <a:rPr lang="en-GB" sz="2200" b="1" dirty="0" err="1"/>
              <a:t>TaskScheduler</a:t>
            </a:r>
            <a:r>
              <a:rPr lang="en-GB" sz="2200" dirty="0"/>
              <a:t>, which by default will </a:t>
            </a:r>
            <a:r>
              <a:rPr lang="en-GB" sz="2200" b="1" dirty="0"/>
              <a:t>completely terminate your process</a:t>
            </a:r>
            <a:r>
              <a:rPr lang="en-GB" sz="2200" dirty="0"/>
              <a:t>. By default nowadays it won’t terminate your process and will instead be ignored. This default behaviour can be overridden however.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With async void, the exception will still terminate your process.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async void should only be used for top-level methods. Any unobserved exceptions thrown in those will be ignored and are fine. </a:t>
            </a:r>
          </a:p>
          <a:p>
            <a:endParaRPr lang="en-GB" sz="2200" dirty="0"/>
          </a:p>
        </p:txBody>
      </p:sp>
    </p:spTree>
    <p:extLst>
      <p:ext uri="{BB962C8B-B14F-4D97-AF65-F5344CB8AC3E}">
        <p14:creationId xmlns:p14="http://schemas.microsoft.com/office/powerpoint/2010/main" val="4140557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016758"/>
          </a:xfrm>
          <a:prstGeom prst="rect">
            <a:avLst/>
          </a:prstGeom>
          <a:noFill/>
        </p:spPr>
        <p:txBody>
          <a:bodyPr wrap="square" rtlCol="0">
            <a:spAutoFit/>
          </a:bodyPr>
          <a:lstStyle/>
          <a:p>
            <a:r>
              <a:rPr lang="en-GB" sz="3200" b="1" dirty="0" err="1"/>
              <a:t>Task.Run</a:t>
            </a:r>
            <a:endParaRPr lang="en-GB" sz="3200" b="1" dirty="0"/>
          </a:p>
          <a:p>
            <a:endParaRPr lang="en-GB" sz="3200" b="1" dirty="0"/>
          </a:p>
          <a:p>
            <a:r>
              <a:rPr lang="en-GB" sz="3200" b="1" dirty="0" err="1"/>
              <a:t>Task.Start</a:t>
            </a:r>
            <a:endParaRPr lang="en-GB" sz="3200" b="1" dirty="0"/>
          </a:p>
          <a:p>
            <a:endParaRPr lang="en-GB" sz="3200" b="1" dirty="0"/>
          </a:p>
          <a:p>
            <a:r>
              <a:rPr lang="en-GB" sz="3200" b="1" dirty="0" err="1"/>
              <a:t>Task.Wait</a:t>
            </a:r>
            <a:endParaRPr lang="en-GB" sz="3200" b="1" dirty="0"/>
          </a:p>
          <a:p>
            <a:endParaRPr lang="en-GB" sz="3200" b="1" dirty="0"/>
          </a:p>
          <a:p>
            <a:r>
              <a:rPr lang="en-GB" sz="3200" b="1" dirty="0" err="1"/>
              <a:t>Task.RunSynchronously</a:t>
            </a:r>
            <a:endParaRPr lang="en-GB" sz="3200" b="1" dirty="0"/>
          </a:p>
          <a:p>
            <a:endParaRPr lang="en-GB" sz="3200" b="1" dirty="0"/>
          </a:p>
          <a:p>
            <a:endParaRPr lang="en-GB" sz="3200" b="1" dirty="0"/>
          </a:p>
          <a:p>
            <a:r>
              <a:rPr lang="en-GB" sz="3200" b="1" dirty="0"/>
              <a:t>Use </a:t>
            </a:r>
            <a:r>
              <a:rPr lang="en-GB" sz="3200" b="1" dirty="0" err="1"/>
              <a:t>Task.Delay</a:t>
            </a:r>
            <a:r>
              <a:rPr lang="en-GB" sz="3200" b="1" dirty="0"/>
              <a:t> instead of </a:t>
            </a:r>
            <a:r>
              <a:rPr lang="en-GB" sz="3200" b="1" dirty="0" err="1"/>
              <a:t>Thread.Sleep</a:t>
            </a:r>
            <a:r>
              <a:rPr lang="en-GB" sz="3200" b="1" dirty="0"/>
              <a:t> as it’s asynchronous</a:t>
            </a:r>
          </a:p>
        </p:txBody>
      </p:sp>
    </p:spTree>
    <p:extLst>
      <p:ext uri="{BB962C8B-B14F-4D97-AF65-F5344CB8AC3E}">
        <p14:creationId xmlns:p14="http://schemas.microsoft.com/office/powerpoint/2010/main" val="1477074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F0E53A2A-621B-4FCE-9DF0-AB7FF5FFC932}"/>
              </a:ext>
            </a:extLst>
          </p:cNvPr>
          <p:cNvPicPr>
            <a:picLocks noChangeAspect="1"/>
          </p:cNvPicPr>
          <p:nvPr/>
        </p:nvPicPr>
        <p:blipFill>
          <a:blip r:embed="rId2"/>
          <a:stretch>
            <a:fillRect/>
          </a:stretch>
        </p:blipFill>
        <p:spPr>
          <a:xfrm>
            <a:off x="92766" y="1128887"/>
            <a:ext cx="12099234" cy="3795243"/>
          </a:xfrm>
          <a:prstGeom prst="rect">
            <a:avLst/>
          </a:prstGeom>
        </p:spPr>
      </p:pic>
    </p:spTree>
    <p:extLst>
      <p:ext uri="{BB962C8B-B14F-4D97-AF65-F5344CB8AC3E}">
        <p14:creationId xmlns:p14="http://schemas.microsoft.com/office/powerpoint/2010/main" val="958901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CPU-bound vs I/O-bound operations</a:t>
            </a:r>
          </a:p>
        </p:txBody>
      </p:sp>
    </p:spTree>
    <p:extLst>
      <p:ext uri="{BB962C8B-B14F-4D97-AF65-F5344CB8AC3E}">
        <p14:creationId xmlns:p14="http://schemas.microsoft.com/office/powerpoint/2010/main" val="241573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(it’s ridiculous)</a:t>
            </a:r>
            <a:endParaRPr lang="en-GB" sz="2400" dirty="0"/>
          </a:p>
        </p:txBody>
      </p:sp>
      <p:pic>
        <p:nvPicPr>
          <p:cNvPr id="3" name="Picture 2">
            <a:extLst>
              <a:ext uri="{FF2B5EF4-FFF2-40B4-BE49-F238E27FC236}">
                <a16:creationId xmlns:a16="http://schemas.microsoft.com/office/drawing/2014/main" id="{E1D53F19-A8EF-4396-8991-47377EBD5ECE}"/>
              </a:ext>
            </a:extLst>
          </p:cNvPr>
          <p:cNvPicPr>
            <a:picLocks noChangeAspect="1"/>
          </p:cNvPicPr>
          <p:nvPr/>
        </p:nvPicPr>
        <p:blipFill>
          <a:blip r:embed="rId2"/>
          <a:stretch>
            <a:fillRect/>
          </a:stretch>
        </p:blipFill>
        <p:spPr>
          <a:xfrm>
            <a:off x="92766" y="461664"/>
            <a:ext cx="10590076" cy="6396335"/>
          </a:xfrm>
          <a:prstGeom prst="rect">
            <a:avLst/>
          </a:prstGeom>
        </p:spPr>
      </p:pic>
    </p:spTree>
    <p:extLst>
      <p:ext uri="{BB962C8B-B14F-4D97-AF65-F5344CB8AC3E}">
        <p14:creationId xmlns:p14="http://schemas.microsoft.com/office/powerpoint/2010/main" val="3830813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B97CC702-914B-4F62-B18E-EF99143E2B1F}"/>
              </a:ext>
            </a:extLst>
          </p:cNvPr>
          <p:cNvPicPr>
            <a:picLocks noChangeAspect="1"/>
          </p:cNvPicPr>
          <p:nvPr/>
        </p:nvPicPr>
        <p:blipFill>
          <a:blip r:embed="rId2"/>
          <a:stretch>
            <a:fillRect/>
          </a:stretch>
        </p:blipFill>
        <p:spPr>
          <a:xfrm>
            <a:off x="55303" y="604539"/>
            <a:ext cx="12136697" cy="4867573"/>
          </a:xfrm>
          <a:prstGeom prst="rect">
            <a:avLst/>
          </a:prstGeom>
        </p:spPr>
      </p:pic>
    </p:spTree>
    <p:extLst>
      <p:ext uri="{BB962C8B-B14F-4D97-AF65-F5344CB8AC3E}">
        <p14:creationId xmlns:p14="http://schemas.microsoft.com/office/powerpoint/2010/main" val="42541389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(much better!)</a:t>
            </a:r>
            <a:endParaRPr lang="en-GB" sz="2400" dirty="0"/>
          </a:p>
        </p:txBody>
      </p:sp>
      <p:pic>
        <p:nvPicPr>
          <p:cNvPr id="2" name="Picture 1">
            <a:extLst>
              <a:ext uri="{FF2B5EF4-FFF2-40B4-BE49-F238E27FC236}">
                <a16:creationId xmlns:a16="http://schemas.microsoft.com/office/drawing/2014/main" id="{7D32DCD1-FC14-4C9E-BBB2-C07C0D1D088C}"/>
              </a:ext>
            </a:extLst>
          </p:cNvPr>
          <p:cNvPicPr>
            <a:picLocks noChangeAspect="1"/>
          </p:cNvPicPr>
          <p:nvPr/>
        </p:nvPicPr>
        <p:blipFill>
          <a:blip r:embed="rId2"/>
          <a:stretch>
            <a:fillRect/>
          </a:stretch>
        </p:blipFill>
        <p:spPr>
          <a:xfrm>
            <a:off x="92766" y="461665"/>
            <a:ext cx="10403447" cy="6293656"/>
          </a:xfrm>
          <a:prstGeom prst="rect">
            <a:avLst/>
          </a:prstGeom>
        </p:spPr>
      </p:pic>
    </p:spTree>
    <p:extLst>
      <p:ext uri="{BB962C8B-B14F-4D97-AF65-F5344CB8AC3E}">
        <p14:creationId xmlns:p14="http://schemas.microsoft.com/office/powerpoint/2010/main" val="853559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How does multithreading fit into this?</a:t>
            </a:r>
          </a:p>
        </p:txBody>
      </p:sp>
    </p:spTree>
    <p:extLst>
      <p:ext uri="{BB962C8B-B14F-4D97-AF65-F5344CB8AC3E}">
        <p14:creationId xmlns:p14="http://schemas.microsoft.com/office/powerpoint/2010/main" val="32117820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114786290"/>
              </p:ext>
            </p:extLst>
          </p:nvPr>
        </p:nvGraphicFramePr>
        <p:xfrm>
          <a:off x="198782" y="963519"/>
          <a:ext cx="11570971" cy="4011153"/>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400" b="1" u="sng" dirty="0">
                          <a:solidFill>
                            <a:schemeClr val="tx1"/>
                          </a:solidFill>
                        </a:rPr>
                        <a:t>Thread 1 </a:t>
                      </a:r>
                    </a:p>
                    <a:p>
                      <a:pPr marL="342900" indent="-342900">
                        <a:buFont typeface="Arial" panose="020B0604020202020204" pitchFamily="34" charset="0"/>
                        <a:buChar char="•"/>
                      </a:pPr>
                      <a:r>
                        <a:rPr lang="en-GB" sz="1400" b="1" dirty="0">
                          <a:solidFill>
                            <a:schemeClr val="accent2"/>
                          </a:solidFill>
                        </a:rPr>
                        <a:t>Heat a saucepan of water until it starts boiling   </a:t>
                      </a:r>
                      <a:r>
                        <a:rPr lang="en-GB" sz="14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Cook fresh pasta</a:t>
                      </a:r>
                      <a:r>
                        <a:rPr lang="en-GB" sz="14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Drain the water from the pasta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Place pasta in a dish and add sauce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4 to finished grating cheese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Add cheese to pasta</a:t>
                      </a:r>
                      <a:r>
                        <a:rPr lang="en-GB" sz="14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2 to finished pre-heating oven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Place dish in oven and bake </a:t>
                      </a:r>
                      <a:r>
                        <a:rPr lang="en-GB" sz="14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3 to finish dessert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indent="0">
                        <a:buFont typeface="Arial" panose="020B0604020202020204" pitchFamily="34" charset="0"/>
                        <a:buNone/>
                      </a:pPr>
                      <a:endParaRPr lang="en-GB" sz="1400" b="0" dirty="0">
                        <a:solidFill>
                          <a:schemeClr val="tx1"/>
                        </a:solidFill>
                      </a:endParaRPr>
                    </a:p>
                    <a:p>
                      <a:pPr marL="0" indent="0">
                        <a:buFont typeface="Arial" panose="020B0604020202020204" pitchFamily="34" charset="0"/>
                        <a:buNone/>
                      </a:pPr>
                      <a:r>
                        <a:rPr lang="en-GB" sz="1400" b="0" dirty="0">
                          <a:solidFill>
                            <a:schemeClr val="tx1"/>
                          </a:solidFill>
                        </a:rPr>
                        <a:t>Time taken for thread 1: </a:t>
                      </a:r>
                      <a:r>
                        <a:rPr lang="en-GB" sz="14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Pre-heat oven to 200°C </a:t>
                      </a:r>
                      <a:r>
                        <a:rPr lang="en-GB" sz="1400" b="0" dirty="0">
                          <a:solidFill>
                            <a:schemeClr val="tx1"/>
                          </a:solidFill>
                        </a:rPr>
                        <a:t>(15 mins) </a:t>
                      </a: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b="0" dirty="0">
                          <a:solidFill>
                            <a:schemeClr val="tx1"/>
                          </a:solidFill>
                        </a:rPr>
                      </a:br>
                      <a:r>
                        <a:rPr lang="en-GB" sz="1400" b="0" dirty="0">
                          <a:solidFill>
                            <a:schemeClr val="tx1"/>
                          </a:solidFill>
                        </a:rPr>
                        <a:t>Time taken for thread 2: </a:t>
                      </a:r>
                      <a:r>
                        <a:rPr lang="en-GB" sz="14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Prepare the dessert </a:t>
                      </a:r>
                      <a:r>
                        <a:rPr lang="en-GB" sz="14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Time taken for thread 3: </a:t>
                      </a:r>
                      <a:r>
                        <a:rPr lang="en-GB" sz="14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Grate cheese </a:t>
                      </a:r>
                      <a:r>
                        <a:rPr lang="en-GB" sz="14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4540264"/>
            <a:ext cx="11641731" cy="1631216"/>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endParaRPr lang="en-GB" dirty="0"/>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471C1663-CEED-4B2D-BE1A-673138594107}"/>
              </a:ext>
            </a:extLst>
          </p:cNvPr>
          <p:cNvPicPr>
            <a:picLocks noChangeAspect="1"/>
          </p:cNvPicPr>
          <p:nvPr/>
        </p:nvPicPr>
        <p:blipFill>
          <a:blip r:embed="rId2"/>
          <a:stretch>
            <a:fillRect/>
          </a:stretch>
        </p:blipFill>
        <p:spPr>
          <a:xfrm>
            <a:off x="-1" y="561678"/>
            <a:ext cx="12176261" cy="4696121"/>
          </a:xfrm>
          <a:prstGeom prst="rect">
            <a:avLst/>
          </a:prstGeom>
        </p:spPr>
      </p:pic>
    </p:spTree>
    <p:extLst>
      <p:ext uri="{BB962C8B-B14F-4D97-AF65-F5344CB8AC3E}">
        <p14:creationId xmlns:p14="http://schemas.microsoft.com/office/powerpoint/2010/main" val="1810673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3" name="Picture 2">
            <a:extLst>
              <a:ext uri="{FF2B5EF4-FFF2-40B4-BE49-F238E27FC236}">
                <a16:creationId xmlns:a16="http://schemas.microsoft.com/office/drawing/2014/main" id="{0E9AC200-3883-4BCC-B509-915A2D9FA9DB}"/>
              </a:ext>
            </a:extLst>
          </p:cNvPr>
          <p:cNvPicPr>
            <a:picLocks noChangeAspect="1"/>
          </p:cNvPicPr>
          <p:nvPr/>
        </p:nvPicPr>
        <p:blipFill>
          <a:blip r:embed="rId2"/>
          <a:stretch>
            <a:fillRect/>
          </a:stretch>
        </p:blipFill>
        <p:spPr>
          <a:xfrm>
            <a:off x="92766" y="461665"/>
            <a:ext cx="10572750" cy="6389162"/>
          </a:xfrm>
          <a:prstGeom prst="rect">
            <a:avLst/>
          </a:prstGeom>
        </p:spPr>
      </p:pic>
    </p:spTree>
    <p:extLst>
      <p:ext uri="{BB962C8B-B14F-4D97-AF65-F5344CB8AC3E}">
        <p14:creationId xmlns:p14="http://schemas.microsoft.com/office/powerpoint/2010/main" val="17661415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462535844"/>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 dessert </a:t>
                      </a:r>
                      <a:r>
                        <a:rPr lang="en-GB" sz="1800" b="0" dirty="0">
                          <a:solidFill>
                            <a:schemeClr val="tx1"/>
                          </a:solidFill>
                        </a:rPr>
                        <a:t>(0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37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7F4ECC8A-89E9-42B0-8371-B0001F0B7FA5}"/>
              </a:ext>
            </a:extLst>
          </p:cNvPr>
          <p:cNvPicPr>
            <a:picLocks noChangeAspect="1"/>
          </p:cNvPicPr>
          <p:nvPr/>
        </p:nvPicPr>
        <p:blipFill>
          <a:blip r:embed="rId2"/>
          <a:stretch>
            <a:fillRect/>
          </a:stretch>
        </p:blipFill>
        <p:spPr>
          <a:xfrm>
            <a:off x="92766" y="461665"/>
            <a:ext cx="12099234" cy="5251191"/>
          </a:xfrm>
          <a:prstGeom prst="rect">
            <a:avLst/>
          </a:prstGeom>
        </p:spPr>
      </p:pic>
    </p:spTree>
    <p:extLst>
      <p:ext uri="{BB962C8B-B14F-4D97-AF65-F5344CB8AC3E}">
        <p14:creationId xmlns:p14="http://schemas.microsoft.com/office/powerpoint/2010/main" val="3741628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971413"/>
          </a:xfrm>
          <a:prstGeom prst="rect">
            <a:avLst/>
          </a:prstGeom>
          <a:noFill/>
        </p:spPr>
        <p:txBody>
          <a:bodyPr wrap="square" rtlCol="0">
            <a:spAutoFit/>
          </a:bodyPr>
          <a:lstStyle/>
          <a:p>
            <a:r>
              <a:rPr lang="en-GB" sz="3200" b="1" dirty="0"/>
              <a:t>In simple terms…</a:t>
            </a:r>
          </a:p>
          <a:p>
            <a:endParaRPr lang="en-GB" sz="3200" b="1" dirty="0"/>
          </a:p>
          <a:p>
            <a:pPr marL="457200" indent="-457200">
              <a:buFont typeface="Arial" panose="020B0604020202020204" pitchFamily="34" charset="0"/>
              <a:buChar char="•"/>
            </a:pPr>
            <a:r>
              <a:rPr lang="en-GB" sz="3200" dirty="0"/>
              <a:t>Operations are </a:t>
            </a:r>
            <a:r>
              <a:rPr lang="en-GB" sz="3200" b="1" dirty="0"/>
              <a:t>CPU-bound</a:t>
            </a:r>
            <a:r>
              <a:rPr lang="en-GB" sz="3200" dirty="0"/>
              <a:t> when the speed of the operation is limited by the speed of the CPU. Speed can be increased by scaling up to a more powerful CPU, or somehow parallelising the operation using multiple threads.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Operations are </a:t>
            </a:r>
            <a:r>
              <a:rPr lang="en-GB" sz="3200" b="1" dirty="0"/>
              <a:t>I/O-bound </a:t>
            </a:r>
            <a:r>
              <a:rPr lang="en-GB" sz="3200" dirty="0"/>
              <a:t>when the speed of the operation is limited by the speed of input/output operations being completed. i.e. anything not done by the CPU, e.g. disk reads/writes, network requests, etc. </a:t>
            </a:r>
            <a:br>
              <a:rPr lang="en-GB" sz="3200" dirty="0"/>
            </a:br>
            <a:r>
              <a:rPr lang="en-GB" sz="3200" dirty="0"/>
              <a:t>Using more threads or improving the CPU does not make these operations faster. </a:t>
            </a:r>
            <a:endParaRPr lang="en-GB" sz="3200" b="1" dirty="0"/>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a:p>
            <a:endParaRPr lang="en-GB" sz="3200" dirty="0"/>
          </a:p>
        </p:txBody>
      </p:sp>
    </p:spTree>
    <p:extLst>
      <p:ext uri="{BB962C8B-B14F-4D97-AF65-F5344CB8AC3E}">
        <p14:creationId xmlns:p14="http://schemas.microsoft.com/office/powerpoint/2010/main" val="2151217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2" name="Picture 1">
            <a:extLst>
              <a:ext uri="{FF2B5EF4-FFF2-40B4-BE49-F238E27FC236}">
                <a16:creationId xmlns:a16="http://schemas.microsoft.com/office/drawing/2014/main" id="{ADE4BFCB-E35D-465C-8495-BF8ACF04310A}"/>
              </a:ext>
            </a:extLst>
          </p:cNvPr>
          <p:cNvPicPr>
            <a:picLocks noChangeAspect="1"/>
          </p:cNvPicPr>
          <p:nvPr/>
        </p:nvPicPr>
        <p:blipFill>
          <a:blip r:embed="rId2"/>
          <a:stretch>
            <a:fillRect/>
          </a:stretch>
        </p:blipFill>
        <p:spPr>
          <a:xfrm>
            <a:off x="92766" y="461664"/>
            <a:ext cx="10465697" cy="6341797"/>
          </a:xfrm>
          <a:prstGeom prst="rect">
            <a:avLst/>
          </a:prstGeom>
        </p:spPr>
      </p:pic>
    </p:spTree>
    <p:extLst>
      <p:ext uri="{BB962C8B-B14F-4D97-AF65-F5344CB8AC3E}">
        <p14:creationId xmlns:p14="http://schemas.microsoft.com/office/powerpoint/2010/main" val="31783689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scheduled to be started as soon as possible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5847755"/>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building a web application </a:t>
            </a:r>
            <a:r>
              <a:rPr lang="en-GB" sz="2200" dirty="0"/>
              <a:t>(more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a:t>
            </a:r>
          </a:p>
        </p:txBody>
      </p:sp>
    </p:spTree>
    <p:extLst>
      <p:ext uri="{BB962C8B-B14F-4D97-AF65-F5344CB8AC3E}">
        <p14:creationId xmlns:p14="http://schemas.microsoft.com/office/powerpoint/2010/main" val="12550303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769441"/>
          </a:xfrm>
          <a:prstGeom prst="rect">
            <a:avLst/>
          </a:prstGeom>
          <a:noFill/>
        </p:spPr>
        <p:txBody>
          <a:bodyPr wrap="square" rtlCol="0">
            <a:spAutoFit/>
          </a:bodyPr>
          <a:lstStyle/>
          <a:p>
            <a:r>
              <a:rPr lang="en-GB" sz="2200" b="1" dirty="0"/>
              <a:t>It’s really about finding a compromise between performance and scalability</a:t>
            </a:r>
          </a:p>
          <a:p>
            <a:endParaRPr lang="en-GB" sz="2200" b="1" dirty="0"/>
          </a:p>
        </p:txBody>
      </p:sp>
      <p:sp>
        <p:nvSpPr>
          <p:cNvPr id="3" name="TextBox 2">
            <a:extLst>
              <a:ext uri="{FF2B5EF4-FFF2-40B4-BE49-F238E27FC236}">
                <a16:creationId xmlns:a16="http://schemas.microsoft.com/office/drawing/2014/main" id="{E4350588-C1DE-43F9-8220-56A66B7D5712}"/>
              </a:ext>
            </a:extLst>
          </p:cNvPr>
          <p:cNvSpPr txBox="1"/>
          <p:nvPr/>
        </p:nvSpPr>
        <p:spPr>
          <a:xfrm>
            <a:off x="291549" y="888710"/>
            <a:ext cx="11489634" cy="5632311"/>
          </a:xfrm>
          <a:prstGeom prst="rect">
            <a:avLst/>
          </a:prstGeom>
          <a:noFill/>
        </p:spPr>
        <p:txBody>
          <a:bodyPr wrap="square" rtlCol="0">
            <a:spAutoFit/>
          </a:bodyPr>
          <a:lstStyle/>
          <a:p>
            <a:r>
              <a:rPr lang="en-GB" sz="2000" b="1" dirty="0"/>
              <a:t>Performance</a:t>
            </a:r>
          </a:p>
          <a:p>
            <a:r>
              <a:rPr lang="en-GB" sz="2000" dirty="0"/>
              <a:t>A measure of how fast an operation can be completed.</a:t>
            </a:r>
          </a:p>
          <a:p>
            <a:endParaRPr lang="en-GB" sz="2000" dirty="0"/>
          </a:p>
          <a:p>
            <a:r>
              <a:rPr lang="en-GB" sz="2000" b="1" dirty="0"/>
              <a:t>Throughput</a:t>
            </a:r>
          </a:p>
          <a:p>
            <a:r>
              <a:rPr lang="en-GB" sz="2000" dirty="0"/>
              <a:t>A measure of the number of operations which can be completed in a given amount of time. </a:t>
            </a:r>
          </a:p>
          <a:p>
            <a:endParaRPr lang="en-GB" sz="2000" dirty="0"/>
          </a:p>
          <a:p>
            <a:r>
              <a:rPr lang="en-GB" sz="2000" b="1" dirty="0"/>
              <a:t>Efficiency </a:t>
            </a:r>
          </a:p>
          <a:p>
            <a:r>
              <a:rPr lang="en-GB" sz="2000" dirty="0"/>
              <a:t>A measure of an operation’s resource usage. </a:t>
            </a:r>
          </a:p>
          <a:p>
            <a:endParaRPr lang="en-GB" sz="2000" dirty="0"/>
          </a:p>
          <a:p>
            <a:r>
              <a:rPr lang="en-GB" sz="2000" b="1" dirty="0"/>
              <a:t>Scalability</a:t>
            </a:r>
          </a:p>
          <a:p>
            <a:r>
              <a:rPr lang="en-GB" sz="2000" dirty="0"/>
              <a:t>A measure of how readily a system, network, or process can handle a growing amount of work, or its potential to be enlarged to accommodate that growth. </a:t>
            </a:r>
          </a:p>
          <a:p>
            <a:endParaRPr lang="en-GB" sz="2000" dirty="0"/>
          </a:p>
          <a:p>
            <a:r>
              <a:rPr lang="en-GB" sz="2000" dirty="0"/>
              <a:t>A system is considered scalable if it is capable of </a:t>
            </a:r>
            <a:r>
              <a:rPr lang="en-GB" sz="2000" b="1" dirty="0"/>
              <a:t>increasing its throughput </a:t>
            </a:r>
            <a:r>
              <a:rPr lang="en-GB" sz="2000" dirty="0"/>
              <a:t>under an </a:t>
            </a:r>
            <a:r>
              <a:rPr lang="en-GB" sz="2000" b="1" dirty="0"/>
              <a:t>increased load </a:t>
            </a:r>
            <a:r>
              <a:rPr lang="en-GB" sz="2000" dirty="0"/>
              <a:t>when </a:t>
            </a:r>
            <a:r>
              <a:rPr lang="en-GB" sz="2000" b="1" dirty="0"/>
              <a:t>resources (typically hardware)</a:t>
            </a:r>
            <a:r>
              <a:rPr lang="en-GB" sz="2000" dirty="0"/>
              <a:t> are added</a:t>
            </a:r>
          </a:p>
          <a:p>
            <a:endParaRPr lang="en-GB" sz="2000" dirty="0"/>
          </a:p>
          <a:p>
            <a:r>
              <a:rPr lang="en-GB" sz="2000" dirty="0"/>
              <a:t>So going back to our kitchen analogy, we already know the </a:t>
            </a:r>
            <a:r>
              <a:rPr lang="en-GB" sz="2000" b="1" dirty="0"/>
              <a:t>performance</a:t>
            </a:r>
            <a:r>
              <a:rPr lang="en-GB" sz="2000" dirty="0"/>
              <a:t> is vastly improved by using asynchronous operations and multithreading. But what about </a:t>
            </a:r>
            <a:r>
              <a:rPr lang="en-GB" sz="2000" b="1" dirty="0"/>
              <a:t>scalability</a:t>
            </a:r>
            <a:r>
              <a:rPr lang="en-GB" sz="2000" dirty="0"/>
              <a:t>? </a:t>
            </a:r>
          </a:p>
        </p:txBody>
      </p:sp>
    </p:spTree>
    <p:extLst>
      <p:ext uri="{BB962C8B-B14F-4D97-AF65-F5344CB8AC3E}">
        <p14:creationId xmlns:p14="http://schemas.microsoft.com/office/powerpoint/2010/main" val="1514880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F8175-A5EA-488E-BBEA-E928E0E6AD97}"/>
              </a:ext>
            </a:extLst>
          </p:cNvPr>
          <p:cNvGraphicFramePr>
            <a:graphicFrameLocks noGrp="1"/>
          </p:cNvGraphicFramePr>
          <p:nvPr>
            <p:extLst>
              <p:ext uri="{D42A27DB-BD31-4B8C-83A1-F6EECF244321}">
                <p14:modId xmlns:p14="http://schemas.microsoft.com/office/powerpoint/2010/main" val="3686076198"/>
              </p:ext>
            </p:extLst>
          </p:nvPr>
        </p:nvGraphicFramePr>
        <p:xfrm>
          <a:off x="198782" y="167754"/>
          <a:ext cx="11807688" cy="3147719"/>
        </p:xfrm>
        <a:graphic>
          <a:graphicData uri="http://schemas.openxmlformats.org/drawingml/2006/table">
            <a:tbl>
              <a:tblPr firstRow="1" bandRow="1">
                <a:tableStyleId>{5C22544A-7EE6-4342-B048-85BDC9FD1C3A}</a:tableStyleId>
              </a:tblPr>
              <a:tblGrid>
                <a:gridCol w="1590815">
                  <a:extLst>
                    <a:ext uri="{9D8B030D-6E8A-4147-A177-3AD203B41FA5}">
                      <a16:colId xmlns:a16="http://schemas.microsoft.com/office/drawing/2014/main" val="4042462466"/>
                    </a:ext>
                  </a:extLst>
                </a:gridCol>
                <a:gridCol w="1289109">
                  <a:extLst>
                    <a:ext uri="{9D8B030D-6E8A-4147-A177-3AD203B41FA5}">
                      <a16:colId xmlns:a16="http://schemas.microsoft.com/office/drawing/2014/main" val="228284283"/>
                    </a:ext>
                  </a:extLst>
                </a:gridCol>
                <a:gridCol w="1330251">
                  <a:extLst>
                    <a:ext uri="{9D8B030D-6E8A-4147-A177-3AD203B41FA5}">
                      <a16:colId xmlns:a16="http://schemas.microsoft.com/office/drawing/2014/main" val="1399797011"/>
                    </a:ext>
                  </a:extLst>
                </a:gridCol>
                <a:gridCol w="1371392">
                  <a:extLst>
                    <a:ext uri="{9D8B030D-6E8A-4147-A177-3AD203B41FA5}">
                      <a16:colId xmlns:a16="http://schemas.microsoft.com/office/drawing/2014/main" val="1808400094"/>
                    </a:ext>
                  </a:extLst>
                </a:gridCol>
                <a:gridCol w="1637013">
                  <a:extLst>
                    <a:ext uri="{9D8B030D-6E8A-4147-A177-3AD203B41FA5}">
                      <a16:colId xmlns:a16="http://schemas.microsoft.com/office/drawing/2014/main" val="2641393939"/>
                    </a:ext>
                  </a:extLst>
                </a:gridCol>
                <a:gridCol w="1408586">
                  <a:extLst>
                    <a:ext uri="{9D8B030D-6E8A-4147-A177-3AD203B41FA5}">
                      <a16:colId xmlns:a16="http://schemas.microsoft.com/office/drawing/2014/main" val="3564907150"/>
                    </a:ext>
                  </a:extLst>
                </a:gridCol>
                <a:gridCol w="1453878">
                  <a:extLst>
                    <a:ext uri="{9D8B030D-6E8A-4147-A177-3AD203B41FA5}">
                      <a16:colId xmlns:a16="http://schemas.microsoft.com/office/drawing/2014/main" val="3756851218"/>
                    </a:ext>
                  </a:extLst>
                </a:gridCol>
                <a:gridCol w="1726644">
                  <a:extLst>
                    <a:ext uri="{9D8B030D-6E8A-4147-A177-3AD203B41FA5}">
                      <a16:colId xmlns:a16="http://schemas.microsoft.com/office/drawing/2014/main" val="1386164727"/>
                    </a:ext>
                  </a:extLst>
                </a:gridCol>
              </a:tblGrid>
              <a:tr h="0">
                <a:tc>
                  <a:txBody>
                    <a:bodyPr/>
                    <a:lstStyle/>
                    <a:p>
                      <a:r>
                        <a:rPr lang="en-GB" sz="1800" b="1" kern="1200" dirty="0">
                          <a:solidFill>
                            <a:schemeClr val="lt1"/>
                          </a:solidFill>
                          <a:latin typeface="+mn-lt"/>
                          <a:ea typeface="+mn-ea"/>
                          <a:cs typeface="+mn-cs"/>
                        </a:rPr>
                        <a:t>Scheduling</a:t>
                      </a:r>
                    </a:p>
                  </a:txBody>
                  <a:tcPr/>
                </a:tc>
                <a:tc>
                  <a:txBody>
                    <a:bodyPr/>
                    <a:lstStyle/>
                    <a:p>
                      <a:r>
                        <a:rPr lang="en-GB" dirty="0"/>
                        <a:t>Resources (threads)</a:t>
                      </a:r>
                    </a:p>
                  </a:txBody>
                  <a:tcPr/>
                </a:tc>
                <a:tc>
                  <a:txBody>
                    <a:bodyPr/>
                    <a:lstStyle/>
                    <a:p>
                      <a:r>
                        <a:rPr lang="en-GB" dirty="0"/>
                        <a:t>Time taken (minutes)</a:t>
                      </a:r>
                    </a:p>
                  </a:txBody>
                  <a:tcPr/>
                </a:tc>
                <a:tc>
                  <a:txBody>
                    <a:bodyPr/>
                    <a:lstStyle/>
                    <a:p>
                      <a:r>
                        <a:rPr lang="en-GB" dirty="0"/>
                        <a:t>Throughput (meals/hr)</a:t>
                      </a:r>
                    </a:p>
                  </a:txBody>
                  <a:tcPr/>
                </a:tc>
                <a:tc>
                  <a:txBody>
                    <a:bodyPr/>
                    <a:lstStyle/>
                    <a:p>
                      <a:r>
                        <a:rPr lang="en-GB" dirty="0"/>
                        <a:t>Efficiency</a:t>
                      </a:r>
                    </a:p>
                    <a:p>
                      <a:r>
                        <a:rPr lang="en-GB" dirty="0"/>
                        <a:t>(Throughput/Resources) </a:t>
                      </a:r>
                    </a:p>
                  </a:txBody>
                  <a:tcPr/>
                </a:tc>
                <a:tc>
                  <a:txBody>
                    <a:bodyPr/>
                    <a:lstStyle/>
                    <a:p>
                      <a:r>
                        <a:rPr lang="en-GB" dirty="0"/>
                        <a:t>Performance Rating (1-4)</a:t>
                      </a:r>
                    </a:p>
                  </a:txBody>
                  <a:tcPr/>
                </a:tc>
                <a:tc>
                  <a:txBody>
                    <a:bodyPr/>
                    <a:lstStyle/>
                    <a:p>
                      <a:r>
                        <a:rPr lang="en-GB" dirty="0"/>
                        <a:t>Scalability Rating (1-4)</a:t>
                      </a:r>
                    </a:p>
                  </a:txBody>
                  <a:tcPr/>
                </a:tc>
                <a:tc>
                  <a:txBody>
                    <a:bodyPr/>
                    <a:lstStyle/>
                    <a:p>
                      <a:r>
                        <a:rPr lang="en-GB" dirty="0"/>
                        <a:t>Overall Rating</a:t>
                      </a:r>
                    </a:p>
                  </a:txBody>
                  <a:tcPr/>
                </a:tc>
                <a:extLst>
                  <a:ext uri="{0D108BD9-81ED-4DB2-BD59-A6C34878D82A}">
                    <a16:rowId xmlns:a16="http://schemas.microsoft.com/office/drawing/2014/main" val="1285864938"/>
                  </a:ext>
                </a:extLst>
              </a:tr>
              <a:tr h="656310">
                <a:tc>
                  <a:txBody>
                    <a:bodyPr/>
                    <a:lstStyle/>
                    <a:p>
                      <a:r>
                        <a:rPr lang="en-GB" dirty="0"/>
                        <a:t>Asynchronous</a:t>
                      </a:r>
                    </a:p>
                  </a:txBody>
                  <a:tcPr/>
                </a:tc>
                <a:tc>
                  <a:txBody>
                    <a:bodyPr/>
                    <a:lstStyle/>
                    <a:p>
                      <a:r>
                        <a:rPr lang="en-GB" dirty="0"/>
                        <a:t>3</a:t>
                      </a:r>
                    </a:p>
                  </a:txBody>
                  <a:tcPr/>
                </a:tc>
                <a:tc>
                  <a:txBody>
                    <a:bodyPr/>
                    <a:lstStyle/>
                    <a:p>
                      <a:r>
                        <a:rPr lang="en-GB" dirty="0"/>
                        <a:t>28</a:t>
                      </a:r>
                    </a:p>
                  </a:txBody>
                  <a:tcPr/>
                </a:tc>
                <a:tc>
                  <a:txBody>
                    <a:bodyPr/>
                    <a:lstStyle/>
                    <a:p>
                      <a:r>
                        <a:rPr lang="en-GB" b="0" dirty="0">
                          <a:solidFill>
                            <a:schemeClr val="tx1"/>
                          </a:solidFill>
                        </a:rPr>
                        <a:t>2.14</a:t>
                      </a:r>
                      <a:endParaRPr lang="en-GB" b="0" dirty="0">
                        <a:solidFill>
                          <a:srgbClr val="00B050"/>
                        </a:solidFill>
                      </a:endParaRPr>
                    </a:p>
                  </a:txBody>
                  <a:tcPr/>
                </a:tc>
                <a:tc>
                  <a:txBody>
                    <a:bodyPr/>
                    <a:lstStyle/>
                    <a:p>
                      <a:r>
                        <a:rPr lang="en-GB" b="0" dirty="0">
                          <a:solidFill>
                            <a:schemeClr val="tx1"/>
                          </a:solidFill>
                        </a:rPr>
                        <a:t>0.71</a:t>
                      </a:r>
                    </a:p>
                  </a:txBody>
                  <a:tcPr/>
                </a:tc>
                <a:tc>
                  <a:txBody>
                    <a:bodyPr/>
                    <a:lstStyle/>
                    <a:p>
                      <a:r>
                        <a:rPr lang="en-GB" b="1" dirty="0">
                          <a:solidFill>
                            <a:srgbClr val="00B050"/>
                          </a:solidFill>
                        </a:rPr>
                        <a:t>1</a:t>
                      </a:r>
                    </a:p>
                  </a:txBody>
                  <a:tcPr/>
                </a:tc>
                <a:tc>
                  <a:txBody>
                    <a:bodyPr/>
                    <a:lstStyle/>
                    <a:p>
                      <a:r>
                        <a:rPr lang="en-GB" b="1" dirty="0">
                          <a:solidFill>
                            <a:schemeClr val="accent4"/>
                          </a:solidFill>
                        </a:rPr>
                        <a:t>3</a:t>
                      </a:r>
                    </a:p>
                  </a:txBody>
                  <a:tcPr/>
                </a:tc>
                <a:tc>
                  <a:txBody>
                    <a:bodyPr/>
                    <a:lstStyle/>
                    <a:p>
                      <a:r>
                        <a:rPr lang="en-GB" b="1" dirty="0">
                          <a:solidFill>
                            <a:schemeClr val="accent4"/>
                          </a:solidFill>
                        </a:rPr>
                        <a:t>2</a:t>
                      </a:r>
                    </a:p>
                  </a:txBody>
                  <a:tcPr/>
                </a:tc>
                <a:extLst>
                  <a:ext uri="{0D108BD9-81ED-4DB2-BD59-A6C34878D82A}">
                    <a16:rowId xmlns:a16="http://schemas.microsoft.com/office/drawing/2014/main" val="2572328427"/>
                  </a:ext>
                </a:extLst>
              </a:tr>
              <a:tr h="543340">
                <a:tc>
                  <a:txBody>
                    <a:bodyPr/>
                    <a:lstStyle/>
                    <a:p>
                      <a:r>
                        <a:rPr lang="en-GB" dirty="0"/>
                        <a:t>Synchronous</a:t>
                      </a:r>
                    </a:p>
                  </a:txBody>
                  <a:tcPr/>
                </a:tc>
                <a:tc>
                  <a:txBody>
                    <a:bodyPr/>
                    <a:lstStyle/>
                    <a:p>
                      <a:r>
                        <a:rPr lang="en-GB"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B050"/>
                          </a:solidFill>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3</a:t>
                      </a:r>
                    </a:p>
                  </a:txBody>
                  <a:tcPr/>
                </a:tc>
                <a:extLst>
                  <a:ext uri="{0D108BD9-81ED-4DB2-BD59-A6C34878D82A}">
                    <a16:rowId xmlns:a16="http://schemas.microsoft.com/office/drawing/2014/main" val="3033999082"/>
                  </a:ext>
                </a:extLst>
              </a:tr>
              <a:tr h="503582">
                <a:tc>
                  <a:txBody>
                    <a:bodyPr/>
                    <a:lstStyle/>
                    <a:p>
                      <a:r>
                        <a:rPr lang="en-GB" dirty="0"/>
                        <a:t>Asynchronous</a:t>
                      </a:r>
                    </a:p>
                  </a:txBody>
                  <a:tcPr/>
                </a:tc>
                <a:tc>
                  <a:txBody>
                    <a:bodyPr/>
                    <a:lstStyle/>
                    <a:p>
                      <a:r>
                        <a:rPr lang="en-GB" dirty="0"/>
                        <a:t>1</a:t>
                      </a:r>
                    </a:p>
                  </a:txBody>
                  <a:tcPr/>
                </a:tc>
                <a:tc>
                  <a:txBody>
                    <a:bodyPr/>
                    <a:lstStyle/>
                    <a:p>
                      <a:r>
                        <a:rPr lang="en-GB" b="0" dirty="0">
                          <a:solidFill>
                            <a:schemeClr val="tx1"/>
                          </a:solidFill>
                        </a:rPr>
                        <a:t>35</a:t>
                      </a:r>
                    </a:p>
                  </a:txBody>
                  <a:tcPr/>
                </a:tc>
                <a:tc>
                  <a:txBody>
                    <a:bodyPr/>
                    <a:lstStyle/>
                    <a:p>
                      <a:r>
                        <a:rPr lang="en-GB" b="0" dirty="0">
                          <a:solidFill>
                            <a:schemeClr val="tx1"/>
                          </a:solidFill>
                        </a:rPr>
                        <a:t>1.71</a:t>
                      </a:r>
                    </a:p>
                  </a:txBody>
                  <a:tcPr/>
                </a:tc>
                <a:tc>
                  <a:txBody>
                    <a:bodyPr/>
                    <a:lstStyle/>
                    <a:p>
                      <a:r>
                        <a:rPr lang="en-GB" b="0" dirty="0">
                          <a:solidFill>
                            <a:schemeClr val="tx1"/>
                          </a:solidFill>
                        </a:rPr>
                        <a:t>1.71</a:t>
                      </a:r>
                    </a:p>
                  </a:txBody>
                  <a:tcPr/>
                </a:tc>
                <a:tc>
                  <a:txBody>
                    <a:bodyPr/>
                    <a:lstStyle/>
                    <a:p>
                      <a:r>
                        <a:rPr lang="en-GB" b="1" dirty="0">
                          <a:solidFill>
                            <a:srgbClr val="FFC000"/>
                          </a:solidFill>
                        </a:rPr>
                        <a:t>2</a:t>
                      </a:r>
                      <a:endParaRPr lang="en-GB" b="0" dirty="0">
                        <a:solidFill>
                          <a:srgbClr val="FFC000"/>
                        </a:solidFill>
                      </a:endParaRPr>
                    </a:p>
                  </a:txBody>
                  <a:tcPr/>
                </a:tc>
                <a:tc>
                  <a:txBody>
                    <a:bodyPr/>
                    <a:lstStyle/>
                    <a:p>
                      <a:r>
                        <a:rPr lang="en-GB" b="1" dirty="0">
                          <a:solidFill>
                            <a:srgbClr val="00B050"/>
                          </a:solidFill>
                        </a:rPr>
                        <a:t>1</a:t>
                      </a:r>
                    </a:p>
                  </a:txBody>
                  <a:tcPr/>
                </a:tc>
                <a:tc>
                  <a:txBody>
                    <a:bodyPr/>
                    <a:lstStyle/>
                    <a:p>
                      <a:r>
                        <a:rPr lang="en-GB" b="1" dirty="0">
                          <a:solidFill>
                            <a:srgbClr val="00B050"/>
                          </a:solidFill>
                        </a:rPr>
                        <a:t>1</a:t>
                      </a:r>
                    </a:p>
                  </a:txBody>
                  <a:tcPr/>
                </a:tc>
                <a:extLst>
                  <a:ext uri="{0D108BD9-81ED-4DB2-BD59-A6C34878D82A}">
                    <a16:rowId xmlns:a16="http://schemas.microsoft.com/office/drawing/2014/main" val="166588362"/>
                  </a:ext>
                </a:extLst>
              </a:tr>
              <a:tr h="530087">
                <a:tc>
                  <a:txBody>
                    <a:bodyPr/>
                    <a:lstStyle/>
                    <a:p>
                      <a:r>
                        <a:rPr lang="en-GB" dirty="0"/>
                        <a:t>Synchronous</a:t>
                      </a:r>
                    </a:p>
                  </a:txBody>
                  <a:tcPr/>
                </a:tc>
                <a:tc>
                  <a:txBody>
                    <a:bodyPr/>
                    <a:lstStyle/>
                    <a:p>
                      <a:r>
                        <a:rPr lang="en-GB" dirty="0"/>
                        <a:t>1</a:t>
                      </a:r>
                    </a:p>
                  </a:txBody>
                  <a:tcPr/>
                </a:tc>
                <a:tc>
                  <a:txBody>
                    <a:bodyPr/>
                    <a:lstStyle/>
                    <a:p>
                      <a:r>
                        <a:rPr lang="en-GB" b="0" dirty="0">
                          <a:solidFill>
                            <a:schemeClr val="tx1"/>
                          </a:solidFill>
                        </a:rPr>
                        <a:t>65</a:t>
                      </a:r>
                    </a:p>
                  </a:txBody>
                  <a:tcPr/>
                </a:tc>
                <a:tc>
                  <a:txBody>
                    <a:bodyPr/>
                    <a:lstStyle/>
                    <a:p>
                      <a:r>
                        <a:rPr lang="en-GB" b="0" dirty="0">
                          <a:solidFill>
                            <a:schemeClr val="tx1"/>
                          </a:solidFill>
                        </a:rPr>
                        <a:t>0.92</a:t>
                      </a:r>
                    </a:p>
                  </a:txBody>
                  <a:tcPr/>
                </a:tc>
                <a:tc>
                  <a:txBody>
                    <a:bodyPr/>
                    <a:lstStyle/>
                    <a:p>
                      <a:r>
                        <a:rPr lang="en-GB" b="0" dirty="0">
                          <a:solidFill>
                            <a:schemeClr val="tx1"/>
                          </a:solidFill>
                        </a:rPr>
                        <a:t>0.92</a:t>
                      </a:r>
                    </a:p>
                  </a:txBody>
                  <a:tcPr/>
                </a:tc>
                <a:tc>
                  <a:txBody>
                    <a:bodyPr/>
                    <a:lstStyle/>
                    <a:p>
                      <a:r>
                        <a:rPr lang="en-GB" b="1" dirty="0">
                          <a:solidFill>
                            <a:srgbClr val="FF0000"/>
                          </a:solidFill>
                        </a:rPr>
                        <a:t>3</a:t>
                      </a:r>
                    </a:p>
                  </a:txBody>
                  <a:tcPr/>
                </a:tc>
                <a:tc>
                  <a:txBody>
                    <a:bodyPr/>
                    <a:lstStyle/>
                    <a:p>
                      <a:r>
                        <a:rPr lang="en-GB" b="1" dirty="0">
                          <a:solidFill>
                            <a:schemeClr val="accent4"/>
                          </a:solidFill>
                        </a:rPr>
                        <a:t>2</a:t>
                      </a:r>
                    </a:p>
                  </a:txBody>
                  <a:tcPr/>
                </a:tc>
                <a:tc>
                  <a:txBody>
                    <a:bodyPr/>
                    <a:lstStyle/>
                    <a:p>
                      <a:r>
                        <a:rPr lang="en-GB" b="1" dirty="0">
                          <a:solidFill>
                            <a:srgbClr val="FF0000"/>
                          </a:solidFill>
                        </a:rPr>
                        <a:t>3</a:t>
                      </a:r>
                    </a:p>
                  </a:txBody>
                  <a:tcPr/>
                </a:tc>
                <a:extLst>
                  <a:ext uri="{0D108BD9-81ED-4DB2-BD59-A6C34878D82A}">
                    <a16:rowId xmlns:a16="http://schemas.microsoft.com/office/drawing/2014/main" val="1530862829"/>
                  </a:ext>
                </a:extLst>
              </a:tr>
            </a:tbl>
          </a:graphicData>
        </a:graphic>
      </p:graphicFrame>
      <p:sp>
        <p:nvSpPr>
          <p:cNvPr id="7" name="TextBox 6">
            <a:extLst>
              <a:ext uri="{FF2B5EF4-FFF2-40B4-BE49-F238E27FC236}">
                <a16:creationId xmlns:a16="http://schemas.microsoft.com/office/drawing/2014/main" id="{28B2DE9C-FB97-4612-8A68-18CF0275EB5A}"/>
              </a:ext>
            </a:extLst>
          </p:cNvPr>
          <p:cNvSpPr txBox="1"/>
          <p:nvPr/>
        </p:nvSpPr>
        <p:spPr>
          <a:xfrm>
            <a:off x="198782" y="3466876"/>
            <a:ext cx="11807688" cy="3693319"/>
          </a:xfrm>
          <a:prstGeom prst="rect">
            <a:avLst/>
          </a:prstGeom>
          <a:noFill/>
        </p:spPr>
        <p:txBody>
          <a:bodyPr wrap="square" rtlCol="0">
            <a:spAutoFit/>
          </a:bodyPr>
          <a:lstStyle/>
          <a:p>
            <a:r>
              <a:rPr lang="en-GB" b="1" dirty="0"/>
              <a:t>What do we know from these results?</a:t>
            </a:r>
          </a:p>
          <a:p>
            <a:endParaRPr lang="en-GB" b="1" dirty="0"/>
          </a:p>
          <a:p>
            <a:pPr marL="285750" indent="-285750">
              <a:buFont typeface="Arial" panose="020B0604020202020204" pitchFamily="34" charset="0"/>
              <a:buChar char="•"/>
            </a:pPr>
            <a:r>
              <a:rPr lang="en-GB" dirty="0"/>
              <a:t>If you want a balance between </a:t>
            </a:r>
            <a:r>
              <a:rPr lang="en-GB" b="1" dirty="0"/>
              <a:t>performance</a:t>
            </a:r>
            <a:r>
              <a:rPr lang="en-GB" dirty="0"/>
              <a:t> and </a:t>
            </a:r>
            <a:r>
              <a:rPr lang="en-GB" b="1" dirty="0"/>
              <a:t>scalability</a:t>
            </a:r>
            <a:r>
              <a:rPr lang="en-GB" dirty="0"/>
              <a:t>, use a </a:t>
            </a:r>
            <a:r>
              <a:rPr lang="en-GB" b="1" dirty="0">
                <a:solidFill>
                  <a:srgbClr val="00B050"/>
                </a:solidFill>
              </a:rPr>
              <a:t>single asynchronous thread</a:t>
            </a:r>
            <a:r>
              <a:rPr lang="en-GB" dirty="0"/>
              <a:t>. This is the </a:t>
            </a:r>
            <a:r>
              <a:rPr lang="en-GB" b="1" dirty="0"/>
              <a:t>cheapest</a:t>
            </a:r>
            <a:r>
              <a:rPr lang="en-GB" dirty="0"/>
              <a:t> solution for </a:t>
            </a:r>
            <a:r>
              <a:rPr lang="en-GB" b="1" dirty="0"/>
              <a:t>scaling</a:t>
            </a:r>
            <a:r>
              <a:rPr lang="en-GB" dirty="0"/>
              <a:t> for large demand, whilst offering </a:t>
            </a:r>
            <a:r>
              <a:rPr lang="en-GB" b="1" dirty="0">
                <a:solidFill>
                  <a:schemeClr val="tx1">
                    <a:lumMod val="95000"/>
                    <a:lumOff val="5000"/>
                  </a:schemeClr>
                </a:solidFill>
              </a:rPr>
              <a:t>performance</a:t>
            </a:r>
            <a:r>
              <a:rPr lang="en-GB" dirty="0">
                <a:solidFill>
                  <a:schemeClr val="tx1">
                    <a:lumMod val="95000"/>
                    <a:lumOff val="5000"/>
                  </a:schemeClr>
                </a:solidFill>
              </a:rPr>
              <a:t> benefits</a:t>
            </a:r>
            <a:r>
              <a:rPr lang="en-GB" dirty="0"/>
              <a:t>.  Ideal for a </a:t>
            </a:r>
            <a:r>
              <a:rPr lang="en-GB" b="1" dirty="0"/>
              <a:t>web application</a:t>
            </a:r>
            <a:r>
              <a:rPr lang="en-GB" dirty="0"/>
              <a:t>.</a:t>
            </a:r>
            <a:br>
              <a:rPr lang="en-GB" dirty="0"/>
            </a:br>
            <a:endParaRPr lang="en-GB" dirty="0"/>
          </a:p>
          <a:p>
            <a:pPr marL="285750" indent="-285750">
              <a:buFont typeface="Arial" panose="020B0604020202020204" pitchFamily="34" charset="0"/>
              <a:buChar char="•"/>
            </a:pPr>
            <a:r>
              <a:rPr lang="en-GB" dirty="0"/>
              <a:t>If you want the </a:t>
            </a:r>
            <a:r>
              <a:rPr lang="en-GB" b="1" dirty="0"/>
              <a:t>greatest performance </a:t>
            </a:r>
            <a:r>
              <a:rPr lang="en-GB" dirty="0"/>
              <a:t>and don’t need to worry about scalability, you can also go for </a:t>
            </a:r>
            <a:r>
              <a:rPr lang="en-GB" b="1" dirty="0">
                <a:solidFill>
                  <a:srgbClr val="00B050"/>
                </a:solidFill>
              </a:rPr>
              <a:t>multiple asynchronous threads</a:t>
            </a:r>
            <a:r>
              <a:rPr lang="en-GB" dirty="0"/>
              <a:t>. This is ideal for native applications such as a </a:t>
            </a:r>
            <a:r>
              <a:rPr lang="en-GB" b="1" dirty="0"/>
              <a:t>desktop</a:t>
            </a:r>
            <a:r>
              <a:rPr lang="en-GB" dirty="0"/>
              <a:t> or </a:t>
            </a:r>
            <a:r>
              <a:rPr lang="en-GB" b="1" dirty="0"/>
              <a:t>mobile application</a:t>
            </a:r>
            <a:r>
              <a:rPr lang="en-GB" dirty="0"/>
              <a:t>. </a:t>
            </a:r>
          </a:p>
          <a:p>
            <a:pPr marL="285750" indent="-285750">
              <a:buFont typeface="Arial" panose="020B0604020202020204" pitchFamily="34" charset="0"/>
              <a:buChar char="•"/>
            </a:pPr>
            <a:endParaRPr lang="en-GB" b="1" dirty="0">
              <a:solidFill>
                <a:srgbClr val="FF0000"/>
              </a:solidFill>
            </a:endParaRPr>
          </a:p>
          <a:p>
            <a:pPr marL="285750" indent="-285750">
              <a:buFont typeface="Arial" panose="020B0604020202020204" pitchFamily="34" charset="0"/>
              <a:buChar char="•"/>
            </a:pPr>
            <a:r>
              <a:rPr lang="en-GB" b="1" dirty="0">
                <a:solidFill>
                  <a:srgbClr val="FF0000"/>
                </a:solidFill>
              </a:rPr>
              <a:t>You should avoid synchronous scheduling when possible as it blocks threads.</a:t>
            </a:r>
            <a:br>
              <a:rPr lang="en-GB" b="1" dirty="0">
                <a:solidFill>
                  <a:srgbClr val="FF0000"/>
                </a:solidFill>
              </a:rPr>
            </a:br>
            <a:endParaRPr lang="en-GB" dirty="0"/>
          </a:p>
          <a:p>
            <a:pPr marL="285750" indent="-285750">
              <a:buFont typeface="Arial" panose="020B0604020202020204" pitchFamily="34" charset="0"/>
              <a:buChar char="•"/>
            </a:pPr>
            <a:r>
              <a:rPr lang="en-GB" dirty="0"/>
              <a:t>If you are forced to use synchronous scheduling, it’s best to use multiple threads but only if you have the resources available on the platform you’re running the application 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68447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1785104"/>
          </a:xfrm>
          <a:prstGeom prst="rect">
            <a:avLst/>
          </a:prstGeom>
          <a:noFill/>
        </p:spPr>
        <p:txBody>
          <a:bodyPr wrap="square" rtlCol="0">
            <a:spAutoFit/>
          </a:bodyPr>
          <a:lstStyle/>
          <a:p>
            <a:r>
              <a:rPr lang="en-GB" sz="2200" b="1" dirty="0"/>
              <a:t>How to use multiple threads</a:t>
            </a:r>
          </a:p>
          <a:p>
            <a:endParaRPr lang="en-GB" sz="2200" b="1" dirty="0"/>
          </a:p>
          <a:p>
            <a:r>
              <a:rPr lang="en-GB" sz="2200" dirty="0"/>
              <a:t>Use </a:t>
            </a:r>
            <a:r>
              <a:rPr lang="en-GB" sz="2200" dirty="0" err="1"/>
              <a:t>Task.Run</a:t>
            </a:r>
            <a:r>
              <a:rPr lang="en-GB" sz="2200" dirty="0"/>
              <a:t>(</a:t>
            </a:r>
            <a:r>
              <a:rPr lang="en-GB" sz="2200" dirty="0" err="1"/>
              <a:t>someAction</a:t>
            </a:r>
            <a:r>
              <a:rPr lang="en-GB" sz="2200" dirty="0"/>
              <a:t>) to queue a task to run on a new thread, instead of </a:t>
            </a:r>
            <a:r>
              <a:rPr lang="en-GB" sz="2200" dirty="0" err="1"/>
              <a:t>Task.Factory.StartNew</a:t>
            </a:r>
            <a:endParaRPr lang="en-GB" sz="2200" dirty="0"/>
          </a:p>
          <a:p>
            <a:endParaRPr lang="en-GB" sz="2200" b="1" dirty="0"/>
          </a:p>
          <a:p>
            <a:endParaRPr lang="en-GB" sz="2200" b="1" dirty="0"/>
          </a:p>
        </p:txBody>
      </p:sp>
      <p:pic>
        <p:nvPicPr>
          <p:cNvPr id="2" name="Picture 1">
            <a:extLst>
              <a:ext uri="{FF2B5EF4-FFF2-40B4-BE49-F238E27FC236}">
                <a16:creationId xmlns:a16="http://schemas.microsoft.com/office/drawing/2014/main" id="{EFE675F1-AB99-4EF8-96A7-A3D3924385C8}"/>
              </a:ext>
            </a:extLst>
          </p:cNvPr>
          <p:cNvPicPr>
            <a:picLocks noChangeAspect="1"/>
          </p:cNvPicPr>
          <p:nvPr/>
        </p:nvPicPr>
        <p:blipFill>
          <a:blip r:embed="rId2"/>
          <a:stretch>
            <a:fillRect/>
          </a:stretch>
        </p:blipFill>
        <p:spPr>
          <a:xfrm>
            <a:off x="278297" y="1783520"/>
            <a:ext cx="10480191" cy="1051915"/>
          </a:xfrm>
          <a:prstGeom prst="rect">
            <a:avLst/>
          </a:prstGeom>
        </p:spPr>
      </p:pic>
      <p:pic>
        <p:nvPicPr>
          <p:cNvPr id="3" name="Picture 2">
            <a:extLst>
              <a:ext uri="{FF2B5EF4-FFF2-40B4-BE49-F238E27FC236}">
                <a16:creationId xmlns:a16="http://schemas.microsoft.com/office/drawing/2014/main" id="{C45DBEAE-FD4B-4276-BDD5-14BEF30E036F}"/>
              </a:ext>
            </a:extLst>
          </p:cNvPr>
          <p:cNvPicPr>
            <a:picLocks noChangeAspect="1"/>
          </p:cNvPicPr>
          <p:nvPr/>
        </p:nvPicPr>
        <p:blipFill>
          <a:blip r:embed="rId3"/>
          <a:stretch>
            <a:fillRect/>
          </a:stretch>
        </p:blipFill>
        <p:spPr>
          <a:xfrm>
            <a:off x="278297" y="2835435"/>
            <a:ext cx="11781182" cy="1088479"/>
          </a:xfrm>
          <a:prstGeom prst="rect">
            <a:avLst/>
          </a:prstGeom>
        </p:spPr>
      </p:pic>
      <p:sp>
        <p:nvSpPr>
          <p:cNvPr id="5" name="TextBox 4">
            <a:extLst>
              <a:ext uri="{FF2B5EF4-FFF2-40B4-BE49-F238E27FC236}">
                <a16:creationId xmlns:a16="http://schemas.microsoft.com/office/drawing/2014/main" id="{C79DC702-E82F-4CAC-8C0A-7048DFCCE463}"/>
              </a:ext>
            </a:extLst>
          </p:cNvPr>
          <p:cNvSpPr txBox="1"/>
          <p:nvPr/>
        </p:nvSpPr>
        <p:spPr>
          <a:xfrm>
            <a:off x="307596" y="5114321"/>
            <a:ext cx="11576807" cy="430887"/>
          </a:xfrm>
          <a:prstGeom prst="rect">
            <a:avLst/>
          </a:prstGeom>
          <a:noFill/>
        </p:spPr>
        <p:txBody>
          <a:bodyPr wrap="square" rtlCol="0">
            <a:spAutoFit/>
          </a:bodyPr>
          <a:lstStyle/>
          <a:p>
            <a:pPr algn="ctr"/>
            <a:r>
              <a:rPr lang="en-GB" sz="2200" dirty="0"/>
              <a:t>Queueing a task to run on a new thread is easy…but should you really be doing it? </a:t>
            </a:r>
          </a:p>
        </p:txBody>
      </p:sp>
    </p:spTree>
    <p:extLst>
      <p:ext uri="{BB962C8B-B14F-4D97-AF65-F5344CB8AC3E}">
        <p14:creationId xmlns:p14="http://schemas.microsoft.com/office/powerpoint/2010/main" val="2745514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Desktop and mobile applications love multithreading</a:t>
            </a:r>
          </a:p>
          <a:p>
            <a:endParaRPr lang="en-GB" sz="2200" b="1" dirty="0"/>
          </a:p>
          <a:p>
            <a:pPr marL="342900" indent="-342900">
              <a:buFont typeface="Arial" panose="020B0604020202020204" pitchFamily="34" charset="0"/>
              <a:buChar char="•"/>
            </a:pPr>
            <a:r>
              <a:rPr lang="en-GB" sz="2200" dirty="0"/>
              <a:t>Applications like this only have one user at a time. As a result, you can essentially throw threads at a problem in order to provide the best performance. This particular user having the best performance won’t affect other users. </a:t>
            </a:r>
          </a:p>
          <a:p>
            <a:endParaRPr lang="en-GB" sz="2200" dirty="0"/>
          </a:p>
          <a:p>
            <a:pPr marL="342900" indent="-342900">
              <a:buFont typeface="Arial" panose="020B0604020202020204" pitchFamily="34" charset="0"/>
              <a:buChar char="•"/>
            </a:pPr>
            <a:r>
              <a:rPr lang="en-GB" sz="2200" dirty="0"/>
              <a:t>Horizontal scaling (running the application across multiple devices) is not a concept which applies here. The user is only using a single device (i.e. their mobile phone). </a:t>
            </a:r>
          </a:p>
          <a:p>
            <a:endParaRPr lang="en-GB" sz="2200" dirty="0"/>
          </a:p>
          <a:p>
            <a:pPr marL="342900" indent="-342900">
              <a:buFont typeface="Arial" panose="020B0604020202020204" pitchFamily="34" charset="0"/>
              <a:buChar char="•"/>
            </a:pPr>
            <a:r>
              <a:rPr lang="en-GB" sz="2200" dirty="0"/>
              <a:t>Vertical scaling (providing greater performance when given a more powerful device) applies but isn’t going to happen unless the user themselves physically switches to a better machine. It isn’t an area to focus on. Writing your code so you use threads efficiently is advised but not critical.</a:t>
            </a:r>
          </a:p>
          <a:p>
            <a:endParaRPr lang="en-GB" sz="2200" dirty="0"/>
          </a:p>
        </p:txBody>
      </p:sp>
    </p:spTree>
    <p:extLst>
      <p:ext uri="{BB962C8B-B14F-4D97-AF65-F5344CB8AC3E}">
        <p14:creationId xmlns:p14="http://schemas.microsoft.com/office/powerpoint/2010/main" val="18130385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Multithreading can kill your web application </a:t>
            </a:r>
          </a:p>
          <a:p>
            <a:endParaRPr lang="en-GB" sz="2200" b="1" dirty="0"/>
          </a:p>
          <a:p>
            <a:pPr marL="342900" indent="-342900">
              <a:buFont typeface="Arial" panose="020B0604020202020204" pitchFamily="34" charset="0"/>
              <a:buChar char="•"/>
            </a:pPr>
            <a:r>
              <a:rPr lang="en-GB" sz="2200" dirty="0"/>
              <a:t>Web applications (e.g. ASP.NET MVC / </a:t>
            </a:r>
            <a:r>
              <a:rPr lang="en-GB" sz="2200" dirty="0" err="1"/>
              <a:t>WebAPI</a:t>
            </a:r>
            <a:r>
              <a:rPr lang="en-GB" sz="2200" dirty="0"/>
              <a:t> project) need to respond to HTTP requests. </a:t>
            </a:r>
            <a:r>
              <a:rPr lang="en-GB" sz="2200" b="1" dirty="0"/>
              <a:t>Each HTTP request requires its own thread from the thread pool</a:t>
            </a:r>
            <a:r>
              <a:rPr lang="en-GB" sz="2200" dirty="0"/>
              <a:t>. As a result, </a:t>
            </a:r>
            <a:r>
              <a:rPr lang="en-GB" sz="2200" b="1" dirty="0"/>
              <a:t>you should preserve your thread pool threads for handling requests</a:t>
            </a:r>
            <a:r>
              <a:rPr lang="en-GB" sz="2200" dirty="0"/>
              <a:t>. Using too many threads for improving performance for a single user would mean less users can be served on the same instance of your application.</a:t>
            </a:r>
          </a:p>
          <a:p>
            <a:endParaRPr lang="en-GB" sz="2200" dirty="0"/>
          </a:p>
          <a:p>
            <a:pPr marL="342900" indent="-342900">
              <a:buFont typeface="Arial" panose="020B0604020202020204" pitchFamily="34" charset="0"/>
              <a:buChar char="•"/>
            </a:pPr>
            <a:r>
              <a:rPr lang="en-GB" sz="2200" dirty="0"/>
              <a:t>Horizontal scaling is critical to web applications. Each node in your cluster must be able to respond to as many requests as possible. Efficient use of threads will mean more users can use the application deployed on each node. </a:t>
            </a:r>
            <a:br>
              <a:rPr lang="en-GB" sz="2200" dirty="0"/>
            </a:br>
            <a:endParaRPr lang="en-GB" sz="2200" dirty="0"/>
          </a:p>
          <a:p>
            <a:pPr marL="342900" indent="-342900">
              <a:buFont typeface="Arial" panose="020B0604020202020204" pitchFamily="34" charset="0"/>
              <a:buChar char="•"/>
            </a:pPr>
            <a:r>
              <a:rPr lang="en-GB" sz="2200" dirty="0"/>
              <a:t>Vertical scaling is expensive so you must make sure you serve the most requests possible out of your new and more expensive hardware. </a:t>
            </a:r>
          </a:p>
        </p:txBody>
      </p:sp>
      <p:sp>
        <p:nvSpPr>
          <p:cNvPr id="5" name="TextBox 4">
            <a:extLst>
              <a:ext uri="{FF2B5EF4-FFF2-40B4-BE49-F238E27FC236}">
                <a16:creationId xmlns:a16="http://schemas.microsoft.com/office/drawing/2014/main" id="{CCCF3874-E9C8-4F70-8886-328893DB9238}"/>
              </a:ext>
            </a:extLst>
          </p:cNvPr>
          <p:cNvSpPr txBox="1"/>
          <p:nvPr/>
        </p:nvSpPr>
        <p:spPr>
          <a:xfrm>
            <a:off x="205409" y="5391321"/>
            <a:ext cx="11781182" cy="430887"/>
          </a:xfrm>
          <a:prstGeom prst="rect">
            <a:avLst/>
          </a:prstGeom>
          <a:noFill/>
        </p:spPr>
        <p:txBody>
          <a:bodyPr wrap="square" rtlCol="0">
            <a:spAutoFit/>
          </a:bodyPr>
          <a:lstStyle/>
          <a:p>
            <a:pPr algn="ctr"/>
            <a:r>
              <a:rPr lang="en-GB" sz="2200" b="1" dirty="0"/>
              <a:t>But what if you want to execute an asynchronous task without waiting for it to finish? </a:t>
            </a:r>
            <a:endParaRPr lang="en-GB" sz="2200" dirty="0"/>
          </a:p>
        </p:txBody>
      </p:sp>
    </p:spTree>
    <p:extLst>
      <p:ext uri="{BB962C8B-B14F-4D97-AF65-F5344CB8AC3E}">
        <p14:creationId xmlns:p14="http://schemas.microsoft.com/office/powerpoint/2010/main" val="19195735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problem with background (“fire and forget”) tasks in ASP.NET / ASP.NET Core</a:t>
            </a:r>
          </a:p>
          <a:p>
            <a:endParaRPr lang="en-GB" sz="2200" b="1" dirty="0"/>
          </a:p>
          <a:p>
            <a:pPr marL="342900" indent="-342900">
              <a:buFont typeface="Arial" panose="020B0604020202020204" pitchFamily="34" charset="0"/>
              <a:buChar char="•"/>
            </a:pPr>
            <a:r>
              <a:rPr lang="en-GB" sz="2200" dirty="0"/>
              <a:t>Web applications run on a server within an </a:t>
            </a:r>
            <a:r>
              <a:rPr lang="en-GB" sz="2200" b="1" dirty="0"/>
              <a:t>application pool </a:t>
            </a:r>
            <a:r>
              <a:rPr lang="en-GB" sz="2200" dirty="0"/>
              <a:t>(a way of segregating applications for security and allowing different configurations and resource usages for each one) </a:t>
            </a:r>
          </a:p>
          <a:p>
            <a:endParaRPr lang="en-GB" sz="2200" b="1" dirty="0"/>
          </a:p>
          <a:p>
            <a:pPr marL="342900" indent="-342900">
              <a:buFont typeface="Arial" panose="020B0604020202020204" pitchFamily="34" charset="0"/>
              <a:buChar char="•"/>
            </a:pPr>
            <a:r>
              <a:rPr lang="en-GB" sz="2200" dirty="0"/>
              <a:t>Each application pool corresponds to a single </a:t>
            </a:r>
            <a:r>
              <a:rPr lang="en-GB" sz="2200" b="1" dirty="0"/>
              <a:t>worker process</a:t>
            </a:r>
            <a:r>
              <a:rPr lang="en-GB" sz="2200" dirty="0"/>
              <a:t>. This is a process responsible for handling requests sent to a server for a specific application pool. </a:t>
            </a:r>
          </a:p>
          <a:p>
            <a:pPr marL="342900" indent="-342900">
              <a:buFont typeface="Arial" panose="020B0604020202020204" pitchFamily="34" charset="0"/>
              <a:buChar char="•"/>
            </a:pPr>
            <a:endParaRPr lang="en-GB" sz="2200" b="1" dirty="0"/>
          </a:p>
          <a:p>
            <a:pPr marL="342900" indent="-342900">
              <a:buFont typeface="Arial" panose="020B0604020202020204" pitchFamily="34" charset="0"/>
              <a:buChar char="•"/>
            </a:pPr>
            <a:r>
              <a:rPr lang="en-GB" sz="2200" dirty="0"/>
              <a:t>Each worker process is periodically terminated and a new process is started. This is called </a:t>
            </a:r>
            <a:r>
              <a:rPr lang="en-GB" sz="2200" b="1" dirty="0"/>
              <a:t>Application Pool Recycling</a:t>
            </a:r>
            <a:r>
              <a:rPr lang="en-GB" sz="2200" dirty="0"/>
              <a:t> and is done to avoid unstable states that can lead to application crashes, memory leaks, etc.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An overlapping recycle method is used, which keeps the old process up until the </a:t>
            </a:r>
            <a:r>
              <a:rPr lang="en-GB" sz="2200" b="1" dirty="0"/>
              <a:t>current requests are finished processing </a:t>
            </a:r>
            <a:r>
              <a:rPr lang="en-GB" sz="2200" dirty="0"/>
              <a:t>(or a set timeout elapses) while the new process handles new requests. This ensures service continuity so that you usually do not notice a recycle.</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Creating new threads manually</a:t>
            </a:r>
            <a:r>
              <a:rPr lang="en-GB" sz="2200" dirty="0"/>
              <a:t>, either on the Thread Pool or not, </a:t>
            </a:r>
            <a:r>
              <a:rPr lang="en-GB" sz="2200" b="1" dirty="0"/>
              <a:t>will not be registered with the runtime</a:t>
            </a:r>
            <a:r>
              <a:rPr lang="en-GB" sz="2200" dirty="0"/>
              <a:t>, so the application pool may be recycled before these background tasks are complete.</a:t>
            </a:r>
          </a:p>
        </p:txBody>
      </p:sp>
    </p:spTree>
    <p:extLst>
      <p:ext uri="{BB962C8B-B14F-4D97-AF65-F5344CB8AC3E}">
        <p14:creationId xmlns:p14="http://schemas.microsoft.com/office/powerpoint/2010/main" val="27522587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solution</a:t>
            </a:r>
          </a:p>
          <a:p>
            <a:endParaRPr lang="en-GB" sz="2200" b="1" dirty="0"/>
          </a:p>
          <a:p>
            <a:r>
              <a:rPr lang="en-GB" sz="2200" dirty="0"/>
              <a:t>ASP.NET has the </a:t>
            </a:r>
            <a:r>
              <a:rPr lang="en-GB" sz="2200" dirty="0" err="1"/>
              <a:t>HostingEnvironment.QueueBackgroundWorkItem</a:t>
            </a:r>
            <a:r>
              <a:rPr lang="en-GB" sz="2200" dirty="0"/>
              <a:t> method. From MSDN:</a:t>
            </a:r>
            <a:br>
              <a:rPr lang="en-GB" sz="2200" dirty="0"/>
            </a:br>
            <a:br>
              <a:rPr lang="en-GB" sz="2200" dirty="0"/>
            </a:br>
            <a:endParaRPr lang="en-GB" sz="2200" b="1" dirty="0"/>
          </a:p>
          <a:p>
            <a:endParaRPr lang="en-GB" sz="2200" dirty="0"/>
          </a:p>
          <a:p>
            <a:endParaRPr lang="en-GB" sz="2200" b="1" dirty="0"/>
          </a:p>
          <a:p>
            <a:endParaRPr lang="en-GB" sz="2200" dirty="0"/>
          </a:p>
          <a:p>
            <a:r>
              <a:rPr lang="en-GB" sz="2200" b="1" dirty="0"/>
              <a:t>Remarks</a:t>
            </a:r>
          </a:p>
          <a:p>
            <a:endParaRPr lang="en-GB" sz="2200" b="1" dirty="0"/>
          </a:p>
          <a:p>
            <a:r>
              <a:rPr lang="en-GB" sz="2200" dirty="0"/>
              <a:t>Differs from a normal </a:t>
            </a:r>
            <a:r>
              <a:rPr lang="en-GB" sz="2200" dirty="0" err="1"/>
              <a:t>ThreadPool</a:t>
            </a:r>
            <a:r>
              <a:rPr lang="en-GB" sz="2200" dirty="0"/>
              <a:t> work item in that ASP.NET can keep track of how many work items registered through this API are currently running, and the ASP.NET runtime will try to delay </a:t>
            </a:r>
            <a:r>
              <a:rPr lang="en-GB" sz="2200" dirty="0" err="1"/>
              <a:t>AppDomain</a:t>
            </a:r>
            <a:r>
              <a:rPr lang="en-GB" sz="2200" dirty="0"/>
              <a:t> shutdown until these work items have finished executing. This API cannot be called outside of an ASP.NET-managed </a:t>
            </a:r>
            <a:r>
              <a:rPr lang="en-GB" sz="2200" dirty="0" err="1"/>
              <a:t>AppDomain</a:t>
            </a:r>
            <a:r>
              <a:rPr lang="en-GB" sz="2200" dirty="0"/>
              <a:t>. The provided </a:t>
            </a:r>
            <a:r>
              <a:rPr lang="en-GB" sz="2200" dirty="0" err="1"/>
              <a:t>CancellationToken</a:t>
            </a:r>
            <a:r>
              <a:rPr lang="en-GB" sz="2200" dirty="0"/>
              <a:t> will be </a:t>
            </a:r>
            <a:r>
              <a:rPr lang="en-GB" sz="2200" dirty="0" err="1"/>
              <a:t>signaled</a:t>
            </a:r>
            <a:r>
              <a:rPr lang="en-GB" sz="2200" dirty="0"/>
              <a:t> when the application is shutting down.</a:t>
            </a:r>
          </a:p>
          <a:p>
            <a:endParaRPr lang="en-GB" sz="2200" dirty="0"/>
          </a:p>
          <a:p>
            <a:r>
              <a:rPr lang="en-GB" sz="2200" b="1" dirty="0" err="1"/>
              <a:t>QueueBackgroundWorkItem</a:t>
            </a:r>
            <a:r>
              <a:rPr lang="en-GB" sz="2200" dirty="0"/>
              <a:t> takes a Task-returning </a:t>
            </a:r>
            <a:r>
              <a:rPr lang="en-GB" sz="2200" dirty="0" err="1"/>
              <a:t>callback</a:t>
            </a:r>
            <a:r>
              <a:rPr lang="en-GB" sz="2200" dirty="0"/>
              <a:t>; the work item will be considered finished when the </a:t>
            </a:r>
            <a:r>
              <a:rPr lang="en-GB" sz="2200" dirty="0" err="1"/>
              <a:t>callback</a:t>
            </a:r>
            <a:r>
              <a:rPr lang="en-GB" sz="2200" dirty="0"/>
              <a:t> returns.</a:t>
            </a:r>
          </a:p>
        </p:txBody>
      </p:sp>
      <p:pic>
        <p:nvPicPr>
          <p:cNvPr id="5" name="Picture 4">
            <a:extLst>
              <a:ext uri="{FF2B5EF4-FFF2-40B4-BE49-F238E27FC236}">
                <a16:creationId xmlns:a16="http://schemas.microsoft.com/office/drawing/2014/main" id="{C3845A14-CEA6-4DB0-9140-AD4FE5C2185B}"/>
              </a:ext>
            </a:extLst>
          </p:cNvPr>
          <p:cNvPicPr>
            <a:picLocks noChangeAspect="1"/>
          </p:cNvPicPr>
          <p:nvPr/>
        </p:nvPicPr>
        <p:blipFill>
          <a:blip r:embed="rId2"/>
          <a:stretch>
            <a:fillRect/>
          </a:stretch>
        </p:blipFill>
        <p:spPr>
          <a:xfrm>
            <a:off x="278297" y="1612417"/>
            <a:ext cx="9832932" cy="985640"/>
          </a:xfrm>
          <a:prstGeom prst="rect">
            <a:avLst/>
          </a:prstGeom>
        </p:spPr>
      </p:pic>
    </p:spTree>
    <p:extLst>
      <p:ext uri="{BB962C8B-B14F-4D97-AF65-F5344CB8AC3E}">
        <p14:creationId xmlns:p14="http://schemas.microsoft.com/office/powerpoint/2010/main" val="121719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Synchronous vs asynchronous operations</a:t>
            </a:r>
          </a:p>
        </p:txBody>
      </p:sp>
    </p:spTree>
    <p:extLst>
      <p:ext uri="{BB962C8B-B14F-4D97-AF65-F5344CB8AC3E}">
        <p14:creationId xmlns:p14="http://schemas.microsoft.com/office/powerpoint/2010/main" val="15550936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509200"/>
          </a:xfrm>
          <a:prstGeom prst="rect">
            <a:avLst/>
          </a:prstGeom>
          <a:noFill/>
        </p:spPr>
        <p:txBody>
          <a:bodyPr wrap="square" rtlCol="0">
            <a:spAutoFit/>
          </a:bodyPr>
          <a:lstStyle/>
          <a:p>
            <a:r>
              <a:rPr lang="en-GB" sz="2200" b="1" dirty="0"/>
              <a:t>The solution</a:t>
            </a:r>
          </a:p>
          <a:p>
            <a:endParaRPr lang="en-GB" sz="2200" b="1" dirty="0"/>
          </a:p>
          <a:p>
            <a:r>
              <a:rPr lang="en-GB" sz="2200" dirty="0"/>
              <a:t> In ASP.NET Core, background tasks can be implemented as hosted services. A hosted service is a class with background task logic that implements the </a:t>
            </a:r>
            <a:r>
              <a:rPr lang="en-GB" sz="2200" dirty="0" err="1"/>
              <a:t>IHostedService</a:t>
            </a:r>
            <a:r>
              <a:rPr lang="en-GB" sz="2200" dirty="0"/>
              <a:t> interface. You can host things such as: </a:t>
            </a:r>
          </a:p>
          <a:p>
            <a:endParaRPr lang="en-GB" sz="2200" dirty="0"/>
          </a:p>
          <a:p>
            <a:pPr marL="342900" indent="-342900">
              <a:buFont typeface="Arial" panose="020B0604020202020204" pitchFamily="34" charset="0"/>
              <a:buChar char="•"/>
            </a:pPr>
            <a:r>
              <a:rPr lang="en-GB" sz="2200" dirty="0"/>
              <a:t>Background tasks that run on a timer.</a:t>
            </a:r>
          </a:p>
          <a:p>
            <a:pPr marL="342900" indent="-342900">
              <a:buFont typeface="Arial" panose="020B0604020202020204" pitchFamily="34" charset="0"/>
              <a:buChar char="•"/>
            </a:pPr>
            <a:r>
              <a:rPr lang="en-GB" sz="2200" dirty="0"/>
              <a:t>Hosted service that activates a scoped service. The scoped service can use dependency injection.</a:t>
            </a:r>
          </a:p>
          <a:p>
            <a:pPr marL="342900" indent="-342900">
              <a:buFont typeface="Arial" panose="020B0604020202020204" pitchFamily="34" charset="0"/>
              <a:buChar char="•"/>
            </a:pPr>
            <a:r>
              <a:rPr lang="en-GB" sz="2200" dirty="0"/>
              <a:t>Queued background tasks that run sequentially. </a:t>
            </a:r>
          </a:p>
          <a:p>
            <a:endParaRPr lang="en-GB" sz="2200" b="1" dirty="0"/>
          </a:p>
          <a:p>
            <a:r>
              <a:rPr lang="en-GB" sz="2200" dirty="0"/>
              <a:t>The hosted service is activated once at app </a:t>
            </a:r>
            <a:r>
              <a:rPr lang="en-GB" sz="2200" dirty="0" err="1"/>
              <a:t>startup</a:t>
            </a:r>
            <a:r>
              <a:rPr lang="en-GB" sz="2200" dirty="0"/>
              <a:t> and gracefully shut down at app shutdown. If an error is thrown during background task execution, Dispose should be called even if </a:t>
            </a:r>
            <a:r>
              <a:rPr lang="en-GB" sz="2200" dirty="0" err="1"/>
              <a:t>StopAsync</a:t>
            </a:r>
            <a:r>
              <a:rPr lang="en-GB" sz="2200" dirty="0"/>
              <a:t> isn't called.</a:t>
            </a:r>
          </a:p>
          <a:p>
            <a:endParaRPr lang="en-GB" sz="2200" dirty="0"/>
          </a:p>
          <a:p>
            <a:r>
              <a:rPr lang="en-GB" sz="2200" dirty="0"/>
              <a:t>Fairly simply to implement and Microsoft has excellent documentation on it: </a:t>
            </a:r>
            <a:br>
              <a:rPr lang="en-GB" sz="2200" dirty="0"/>
            </a:br>
            <a:r>
              <a:rPr lang="en-GB" sz="2200" dirty="0">
                <a:hlinkClick r:id="rId2"/>
              </a:rPr>
              <a:t>https://docs.microsoft.com/en-us/aspnet/core/fundamentals/host/hosted-services?view=aspnetcore-2.1#queued-background-tasks</a:t>
            </a:r>
            <a:r>
              <a:rPr lang="en-GB" sz="2200" dirty="0"/>
              <a:t> </a:t>
            </a:r>
          </a:p>
        </p:txBody>
      </p:sp>
    </p:spTree>
    <p:extLst>
      <p:ext uri="{BB962C8B-B14F-4D97-AF65-F5344CB8AC3E}">
        <p14:creationId xmlns:p14="http://schemas.microsoft.com/office/powerpoint/2010/main" val="20549502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832092"/>
          </a:xfrm>
          <a:prstGeom prst="rect">
            <a:avLst/>
          </a:prstGeom>
          <a:noFill/>
        </p:spPr>
        <p:txBody>
          <a:bodyPr wrap="square" rtlCol="0">
            <a:spAutoFit/>
          </a:bodyPr>
          <a:lstStyle/>
          <a:p>
            <a:r>
              <a:rPr lang="en-GB" sz="2200" b="1" dirty="0"/>
              <a:t>The solution</a:t>
            </a:r>
          </a:p>
          <a:p>
            <a:endParaRPr lang="en-GB" sz="2200" b="1" dirty="0"/>
          </a:p>
          <a:p>
            <a:r>
              <a:rPr lang="en-GB" sz="2200" dirty="0"/>
              <a:t>Other solutions include:</a:t>
            </a:r>
          </a:p>
          <a:p>
            <a:endParaRPr lang="en-GB" sz="2200" dirty="0"/>
          </a:p>
          <a:p>
            <a:pPr marL="342900" indent="-342900">
              <a:buFont typeface="Arial" panose="020B0604020202020204" pitchFamily="34" charset="0"/>
              <a:buChar char="•"/>
            </a:pPr>
            <a:r>
              <a:rPr lang="en-GB" sz="2200" dirty="0"/>
              <a:t>Using a library like </a:t>
            </a:r>
            <a:r>
              <a:rPr lang="en-GB" sz="2200" dirty="0" err="1"/>
              <a:t>Hangfire</a:t>
            </a:r>
            <a:r>
              <a:rPr lang="en-GB" sz="2200" dirty="0"/>
              <a:t> which has a persistence layer for storing your tasks to be executed reliably.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Azure Service Fabric actors to do this work instead.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some other way of persisting the tasks in some way to a queue and processing them with a different system. </a:t>
            </a:r>
            <a:br>
              <a:rPr lang="en-GB" sz="2200" dirty="0"/>
            </a:br>
            <a:r>
              <a:rPr lang="en-GB" sz="2200" dirty="0"/>
              <a:t>E.g.  using an Azure Storage Queue to store messages temporarily, then using an Azure Function to process messages in order from the queue. </a:t>
            </a:r>
          </a:p>
          <a:p>
            <a:endParaRPr lang="en-GB" sz="2200" b="1" dirty="0"/>
          </a:p>
        </p:txBody>
      </p:sp>
    </p:spTree>
    <p:extLst>
      <p:ext uri="{BB962C8B-B14F-4D97-AF65-F5344CB8AC3E}">
        <p14:creationId xmlns:p14="http://schemas.microsoft.com/office/powerpoint/2010/main" val="26830582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063198"/>
          </a:xfrm>
          <a:prstGeom prst="rect">
            <a:avLst/>
          </a:prstGeom>
          <a:noFill/>
        </p:spPr>
        <p:txBody>
          <a:bodyPr wrap="square" rtlCol="0">
            <a:spAutoFit/>
          </a:bodyPr>
          <a:lstStyle/>
          <a:p>
            <a:r>
              <a:rPr lang="en-GB" sz="2200" b="1" dirty="0"/>
              <a:t>Multithreading can kill your Azure Service Fabric actors</a:t>
            </a:r>
          </a:p>
          <a:p>
            <a:endParaRPr lang="en-GB" sz="2200" b="1" dirty="0"/>
          </a:p>
          <a:p>
            <a:r>
              <a:rPr lang="en-GB" sz="2200" dirty="0"/>
              <a:t>From the </a:t>
            </a:r>
            <a:r>
              <a:rPr lang="en-GB" sz="2200" dirty="0" err="1"/>
              <a:t>the</a:t>
            </a:r>
            <a:r>
              <a:rPr lang="en-GB" sz="2200" dirty="0"/>
              <a:t> MSDN page for Service Fabric Reliable Actors:</a:t>
            </a:r>
          </a:p>
          <a:p>
            <a:endParaRPr lang="en-GB" sz="2200" dirty="0"/>
          </a:p>
          <a:p>
            <a:r>
              <a:rPr lang="en-GB" sz="2200" dirty="0"/>
              <a:t>“</a:t>
            </a:r>
            <a:r>
              <a:rPr lang="en-GB" dirty="0"/>
              <a:t>The Reliable Actors API provides a </a:t>
            </a:r>
            <a:r>
              <a:rPr lang="en-GB" b="1" dirty="0"/>
              <a:t>single-threaded programming </a:t>
            </a:r>
            <a:r>
              <a:rPr lang="en-GB" dirty="0"/>
              <a:t>model built on the scalability and reliability guarantees provided by Service Fabric.”</a:t>
            </a:r>
            <a:endParaRPr lang="en-GB" sz="2200" dirty="0"/>
          </a:p>
          <a:p>
            <a:endParaRPr lang="en-GB" sz="2200" dirty="0"/>
          </a:p>
          <a:p>
            <a:r>
              <a:rPr lang="en-GB" dirty="0"/>
              <a:t>“An actor is an isolated, independent unit of compute and state with </a:t>
            </a:r>
            <a:r>
              <a:rPr lang="en-GB" b="1" dirty="0"/>
              <a:t>single-threaded execution</a:t>
            </a:r>
            <a:r>
              <a:rPr lang="en-GB" dirty="0"/>
              <a:t>.”</a:t>
            </a:r>
            <a:endParaRPr lang="en-GB" sz="2200" dirty="0"/>
          </a:p>
          <a:p>
            <a:endParaRPr lang="en-GB" sz="2200" dirty="0"/>
          </a:p>
          <a:p>
            <a:pPr marL="342900" indent="-342900">
              <a:buFont typeface="Arial" panose="020B0604020202020204" pitchFamily="34" charset="0"/>
              <a:buChar char="•"/>
            </a:pPr>
            <a:r>
              <a:rPr lang="en-GB" sz="2200" dirty="0"/>
              <a:t>Actors are activated on a thread when a request is made to them. </a:t>
            </a:r>
          </a:p>
          <a:p>
            <a:endParaRPr lang="en-GB" sz="2200" dirty="0"/>
          </a:p>
          <a:p>
            <a:pPr marL="342900" indent="-342900">
              <a:buFont typeface="Arial" panose="020B0604020202020204" pitchFamily="34" charset="0"/>
              <a:buChar char="•"/>
            </a:pPr>
            <a:r>
              <a:rPr lang="en-GB" sz="2200" dirty="0"/>
              <a:t>An actor is deactivated and garbage collected when it hasn’t been used in some time. “Using” an actor involves either making a request or a reminder has been triggered.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Creating another thread within the then means there is one less thread available to activate another actor. The actor runtime also has no knowledge of this thread. Not waiting for it to finish (fire and forget) is dangerous as the actor can be deactivated and even moved to another node, so your other thread can be killed without warning. </a:t>
            </a:r>
          </a:p>
        </p:txBody>
      </p:sp>
    </p:spTree>
    <p:extLst>
      <p:ext uri="{BB962C8B-B14F-4D97-AF65-F5344CB8AC3E}">
        <p14:creationId xmlns:p14="http://schemas.microsoft.com/office/powerpoint/2010/main" val="41478620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The solution</a:t>
            </a:r>
          </a:p>
          <a:p>
            <a:endParaRPr lang="en-GB" sz="2200" b="1" dirty="0"/>
          </a:p>
          <a:p>
            <a:r>
              <a:rPr lang="en-GB" sz="2200" dirty="0"/>
              <a:t>Here are some alternatives to using multiple threads in your actors:</a:t>
            </a:r>
          </a:p>
          <a:p>
            <a:endParaRPr lang="en-GB" sz="2200" dirty="0"/>
          </a:p>
          <a:p>
            <a:pPr marL="342900" indent="-342900">
              <a:buFont typeface="Arial" panose="020B0604020202020204" pitchFamily="34" charset="0"/>
              <a:buChar char="•"/>
            </a:pPr>
            <a:r>
              <a:rPr lang="en-GB" sz="2200" dirty="0"/>
              <a:t>Split the work amongst multiple actors. It’s worth remembering as well that an actor can create and communicate with other actors.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Add a message to a queue to be processed by some other service.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Why not just get the actor to do all the long-running work anyway?</a:t>
            </a:r>
            <a:br>
              <a:rPr lang="en-GB" sz="2200" b="1" dirty="0"/>
            </a:br>
            <a:r>
              <a:rPr lang="en-GB" sz="2200" dirty="0"/>
              <a:t>If it’s a fire-and-forget task where performance isn’t a factor, you might as well just run it for as long as it needs to run. If performance is an issue, then consider another option.</a:t>
            </a:r>
            <a:br>
              <a:rPr lang="en-GB" sz="2200" b="1" dirty="0"/>
            </a:br>
            <a:endParaRPr lang="en-GB" sz="2200" b="1" dirty="0"/>
          </a:p>
        </p:txBody>
      </p:sp>
    </p:spTree>
    <p:extLst>
      <p:ext uri="{BB962C8B-B14F-4D97-AF65-F5344CB8AC3E}">
        <p14:creationId xmlns:p14="http://schemas.microsoft.com/office/powerpoint/2010/main" val="39808413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Dealing with exceptions</a:t>
            </a:r>
          </a:p>
        </p:txBody>
      </p:sp>
    </p:spTree>
    <p:extLst>
      <p:ext uri="{BB962C8B-B14F-4D97-AF65-F5344CB8AC3E}">
        <p14:creationId xmlns:p14="http://schemas.microsoft.com/office/powerpoint/2010/main" val="31542035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400110"/>
          </a:xfrm>
          <a:prstGeom prst="rect">
            <a:avLst/>
          </a:prstGeom>
          <a:noFill/>
        </p:spPr>
        <p:txBody>
          <a:bodyPr wrap="square" rtlCol="0">
            <a:spAutoFit/>
          </a:bodyPr>
          <a:lstStyle/>
          <a:p>
            <a:r>
              <a:rPr lang="en-GB" sz="2000" dirty="0">
                <a:solidFill>
                  <a:schemeClr val="bg1"/>
                </a:solidFill>
              </a:rPr>
              <a:t>Given the following methods…</a:t>
            </a:r>
          </a:p>
        </p:txBody>
      </p:sp>
      <p:pic>
        <p:nvPicPr>
          <p:cNvPr id="3" name="Picture 2">
            <a:extLst>
              <a:ext uri="{FF2B5EF4-FFF2-40B4-BE49-F238E27FC236}">
                <a16:creationId xmlns:a16="http://schemas.microsoft.com/office/drawing/2014/main" id="{3BA789B0-4DD2-416F-AC4F-1CB1017DBB57}"/>
              </a:ext>
            </a:extLst>
          </p:cNvPr>
          <p:cNvPicPr>
            <a:picLocks noChangeAspect="1"/>
          </p:cNvPicPr>
          <p:nvPr/>
        </p:nvPicPr>
        <p:blipFill>
          <a:blip r:embed="rId2"/>
          <a:stretch>
            <a:fillRect/>
          </a:stretch>
        </p:blipFill>
        <p:spPr>
          <a:xfrm>
            <a:off x="804093" y="1066593"/>
            <a:ext cx="10025626" cy="4141511"/>
          </a:xfrm>
          <a:prstGeom prst="rect">
            <a:avLst/>
          </a:prstGeom>
        </p:spPr>
      </p:pic>
      <p:sp>
        <p:nvSpPr>
          <p:cNvPr id="7" name="TextBox 6">
            <a:extLst>
              <a:ext uri="{FF2B5EF4-FFF2-40B4-BE49-F238E27FC236}">
                <a16:creationId xmlns:a16="http://schemas.microsoft.com/office/drawing/2014/main" id="{9D387ED8-A447-4926-8788-33094ACC87BC}"/>
              </a:ext>
            </a:extLst>
          </p:cNvPr>
          <p:cNvSpPr txBox="1"/>
          <p:nvPr/>
        </p:nvSpPr>
        <p:spPr>
          <a:xfrm>
            <a:off x="624957" y="5431936"/>
            <a:ext cx="11364880" cy="1015663"/>
          </a:xfrm>
          <a:prstGeom prst="rect">
            <a:avLst/>
          </a:prstGeom>
          <a:noFill/>
        </p:spPr>
        <p:txBody>
          <a:bodyPr wrap="square" rtlCol="0">
            <a:spAutoFit/>
          </a:bodyPr>
          <a:lstStyle/>
          <a:p>
            <a:r>
              <a:rPr lang="en-GB" sz="2000" dirty="0">
                <a:solidFill>
                  <a:schemeClr val="bg1"/>
                </a:solidFill>
              </a:rPr>
              <a:t>Operation1Async just awaits a task which throws an exception.</a:t>
            </a:r>
          </a:p>
          <a:p>
            <a:endParaRPr lang="en-GB" sz="2000" dirty="0">
              <a:solidFill>
                <a:schemeClr val="bg1"/>
              </a:solidFill>
            </a:endParaRPr>
          </a:p>
          <a:p>
            <a:r>
              <a:rPr lang="en-GB" sz="2000" dirty="0">
                <a:solidFill>
                  <a:schemeClr val="bg1"/>
                </a:solidFill>
              </a:rPr>
              <a:t>There is more than way of executing Operation1Async and each way might have different behaviours. </a:t>
            </a:r>
          </a:p>
        </p:txBody>
      </p:sp>
    </p:spTree>
    <p:extLst>
      <p:ext uri="{BB962C8B-B14F-4D97-AF65-F5344CB8AC3E}">
        <p14:creationId xmlns:p14="http://schemas.microsoft.com/office/powerpoint/2010/main" val="17285318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26873649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spTree>
    <p:extLst>
      <p:ext uri="{BB962C8B-B14F-4D97-AF65-F5344CB8AC3E}">
        <p14:creationId xmlns:p14="http://schemas.microsoft.com/office/powerpoint/2010/main" val="26961412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996568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04830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In simple terms…</a:t>
            </a:r>
          </a:p>
          <a:p>
            <a:endParaRPr lang="en-GB" sz="3200" b="1" dirty="0"/>
          </a:p>
          <a:p>
            <a:r>
              <a:rPr lang="en-GB" sz="3200" dirty="0"/>
              <a:t>When you execute something </a:t>
            </a:r>
            <a:r>
              <a:rPr lang="en-GB" sz="3200" b="1" dirty="0"/>
              <a:t>synchronously</a:t>
            </a:r>
            <a:r>
              <a:rPr lang="en-GB" sz="3200" dirty="0"/>
              <a:t>, you have to wait for it to finish before moving onto something else. During this time, you can’t do anything else. Your time waiting is essentially wasted. </a:t>
            </a:r>
          </a:p>
          <a:p>
            <a:endParaRPr lang="en-GB" sz="3200" dirty="0"/>
          </a:p>
          <a:p>
            <a:r>
              <a:rPr lang="en-GB" sz="3200" dirty="0"/>
              <a:t>When you execute something </a:t>
            </a:r>
            <a:r>
              <a:rPr lang="en-GB" sz="3200" b="1" dirty="0"/>
              <a:t>asynchronously</a:t>
            </a:r>
            <a:r>
              <a:rPr lang="en-GB" sz="3200" dirty="0"/>
              <a:t>, you can move onto another task before the first one finishes. You aren’t wasting any time just waiting around. You can get more work done during that time. </a:t>
            </a:r>
          </a:p>
          <a:p>
            <a:pPr algn="ctr"/>
            <a:br>
              <a:rPr lang="en-GB" sz="3200" b="1" dirty="0"/>
            </a:br>
            <a:r>
              <a:rPr lang="en-GB" sz="3200" b="1" dirty="0"/>
              <a:t>Doing things asynchronously can improve performance, scalability, throughput and efficiency</a:t>
            </a:r>
          </a:p>
        </p:txBody>
      </p:sp>
    </p:spTree>
    <p:extLst>
      <p:ext uri="{BB962C8B-B14F-4D97-AF65-F5344CB8AC3E}">
        <p14:creationId xmlns:p14="http://schemas.microsoft.com/office/powerpoint/2010/main" val="3821427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
        <p:nvSpPr>
          <p:cNvPr id="7" name="TextBox 6">
            <a:extLst>
              <a:ext uri="{FF2B5EF4-FFF2-40B4-BE49-F238E27FC236}">
                <a16:creationId xmlns:a16="http://schemas.microsoft.com/office/drawing/2014/main" id="{03A1D1DE-A63C-4D8F-ADAD-04407E8AFDBC}"/>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4181009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 </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Tree>
    <p:extLst>
      <p:ext uri="{BB962C8B-B14F-4D97-AF65-F5344CB8AC3E}">
        <p14:creationId xmlns:p14="http://schemas.microsoft.com/office/powerpoint/2010/main" val="11757245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567083" cy="4637890"/>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31253936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681383" cy="470794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4341821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1876764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796374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40363056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072313" y="611928"/>
            <a:ext cx="4917524" cy="2031325"/>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It will completely terminate the process. It won't throw a visible exception and will completely kill the application/debugger.</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18481994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29824571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2862322"/>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endParaRPr lang="en-GB" dirty="0">
              <a:solidFill>
                <a:schemeClr val="bg1"/>
              </a:solidFill>
            </a:endParaRPr>
          </a:p>
          <a:p>
            <a:r>
              <a:rPr lang="en-GB" dirty="0">
                <a:solidFill>
                  <a:schemeClr val="bg1"/>
                </a:solidFill>
              </a:rPr>
              <a:t>It will throw the following uncaught exception:</a:t>
            </a:r>
          </a:p>
          <a:p>
            <a:endParaRPr lang="en-GB" dirty="0">
              <a:solidFill>
                <a:schemeClr val="bg1"/>
              </a:solidFill>
            </a:endParaRPr>
          </a:p>
          <a:p>
            <a:r>
              <a:rPr lang="en-GB" dirty="0">
                <a:solidFill>
                  <a:schemeClr val="bg1"/>
                </a:solidFill>
              </a:rPr>
              <a:t>Exception</a:t>
            </a:r>
          </a:p>
          <a:p>
            <a:r>
              <a:rPr lang="en-GB" dirty="0">
                <a:solidFill>
                  <a:schemeClr val="bg1"/>
                </a:solidFill>
              </a:rPr>
              <a:t>This is a test exception</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1784624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524315"/>
          </a:xfrm>
          <a:prstGeom prst="rect">
            <a:avLst/>
          </a:prstGeom>
          <a:noFill/>
        </p:spPr>
        <p:txBody>
          <a:bodyPr wrap="square" rtlCol="0">
            <a:spAutoFit/>
          </a:bodyPr>
          <a:lstStyle/>
          <a:p>
            <a:r>
              <a:rPr lang="en-GB" sz="3200" b="1" dirty="0"/>
              <a:t>In terms of CPU and I/O operations…</a:t>
            </a:r>
          </a:p>
          <a:p>
            <a:endParaRPr lang="en-GB" sz="3200" b="1" dirty="0"/>
          </a:p>
          <a:p>
            <a:pPr marL="457200" indent="-457200">
              <a:buFont typeface="Arial" panose="020B0604020202020204" pitchFamily="34" charset="0"/>
              <a:buChar char="•"/>
            </a:pPr>
            <a:r>
              <a:rPr lang="en-GB" sz="3200" dirty="0"/>
              <a:t>If you want to execute </a:t>
            </a:r>
            <a:r>
              <a:rPr lang="en-GB" sz="3200" b="1" dirty="0"/>
              <a:t>CPU-bound </a:t>
            </a:r>
            <a:r>
              <a:rPr lang="en-GB" sz="3200" dirty="0"/>
              <a:t>operations </a:t>
            </a:r>
            <a:r>
              <a:rPr lang="en-GB" sz="3200" b="1" dirty="0"/>
              <a:t>asynchronously</a:t>
            </a:r>
            <a:r>
              <a:rPr lang="en-GB" sz="3200" dirty="0"/>
              <a:t>, you </a:t>
            </a:r>
            <a:r>
              <a:rPr lang="en-GB" sz="3200" b="1" dirty="0"/>
              <a:t>need</a:t>
            </a:r>
            <a:r>
              <a:rPr lang="en-GB" sz="3200" dirty="0"/>
              <a:t> to use multiple threads as each thread can only execute one thing at a time.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If you want to execute </a:t>
            </a:r>
            <a:r>
              <a:rPr lang="en-GB" sz="3200" b="1" dirty="0"/>
              <a:t>I/O-bound </a:t>
            </a:r>
            <a:r>
              <a:rPr lang="en-GB" sz="3200" dirty="0"/>
              <a:t>operations </a:t>
            </a:r>
            <a:r>
              <a:rPr lang="en-GB" sz="3200" b="1" dirty="0"/>
              <a:t>asynchronously, </a:t>
            </a:r>
            <a:r>
              <a:rPr lang="en-GB" sz="3200" dirty="0"/>
              <a:t>you </a:t>
            </a:r>
            <a:r>
              <a:rPr lang="en-GB" sz="3200" b="1" dirty="0"/>
              <a:t>shouldn’t</a:t>
            </a:r>
            <a:r>
              <a:rPr lang="en-GB" sz="3200" dirty="0"/>
              <a:t> use multiple threads as they aren’t used for these types of operations and will just be wasted. </a:t>
            </a:r>
            <a:endParaRPr lang="en-GB" sz="3200" b="1" dirty="0"/>
          </a:p>
        </p:txBody>
      </p:sp>
    </p:spTree>
    <p:extLst>
      <p:ext uri="{BB962C8B-B14F-4D97-AF65-F5344CB8AC3E}">
        <p14:creationId xmlns:p14="http://schemas.microsoft.com/office/powerpoint/2010/main" val="22577498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8133299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3411915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3004679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754326"/>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There is no output as the exception of the task is never observed.</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97561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386090"/>
          </a:xfrm>
          <a:prstGeom prst="rect">
            <a:avLst/>
          </a:prstGeom>
          <a:noFill/>
        </p:spPr>
        <p:txBody>
          <a:bodyPr wrap="square" rtlCol="0">
            <a:spAutoFit/>
          </a:bodyPr>
          <a:lstStyle/>
          <a:p>
            <a:r>
              <a:rPr lang="en-GB" sz="3200" b="1" dirty="0"/>
              <a:t>When things should be asynchronous</a:t>
            </a:r>
          </a:p>
          <a:p>
            <a:endParaRPr lang="en-GB" sz="2400" b="1" dirty="0"/>
          </a:p>
          <a:p>
            <a:r>
              <a:rPr lang="en-GB" sz="2400" dirty="0"/>
              <a:t>You should write asynchronous code if:</a:t>
            </a:r>
          </a:p>
          <a:p>
            <a:endParaRPr lang="en-GB" sz="2400" b="1"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You’re doing </a:t>
            </a:r>
            <a:r>
              <a:rPr lang="en-GB" sz="2400" b="1" dirty="0"/>
              <a:t>any form of I/O operations at all</a:t>
            </a:r>
            <a:endParaRPr lang="en-GB" sz="2400"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You have a </a:t>
            </a:r>
            <a:r>
              <a:rPr lang="en-GB" sz="2400" b="1" dirty="0"/>
              <a:t>long-running CPU-bound operation </a:t>
            </a:r>
            <a:r>
              <a:rPr lang="en-GB" sz="2400" dirty="0"/>
              <a:t>which can be parallelised and you have no issue with using multiple threads. For </a:t>
            </a:r>
            <a:r>
              <a:rPr lang="en-GB" sz="2400" b="1" dirty="0"/>
              <a:t>web applications this is a bad idea though</a:t>
            </a:r>
            <a:r>
              <a:rPr lang="en-GB" sz="2400" dirty="0"/>
              <a:t>, for reasons we’ll go into later.</a:t>
            </a:r>
          </a:p>
          <a:p>
            <a:pPr algn="ctr"/>
            <a:endParaRPr lang="en-GB" sz="2400" b="1" dirty="0"/>
          </a:p>
          <a:p>
            <a:pPr algn="ctr"/>
            <a:endParaRPr lang="en-GB" sz="2400" b="1" dirty="0"/>
          </a:p>
          <a:p>
            <a:pPr algn="ctr"/>
            <a:r>
              <a:rPr lang="en-GB" sz="2400" b="1" dirty="0"/>
              <a:t>So how do you write asynchronous code in C#? </a:t>
            </a:r>
            <a:endParaRPr lang="en-GB" sz="2400" dirty="0"/>
          </a:p>
          <a:p>
            <a:endParaRPr lang="en-GB" sz="2400" b="1" dirty="0"/>
          </a:p>
        </p:txBody>
      </p:sp>
    </p:spTree>
    <p:extLst>
      <p:ext uri="{BB962C8B-B14F-4D97-AF65-F5344CB8AC3E}">
        <p14:creationId xmlns:p14="http://schemas.microsoft.com/office/powerpoint/2010/main" val="2505259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2734</TotalTime>
  <Words>5400</Words>
  <Application>Microsoft Office PowerPoint</Application>
  <PresentationFormat>Widescreen</PresentationFormat>
  <Paragraphs>663</Paragraphs>
  <Slides>73</Slides>
  <Notes>0</Notes>
  <HiddenSlides>8</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73</vt:i4>
      </vt:variant>
    </vt:vector>
  </HeadingPairs>
  <TitlesOfParts>
    <vt:vector size="77" baseType="lpstr">
      <vt:lpstr>Arial</vt:lpstr>
      <vt:lpstr>Calibri</vt:lpstr>
      <vt:lpstr>Calibri Light</vt:lpstr>
      <vt:lpstr>Office Theme</vt:lpstr>
      <vt:lpstr>Tasks, async/await and multithreading</vt:lpstr>
      <vt:lpstr>PowerPoint Presentation</vt:lpstr>
      <vt:lpstr>CPU-bound vs I/O-bound operations</vt:lpstr>
      <vt:lpstr>PowerPoint Presentation</vt:lpstr>
      <vt:lpstr>Synchronous vs asynchronous operations</vt:lpstr>
      <vt:lpstr>PowerPoint Presentation</vt:lpstr>
      <vt:lpstr>PowerPoint Presentation</vt:lpstr>
      <vt:lpstr>PowerPoint Presentation</vt:lpstr>
      <vt:lpstr>Task, Task&lt;T&gt;, Thread and ThreadPool classes in C#</vt:lpstr>
      <vt:lpstr>PowerPoint Presentation</vt:lpstr>
      <vt:lpstr>PowerPoint Presentation</vt:lpstr>
      <vt:lpstr>PowerPoint Presentation</vt:lpstr>
      <vt:lpstr>PowerPoint Presentation</vt:lpstr>
      <vt:lpstr>Working with tasks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async void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multithreading fit into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Dealing with exceptions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480</cp:revision>
  <dcterms:created xsi:type="dcterms:W3CDTF">2018-11-19T13:49:40Z</dcterms:created>
  <dcterms:modified xsi:type="dcterms:W3CDTF">2020-03-15T23:35:09Z</dcterms:modified>
</cp:coreProperties>
</file>